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70" r:id="rId3"/>
    <p:sldId id="264" r:id="rId4"/>
    <p:sldId id="267" r:id="rId5"/>
    <p:sldId id="258" r:id="rId6"/>
    <p:sldId id="26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94"/>
  </p:normalViewPr>
  <p:slideViewPr>
    <p:cSldViewPr snapToGrid="0" snapToObjects="1">
      <p:cViewPr varScale="1">
        <p:scale>
          <a:sx n="63" d="100"/>
          <a:sy n="63" d="100"/>
        </p:scale>
        <p:origin x="6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1ECD849-E671-954F-9660-666510125908}" type="datetimeFigureOut">
              <a:rPr lang="en-GE" smtClean="0"/>
              <a:t>05/08/2020</a:t>
            </a:fld>
            <a:endParaRPr lang="en-GE"/>
          </a:p>
        </p:txBody>
      </p:sp>
      <p:sp>
        <p:nvSpPr>
          <p:cNvPr id="5" name="Footer Placeholder 4"/>
          <p:cNvSpPr>
            <a:spLocks noGrp="1"/>
          </p:cNvSpPr>
          <p:nvPr>
            <p:ph type="ftr" sz="quarter" idx="11"/>
          </p:nvPr>
        </p:nvSpPr>
        <p:spPr/>
        <p:txBody>
          <a:bodyPr/>
          <a:lstStyle/>
          <a:p>
            <a:endParaRPr lang="en-GE"/>
          </a:p>
        </p:txBody>
      </p:sp>
      <p:sp>
        <p:nvSpPr>
          <p:cNvPr id="6" name="Slide Number Placeholder 5"/>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8321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ECD849-E671-954F-9660-666510125908}" type="datetimeFigureOut">
              <a:rPr lang="en-GE" smtClean="0"/>
              <a:t>05/08/2020</a:t>
            </a:fld>
            <a:endParaRPr lang="en-GE"/>
          </a:p>
        </p:txBody>
      </p:sp>
      <p:sp>
        <p:nvSpPr>
          <p:cNvPr id="5" name="Footer Placeholder 4"/>
          <p:cNvSpPr>
            <a:spLocks noGrp="1"/>
          </p:cNvSpPr>
          <p:nvPr>
            <p:ph type="ftr" sz="quarter" idx="11"/>
          </p:nvPr>
        </p:nvSpPr>
        <p:spPr/>
        <p:txBody>
          <a:bodyPr/>
          <a:lstStyle/>
          <a:p>
            <a:endParaRPr lang="en-GE"/>
          </a:p>
        </p:txBody>
      </p:sp>
      <p:sp>
        <p:nvSpPr>
          <p:cNvPr id="6" name="Slide Number Placeholder 5"/>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95410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ECD849-E671-954F-9660-666510125908}" type="datetimeFigureOut">
              <a:rPr lang="en-GE" smtClean="0"/>
              <a:t>05/08/2020</a:t>
            </a:fld>
            <a:endParaRPr lang="en-GE"/>
          </a:p>
        </p:txBody>
      </p:sp>
      <p:sp>
        <p:nvSpPr>
          <p:cNvPr id="5" name="Footer Placeholder 4"/>
          <p:cNvSpPr>
            <a:spLocks noGrp="1"/>
          </p:cNvSpPr>
          <p:nvPr>
            <p:ph type="ftr" sz="quarter" idx="11"/>
          </p:nvPr>
        </p:nvSpPr>
        <p:spPr/>
        <p:txBody>
          <a:bodyPr/>
          <a:lstStyle/>
          <a:p>
            <a:endParaRPr lang="en-GE"/>
          </a:p>
        </p:txBody>
      </p:sp>
      <p:sp>
        <p:nvSpPr>
          <p:cNvPr id="6" name="Slide Number Placeholder 5"/>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197516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1ECD849-E671-954F-9660-666510125908}" type="datetimeFigureOut">
              <a:rPr lang="en-GE" smtClean="0"/>
              <a:t>05/08/2020</a:t>
            </a:fld>
            <a:endParaRPr lang="en-GE"/>
          </a:p>
        </p:txBody>
      </p:sp>
      <p:sp>
        <p:nvSpPr>
          <p:cNvPr id="8" name="Footer Placeholder 7"/>
          <p:cNvSpPr>
            <a:spLocks noGrp="1"/>
          </p:cNvSpPr>
          <p:nvPr>
            <p:ph type="ftr" sz="quarter" idx="11"/>
          </p:nvPr>
        </p:nvSpPr>
        <p:spPr/>
        <p:txBody>
          <a:bodyPr/>
          <a:lstStyle/>
          <a:p>
            <a:endParaRPr lang="en-GE"/>
          </a:p>
        </p:txBody>
      </p:sp>
      <p:sp>
        <p:nvSpPr>
          <p:cNvPr id="9" name="Slide Number Placeholder 8"/>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31571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ECD849-E671-954F-9660-666510125908}" type="datetimeFigureOut">
              <a:rPr lang="en-GE" smtClean="0"/>
              <a:t>05/08/2020</a:t>
            </a:fld>
            <a:endParaRPr lang="en-GE"/>
          </a:p>
        </p:txBody>
      </p:sp>
      <p:sp>
        <p:nvSpPr>
          <p:cNvPr id="5" name="Footer Placeholder 4"/>
          <p:cNvSpPr>
            <a:spLocks noGrp="1"/>
          </p:cNvSpPr>
          <p:nvPr>
            <p:ph type="ftr" sz="quarter" idx="11"/>
          </p:nvPr>
        </p:nvSpPr>
        <p:spPr/>
        <p:txBody>
          <a:bodyPr/>
          <a:lstStyle/>
          <a:p>
            <a:endParaRPr lang="en-GE"/>
          </a:p>
        </p:txBody>
      </p:sp>
      <p:sp>
        <p:nvSpPr>
          <p:cNvPr id="6" name="Slide Number Placeholder 5"/>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221649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21ECD849-E671-954F-9660-666510125908}" type="datetimeFigureOut">
              <a:rPr lang="en-GE" smtClean="0"/>
              <a:t>05/08/2020</a:t>
            </a:fld>
            <a:endParaRPr lang="en-GE"/>
          </a:p>
        </p:txBody>
      </p:sp>
      <p:sp>
        <p:nvSpPr>
          <p:cNvPr id="9" name="Footer Placeholder 8"/>
          <p:cNvSpPr>
            <a:spLocks noGrp="1"/>
          </p:cNvSpPr>
          <p:nvPr>
            <p:ph type="ftr" sz="quarter" idx="11"/>
          </p:nvPr>
        </p:nvSpPr>
        <p:spPr/>
        <p:txBody>
          <a:bodyPr/>
          <a:lstStyle/>
          <a:p>
            <a:endParaRPr lang="en-GE"/>
          </a:p>
        </p:txBody>
      </p:sp>
      <p:sp>
        <p:nvSpPr>
          <p:cNvPr id="10" name="Slide Number Placeholder 9"/>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298272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21ECD849-E671-954F-9660-666510125908}" type="datetimeFigureOut">
              <a:rPr lang="en-GE" smtClean="0"/>
              <a:t>05/08/2020</a:t>
            </a:fld>
            <a:endParaRPr lang="en-GE"/>
          </a:p>
        </p:txBody>
      </p:sp>
      <p:sp>
        <p:nvSpPr>
          <p:cNvPr id="8" name="Footer Placeholder 7"/>
          <p:cNvSpPr>
            <a:spLocks noGrp="1"/>
          </p:cNvSpPr>
          <p:nvPr>
            <p:ph type="ftr" sz="quarter" idx="11"/>
          </p:nvPr>
        </p:nvSpPr>
        <p:spPr/>
        <p:txBody>
          <a:bodyPr/>
          <a:lstStyle/>
          <a:p>
            <a:endParaRPr lang="en-GE"/>
          </a:p>
        </p:txBody>
      </p:sp>
      <p:sp>
        <p:nvSpPr>
          <p:cNvPr id="9" name="Slide Number Placeholder 8"/>
          <p:cNvSpPr>
            <a:spLocks noGrp="1"/>
          </p:cNvSpPr>
          <p:nvPr>
            <p:ph type="sldNum" sz="quarter" idx="12"/>
          </p:nvPr>
        </p:nvSpPr>
        <p:spPr/>
        <p:txBody>
          <a:bodyPr/>
          <a:lstStyle/>
          <a:p>
            <a:fld id="{5AFD0C71-562D-944D-8C8F-573E7729A8C3}" type="slidenum">
              <a:rPr lang="en-GE" smtClean="0"/>
              <a:t>‹#›</a:t>
            </a:fld>
            <a:endParaRPr lang="en-GE"/>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414445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1ECD849-E671-954F-9660-666510125908}" type="datetimeFigureOut">
              <a:rPr lang="en-GE" smtClean="0"/>
              <a:t>05/08/2020</a:t>
            </a:fld>
            <a:endParaRPr lang="en-GE"/>
          </a:p>
        </p:txBody>
      </p:sp>
      <p:sp>
        <p:nvSpPr>
          <p:cNvPr id="4" name="Footer Placeholder 3"/>
          <p:cNvSpPr>
            <a:spLocks noGrp="1"/>
          </p:cNvSpPr>
          <p:nvPr>
            <p:ph type="ftr" sz="quarter" idx="11"/>
          </p:nvPr>
        </p:nvSpPr>
        <p:spPr/>
        <p:txBody>
          <a:bodyPr/>
          <a:lstStyle/>
          <a:p>
            <a:endParaRPr lang="en-GE"/>
          </a:p>
        </p:txBody>
      </p:sp>
      <p:sp>
        <p:nvSpPr>
          <p:cNvPr id="5" name="Slide Number Placeholder 4"/>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51846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CD849-E671-954F-9660-666510125908}" type="datetimeFigureOut">
              <a:rPr lang="en-GE" smtClean="0"/>
              <a:t>05/08/2020</a:t>
            </a:fld>
            <a:endParaRPr lang="en-GE"/>
          </a:p>
        </p:txBody>
      </p:sp>
      <p:sp>
        <p:nvSpPr>
          <p:cNvPr id="3" name="Footer Placeholder 2"/>
          <p:cNvSpPr>
            <a:spLocks noGrp="1"/>
          </p:cNvSpPr>
          <p:nvPr>
            <p:ph type="ftr" sz="quarter" idx="11"/>
          </p:nvPr>
        </p:nvSpPr>
        <p:spPr/>
        <p:txBody>
          <a:bodyPr/>
          <a:lstStyle/>
          <a:p>
            <a:endParaRPr lang="en-GE"/>
          </a:p>
        </p:txBody>
      </p:sp>
      <p:sp>
        <p:nvSpPr>
          <p:cNvPr id="4" name="Slide Number Placeholder 3"/>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54801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21ECD849-E671-954F-9660-666510125908}" type="datetimeFigureOut">
              <a:rPr lang="en-GE" smtClean="0"/>
              <a:t>05/08/2020</a:t>
            </a:fld>
            <a:endParaRPr lang="en-GE"/>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GE"/>
          </a:p>
        </p:txBody>
      </p:sp>
      <p:sp>
        <p:nvSpPr>
          <p:cNvPr id="11" name="Slide Number Placeholder 10"/>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69693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1ECD849-E671-954F-9660-666510125908}" type="datetimeFigureOut">
              <a:rPr lang="en-GE" smtClean="0"/>
              <a:t>05/08/2020</a:t>
            </a:fld>
            <a:endParaRPr lang="en-GE"/>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GE"/>
          </a:p>
        </p:txBody>
      </p:sp>
      <p:sp>
        <p:nvSpPr>
          <p:cNvPr id="10" name="Slide Number Placeholder 9"/>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179993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1ECD849-E671-954F-9660-666510125908}" type="datetimeFigureOut">
              <a:rPr lang="en-GE" smtClean="0"/>
              <a:t>05/08/2020</a:t>
            </a:fld>
            <a:endParaRPr lang="en-G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AFD0C71-562D-944D-8C8F-573E7729A8C3}" type="slidenum">
              <a:rPr lang="en-GE" smtClean="0"/>
              <a:t>‹#›</a:t>
            </a:fld>
            <a:endParaRPr lang="en-GE"/>
          </a:p>
        </p:txBody>
      </p:sp>
    </p:spTree>
    <p:extLst>
      <p:ext uri="{BB962C8B-B14F-4D97-AF65-F5344CB8AC3E}">
        <p14:creationId xmlns:p14="http://schemas.microsoft.com/office/powerpoint/2010/main" val="35186149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20.png"/><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168D508C-A317-451C-AB61-8A699E35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40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9207F0-B314-9844-A4D4-22BD2B074C8E}"/>
              </a:ext>
            </a:extLst>
          </p:cNvPr>
          <p:cNvSpPr>
            <a:spLocks noGrp="1"/>
          </p:cNvSpPr>
          <p:nvPr>
            <p:ph type="ctrTitle"/>
          </p:nvPr>
        </p:nvSpPr>
        <p:spPr>
          <a:xfrm>
            <a:off x="1099595" y="2280062"/>
            <a:ext cx="9758905" cy="1984471"/>
          </a:xfrm>
        </p:spPr>
        <p:txBody>
          <a:bodyPr>
            <a:normAutofit/>
          </a:bodyPr>
          <a:lstStyle/>
          <a:p>
            <a:r>
              <a:rPr lang="en-US" sz="3100" dirty="0"/>
              <a:t>Transforming the Social protection system for people with disabilities </a:t>
            </a:r>
            <a:br>
              <a:rPr lang="en-US" sz="3100" dirty="0"/>
            </a:br>
            <a:r>
              <a:rPr lang="en-US" sz="3100" dirty="0"/>
              <a:t>in Georgia</a:t>
            </a:r>
            <a:endParaRPr lang="en-GE" sz="3100" dirty="0"/>
          </a:p>
        </p:txBody>
      </p:sp>
      <p:sp>
        <p:nvSpPr>
          <p:cNvPr id="3" name="Subtitle 2">
            <a:extLst>
              <a:ext uri="{FF2B5EF4-FFF2-40B4-BE49-F238E27FC236}">
                <a16:creationId xmlns:a16="http://schemas.microsoft.com/office/drawing/2014/main" id="{CBA4869F-586C-614C-A0CC-E91C9AB5C1C4}"/>
              </a:ext>
            </a:extLst>
          </p:cNvPr>
          <p:cNvSpPr>
            <a:spLocks noGrp="1"/>
          </p:cNvSpPr>
          <p:nvPr>
            <p:ph type="subTitle" idx="1"/>
          </p:nvPr>
        </p:nvSpPr>
        <p:spPr>
          <a:xfrm>
            <a:off x="6579219" y="4886325"/>
            <a:ext cx="4279281" cy="1349883"/>
          </a:xfrm>
        </p:spPr>
        <p:txBody>
          <a:bodyPr>
            <a:normAutofit/>
          </a:bodyPr>
          <a:lstStyle/>
          <a:p>
            <a:pPr>
              <a:lnSpc>
                <a:spcPct val="90000"/>
              </a:lnSpc>
            </a:pPr>
            <a:r>
              <a:rPr lang="en-GE" dirty="0">
                <a:ln w="0"/>
                <a:solidFill>
                  <a:schemeClr val="tx1"/>
                </a:solidFill>
                <a:effectLst>
                  <a:outerShdw blurRad="38100" dist="19050" dir="2700000" algn="tl" rotWithShape="0">
                    <a:schemeClr val="dk1">
                      <a:alpha val="40000"/>
                    </a:schemeClr>
                  </a:outerShdw>
                </a:effectLst>
              </a:rPr>
              <a:t>Joint SDG Programme</a:t>
            </a:r>
          </a:p>
          <a:p>
            <a:pPr>
              <a:lnSpc>
                <a:spcPct val="90000"/>
              </a:lnSpc>
            </a:pPr>
            <a:endParaRPr lang="en-GE" dirty="0">
              <a:ln w="0"/>
              <a:solidFill>
                <a:schemeClr val="tx1"/>
              </a:solidFill>
              <a:effectLst>
                <a:outerShdw blurRad="38100" dist="19050" dir="2700000" algn="tl" rotWithShape="0">
                  <a:schemeClr val="dk1">
                    <a:alpha val="40000"/>
                  </a:schemeClr>
                </a:outerShdw>
              </a:effectLst>
            </a:endParaRPr>
          </a:p>
        </p:txBody>
      </p:sp>
      <p:pic>
        <p:nvPicPr>
          <p:cNvPr id="5" name="Picture 4" descr="A picture containing drawing&#10;&#10;Description automatically generated">
            <a:extLst>
              <a:ext uri="{FF2B5EF4-FFF2-40B4-BE49-F238E27FC236}">
                <a16:creationId xmlns:a16="http://schemas.microsoft.com/office/drawing/2014/main" id="{069060DD-2931-F249-AAEC-D6A86C49E772}"/>
              </a:ext>
            </a:extLst>
          </p:cNvPr>
          <p:cNvPicPr>
            <a:picLocks noChangeAspect="1"/>
          </p:cNvPicPr>
          <p:nvPr/>
        </p:nvPicPr>
        <p:blipFill>
          <a:blip r:embed="rId2"/>
          <a:stretch>
            <a:fillRect/>
          </a:stretch>
        </p:blipFill>
        <p:spPr>
          <a:xfrm>
            <a:off x="82327" y="0"/>
            <a:ext cx="3018062" cy="1720901"/>
          </a:xfrm>
          <a:prstGeom prst="rect">
            <a:avLst/>
          </a:prstGeom>
        </p:spPr>
      </p:pic>
    </p:spTree>
    <p:extLst>
      <p:ext uri="{BB962C8B-B14F-4D97-AF65-F5344CB8AC3E}">
        <p14:creationId xmlns:p14="http://schemas.microsoft.com/office/powerpoint/2010/main" val="188184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824AE-E387-DE48-9B78-7B43802BDABD}"/>
              </a:ext>
            </a:extLst>
          </p:cNvPr>
          <p:cNvSpPr>
            <a:spLocks noGrp="1"/>
          </p:cNvSpPr>
          <p:nvPr>
            <p:ph type="title"/>
          </p:nvPr>
        </p:nvSpPr>
        <p:spPr>
          <a:xfrm>
            <a:off x="2265495" y="798796"/>
            <a:ext cx="7653093" cy="973123"/>
          </a:xfrm>
        </p:spPr>
        <p:txBody>
          <a:bodyPr>
            <a:normAutofit/>
          </a:bodyPr>
          <a:lstStyle/>
          <a:p>
            <a:r>
              <a:rPr lang="en-US" dirty="0"/>
              <a:t>the Joint programme</a:t>
            </a:r>
            <a:endParaRPr lang="en-GE" dirty="0"/>
          </a:p>
        </p:txBody>
      </p:sp>
      <p:sp>
        <p:nvSpPr>
          <p:cNvPr id="3" name="Content Placeholder 2">
            <a:extLst>
              <a:ext uri="{FF2B5EF4-FFF2-40B4-BE49-F238E27FC236}">
                <a16:creationId xmlns:a16="http://schemas.microsoft.com/office/drawing/2014/main" id="{6A3D8206-9B1C-DB40-B00B-1D487204B184}"/>
              </a:ext>
            </a:extLst>
          </p:cNvPr>
          <p:cNvSpPr>
            <a:spLocks noGrp="1"/>
          </p:cNvSpPr>
          <p:nvPr>
            <p:ph idx="1"/>
          </p:nvPr>
        </p:nvSpPr>
        <p:spPr>
          <a:xfrm>
            <a:off x="1413165" y="2006930"/>
            <a:ext cx="9357754" cy="3509950"/>
          </a:xfrm>
        </p:spPr>
        <p:txBody>
          <a:bodyPr>
            <a:normAutofit fontScale="92500"/>
          </a:bodyPr>
          <a:lstStyle/>
          <a:p>
            <a:pPr>
              <a:buFont typeface="Wingdings" pitchFamily="2" charset="2"/>
              <a:buChar char="ü"/>
            </a:pPr>
            <a:r>
              <a:rPr lang="en-GE" sz="2500" dirty="0"/>
              <a:t>Six UN agencies: OHCHR, UNICEF,  WHO, UNDP,  UN Women, UNFPA</a:t>
            </a:r>
          </a:p>
          <a:p>
            <a:pPr>
              <a:buFont typeface="Wingdings" pitchFamily="2" charset="2"/>
              <a:buChar char="ü"/>
            </a:pPr>
            <a:r>
              <a:rPr lang="en-US" sz="2500" dirty="0"/>
              <a:t>Duration:  2 years (Jan 2020 – Jan 2022)</a:t>
            </a:r>
          </a:p>
          <a:p>
            <a:pPr>
              <a:buFont typeface="Wingdings" pitchFamily="2" charset="2"/>
              <a:buChar char="ü"/>
            </a:pPr>
            <a:r>
              <a:rPr lang="en-US" sz="2500" dirty="0"/>
              <a:t>A total value of US$2 million</a:t>
            </a:r>
            <a:endParaRPr lang="en-GE" sz="2500" dirty="0"/>
          </a:p>
          <a:p>
            <a:pPr>
              <a:buFont typeface="Wingdings" pitchFamily="2" charset="2"/>
              <a:buChar char="ü"/>
            </a:pPr>
            <a:r>
              <a:rPr lang="en-US" sz="2500" dirty="0"/>
              <a:t>Purpose - To address key factors leading to social exclusion of people with disabilities in society</a:t>
            </a:r>
          </a:p>
          <a:p>
            <a:pPr>
              <a:buFont typeface="Wingdings" pitchFamily="2" charset="2"/>
              <a:buChar char="ü"/>
            </a:pPr>
            <a:r>
              <a:rPr lang="en-US" sz="2500" dirty="0"/>
              <a:t>Strategies: Intensive cooperation with persons with disabilities (</a:t>
            </a:r>
            <a:r>
              <a:rPr lang="en-US" sz="2500" dirty="0" err="1"/>
              <a:t>PwDs</a:t>
            </a:r>
            <a:r>
              <a:rPr lang="en-US" sz="2500" dirty="0"/>
              <a:t>) and civil society organizations led by </a:t>
            </a:r>
            <a:r>
              <a:rPr lang="en-US" sz="2500" dirty="0" err="1"/>
              <a:t>PwDs</a:t>
            </a:r>
            <a:r>
              <a:rPr lang="en-US" sz="2500" dirty="0"/>
              <a:t>, as well as with a range of national, local institutions and private-sector employers. </a:t>
            </a:r>
          </a:p>
          <a:p>
            <a:pPr>
              <a:buFont typeface="Wingdings" pitchFamily="2" charset="2"/>
              <a:buChar char="ü"/>
            </a:pPr>
            <a:endParaRPr lang="en-US" sz="2000" dirty="0">
              <a:solidFill>
                <a:srgbClr val="404040"/>
              </a:solidFill>
            </a:endParaRPr>
          </a:p>
          <a:p>
            <a:pPr>
              <a:buFont typeface="Wingdings" pitchFamily="2" charset="2"/>
              <a:buChar char="ü"/>
            </a:pPr>
            <a:endParaRPr lang="en-GE" sz="2000" dirty="0">
              <a:solidFill>
                <a:srgbClr val="404040"/>
              </a:solidFill>
            </a:endParaRPr>
          </a:p>
          <a:p>
            <a:pPr>
              <a:buFont typeface="Wingdings" pitchFamily="2" charset="2"/>
              <a:buChar char="ü"/>
            </a:pPr>
            <a:endParaRPr lang="en-GE" sz="2000" dirty="0">
              <a:solidFill>
                <a:srgbClr val="404040"/>
              </a:solidFill>
            </a:endParaRPr>
          </a:p>
        </p:txBody>
      </p:sp>
      <p:pic>
        <p:nvPicPr>
          <p:cNvPr id="11" name="Picture 10" descr="A picture containing drawing&#10;&#10;Description automatically generated">
            <a:extLst>
              <a:ext uri="{FF2B5EF4-FFF2-40B4-BE49-F238E27FC236}">
                <a16:creationId xmlns:a16="http://schemas.microsoft.com/office/drawing/2014/main" id="{DF5903E4-DB34-9446-821B-7028FB5A58F6}"/>
              </a:ext>
            </a:extLst>
          </p:cNvPr>
          <p:cNvPicPr>
            <a:picLocks noChangeAspect="1"/>
          </p:cNvPicPr>
          <p:nvPr/>
        </p:nvPicPr>
        <p:blipFill>
          <a:blip r:embed="rId2"/>
          <a:stretch>
            <a:fillRect/>
          </a:stretch>
        </p:blipFill>
        <p:spPr>
          <a:xfrm>
            <a:off x="0" y="-46942"/>
            <a:ext cx="2265495" cy="1291787"/>
          </a:xfrm>
          <a:prstGeom prst="rect">
            <a:avLst/>
          </a:prstGeom>
        </p:spPr>
      </p:pic>
    </p:spTree>
    <p:extLst>
      <p:ext uri="{BB962C8B-B14F-4D97-AF65-F5344CB8AC3E}">
        <p14:creationId xmlns:p14="http://schemas.microsoft.com/office/powerpoint/2010/main" val="459898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71D32FF-250A-824B-845F-4DFDEB5FC1B6}"/>
              </a:ext>
            </a:extLst>
          </p:cNvPr>
          <p:cNvSpPr txBox="1">
            <a:spLocks/>
          </p:cNvSpPr>
          <p:nvPr/>
        </p:nvSpPr>
        <p:spPr>
          <a:xfrm>
            <a:off x="7720168" y="1586484"/>
            <a:ext cx="3685032" cy="3685032"/>
          </a:xfrm>
          <a:prstGeom prst="ellipse">
            <a:avLst/>
          </a:prstGeom>
          <a:solidFill>
            <a:schemeClr val="accent2"/>
          </a:solidFill>
          <a:ln>
            <a:noFill/>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spcAft>
                <a:spcPts val="600"/>
              </a:spcAft>
            </a:pPr>
            <a:r>
              <a:rPr lang="en-US" sz="2600" u="sng" dirty="0" err="1">
                <a:solidFill>
                  <a:schemeClr val="tx1"/>
                </a:solidFill>
              </a:rPr>
              <a:t>Programme</a:t>
            </a:r>
            <a:r>
              <a:rPr lang="en-US" sz="2600" u="sng" dirty="0">
                <a:solidFill>
                  <a:schemeClr val="tx1"/>
                </a:solidFill>
              </a:rPr>
              <a:t> strategy per UN Agency</a:t>
            </a:r>
          </a:p>
        </p:txBody>
      </p:sp>
      <p:sp>
        <p:nvSpPr>
          <p:cNvPr id="3" name="Content Placeholder 2">
            <a:extLst>
              <a:ext uri="{FF2B5EF4-FFF2-40B4-BE49-F238E27FC236}">
                <a16:creationId xmlns:a16="http://schemas.microsoft.com/office/drawing/2014/main" id="{688D8233-63E1-CB41-B70C-F9F3A777684D}"/>
              </a:ext>
            </a:extLst>
          </p:cNvPr>
          <p:cNvSpPr>
            <a:spLocks noGrp="1"/>
          </p:cNvSpPr>
          <p:nvPr>
            <p:ph idx="1"/>
          </p:nvPr>
        </p:nvSpPr>
        <p:spPr>
          <a:xfrm>
            <a:off x="670140" y="825096"/>
            <a:ext cx="7305460" cy="5392824"/>
          </a:xfrm>
        </p:spPr>
        <p:txBody>
          <a:bodyPr vert="horz" lIns="91440" tIns="45720" rIns="91440" bIns="45720" rtlCol="0" anchor="ctr">
            <a:noAutofit/>
          </a:bodyPr>
          <a:lstStyle/>
          <a:p>
            <a:pPr>
              <a:lnSpc>
                <a:spcPct val="90000"/>
              </a:lnSpc>
            </a:pPr>
            <a:r>
              <a:rPr lang="en-US" sz="2000" b="1" u="sng" dirty="0">
                <a:solidFill>
                  <a:srgbClr val="404040"/>
                </a:solidFill>
              </a:rPr>
              <a:t>OHCHR </a:t>
            </a:r>
            <a:r>
              <a:rPr lang="en-US" sz="2000" dirty="0">
                <a:solidFill>
                  <a:srgbClr val="404040"/>
                </a:solidFill>
              </a:rPr>
              <a:t>will facilitate the process of bringing Georgian legislation in compliance with UNCRPD standards and supporting elaboration of the state monitoring mechanism;</a:t>
            </a:r>
          </a:p>
          <a:p>
            <a:pPr>
              <a:lnSpc>
                <a:spcPct val="90000"/>
              </a:lnSpc>
            </a:pPr>
            <a:r>
              <a:rPr lang="en-US" sz="2000" b="1" u="sng" dirty="0">
                <a:solidFill>
                  <a:srgbClr val="404040"/>
                </a:solidFill>
              </a:rPr>
              <a:t>UNICEF</a:t>
            </a:r>
            <a:r>
              <a:rPr lang="en-US" sz="2000" b="1" dirty="0">
                <a:solidFill>
                  <a:srgbClr val="404040"/>
                </a:solidFill>
              </a:rPr>
              <a:t> </a:t>
            </a:r>
            <a:r>
              <a:rPr lang="en-US" sz="2000" dirty="0">
                <a:solidFill>
                  <a:srgbClr val="404040"/>
                </a:solidFill>
              </a:rPr>
              <a:t>will contribute to improvement of the legal framework for children with disabilities in line with UNCRPD; address negative and stigmatizing social norms towards people with disabilities; support the Government to transition to the social model of disability assessment and status determination system; and revise the social assistance entitlements for children with disabilities and </a:t>
            </a:r>
            <a:r>
              <a:rPr lang="en-US" sz="2000" dirty="0" err="1">
                <a:solidFill>
                  <a:srgbClr val="404040"/>
                </a:solidFill>
              </a:rPr>
              <a:t>PwDs</a:t>
            </a:r>
            <a:r>
              <a:rPr lang="en-US" sz="2000" dirty="0">
                <a:solidFill>
                  <a:srgbClr val="404040"/>
                </a:solidFill>
              </a:rPr>
              <a:t> including cash assistance and social programs.</a:t>
            </a:r>
          </a:p>
          <a:p>
            <a:pPr>
              <a:lnSpc>
                <a:spcPct val="90000"/>
              </a:lnSpc>
            </a:pPr>
            <a:r>
              <a:rPr lang="en-US" sz="2000" b="1" u="sng" dirty="0">
                <a:solidFill>
                  <a:srgbClr val="404040"/>
                </a:solidFill>
              </a:rPr>
              <a:t>WHO</a:t>
            </a:r>
            <a:r>
              <a:rPr lang="en-US" sz="2000" dirty="0">
                <a:solidFill>
                  <a:srgbClr val="404040"/>
                </a:solidFill>
              </a:rPr>
              <a:t> will conduct the Model Disability Survey (MDS) to better understand the situation of people with disabilities, including their prevalence, and what needs to be done to ensure they can enjoy their human rights on an equal basis with others. </a:t>
            </a:r>
          </a:p>
          <a:p>
            <a:pPr>
              <a:lnSpc>
                <a:spcPct val="90000"/>
              </a:lnSpc>
            </a:pPr>
            <a:endParaRPr lang="en-US" dirty="0">
              <a:solidFill>
                <a:srgbClr val="404040"/>
              </a:solidFill>
            </a:endParaRPr>
          </a:p>
          <a:p>
            <a:pPr>
              <a:lnSpc>
                <a:spcPct val="90000"/>
              </a:lnSpc>
            </a:pPr>
            <a:endParaRPr lang="en-US" dirty="0">
              <a:solidFill>
                <a:srgbClr val="404040"/>
              </a:solidFill>
            </a:endParaRPr>
          </a:p>
        </p:txBody>
      </p:sp>
      <p:pic>
        <p:nvPicPr>
          <p:cNvPr id="8" name="Picture 7" descr="A picture containing drawing&#10;&#10;Description automatically generated">
            <a:extLst>
              <a:ext uri="{FF2B5EF4-FFF2-40B4-BE49-F238E27FC236}">
                <a16:creationId xmlns:a16="http://schemas.microsoft.com/office/drawing/2014/main" id="{E6D3A54C-B393-F349-8969-D02A594E0051}"/>
              </a:ext>
            </a:extLst>
          </p:cNvPr>
          <p:cNvPicPr>
            <a:picLocks noChangeAspect="1"/>
          </p:cNvPicPr>
          <p:nvPr/>
        </p:nvPicPr>
        <p:blipFill>
          <a:blip r:embed="rId2"/>
          <a:stretch>
            <a:fillRect/>
          </a:stretch>
        </p:blipFill>
        <p:spPr>
          <a:xfrm>
            <a:off x="9727778" y="-9170"/>
            <a:ext cx="2435478" cy="1388712"/>
          </a:xfrm>
          <a:prstGeom prst="rect">
            <a:avLst/>
          </a:prstGeom>
        </p:spPr>
      </p:pic>
    </p:spTree>
    <p:extLst>
      <p:ext uri="{BB962C8B-B14F-4D97-AF65-F5344CB8AC3E}">
        <p14:creationId xmlns:p14="http://schemas.microsoft.com/office/powerpoint/2010/main" val="28903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DF91939-8F18-BF4C-BC46-EBFC1F03C582}"/>
              </a:ext>
            </a:extLst>
          </p:cNvPr>
          <p:cNvSpPr txBox="1">
            <a:spLocks/>
          </p:cNvSpPr>
          <p:nvPr/>
        </p:nvSpPr>
        <p:spPr>
          <a:xfrm>
            <a:off x="7720168" y="1586484"/>
            <a:ext cx="3685032" cy="3685032"/>
          </a:xfrm>
          <a:prstGeom prst="ellipse">
            <a:avLst/>
          </a:prstGeom>
          <a:solidFill>
            <a:schemeClr val="accent2"/>
          </a:solidFill>
          <a:ln>
            <a:noFill/>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spcAft>
                <a:spcPts val="600"/>
              </a:spcAft>
            </a:pPr>
            <a:r>
              <a:rPr lang="en-US" sz="2600" u="sng" dirty="0" err="1">
                <a:solidFill>
                  <a:schemeClr val="tx1"/>
                </a:solidFill>
              </a:rPr>
              <a:t>Programme</a:t>
            </a:r>
            <a:r>
              <a:rPr lang="en-US" sz="2600" u="sng" dirty="0">
                <a:solidFill>
                  <a:schemeClr val="tx1"/>
                </a:solidFill>
              </a:rPr>
              <a:t> strategy per UN Agency</a:t>
            </a:r>
          </a:p>
        </p:txBody>
      </p:sp>
      <p:sp>
        <p:nvSpPr>
          <p:cNvPr id="3" name="Content Placeholder 2">
            <a:extLst>
              <a:ext uri="{FF2B5EF4-FFF2-40B4-BE49-F238E27FC236}">
                <a16:creationId xmlns:a16="http://schemas.microsoft.com/office/drawing/2014/main" id="{3C0D0B87-D00B-E34B-9C0E-41F28FC71B9B}"/>
              </a:ext>
            </a:extLst>
          </p:cNvPr>
          <p:cNvSpPr>
            <a:spLocks noGrp="1"/>
          </p:cNvSpPr>
          <p:nvPr>
            <p:ph idx="1"/>
          </p:nvPr>
        </p:nvSpPr>
        <p:spPr>
          <a:xfrm>
            <a:off x="880397" y="1311949"/>
            <a:ext cx="6933368" cy="4384751"/>
          </a:xfrm>
        </p:spPr>
        <p:txBody>
          <a:bodyPr vert="horz" lIns="91440" tIns="45720" rIns="91440" bIns="45720" rtlCol="0" anchor="ctr">
            <a:noAutofit/>
          </a:bodyPr>
          <a:lstStyle/>
          <a:p>
            <a:pPr algn="just">
              <a:lnSpc>
                <a:spcPct val="90000"/>
              </a:lnSpc>
            </a:pPr>
            <a:r>
              <a:rPr lang="en-US" b="1" u="sng" dirty="0">
                <a:solidFill>
                  <a:srgbClr val="404040"/>
                </a:solidFill>
              </a:rPr>
              <a:t>UNDP</a:t>
            </a:r>
            <a:r>
              <a:rPr lang="en-US" dirty="0">
                <a:solidFill>
                  <a:srgbClr val="404040"/>
                </a:solidFill>
              </a:rPr>
              <a:t> will support the development of a national regulatory framework and policy on accessibility that complies with international standards; and will build knowledge among employers concerning reasonable workplace accessibility standards.</a:t>
            </a:r>
          </a:p>
          <a:p>
            <a:pPr lvl="0" algn="just">
              <a:lnSpc>
                <a:spcPct val="90000"/>
              </a:lnSpc>
            </a:pPr>
            <a:r>
              <a:rPr lang="en-US" b="1" u="sng" dirty="0">
                <a:solidFill>
                  <a:srgbClr val="404040"/>
                </a:solidFill>
              </a:rPr>
              <a:t>UN Women</a:t>
            </a:r>
            <a:r>
              <a:rPr lang="en-US" dirty="0">
                <a:solidFill>
                  <a:srgbClr val="404040"/>
                </a:solidFill>
              </a:rPr>
              <a:t> will mobilize a network of CSOs to effectively monitor and lobby for the implementation of the UNCRPD in the context of national and international commitments to gender equality and women’s empowerment. UN Women will further work with data producers to strengthen data collection, analysis and dissemination from the gender and disability perspective.</a:t>
            </a:r>
          </a:p>
          <a:p>
            <a:pPr algn="just">
              <a:lnSpc>
                <a:spcPct val="90000"/>
              </a:lnSpc>
            </a:pPr>
            <a:r>
              <a:rPr lang="en-US" b="1" u="sng" dirty="0">
                <a:solidFill>
                  <a:srgbClr val="404040"/>
                </a:solidFill>
              </a:rPr>
              <a:t>UNFPA</a:t>
            </a:r>
            <a:r>
              <a:rPr lang="en-US" dirty="0">
                <a:solidFill>
                  <a:srgbClr val="404040"/>
                </a:solidFill>
              </a:rPr>
              <a:t> </a:t>
            </a:r>
            <a:r>
              <a:rPr lang="en-US" dirty="0"/>
              <a:t>will support an enabling legislative and policy environment by (1) conducting an assessment of the legal environment and health </a:t>
            </a:r>
            <a:r>
              <a:rPr lang="en-US" dirty="0" err="1"/>
              <a:t>programmes</a:t>
            </a:r>
            <a:r>
              <a:rPr lang="en-US" dirty="0"/>
              <a:t> with regard to SRHR of </a:t>
            </a:r>
            <a:r>
              <a:rPr lang="en-US" dirty="0" err="1"/>
              <a:t>PwDs</a:t>
            </a:r>
            <a:r>
              <a:rPr lang="en-US" dirty="0"/>
              <a:t>; (2) introducing legislative provisions to comply with CRPD obligations for making SRH services and information accessible for </a:t>
            </a:r>
            <a:r>
              <a:rPr lang="en-US" dirty="0" err="1"/>
              <a:t>PwDs</a:t>
            </a:r>
            <a:r>
              <a:rPr lang="en-US" dirty="0"/>
              <a:t>; and (3) updating relevant national policies and plans to guarantee access to SRHR for </a:t>
            </a:r>
            <a:r>
              <a:rPr lang="en-US" dirty="0" err="1"/>
              <a:t>PwDs</a:t>
            </a:r>
            <a:r>
              <a:rPr lang="en-US" dirty="0"/>
              <a:t>.</a:t>
            </a:r>
            <a:r>
              <a:rPr lang="en-US" dirty="0">
                <a:solidFill>
                  <a:srgbClr val="404040"/>
                </a:solidFill>
              </a:rPr>
              <a:t> </a:t>
            </a:r>
          </a:p>
          <a:p>
            <a:pPr algn="just">
              <a:lnSpc>
                <a:spcPct val="90000"/>
              </a:lnSpc>
            </a:pPr>
            <a:endParaRPr lang="en-US" dirty="0">
              <a:solidFill>
                <a:srgbClr val="404040"/>
              </a:solidFill>
            </a:endParaRPr>
          </a:p>
          <a:p>
            <a:pPr algn="just">
              <a:lnSpc>
                <a:spcPct val="90000"/>
              </a:lnSpc>
            </a:pPr>
            <a:endParaRPr lang="en-US" dirty="0">
              <a:solidFill>
                <a:srgbClr val="404040"/>
              </a:solidFill>
            </a:endParaRPr>
          </a:p>
        </p:txBody>
      </p:sp>
      <p:pic>
        <p:nvPicPr>
          <p:cNvPr id="8" name="Picture 7" descr="A picture containing drawing&#10;&#10;Description automatically generated">
            <a:extLst>
              <a:ext uri="{FF2B5EF4-FFF2-40B4-BE49-F238E27FC236}">
                <a16:creationId xmlns:a16="http://schemas.microsoft.com/office/drawing/2014/main" id="{C2955335-1A59-ED41-A060-2BBA89A3B177}"/>
              </a:ext>
            </a:extLst>
          </p:cNvPr>
          <p:cNvPicPr>
            <a:picLocks noChangeAspect="1"/>
          </p:cNvPicPr>
          <p:nvPr/>
        </p:nvPicPr>
        <p:blipFill>
          <a:blip r:embed="rId2"/>
          <a:stretch>
            <a:fillRect/>
          </a:stretch>
        </p:blipFill>
        <p:spPr>
          <a:xfrm>
            <a:off x="9754567" y="0"/>
            <a:ext cx="2408689" cy="1373437"/>
          </a:xfrm>
          <a:prstGeom prst="rect">
            <a:avLst/>
          </a:prstGeom>
        </p:spPr>
      </p:pic>
    </p:spTree>
    <p:extLst>
      <p:ext uri="{BB962C8B-B14F-4D97-AF65-F5344CB8AC3E}">
        <p14:creationId xmlns:p14="http://schemas.microsoft.com/office/powerpoint/2010/main" val="352004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943F6-20E6-3B4A-92A4-8838F2FD4F41}"/>
              </a:ext>
            </a:extLst>
          </p:cNvPr>
          <p:cNvSpPr>
            <a:spLocks noGrp="1"/>
          </p:cNvSpPr>
          <p:nvPr>
            <p:ph type="ctrTitle"/>
          </p:nvPr>
        </p:nvSpPr>
        <p:spPr>
          <a:xfrm>
            <a:off x="977894" y="1443035"/>
            <a:ext cx="3971931" cy="3971930"/>
          </a:xfrm>
          <a:prstGeom prst="ellipse">
            <a:avLst/>
          </a:prstGeom>
          <a:solidFill>
            <a:schemeClr val="accent2"/>
          </a:solidFill>
          <a:ln>
            <a:noFill/>
          </a:ln>
        </p:spPr>
        <p:txBody>
          <a:bodyPr vert="horz" lIns="182880" tIns="182880" rIns="182880" bIns="182880" rtlCol="0" anchor="ctr">
            <a:normAutofit/>
          </a:bodyPr>
          <a:lstStyle/>
          <a:p>
            <a:r>
              <a:rPr lang="en-US" sz="2100" u="sng" dirty="0">
                <a:solidFill>
                  <a:schemeClr val="tx1"/>
                </a:solidFill>
              </a:rPr>
              <a:t>Joint </a:t>
            </a:r>
            <a:r>
              <a:rPr lang="en-US" sz="2100" u="sng" dirty="0" err="1">
                <a:solidFill>
                  <a:schemeClr val="tx1"/>
                </a:solidFill>
              </a:rPr>
              <a:t>sdg</a:t>
            </a:r>
            <a:r>
              <a:rPr lang="en-US" sz="2100" u="sng" dirty="0">
                <a:solidFill>
                  <a:schemeClr val="tx1"/>
                </a:solidFill>
              </a:rPr>
              <a:t> </a:t>
            </a:r>
            <a:r>
              <a:rPr lang="en-US" sz="2100" u="sng" dirty="0" err="1">
                <a:solidFill>
                  <a:schemeClr val="tx1"/>
                </a:solidFill>
              </a:rPr>
              <a:t>programme</a:t>
            </a:r>
            <a:r>
              <a:rPr lang="en-US" sz="2100" u="sng" dirty="0">
                <a:solidFill>
                  <a:schemeClr val="tx1"/>
                </a:solidFill>
              </a:rPr>
              <a:t> outcomes and outputs  per workplan</a:t>
            </a:r>
          </a:p>
        </p:txBody>
      </p:sp>
      <p:sp>
        <p:nvSpPr>
          <p:cNvPr id="49" name="Rectangle 48">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AC3418-0C2A-7145-93A8-C2F94BCC6941}"/>
              </a:ext>
            </a:extLst>
          </p:cNvPr>
          <p:cNvSpPr>
            <a:spLocks noGrp="1"/>
          </p:cNvSpPr>
          <p:nvPr>
            <p:ph type="subTitle" idx="1"/>
          </p:nvPr>
        </p:nvSpPr>
        <p:spPr>
          <a:xfrm>
            <a:off x="5839603" y="960120"/>
            <a:ext cx="5549004" cy="5464431"/>
          </a:xfrm>
        </p:spPr>
        <p:txBody>
          <a:bodyPr vert="horz" lIns="91440" tIns="45720" rIns="91440" bIns="45720" rtlCol="0" anchor="ctr">
            <a:noAutofit/>
          </a:bodyPr>
          <a:lstStyle/>
          <a:p>
            <a:pPr indent="-228600" algn="l">
              <a:lnSpc>
                <a:spcPct val="90000"/>
              </a:lnSpc>
              <a:buFont typeface="Arial" panose="020B0604020202020204" pitchFamily="34" charset="0"/>
              <a:buChar char="•"/>
            </a:pPr>
            <a:r>
              <a:rPr lang="en-US" sz="1800" b="1" dirty="0">
                <a:solidFill>
                  <a:srgbClr val="404040"/>
                </a:solidFill>
              </a:rPr>
              <a:t>Outcome 1 - By 2022, persons with disabilities, especially those from vulnerable groups, benefit from enabling environment through disability inclusive legislation, evidence-based policy, decreased stigma on disability and expanded employment opportunities</a:t>
            </a:r>
          </a:p>
          <a:p>
            <a:pPr marL="285750" indent="-228600" algn="l">
              <a:lnSpc>
                <a:spcPct val="90000"/>
              </a:lnSpc>
              <a:buFont typeface="Arial" panose="020B0604020202020204" pitchFamily="34" charset="0"/>
              <a:buChar char="•"/>
            </a:pPr>
            <a:r>
              <a:rPr lang="en-US" sz="1800" i="1" dirty="0">
                <a:solidFill>
                  <a:srgbClr val="404040"/>
                </a:solidFill>
              </a:rPr>
              <a:t>Output 1.1. </a:t>
            </a:r>
            <a:r>
              <a:rPr lang="en-US" sz="1800" b="1" i="1" u="sng" dirty="0">
                <a:solidFill>
                  <a:srgbClr val="404040"/>
                </a:solidFill>
              </a:rPr>
              <a:t>Legislative framework and evidence-based policy environment </a:t>
            </a:r>
            <a:r>
              <a:rPr lang="en-US" sz="1800" i="1" dirty="0">
                <a:solidFill>
                  <a:srgbClr val="404040"/>
                </a:solidFill>
              </a:rPr>
              <a:t>strengthened, and non-discriminatory social norms promoted to enable all </a:t>
            </a:r>
            <a:r>
              <a:rPr lang="en-US" sz="1800" i="1" dirty="0" err="1">
                <a:solidFill>
                  <a:srgbClr val="404040"/>
                </a:solidFill>
              </a:rPr>
              <a:t>PwDs</a:t>
            </a:r>
            <a:r>
              <a:rPr lang="en-US" sz="1800" i="1" dirty="0">
                <a:solidFill>
                  <a:srgbClr val="404040"/>
                </a:solidFill>
              </a:rPr>
              <a:t> effectively enjoy their rights:</a:t>
            </a:r>
          </a:p>
          <a:p>
            <a:pPr marL="285750" indent="-228600" algn="l">
              <a:lnSpc>
                <a:spcPct val="90000"/>
              </a:lnSpc>
              <a:buFont typeface="Arial" panose="020B0604020202020204" pitchFamily="34" charset="0"/>
              <a:buChar char="•"/>
            </a:pPr>
            <a:r>
              <a:rPr lang="en-US" sz="1800" i="1" dirty="0">
                <a:solidFill>
                  <a:srgbClr val="404040"/>
                </a:solidFill>
              </a:rPr>
              <a:t>Output 1.2. </a:t>
            </a:r>
            <a:r>
              <a:rPr lang="en-US" sz="1800" b="1" i="1" u="sng" dirty="0">
                <a:solidFill>
                  <a:srgbClr val="404040"/>
                </a:solidFill>
              </a:rPr>
              <a:t>Capacities for data collection, monitoring and advocacy</a:t>
            </a:r>
            <a:r>
              <a:rPr lang="en-US" sz="1800" i="1" dirty="0">
                <a:solidFill>
                  <a:srgbClr val="404040"/>
                </a:solidFill>
              </a:rPr>
              <a:t> improved for the implementation of CRPD, ICPD </a:t>
            </a:r>
            <a:r>
              <a:rPr lang="en-US" sz="1800" i="1" dirty="0" err="1">
                <a:solidFill>
                  <a:srgbClr val="404040"/>
                </a:solidFill>
              </a:rPr>
              <a:t>PoA</a:t>
            </a:r>
            <a:r>
              <a:rPr lang="en-US" sz="1800" i="1" dirty="0">
                <a:solidFill>
                  <a:srgbClr val="404040"/>
                </a:solidFill>
              </a:rPr>
              <a:t>, CEDAW, BFPA, UPR, CSW.</a:t>
            </a:r>
          </a:p>
          <a:p>
            <a:pPr marL="285750" indent="-228600" algn="l">
              <a:lnSpc>
                <a:spcPct val="90000"/>
              </a:lnSpc>
              <a:buFont typeface="Arial" panose="020B0604020202020204" pitchFamily="34" charset="0"/>
              <a:buChar char="•"/>
            </a:pPr>
            <a:r>
              <a:rPr lang="en-US" sz="1800" i="1" dirty="0">
                <a:solidFill>
                  <a:srgbClr val="404040"/>
                </a:solidFill>
              </a:rPr>
              <a:t>Output 1.3 - </a:t>
            </a:r>
            <a:r>
              <a:rPr lang="en-US" sz="1800" b="1" i="1" u="sng" dirty="0">
                <a:solidFill>
                  <a:srgbClr val="404040"/>
                </a:solidFill>
              </a:rPr>
              <a:t>Equal employment opportunities </a:t>
            </a:r>
            <a:r>
              <a:rPr lang="en-US" sz="1800" i="1" dirty="0">
                <a:solidFill>
                  <a:srgbClr val="404040"/>
                </a:solidFill>
              </a:rPr>
              <a:t>promoted and expanded for all </a:t>
            </a:r>
            <a:r>
              <a:rPr lang="en-US" sz="1800" i="1" dirty="0" err="1">
                <a:solidFill>
                  <a:srgbClr val="404040"/>
                </a:solidFill>
              </a:rPr>
              <a:t>PwDs</a:t>
            </a:r>
            <a:r>
              <a:rPr lang="en-US" sz="1800" i="1" dirty="0">
                <a:solidFill>
                  <a:srgbClr val="404040"/>
                </a:solidFill>
              </a:rPr>
              <a:t> regardless of age and sex</a:t>
            </a:r>
          </a:p>
          <a:p>
            <a:pPr algn="l">
              <a:lnSpc>
                <a:spcPct val="90000"/>
              </a:lnSpc>
            </a:pPr>
            <a:br>
              <a:rPr lang="en-US" sz="1800" i="1" dirty="0">
                <a:solidFill>
                  <a:srgbClr val="404040"/>
                </a:solidFill>
              </a:rPr>
            </a:br>
            <a:endParaRPr lang="en-US" sz="1800" dirty="0">
              <a:solidFill>
                <a:srgbClr val="404040"/>
              </a:solidFill>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D4586D6F-5E2A-4D9E-9B9E-50D732BBB7F4}"/>
                  </a:ext>
                </a:extLst>
              </p:cNvPr>
              <p:cNvGraphicFramePr>
                <a:graphicFrameLocks noChangeAspect="1"/>
              </p:cNvGraphicFramePr>
              <p:nvPr>
                <p:extLst>
                  <p:ext uri="{D42A27DB-BD31-4B8C-83A1-F6EECF244321}">
                    <p14:modId xmlns:p14="http://schemas.microsoft.com/office/powerpoint/2010/main" val="3993055980"/>
                  </p:ext>
                </p:extLst>
              </p:nvPr>
            </p:nvGraphicFramePr>
            <p:xfrm>
              <a:off x="-3332480" y="3359150"/>
              <a:ext cx="3048000" cy="1714500"/>
            </p:xfrm>
            <a:graphic>
              <a:graphicData uri="http://schemas.microsoft.com/office/powerpoint/2016/slidezoom">
                <pslz:sldZm>
                  <pslz:sldZmObj sldId="258" cId="590869096">
                    <pslz:zmPr id="{B46716A3-7A7C-434A-B773-212D332175A3}"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D4586D6F-5E2A-4D9E-9B9E-50D732BBB7F4}"/>
                  </a:ext>
                </a:extLst>
              </p:cNvPr>
              <p:cNvPicPr>
                <a:picLocks noGrp="1" noRot="1" noChangeAspect="1" noMove="1" noResize="1" noEditPoints="1" noAdjustHandles="1" noChangeArrowheads="1" noChangeShapeType="1"/>
              </p:cNvPicPr>
              <p:nvPr/>
            </p:nvPicPr>
            <p:blipFill>
              <a:blip r:embed="rId5"/>
              <a:stretch>
                <a:fillRect/>
              </a:stretch>
            </p:blipFill>
            <p:spPr>
              <a:xfrm>
                <a:off x="-3332480" y="3359150"/>
                <a:ext cx="3048000" cy="1714500"/>
              </a:xfrm>
              <a:prstGeom prst="rect">
                <a:avLst/>
              </a:prstGeom>
              <a:ln w="3175">
                <a:solidFill>
                  <a:prstClr val="ltGray"/>
                </a:solidFill>
              </a:ln>
            </p:spPr>
          </p:pic>
        </mc:Fallback>
      </mc:AlternateContent>
      <p:pic>
        <p:nvPicPr>
          <p:cNvPr id="9" name="Picture 8" descr="A picture containing drawing&#10;&#10;Description automatically generated">
            <a:extLst>
              <a:ext uri="{FF2B5EF4-FFF2-40B4-BE49-F238E27FC236}">
                <a16:creationId xmlns:a16="http://schemas.microsoft.com/office/drawing/2014/main" id="{40BB4F0B-DF60-634D-81EB-EA79C96067C6}"/>
              </a:ext>
            </a:extLst>
          </p:cNvPr>
          <p:cNvPicPr>
            <a:picLocks noChangeAspect="1"/>
          </p:cNvPicPr>
          <p:nvPr/>
        </p:nvPicPr>
        <p:blipFill>
          <a:blip r:embed="rId6"/>
          <a:stretch>
            <a:fillRect/>
          </a:stretch>
        </p:blipFill>
        <p:spPr>
          <a:xfrm>
            <a:off x="0" y="0"/>
            <a:ext cx="2079728" cy="1185863"/>
          </a:xfrm>
          <a:prstGeom prst="rect">
            <a:avLst/>
          </a:prstGeom>
        </p:spPr>
      </p:pic>
    </p:spTree>
    <p:extLst>
      <p:ext uri="{BB962C8B-B14F-4D97-AF65-F5344CB8AC3E}">
        <p14:creationId xmlns:p14="http://schemas.microsoft.com/office/powerpoint/2010/main" val="59086909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429203-42D7-2F46-ABC0-A5E3903E332E}"/>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300" u="sng" dirty="0">
                <a:solidFill>
                  <a:schemeClr val="tx1"/>
                </a:solidFill>
              </a:rPr>
              <a:t>Joint </a:t>
            </a:r>
            <a:r>
              <a:rPr lang="en-US" sz="2300" u="sng" dirty="0" err="1">
                <a:solidFill>
                  <a:schemeClr val="tx1"/>
                </a:solidFill>
              </a:rPr>
              <a:t>sdg</a:t>
            </a:r>
            <a:r>
              <a:rPr lang="en-US" sz="2300" u="sng" dirty="0">
                <a:solidFill>
                  <a:schemeClr val="tx1"/>
                </a:solidFill>
              </a:rPr>
              <a:t> </a:t>
            </a:r>
            <a:r>
              <a:rPr lang="en-US" sz="2300" u="sng" dirty="0" err="1">
                <a:solidFill>
                  <a:schemeClr val="tx1"/>
                </a:solidFill>
              </a:rPr>
              <a:t>programme</a:t>
            </a:r>
            <a:r>
              <a:rPr lang="en-US" sz="2300" u="sng" dirty="0">
                <a:solidFill>
                  <a:schemeClr val="tx1"/>
                </a:solidFill>
              </a:rPr>
              <a:t> outcomes and outputs  per workplan</a:t>
            </a:r>
            <a:endParaRPr lang="en-GE" sz="2300" dirty="0">
              <a:solidFill>
                <a:schemeClr val="tx1"/>
              </a:solidFill>
            </a:endParaRP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F33DC8-B89E-2C48-A9C5-473C70C2DF82}"/>
              </a:ext>
            </a:extLst>
          </p:cNvPr>
          <p:cNvSpPr>
            <a:spLocks noGrp="1"/>
          </p:cNvSpPr>
          <p:nvPr>
            <p:ph idx="1"/>
          </p:nvPr>
        </p:nvSpPr>
        <p:spPr>
          <a:xfrm>
            <a:off x="5783335" y="960119"/>
            <a:ext cx="5769864" cy="4645033"/>
          </a:xfrm>
        </p:spPr>
        <p:txBody>
          <a:bodyPr anchor="ctr">
            <a:normAutofit/>
          </a:bodyPr>
          <a:lstStyle/>
          <a:p>
            <a:r>
              <a:rPr lang="en-US" b="1" dirty="0">
                <a:solidFill>
                  <a:srgbClr val="404040"/>
                </a:solidFill>
              </a:rPr>
              <a:t>Outcome 2 - By 2022, the social protection system, health and social services are transformed in line with the social model of disability to ensure social inclusion and equal rights for people with disabilities.</a:t>
            </a:r>
          </a:p>
          <a:p>
            <a:r>
              <a:rPr lang="en-US" i="1" dirty="0">
                <a:solidFill>
                  <a:srgbClr val="404040"/>
                </a:solidFill>
              </a:rPr>
              <a:t>Output 2.1 - </a:t>
            </a:r>
            <a:r>
              <a:rPr lang="en-US" b="1" i="1" u="sng" dirty="0">
                <a:solidFill>
                  <a:srgbClr val="404040"/>
                </a:solidFill>
              </a:rPr>
              <a:t>Gender-sensitive disability assessment and status determination </a:t>
            </a:r>
            <a:r>
              <a:rPr lang="en-US" i="1" dirty="0">
                <a:solidFill>
                  <a:srgbClr val="404040"/>
                </a:solidFill>
              </a:rPr>
              <a:t>system transformed based on social model</a:t>
            </a:r>
          </a:p>
          <a:p>
            <a:r>
              <a:rPr lang="en-US" i="1" dirty="0">
                <a:solidFill>
                  <a:srgbClr val="404040"/>
                </a:solidFill>
              </a:rPr>
              <a:t>Output 2.2 - Systems strengthened to enable quality integrated services for </a:t>
            </a:r>
            <a:r>
              <a:rPr lang="en-US" i="1" dirty="0" err="1">
                <a:solidFill>
                  <a:srgbClr val="404040"/>
                </a:solidFill>
              </a:rPr>
              <a:t>PwDs</a:t>
            </a:r>
            <a:r>
              <a:rPr lang="en-US" i="1" dirty="0">
                <a:solidFill>
                  <a:srgbClr val="404040"/>
                </a:solidFill>
              </a:rPr>
              <a:t>, including </a:t>
            </a:r>
            <a:r>
              <a:rPr lang="en-US" b="1" i="1" u="sng" dirty="0">
                <a:solidFill>
                  <a:srgbClr val="404040"/>
                </a:solidFill>
              </a:rPr>
              <a:t>revised social system entitlements</a:t>
            </a:r>
            <a:r>
              <a:rPr lang="en-US" i="1" dirty="0">
                <a:solidFill>
                  <a:srgbClr val="404040"/>
                </a:solidFill>
              </a:rPr>
              <a:t>, especially for children, women and young people</a:t>
            </a:r>
            <a:endParaRPr lang="en-GE" dirty="0">
              <a:solidFill>
                <a:srgbClr val="404040"/>
              </a:solidFill>
            </a:endParaRPr>
          </a:p>
        </p:txBody>
      </p:sp>
      <p:pic>
        <p:nvPicPr>
          <p:cNvPr id="11" name="Picture 10" descr="A picture containing drawing&#10;&#10;Description automatically generated">
            <a:extLst>
              <a:ext uri="{FF2B5EF4-FFF2-40B4-BE49-F238E27FC236}">
                <a16:creationId xmlns:a16="http://schemas.microsoft.com/office/drawing/2014/main" id="{C44DEE05-E839-3642-89D8-E7D59AAE98A3}"/>
              </a:ext>
            </a:extLst>
          </p:cNvPr>
          <p:cNvPicPr>
            <a:picLocks noChangeAspect="1"/>
          </p:cNvPicPr>
          <p:nvPr/>
        </p:nvPicPr>
        <p:blipFill>
          <a:blip r:embed="rId2"/>
          <a:stretch>
            <a:fillRect/>
          </a:stretch>
        </p:blipFill>
        <p:spPr>
          <a:xfrm>
            <a:off x="-23355" y="0"/>
            <a:ext cx="2289398" cy="1305417"/>
          </a:xfrm>
          <a:prstGeom prst="rect">
            <a:avLst/>
          </a:prstGeom>
        </p:spPr>
      </p:pic>
    </p:spTree>
    <p:extLst>
      <p:ext uri="{BB962C8B-B14F-4D97-AF65-F5344CB8AC3E}">
        <p14:creationId xmlns:p14="http://schemas.microsoft.com/office/powerpoint/2010/main" val="335885872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otalTime>69</TotalTime>
  <Words>603</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Gill Sans MT</vt:lpstr>
      <vt:lpstr>Wingdings</vt:lpstr>
      <vt:lpstr>Parcel</vt:lpstr>
      <vt:lpstr>Transforming the Social protection system for people with disabilities  in Georgia</vt:lpstr>
      <vt:lpstr>the Joint programme</vt:lpstr>
      <vt:lpstr>PowerPoint Presentation</vt:lpstr>
      <vt:lpstr>PowerPoint Presentation</vt:lpstr>
      <vt:lpstr>Joint sdg programme outcomes and outputs  per workplan</vt:lpstr>
      <vt:lpstr>Joint sdg programme outcomes and outputs  per workplan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Social protection system for people with disabilities in GeorgiaqqQuweweqqqqqQ</dc:title>
  <dc:creator>Tinatin Tsertsvadze</dc:creator>
  <cp:lastModifiedBy>Amy Clancy</cp:lastModifiedBy>
  <cp:revision>16</cp:revision>
  <dcterms:created xsi:type="dcterms:W3CDTF">2020-04-08T22:56:56Z</dcterms:created>
  <dcterms:modified xsi:type="dcterms:W3CDTF">2020-05-08T06:31:29Z</dcterms:modified>
</cp:coreProperties>
</file>