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315" r:id="rId2"/>
    <p:sldId id="342" r:id="rId3"/>
    <p:sldId id="332" r:id="rId4"/>
    <p:sldId id="336" r:id="rId5"/>
    <p:sldId id="338" r:id="rId6"/>
    <p:sldId id="337" r:id="rId7"/>
    <p:sldId id="340" r:id="rId8"/>
    <p:sldId id="345" r:id="rId9"/>
    <p:sldId id="343" r:id="rId10"/>
    <p:sldId id="34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7DBC"/>
    <a:srgbClr val="0073AC"/>
    <a:srgbClr val="FF5050"/>
    <a:srgbClr val="99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6416" autoAdjust="0"/>
  </p:normalViewPr>
  <p:slideViewPr>
    <p:cSldViewPr>
      <p:cViewPr varScale="1">
        <p:scale>
          <a:sx n="112" d="100"/>
          <a:sy n="112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CB1E-CE4D-4511-8201-16D9F8807F77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B0E1-CD4A-406B-818D-2F36C58E2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EB0E1-CD4A-406B-818D-2F36C58E2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0631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8321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443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57433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3664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88115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29335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1358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349913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21000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77396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57A5C45-3447-4FEA-8C55-228FA1385B06}" type="datetime1">
              <a:rPr lang="sl-SI" smtClean="0"/>
              <a:pPr/>
              <a:t>9. 01. 2020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sl-SI" smtClean="0"/>
              <a:t>www.curatio.ge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2257" t="40969" r="15605" b="21625"/>
          <a:stretch>
            <a:fillRect/>
          </a:stretch>
        </p:blipFill>
        <p:spPr bwMode="auto">
          <a:xfrm>
            <a:off x="3817811" y="16288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784" y="42175"/>
            <a:ext cx="7290054" cy="1499616"/>
          </a:xfrm>
        </p:spPr>
        <p:txBody>
          <a:bodyPr anchor="ctr">
            <a:normAutofit/>
          </a:bodyPr>
          <a:lstStyle/>
          <a:p>
            <a:r>
              <a:rPr lang="ka-GE" sz="2800" b="1" dirty="0" smtClean="0">
                <a:solidFill>
                  <a:srgbClr val="003399"/>
                </a:solidFill>
                <a:latin typeface="BPG Nino Mtavruli" pitchFamily="2" charset="0"/>
              </a:rPr>
              <a:t>კლინიკა ”კურაციო”</a:t>
            </a:r>
            <a:endParaRPr lang="en-US" sz="2800" b="1" dirty="0">
              <a:solidFill>
                <a:srgbClr val="003399"/>
              </a:solidFill>
              <a:latin typeface="BPG Nino Mtavruli" pitchFamily="2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288018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047" y="1288017"/>
            <a:ext cx="84304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2000" b="1" dirty="0" smtClean="0">
                <a:solidFill>
                  <a:srgbClr val="003399"/>
                </a:solidFill>
              </a:rPr>
              <a:t>კლინიკა „კურაციოს</a:t>
            </a:r>
            <a:r>
              <a:rPr lang="en-US" sz="2000" b="1" dirty="0" smtClean="0">
                <a:solidFill>
                  <a:srgbClr val="003399"/>
                </a:solidFill>
              </a:rPr>
              <a:t>” </a:t>
            </a:r>
            <a:r>
              <a:rPr lang="ka-GE" sz="2000" dirty="0" smtClean="0">
                <a:solidFill>
                  <a:srgbClr val="003399"/>
                </a:solidFill>
              </a:rPr>
              <a:t>ექსკლუზიური შეთავაზება ჯი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ka-GE" sz="2000" dirty="0" smtClean="0">
                <a:solidFill>
                  <a:srgbClr val="003399"/>
                </a:solidFill>
              </a:rPr>
              <a:t>პი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ka-GE" sz="2000" dirty="0" smtClean="0">
                <a:solidFill>
                  <a:srgbClr val="003399"/>
                </a:solidFill>
              </a:rPr>
              <a:t>აი ჰოლდინგის კორპორატიულად დაზღვეული თანამშრომლების ოჯახის დაუზღვეველი წევრებისთვის. </a:t>
            </a:r>
            <a:endParaRPr lang="ka-GE" sz="2000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en-US" sz="1600" b="1" dirty="0" smtClean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600" b="1" dirty="0" smtClean="0">
                <a:solidFill>
                  <a:srgbClr val="003399"/>
                </a:solidFill>
              </a:rPr>
              <a:t>შენიშვნა: </a:t>
            </a:r>
            <a:r>
              <a:rPr lang="en-US" sz="1600" b="1" dirty="0" err="1">
                <a:solidFill>
                  <a:srgbClr val="003399"/>
                </a:solidFill>
              </a:rPr>
              <a:t>Curatio</a:t>
            </a:r>
            <a:r>
              <a:rPr lang="en-US" sz="1600" b="1" dirty="0">
                <a:solidFill>
                  <a:srgbClr val="003399"/>
                </a:solidFill>
              </a:rPr>
              <a:t> Gift </a:t>
            </a:r>
            <a:r>
              <a:rPr lang="ka-GE" sz="1600" dirty="0">
                <a:solidFill>
                  <a:srgbClr val="003399"/>
                </a:solidFill>
              </a:rPr>
              <a:t>გაიცემა </a:t>
            </a:r>
            <a:r>
              <a:rPr lang="ka-GE" sz="1600" dirty="0" smtClean="0">
                <a:solidFill>
                  <a:srgbClr val="003399"/>
                </a:solidFill>
              </a:rPr>
              <a:t>ჯანდაცვის სამინისტროსა და დაკავშირებული სსიპ-ებიდან </a:t>
            </a:r>
            <a:r>
              <a:rPr lang="ka-GE" sz="1600" dirty="0" smtClean="0">
                <a:solidFill>
                  <a:srgbClr val="003399"/>
                </a:solidFill>
              </a:rPr>
              <a:t>დაზღვეული </a:t>
            </a:r>
            <a:r>
              <a:rPr lang="ka-GE" sz="1600" dirty="0">
                <a:solidFill>
                  <a:srgbClr val="003399"/>
                </a:solidFill>
              </a:rPr>
              <a:t>თანამშრომლების დაუზღვეველი ოჯახის წევრისათვის (მაქსიმუმ ერთი ბარათი </a:t>
            </a:r>
            <a:r>
              <a:rPr lang="ka-GE" sz="1600" dirty="0" smtClean="0">
                <a:solidFill>
                  <a:srgbClr val="003399"/>
                </a:solidFill>
              </a:rPr>
              <a:t>ერთ </a:t>
            </a:r>
            <a:r>
              <a:rPr lang="ka-GE" sz="1600" dirty="0">
                <a:solidFill>
                  <a:srgbClr val="003399"/>
                </a:solidFill>
              </a:rPr>
              <a:t>თანამშრომელზე</a:t>
            </a:r>
            <a:r>
              <a:rPr lang="ka-GE" sz="1600" dirty="0" smtClean="0">
                <a:solidFill>
                  <a:srgbClr val="003399"/>
                </a:solidFill>
              </a:rPr>
              <a:t>).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600" dirty="0" smtClean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600" dirty="0" smtClean="0">
                <a:solidFill>
                  <a:srgbClr val="003399"/>
                </a:solidFill>
              </a:rPr>
              <a:t>1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  <a:r>
              <a:rPr lang="ka-GE" sz="1600" dirty="0">
                <a:solidFill>
                  <a:srgbClr val="003399"/>
                </a:solidFill>
              </a:rPr>
              <a:t>000 ლარიანი სასაჩუქრე ბარათი </a:t>
            </a:r>
            <a:r>
              <a:rPr lang="en-US" sz="1600" dirty="0" err="1">
                <a:solidFill>
                  <a:srgbClr val="003399"/>
                </a:solidFill>
              </a:rPr>
              <a:t>Curatio</a:t>
            </a:r>
            <a:r>
              <a:rPr lang="en-US" sz="1600" dirty="0">
                <a:solidFill>
                  <a:srgbClr val="003399"/>
                </a:solidFill>
              </a:rPr>
              <a:t> Gift</a:t>
            </a:r>
            <a:r>
              <a:rPr lang="ka-GE" sz="1600" dirty="0">
                <a:solidFill>
                  <a:srgbClr val="003399"/>
                </a:solidFill>
              </a:rPr>
              <a:t> (რომლის ღირებულება 100 ლარია და 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ka-GE" sz="1600" dirty="0">
                <a:solidFill>
                  <a:srgbClr val="003399"/>
                </a:solidFill>
              </a:rPr>
              <a:t>უსასყიდლოდ გადმოგეცემათ)</a:t>
            </a:r>
            <a:r>
              <a:rPr lang="en-US" sz="1600" dirty="0">
                <a:solidFill>
                  <a:srgbClr val="003399"/>
                </a:solidFill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en-US" sz="1600" b="1" dirty="0">
              <a:solidFill>
                <a:srgbClr val="003399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600" dirty="0" smtClean="0">
              <a:solidFill>
                <a:srgbClr val="003399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600" dirty="0" smtClean="0">
              <a:solidFill>
                <a:srgbClr val="003399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600" dirty="0" smtClean="0">
              <a:solidFill>
                <a:srgbClr val="0033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046" y="4943709"/>
            <a:ext cx="67687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1400" dirty="0">
              <a:solidFill>
                <a:srgbClr val="003399"/>
              </a:solidFill>
            </a:endParaRPr>
          </a:p>
          <a:p>
            <a:endParaRPr lang="ka-GE" sz="1400" dirty="0" smtClean="0">
              <a:solidFill>
                <a:srgbClr val="003399"/>
              </a:solidFill>
            </a:endParaRPr>
          </a:p>
          <a:p>
            <a:endParaRPr lang="ka-GE" sz="1400" dirty="0" smtClean="0">
              <a:solidFill>
                <a:srgbClr val="003399"/>
              </a:solidFill>
            </a:endParaRPr>
          </a:p>
          <a:p>
            <a:r>
              <a:rPr lang="ka-GE" sz="1400" dirty="0" smtClean="0">
                <a:solidFill>
                  <a:srgbClr val="003399"/>
                </a:solidFill>
              </a:rPr>
              <a:t>ზრუნვა ჯანმრთელობის შენარჩუნებაზე სამედიცინო </a:t>
            </a:r>
            <a:r>
              <a:rPr lang="ka-GE" sz="1400" dirty="0">
                <a:solidFill>
                  <a:srgbClr val="003399"/>
                </a:solidFill>
              </a:rPr>
              <a:t>სერვისების ხელმისაწვდომი, უწყვეტი, მაღალხარისხიანი და დაცული სისტემის </a:t>
            </a:r>
            <a:r>
              <a:rPr lang="ka-GE" sz="1400" dirty="0" smtClean="0">
                <a:solidFill>
                  <a:srgbClr val="003399"/>
                </a:solidFill>
              </a:rPr>
              <a:t>მეშვეობით</a:t>
            </a:r>
          </a:p>
          <a:p>
            <a:endParaRPr lang="ka-GE" sz="1600" b="1" dirty="0">
              <a:solidFill>
                <a:srgbClr val="003399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995936" y="17734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83103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0314" y="5461708"/>
            <a:ext cx="8582928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200" b="1" dirty="0" smtClean="0">
                <a:solidFill>
                  <a:srgbClr val="003399"/>
                </a:solidFill>
                <a:sym typeface="AcadNusx" charset="0"/>
              </a:rPr>
              <a:t>მადლობა ყურადღებისვის!</a:t>
            </a:r>
            <a:endParaRPr lang="en-US" sz="1200" b="1" dirty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817811" y="16288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784" y="42175"/>
            <a:ext cx="7290054" cy="1499616"/>
          </a:xfrm>
        </p:spPr>
        <p:txBody>
          <a:bodyPr anchor="ctr">
            <a:normAutofit/>
          </a:bodyPr>
          <a:lstStyle/>
          <a:p>
            <a:r>
              <a:rPr lang="ka-GE" sz="2800" b="1" dirty="0" smtClean="0">
                <a:solidFill>
                  <a:srgbClr val="003399"/>
                </a:solidFill>
                <a:latin typeface="BPG Nino Mtavruli" pitchFamily="2" charset="0"/>
              </a:rPr>
              <a:t>მომსახურებების ჩამონათვალი</a:t>
            </a:r>
            <a:endParaRPr lang="en-US" sz="2800" b="1" dirty="0">
              <a:solidFill>
                <a:srgbClr val="003399"/>
              </a:solidFill>
              <a:latin typeface="BPG Nino Mtavruli" pitchFamily="2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57764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046" y="1988840"/>
            <a:ext cx="7818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პირადი ექიმის კონსულტაცია - 100%;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პედიატრის კონსულტაცია - </a:t>
            </a:r>
            <a:r>
              <a:rPr lang="ka-GE" sz="1600" b="1" dirty="0">
                <a:solidFill>
                  <a:srgbClr val="003399"/>
                </a:solidFill>
              </a:rPr>
              <a:t>100</a:t>
            </a:r>
            <a:r>
              <a:rPr lang="ka-GE" sz="1600" b="1" dirty="0" smtClean="0">
                <a:solidFill>
                  <a:srgbClr val="003399"/>
                </a:solidFill>
              </a:rPr>
              <a:t>%;</a:t>
            </a:r>
            <a:endParaRPr lang="ka-GE" sz="1600" b="1" dirty="0">
              <a:solidFill>
                <a:srgbClr val="003399"/>
              </a:solidFill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სპეცილისტების კონსულტაცია - 50%;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ინსტრუმენტული კვლევები - 50%;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ლაბორატორიული </a:t>
            </a:r>
            <a:r>
              <a:rPr lang="ka-GE" sz="1600" b="1" dirty="0">
                <a:solidFill>
                  <a:srgbClr val="003399"/>
                </a:solidFill>
              </a:rPr>
              <a:t>კვლევები - </a:t>
            </a:r>
            <a:r>
              <a:rPr lang="ka-GE" sz="1600" b="1" dirty="0" smtClean="0">
                <a:solidFill>
                  <a:srgbClr val="003399"/>
                </a:solidFill>
              </a:rPr>
              <a:t>50%;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მანიპულაციები - 50%;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ფიზიოპროცედურები, </a:t>
            </a: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ka-GE" sz="1600" b="1" dirty="0" smtClean="0">
                <a:solidFill>
                  <a:srgbClr val="003399"/>
                </a:solidFill>
              </a:rPr>
              <a:t>რეაბილიტაცია და მანიპულაციები თვალზე - 30%;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კტ-კვლევა </a:t>
            </a:r>
            <a:r>
              <a:rPr lang="ka-GE" sz="1600" b="1" dirty="0">
                <a:solidFill>
                  <a:srgbClr val="003399"/>
                </a:solidFill>
              </a:rPr>
              <a:t>- </a:t>
            </a:r>
            <a:r>
              <a:rPr lang="ka-GE" sz="1600" b="1" dirty="0" smtClean="0">
                <a:solidFill>
                  <a:srgbClr val="003399"/>
                </a:solidFill>
              </a:rPr>
              <a:t>10%-</a:t>
            </a:r>
            <a:r>
              <a:rPr lang="ka-GE" sz="1600" b="1" dirty="0">
                <a:solidFill>
                  <a:srgbClr val="003399"/>
                </a:solidFill>
              </a:rPr>
              <a:t>30</a:t>
            </a:r>
            <a:r>
              <a:rPr lang="ka-GE" sz="1600" b="1" dirty="0" smtClean="0">
                <a:solidFill>
                  <a:srgbClr val="003399"/>
                </a:solidFill>
              </a:rPr>
              <a:t>%;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rgbClr val="003399"/>
                </a:solidFill>
              </a:rPr>
              <a:t>ლიმიტი ერთ პირზე - 1 000 ლარი.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5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817811" y="16288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95" y="169383"/>
            <a:ext cx="7446318" cy="896775"/>
          </a:xfrm>
        </p:spPr>
        <p:txBody>
          <a:bodyPr anchor="ctr">
            <a:norm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900" b="1" dirty="0" smtClean="0">
                <a:solidFill>
                  <a:srgbClr val="003399"/>
                </a:solidFill>
              </a:rPr>
              <a:t>პირადი</a:t>
            </a:r>
            <a:r>
              <a:rPr lang="ka-GE" sz="2000" b="1" dirty="0" smtClean="0">
                <a:solidFill>
                  <a:srgbClr val="003399"/>
                </a:solidFill>
              </a:rPr>
              <a:t> ექიმის კონსულტაცია - 100%</a:t>
            </a:r>
            <a:endParaRPr lang="ka-GE" sz="2000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702905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48844" r="33869" b="17688"/>
          <a:stretch>
            <a:fillRect/>
          </a:stretch>
        </p:blipFill>
        <p:spPr bwMode="auto">
          <a:xfrm>
            <a:off x="81895" y="1800705"/>
            <a:ext cx="6696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7304" y="4557317"/>
            <a:ext cx="8906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500" b="1" dirty="0">
                <a:solidFill>
                  <a:srgbClr val="003399"/>
                </a:solidFill>
              </a:rPr>
              <a:t>პირადი </a:t>
            </a:r>
            <a:r>
              <a:rPr lang="ka-GE" sz="1500" b="1" dirty="0" smtClean="0">
                <a:solidFill>
                  <a:srgbClr val="003399"/>
                </a:solidFill>
              </a:rPr>
              <a:t>ექიმი </a:t>
            </a:r>
            <a:r>
              <a:rPr lang="ka-GE" sz="1500" dirty="0" smtClean="0">
                <a:solidFill>
                  <a:srgbClr val="003399"/>
                </a:solidFill>
              </a:rPr>
              <a:t>ახორციელებს სამედიცინო </a:t>
            </a:r>
            <a:r>
              <a:rPr lang="ka-GE" sz="1500" dirty="0">
                <a:solidFill>
                  <a:srgbClr val="003399"/>
                </a:solidFill>
              </a:rPr>
              <a:t>მეთვალყურეობას </a:t>
            </a:r>
            <a:r>
              <a:rPr lang="ka-GE" sz="1500" dirty="0" smtClean="0">
                <a:solidFill>
                  <a:srgbClr val="003399"/>
                </a:solidFill>
              </a:rPr>
              <a:t>პაციენტის</a:t>
            </a:r>
            <a:r>
              <a:rPr lang="ka-GE" sz="1500" b="1" dirty="0" smtClean="0">
                <a:solidFill>
                  <a:srgbClr val="003399"/>
                </a:solidFill>
              </a:rPr>
              <a:t> </a:t>
            </a:r>
            <a:r>
              <a:rPr lang="ka-GE" sz="1500" dirty="0">
                <a:solidFill>
                  <a:srgbClr val="003399"/>
                </a:solidFill>
              </a:rPr>
              <a:t>ჯანმრთელობაზე, </a:t>
            </a:r>
            <a:r>
              <a:rPr lang="ka-GE" sz="1500" dirty="0" smtClean="0">
                <a:solidFill>
                  <a:srgbClr val="003399"/>
                </a:solidFill>
              </a:rPr>
              <a:t>მწვავე </a:t>
            </a:r>
            <a:r>
              <a:rPr lang="ka-GE" sz="1500" dirty="0">
                <a:solidFill>
                  <a:srgbClr val="003399"/>
                </a:solidFill>
              </a:rPr>
              <a:t>და ქრონიკული დაავადებების მქონე პაციენტების </a:t>
            </a:r>
            <a:r>
              <a:rPr lang="ka-GE" sz="1500" dirty="0" smtClean="0">
                <a:solidFill>
                  <a:srgbClr val="003399"/>
                </a:solidFill>
              </a:rPr>
              <a:t>გმართვას, ზრუნავს </a:t>
            </a:r>
            <a:r>
              <a:rPr lang="ka-GE" sz="1500" dirty="0">
                <a:solidFill>
                  <a:srgbClr val="003399"/>
                </a:solidFill>
              </a:rPr>
              <a:t>ჯანმრთელობის </a:t>
            </a:r>
            <a:r>
              <a:rPr lang="ka-GE" sz="1500" dirty="0" smtClean="0">
                <a:solidFill>
                  <a:srgbClr val="003399"/>
                </a:solidFill>
              </a:rPr>
              <a:t>შენარჩუნებაზე, პაციენტის განათლებასა </a:t>
            </a:r>
            <a:r>
              <a:rPr lang="ka-GE" sz="1500" dirty="0">
                <a:solidFill>
                  <a:srgbClr val="003399"/>
                </a:solidFill>
              </a:rPr>
              <a:t>და </a:t>
            </a:r>
            <a:r>
              <a:rPr lang="ka-GE" sz="1500" dirty="0" smtClean="0">
                <a:solidFill>
                  <a:srgbClr val="003399"/>
                </a:solidFill>
              </a:rPr>
              <a:t>ადექვატური </a:t>
            </a:r>
            <a:r>
              <a:rPr lang="ka-GE" sz="1500" dirty="0">
                <a:solidFill>
                  <a:srgbClr val="003399"/>
                </a:solidFill>
              </a:rPr>
              <a:t>პრევენციული ღონისძიებების </a:t>
            </a:r>
            <a:r>
              <a:rPr lang="ka-GE" sz="1500" dirty="0" smtClean="0">
                <a:solidFill>
                  <a:srgbClr val="003399"/>
                </a:solidFill>
              </a:rPr>
              <a:t>დაგეგმვასა </a:t>
            </a:r>
            <a:r>
              <a:rPr lang="ka-GE" sz="1500" dirty="0">
                <a:solidFill>
                  <a:srgbClr val="003399"/>
                </a:solidFill>
              </a:rPr>
              <a:t>და </a:t>
            </a:r>
            <a:r>
              <a:rPr lang="ka-GE" sz="1500" dirty="0" smtClean="0">
                <a:solidFill>
                  <a:srgbClr val="003399"/>
                </a:solidFill>
              </a:rPr>
              <a:t>განხორციელებაზე </a:t>
            </a:r>
            <a:endParaRPr lang="ka-GE" sz="15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817811" y="16288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95" y="169383"/>
            <a:ext cx="7446318" cy="896775"/>
          </a:xfrm>
        </p:spPr>
        <p:txBody>
          <a:bodyPr anchor="ctr">
            <a:norm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900" b="1" dirty="0" smtClean="0">
                <a:solidFill>
                  <a:srgbClr val="003399"/>
                </a:solidFill>
              </a:rPr>
              <a:t>პედიატრის</a:t>
            </a:r>
            <a:r>
              <a:rPr lang="ka-GE" sz="2000" b="1" dirty="0" smtClean="0">
                <a:solidFill>
                  <a:srgbClr val="003399"/>
                </a:solidFill>
              </a:rPr>
              <a:t> კონსულტაცია - 100%</a:t>
            </a:r>
            <a:endParaRPr lang="ka-GE" sz="2000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702905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7304" y="4557317"/>
            <a:ext cx="890628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500" b="1" dirty="0">
                <a:solidFill>
                  <a:srgbClr val="003399"/>
                </a:solidFill>
              </a:rPr>
              <a:t>პედიატრი </a:t>
            </a:r>
            <a:r>
              <a:rPr lang="ka-GE" sz="1500" dirty="0">
                <a:solidFill>
                  <a:srgbClr val="003399"/>
                </a:solidFill>
              </a:rPr>
              <a:t>ახორციელებს 0-დან 18 წლამდე ასაკის ბავშვთა და მოზარდთა  ჯანმრთელობაზე და განვითარებაზე მეთვალყურეობას;  მწვავე და ქრონიკული დაავადებების მქონე პაციენტების </a:t>
            </a:r>
            <a:r>
              <a:rPr lang="ka-GE" sz="1500" dirty="0" smtClean="0">
                <a:solidFill>
                  <a:srgbClr val="003399"/>
                </a:solidFill>
              </a:rPr>
              <a:t> </a:t>
            </a:r>
            <a:r>
              <a:rPr lang="ka-GE" sz="1500" dirty="0">
                <a:solidFill>
                  <a:srgbClr val="003399"/>
                </a:solidFill>
              </a:rPr>
              <a:t>მართვას; ახალშობილთა პატრონაჟს; ბავშვთა გლობალური განვითარების შეფასებასა და ხელშეწყობას; საგანმანათლებლო მუშაობას მშობლებთან ბავშვთა ჯანსაღი კვებისა და ცხოვრების წესის 	შესახებ;  </a:t>
            </a:r>
            <a:endParaRPr lang="en-US" sz="1500" dirty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20297" r="33869" b="46235"/>
          <a:stretch>
            <a:fillRect/>
          </a:stretch>
        </p:blipFill>
        <p:spPr bwMode="auto">
          <a:xfrm>
            <a:off x="122385" y="1841428"/>
            <a:ext cx="5976664" cy="21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1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995936" y="17734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87" y="489923"/>
            <a:ext cx="6003173" cy="896775"/>
          </a:xfrm>
        </p:spPr>
        <p:txBody>
          <a:bodyPr anchor="ctr">
            <a:no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300" b="1" dirty="0" smtClean="0">
                <a:solidFill>
                  <a:srgbClr val="003399"/>
                </a:solidFill>
              </a:rPr>
              <a:t>სპეციალისტების - კარდიოლოგი, ენდოკრინოლოგი, უროლოგი, ტრავმატოლოგი, ოტორინოლარინგოლოგი, </a:t>
            </a:r>
            <a:r>
              <a:rPr lang="ka-GE" sz="1300" b="1" dirty="0">
                <a:solidFill>
                  <a:srgbClr val="003399"/>
                </a:solidFill>
              </a:rPr>
              <a:t>გინეკოლოგი, </a:t>
            </a:r>
            <a:r>
              <a:rPr lang="ka-GE" sz="1300" b="1" dirty="0" smtClean="0">
                <a:solidFill>
                  <a:srgbClr val="003399"/>
                </a:solidFill>
              </a:rPr>
              <a:t>დერმატოლოგი</a:t>
            </a:r>
            <a:r>
              <a:rPr lang="ka-GE" sz="1300" b="1" dirty="0">
                <a:solidFill>
                  <a:srgbClr val="003399"/>
                </a:solidFill>
              </a:rPr>
              <a:t>, ნევროლოგი, </a:t>
            </a:r>
            <a:r>
              <a:rPr lang="ka-GE" sz="1300" b="1" dirty="0" smtClean="0">
                <a:solidFill>
                  <a:srgbClr val="003399"/>
                </a:solidFill>
              </a:rPr>
              <a:t>ოფთალმოლოგი, რევმატოლოგი, ქირურგი, პროქტოლოგი, ორთოპედ-ტრავმატოლოგი, მამოლოგი, გასტროენტეროლოგი, ანგიოლოგი, ალერგოლოგი, - კონსულტაცია  </a:t>
            </a:r>
            <a:br>
              <a:rPr lang="ka-GE" sz="1300" b="1" dirty="0" smtClean="0">
                <a:solidFill>
                  <a:srgbClr val="003399"/>
                </a:solidFill>
              </a:rPr>
            </a:br>
            <a:r>
              <a:rPr lang="ka-GE" sz="1300" b="1" dirty="0" smtClean="0">
                <a:solidFill>
                  <a:srgbClr val="003399"/>
                </a:solidFill>
              </a:rPr>
              <a:t>50%</a:t>
            </a:r>
            <a:endParaRPr lang="ka-GE" sz="1300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83103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8579" y="4232692"/>
            <a:ext cx="88801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ტრავმატოლოგს</a:t>
            </a:r>
            <a:r>
              <a:rPr lang="ka-GE" sz="1100" dirty="0" smtClean="0">
                <a:solidFill>
                  <a:srgbClr val="003399"/>
                </a:solidFill>
              </a:rPr>
              <a:t> მიმართეთ საყრდენ-მამოძრავებელი აპარატის (ჩონჩხი, კუნთები, სახსრები, მყესები) დაავადებების დიაგნოსტიკის</a:t>
            </a:r>
            <a:r>
              <a:rPr lang="ka-GE" sz="1100" dirty="0">
                <a:solidFill>
                  <a:srgbClr val="003399"/>
                </a:solidFill>
              </a:rPr>
              <a:t>, პრევენციასა და მკურნალობისთვის</a:t>
            </a:r>
            <a:endParaRPr lang="ka-GE" sz="11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ოტორინოლარინგოლოგს </a:t>
            </a:r>
            <a:r>
              <a:rPr lang="ka-GE" sz="1100" dirty="0" smtClean="0">
                <a:solidFill>
                  <a:srgbClr val="003399"/>
                </a:solidFill>
              </a:rPr>
              <a:t> </a:t>
            </a:r>
            <a:r>
              <a:rPr lang="ka-GE" sz="1100" dirty="0">
                <a:solidFill>
                  <a:srgbClr val="003399"/>
                </a:solidFill>
              </a:rPr>
              <a:t>მიმართეთ </a:t>
            </a:r>
            <a:r>
              <a:rPr lang="ka-GE" sz="1100" dirty="0" smtClean="0">
                <a:solidFill>
                  <a:srgbClr val="003399"/>
                </a:solidFill>
              </a:rPr>
              <a:t>ყურის, ცხვირისა და ხახის დაავადებების </a:t>
            </a:r>
            <a:r>
              <a:rPr lang="ka-GE" sz="1100" dirty="0">
                <a:solidFill>
                  <a:srgbClr val="003399"/>
                </a:solidFill>
              </a:rPr>
              <a:t>დიაგნოსტიკის, პრევენციასა და </a:t>
            </a:r>
            <a:r>
              <a:rPr lang="ka-GE" sz="1100" dirty="0" smtClean="0">
                <a:solidFill>
                  <a:srgbClr val="003399"/>
                </a:solidFill>
              </a:rPr>
              <a:t>მკურნალობისთვის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გინეკოლოგს  </a:t>
            </a:r>
            <a:r>
              <a:rPr lang="ka-GE" sz="1100" dirty="0">
                <a:solidFill>
                  <a:srgbClr val="003399"/>
                </a:solidFill>
              </a:rPr>
              <a:t>მიმართეთ </a:t>
            </a:r>
            <a:r>
              <a:rPr lang="ka-GE" sz="1100" dirty="0" smtClean="0">
                <a:solidFill>
                  <a:srgbClr val="003399"/>
                </a:solidFill>
              </a:rPr>
              <a:t>ქალის </a:t>
            </a:r>
            <a:r>
              <a:rPr lang="ka-GE" sz="1100" dirty="0">
                <a:solidFill>
                  <a:srgbClr val="003399"/>
                </a:solidFill>
              </a:rPr>
              <a:t>რეპროდუქციული სისტემის დაავადებების დიაგნოსტიკის, პრევენციასა და მკურნალობისთვის</a:t>
            </a:r>
            <a:endParaRPr lang="ka-GE" sz="11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დერმატოლოგი </a:t>
            </a:r>
            <a:r>
              <a:rPr lang="ka-GE" sz="1100" dirty="0">
                <a:solidFill>
                  <a:srgbClr val="003399"/>
                </a:solidFill>
              </a:rPr>
              <a:t>მიმართეთ</a:t>
            </a:r>
            <a:r>
              <a:rPr lang="ka-GE" sz="1100" b="1" dirty="0" smtClean="0">
                <a:solidFill>
                  <a:srgbClr val="003399"/>
                </a:solidFill>
              </a:rPr>
              <a:t> </a:t>
            </a:r>
            <a:r>
              <a:rPr lang="ka-GE" sz="1100" dirty="0" smtClean="0">
                <a:solidFill>
                  <a:srgbClr val="003399"/>
                </a:solidFill>
              </a:rPr>
              <a:t>კანის</a:t>
            </a:r>
            <a:r>
              <a:rPr lang="ka-GE" sz="1100" dirty="0">
                <a:solidFill>
                  <a:srgbClr val="003399"/>
                </a:solidFill>
              </a:rPr>
              <a:t>, თმის, ფრჩხილებისა და ლორწოვანი გარსის დაავადებების დიაგნოსტიკის, პრევენციასა და </a:t>
            </a:r>
            <a:r>
              <a:rPr lang="ka-GE" sz="1100" dirty="0" smtClean="0">
                <a:solidFill>
                  <a:srgbClr val="003399"/>
                </a:solidFill>
              </a:rPr>
              <a:t>მკურნალობისთვის</a:t>
            </a:r>
            <a:endParaRPr lang="ka-GE" sz="1100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ოფთალმოლოგს </a:t>
            </a:r>
            <a:r>
              <a:rPr lang="ka-GE" sz="1100" dirty="0">
                <a:solidFill>
                  <a:srgbClr val="003399"/>
                </a:solidFill>
              </a:rPr>
              <a:t>მიმართეთ </a:t>
            </a:r>
            <a:r>
              <a:rPr lang="ka-GE" sz="1100" dirty="0" smtClean="0">
                <a:solidFill>
                  <a:srgbClr val="003399"/>
                </a:solidFill>
              </a:rPr>
              <a:t>თვალის </a:t>
            </a:r>
            <a:r>
              <a:rPr lang="ka-GE" sz="1100" dirty="0">
                <a:solidFill>
                  <a:srgbClr val="003399"/>
                </a:solidFill>
              </a:rPr>
              <a:t>დაავადებების დიაგნოსტიკის, პრევენციასა და მკურნალობისთვის</a:t>
            </a:r>
            <a:endParaRPr lang="ka-GE" sz="11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  <a:cs typeface="Calibri" pitchFamily="34" charset="0"/>
              </a:rPr>
              <a:t>ნევროლოგს </a:t>
            </a:r>
            <a:r>
              <a:rPr lang="ka-GE" sz="1100" dirty="0" smtClean="0">
                <a:solidFill>
                  <a:srgbClr val="003399"/>
                </a:solidFill>
              </a:rPr>
              <a:t>მიმართეთ </a:t>
            </a:r>
            <a:r>
              <a:rPr lang="ka-GE" sz="1100" b="1" dirty="0" smtClean="0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ka-GE" sz="1100" dirty="0" smtClean="0">
                <a:solidFill>
                  <a:srgbClr val="003399"/>
                </a:solidFill>
              </a:rPr>
              <a:t>ნერვული </a:t>
            </a:r>
            <a:r>
              <a:rPr lang="ka-GE" sz="1100" dirty="0">
                <a:solidFill>
                  <a:srgbClr val="003399"/>
                </a:solidFill>
              </a:rPr>
              <a:t>სისტემის დაავადებების დიაგნოსტიკის, პრევენციასა და მკურნალობისთვის</a:t>
            </a:r>
            <a:endParaRPr lang="ka-GE" sz="1100" b="1" dirty="0">
              <a:solidFill>
                <a:srgbClr val="0033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14391" r="33869" b="52141"/>
          <a:stretch>
            <a:fillRect/>
          </a:stretch>
        </p:blipFill>
        <p:spPr bwMode="auto">
          <a:xfrm>
            <a:off x="118480" y="1890754"/>
            <a:ext cx="4577237" cy="206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95718" y="1784102"/>
            <a:ext cx="43028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კარდიოლოგს </a:t>
            </a:r>
            <a:r>
              <a:rPr lang="ka-GE" sz="1100" dirty="0" smtClean="0">
                <a:solidFill>
                  <a:srgbClr val="003399"/>
                </a:solidFill>
              </a:rPr>
              <a:t>მიმართეთ</a:t>
            </a:r>
            <a:r>
              <a:rPr lang="ka-GE" sz="1100" b="1" dirty="0" smtClean="0">
                <a:solidFill>
                  <a:srgbClr val="003399"/>
                </a:solidFill>
              </a:rPr>
              <a:t> </a:t>
            </a:r>
            <a:r>
              <a:rPr lang="ka-GE" sz="1100" dirty="0" smtClean="0">
                <a:solidFill>
                  <a:srgbClr val="003399"/>
                </a:solidFill>
              </a:rPr>
              <a:t>გულის </a:t>
            </a:r>
            <a:r>
              <a:rPr lang="ka-GE" sz="1100" dirty="0">
                <a:solidFill>
                  <a:srgbClr val="003399"/>
                </a:solidFill>
              </a:rPr>
              <a:t>დაავადებების </a:t>
            </a:r>
            <a:r>
              <a:rPr lang="ka-GE" sz="1100" dirty="0" smtClean="0">
                <a:solidFill>
                  <a:srgbClr val="003399"/>
                </a:solidFill>
              </a:rPr>
              <a:t>დიაგნოსტიკის, </a:t>
            </a:r>
            <a:r>
              <a:rPr lang="ka-GE" sz="1100" dirty="0">
                <a:solidFill>
                  <a:srgbClr val="003399"/>
                </a:solidFill>
              </a:rPr>
              <a:t>პრევენციასა და </a:t>
            </a:r>
            <a:r>
              <a:rPr lang="ka-GE" sz="1100" dirty="0" smtClean="0">
                <a:solidFill>
                  <a:srgbClr val="003399"/>
                </a:solidFill>
              </a:rPr>
              <a:t>მკურნალობისთვის</a:t>
            </a:r>
            <a:endParaRPr lang="ka-GE" sz="1100" b="1" dirty="0" smtClean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ენდოკრინოლოგს </a:t>
            </a:r>
            <a:r>
              <a:rPr lang="ka-GE" sz="1100" dirty="0" smtClean="0">
                <a:solidFill>
                  <a:srgbClr val="003399"/>
                </a:solidFill>
              </a:rPr>
              <a:t>მიმართეთ</a:t>
            </a:r>
            <a:r>
              <a:rPr lang="ka-GE" sz="1100" b="1" dirty="0" smtClean="0">
                <a:solidFill>
                  <a:srgbClr val="003399"/>
                </a:solidFill>
              </a:rPr>
              <a:t> </a:t>
            </a:r>
            <a:r>
              <a:rPr lang="ka-GE" sz="1100" dirty="0" smtClean="0">
                <a:solidFill>
                  <a:srgbClr val="003399"/>
                </a:solidFill>
              </a:rPr>
              <a:t>გაგიწევთ კონსულტაციას ენდოკრინული სისტემის (ფარისებრი ჯირკვალი, პანკრეასი, და სხვ.) დაავადებების </a:t>
            </a:r>
            <a:r>
              <a:rPr lang="ka-GE" sz="1100" dirty="0">
                <a:solidFill>
                  <a:srgbClr val="003399"/>
                </a:solidFill>
              </a:rPr>
              <a:t>დიაგნოსტიკის, პრევენციასა და მკურნალობისთვის</a:t>
            </a:r>
            <a:endParaRPr lang="ka-GE" sz="11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b="1" dirty="0" smtClean="0">
                <a:solidFill>
                  <a:srgbClr val="003399"/>
                </a:solidFill>
              </a:rPr>
              <a:t>უროლოგს </a:t>
            </a:r>
            <a:r>
              <a:rPr lang="ka-GE" sz="1100" dirty="0" smtClean="0">
                <a:solidFill>
                  <a:srgbClr val="003399"/>
                </a:solidFill>
              </a:rPr>
              <a:t>მიმართეთ</a:t>
            </a:r>
            <a:r>
              <a:rPr lang="ka-GE" sz="1100" b="1" dirty="0" smtClean="0">
                <a:solidFill>
                  <a:srgbClr val="003399"/>
                </a:solidFill>
              </a:rPr>
              <a:t> </a:t>
            </a:r>
            <a:r>
              <a:rPr lang="ka-GE" sz="1100" dirty="0" smtClean="0">
                <a:solidFill>
                  <a:srgbClr val="003399"/>
                </a:solidFill>
              </a:rPr>
              <a:t>ქალისა და მამაკაცის საშარდე სისტემის დაავადებების დიაგნოსტიკის, პრევენციასა და მკურნალობისთვის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100" dirty="0" smtClean="0">
                <a:solidFill>
                  <a:srgbClr val="003399"/>
                </a:solidFill>
              </a:rPr>
              <a:t> </a:t>
            </a:r>
            <a:endParaRPr lang="ka-GE" sz="11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995936" y="17734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527805"/>
          </a:xfrm>
        </p:spPr>
        <p:txBody>
          <a:bodyPr anchor="ctr">
            <a:no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400" b="1" dirty="0" smtClean="0">
                <a:solidFill>
                  <a:srgbClr val="003399"/>
                </a:solidFill>
              </a:rPr>
              <a:t>ინსტრუმენტული (რენტგენოგრაფია, ექოსკოპია, ტრედმილი</a:t>
            </a:r>
            <a:r>
              <a:rPr lang="ka-GE" sz="1400" b="1" dirty="0">
                <a:solidFill>
                  <a:srgbClr val="003399"/>
                </a:solidFill>
              </a:rPr>
              <a:t>, ჰოლტერის </a:t>
            </a:r>
            <a:r>
              <a:rPr lang="ka-GE" sz="1400" b="1" dirty="0" smtClean="0">
                <a:solidFill>
                  <a:srgbClr val="003399"/>
                </a:solidFill>
              </a:rPr>
              <a:t>მონიტორირება, აუდიომეტრია, კუჭისა და 12-გოჯა ნაწლავის ბოლქვის ენდოსკოპია და სხვა) კვლევები- </a:t>
            </a:r>
            <a:br>
              <a:rPr lang="ka-GE" sz="1400" b="1" dirty="0" smtClean="0">
                <a:solidFill>
                  <a:srgbClr val="003399"/>
                </a:solidFill>
              </a:rPr>
            </a:br>
            <a:r>
              <a:rPr lang="ka-GE" sz="1400" b="1" dirty="0" smtClean="0">
                <a:solidFill>
                  <a:srgbClr val="003399"/>
                </a:solidFill>
              </a:rPr>
              <a:t>50%</a:t>
            </a:r>
            <a:endParaRPr lang="ka-GE" sz="1400" b="1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83103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7147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3811643"/>
            <a:ext cx="8785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ექოსკოპია</a:t>
            </a:r>
            <a:r>
              <a:rPr lang="ka-GE" sz="1200" dirty="0" smtClean="0">
                <a:solidFill>
                  <a:srgbClr val="003399"/>
                </a:solidFill>
              </a:rPr>
              <a:t> </a:t>
            </a:r>
            <a:r>
              <a:rPr lang="ka-GE" sz="1200" dirty="0">
                <a:solidFill>
                  <a:srgbClr val="003399"/>
                </a:solidFill>
              </a:rPr>
              <a:t>კვლევის ინფორმატიული მეთოდია, რომელიც ულტრაბგერის გამოყენების საშუალებით შეისწავლის ადამიანის სხვადასხვა ორგანოებს და გამოიყენება მრავალი დაავადების სადიაგნოსტიკოდ</a:t>
            </a:r>
            <a:r>
              <a:rPr lang="ka-GE" sz="1200" dirty="0" smtClean="0">
                <a:solidFill>
                  <a:srgbClr val="003399"/>
                </a:solidFill>
              </a:rPr>
              <a:t>.</a:t>
            </a:r>
            <a:endParaRPr lang="ka-GE" sz="1200" b="1" dirty="0" smtClean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ფიზიკური დატვითვის ტესტი ტრედმილზე</a:t>
            </a:r>
            <a:r>
              <a:rPr lang="ka-GE" sz="1200" dirty="0" smtClean="0">
                <a:solidFill>
                  <a:srgbClr val="003399"/>
                </a:solidFill>
              </a:rPr>
              <a:t> </a:t>
            </a:r>
            <a:r>
              <a:rPr lang="ka-GE" sz="1200" dirty="0">
                <a:solidFill>
                  <a:srgbClr val="003399"/>
                </a:solidFill>
              </a:rPr>
              <a:t>დოზირებული ფიზიკური დატვირთვის ტესტი აფასებს გულის მუშაობას მოძრავ სარბენ ბილიკზე (ტრედმილზე) ჩქარი სიარულს დროს.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24 საათიანი ელექტორკარდიოგრაფია (ჰოლტერის</a:t>
            </a:r>
            <a:r>
              <a:rPr lang="ka-GE" sz="1200" dirty="0" smtClean="0">
                <a:solidFill>
                  <a:srgbClr val="003399"/>
                </a:solidFill>
              </a:rPr>
              <a:t> </a:t>
            </a:r>
            <a:r>
              <a:rPr lang="ka-GE" sz="1200" b="1" dirty="0" smtClean="0">
                <a:solidFill>
                  <a:srgbClr val="003399"/>
                </a:solidFill>
              </a:rPr>
              <a:t>მონიტორირება) ჰოლტერის მეთოდით</a:t>
            </a:r>
            <a:r>
              <a:rPr lang="ka-GE" sz="1200" dirty="0" smtClean="0">
                <a:solidFill>
                  <a:srgbClr val="003399"/>
                </a:solidFill>
              </a:rPr>
              <a:t> </a:t>
            </a:r>
            <a:r>
              <a:rPr lang="ka-GE" sz="1200" dirty="0">
                <a:solidFill>
                  <a:srgbClr val="003399"/>
                </a:solidFill>
              </a:rPr>
              <a:t>კვლევის მეთოდია, რომელიც გულისხმობს, ჰოლტერის მონიტორის მეშვეობით, 24 საათის განმავლობაში გულის რიტმის უწყვეტ ჩაწერას.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>
                <a:solidFill>
                  <a:srgbClr val="003399"/>
                </a:solidFill>
              </a:rPr>
              <a:t>აუდიომეტრია</a:t>
            </a:r>
            <a:r>
              <a:rPr lang="ka-GE" sz="1200" dirty="0">
                <a:solidFill>
                  <a:srgbClr val="003399"/>
                </a:solidFill>
              </a:rPr>
              <a:t> კვლევის მეთოდია, რომელიც ადგენს სმენადობის სიმახვილეს, დაქვეითების ხარისხს და მისი გამომწვევი პათოლოგიური პროცესის ხასიათსა და ლოკალიზაციას.</a:t>
            </a:r>
            <a:endParaRPr lang="en-US" sz="1200" dirty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200" b="1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3994" y="1888672"/>
            <a:ext cx="3274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რენტგენოლოგრაგია</a:t>
            </a:r>
            <a:r>
              <a:rPr lang="ka-GE" sz="1200" dirty="0" smtClean="0">
                <a:solidFill>
                  <a:srgbClr val="003399"/>
                </a:solidFill>
              </a:rPr>
              <a:t> </a:t>
            </a:r>
            <a:r>
              <a:rPr lang="ka-GE" sz="1200" dirty="0">
                <a:solidFill>
                  <a:srgbClr val="003399"/>
                </a:solidFill>
              </a:rPr>
              <a:t>კვლევის ინფორმატიული მეთოდია, რომელიც რენტგენის სხივების გამოყენების საშუალებით შეისწავლის ადამიანის სხვადასხვა ორგანოებს და გამოიყენება მრავალი დაავადების სადიაგნოსტიკოდ</a:t>
            </a:r>
            <a:r>
              <a:rPr lang="ka-GE" sz="1200" dirty="0" smtClean="0">
                <a:solidFill>
                  <a:srgbClr val="003399"/>
                </a:solidFill>
              </a:rPr>
              <a:t>.</a:t>
            </a:r>
            <a:endParaRPr lang="ka-GE" sz="1200" dirty="0">
              <a:solidFill>
                <a:srgbClr val="00339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4943" t="39374" r="38849" b="31095"/>
          <a:stretch>
            <a:fillRect/>
          </a:stretch>
        </p:blipFill>
        <p:spPr bwMode="auto">
          <a:xfrm>
            <a:off x="251520" y="1896523"/>
            <a:ext cx="5328592" cy="19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0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995936" y="17734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87" y="489923"/>
            <a:ext cx="6254694" cy="896775"/>
          </a:xfrm>
        </p:spPr>
        <p:txBody>
          <a:bodyPr anchor="ctr">
            <a:no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600" b="1" dirty="0" smtClean="0">
                <a:solidFill>
                  <a:srgbClr val="003399"/>
                </a:solidFill>
              </a:rPr>
              <a:t>ლაბორატორიული კვლევები - 50%</a:t>
            </a:r>
            <a:endParaRPr lang="ka-GE" sz="1600" b="1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83103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3811643"/>
            <a:ext cx="8785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„კურაციოს</a:t>
            </a:r>
            <a:r>
              <a:rPr lang="ka-GE" sz="1200" dirty="0">
                <a:solidFill>
                  <a:srgbClr val="003399"/>
                </a:solidFill>
              </a:rPr>
              <a:t>“ </a:t>
            </a:r>
            <a:r>
              <a:rPr lang="ka-GE" sz="1200" b="1" dirty="0">
                <a:solidFill>
                  <a:srgbClr val="003399"/>
                </a:solidFill>
              </a:rPr>
              <a:t>კლინიკური ლაბორატორია </a:t>
            </a:r>
            <a:r>
              <a:rPr lang="ka-GE" sz="1200" dirty="0">
                <a:solidFill>
                  <a:srgbClr val="003399"/>
                </a:solidFill>
              </a:rPr>
              <a:t>აღჭურვილია თანამედროვე ანალიზატორებით: </a:t>
            </a:r>
            <a:r>
              <a:rPr lang="en-US" sz="1200" dirty="0">
                <a:solidFill>
                  <a:srgbClr val="003399"/>
                </a:solidFill>
                <a:latin typeface="Sylfaen" pitchFamily="18" charset="0"/>
              </a:rPr>
              <a:t>ELECSYS 2010, COBAS INTEGRA 400 PLUS, SYSMEX XS-1000i/XS-800i, SYSMEX XST-4000i, START 4, </a:t>
            </a:r>
            <a:r>
              <a:rPr lang="en-US" sz="1200" dirty="0" err="1">
                <a:solidFill>
                  <a:srgbClr val="003399"/>
                </a:solidFill>
                <a:latin typeface="Sylfaen" pitchFamily="18" charset="0"/>
              </a:rPr>
              <a:t>Urisys</a:t>
            </a:r>
            <a:r>
              <a:rPr lang="en-US" sz="1200" dirty="0">
                <a:solidFill>
                  <a:srgbClr val="003399"/>
                </a:solidFill>
                <a:latin typeface="Sylfaen" pitchFamily="18" charset="0"/>
              </a:rPr>
              <a:t> 1100, </a:t>
            </a:r>
            <a:r>
              <a:rPr lang="ka-GE" sz="1200" dirty="0">
                <a:solidFill>
                  <a:srgbClr val="003399"/>
                </a:solidFill>
              </a:rPr>
              <a:t>რომლებზეც სრულდება </a:t>
            </a:r>
            <a:r>
              <a:rPr lang="ka-GE" sz="1200" dirty="0" smtClean="0">
                <a:solidFill>
                  <a:srgbClr val="003399"/>
                </a:solidFill>
              </a:rPr>
              <a:t>200-ზე მეტი, </a:t>
            </a:r>
            <a:r>
              <a:rPr lang="ka-GE" sz="1200" dirty="0">
                <a:solidFill>
                  <a:srgbClr val="003399"/>
                </a:solidFill>
              </a:rPr>
              <a:t>სხვადასხვა დასახელების ლაბორატორიული </a:t>
            </a:r>
            <a:r>
              <a:rPr lang="ka-GE" sz="1200" dirty="0" smtClean="0">
                <a:solidFill>
                  <a:srgbClr val="003399"/>
                </a:solidFill>
              </a:rPr>
              <a:t>ტესტი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dirty="0" smtClean="0">
                <a:solidFill>
                  <a:srgbClr val="003399"/>
                </a:solidFill>
              </a:rPr>
              <a:t>ლაბორატორიაში </a:t>
            </a:r>
            <a:r>
              <a:rPr lang="ka-GE" sz="1200" dirty="0">
                <a:solidFill>
                  <a:srgbClr val="003399"/>
                </a:solidFill>
              </a:rPr>
              <a:t>ჩატარებული კვლევების </a:t>
            </a:r>
            <a:r>
              <a:rPr lang="ka-GE" sz="1200" b="1" dirty="0">
                <a:solidFill>
                  <a:srgbClr val="003399"/>
                </a:solidFill>
              </a:rPr>
              <a:t>მაღალი ხარისხის დამადასტურებელია </a:t>
            </a:r>
            <a:r>
              <a:rPr lang="ka-GE" sz="1200" dirty="0">
                <a:solidFill>
                  <a:srgbClr val="003399"/>
                </a:solidFill>
              </a:rPr>
              <a:t>ჩვენი რეგულარული მონაწილეობა (წელიწადში 2-ჯერ), გარე ხარისხის კონტროლის პროცესში ( \</a:t>
            </a:r>
            <a:r>
              <a:rPr lang="en-US" sz="1200" dirty="0">
                <a:solidFill>
                  <a:srgbClr val="003399"/>
                </a:solidFill>
                <a:latin typeface="Sylfaen" pitchFamily="18" charset="0"/>
              </a:rPr>
              <a:t>INSTAND </a:t>
            </a:r>
            <a:r>
              <a:rPr lang="en-US" sz="1200" dirty="0" err="1">
                <a:solidFill>
                  <a:srgbClr val="003399"/>
                </a:solidFill>
                <a:latin typeface="Sylfaen" pitchFamily="18" charset="0"/>
              </a:rPr>
              <a:t>e.V</a:t>
            </a:r>
            <a:r>
              <a:rPr lang="en-US" sz="1200" dirty="0">
                <a:solidFill>
                  <a:srgbClr val="003399"/>
                </a:solidFill>
                <a:latin typeface="Sylfaen" pitchFamily="18" charset="0"/>
              </a:rPr>
              <a:t>. WHO Collaborating Centre for Quality Assurance and </a:t>
            </a:r>
            <a:r>
              <a:rPr lang="en-US" sz="1200" dirty="0" err="1">
                <a:solidFill>
                  <a:srgbClr val="003399"/>
                </a:solidFill>
                <a:latin typeface="Sylfaen" pitchFamily="18" charset="0"/>
              </a:rPr>
              <a:t>Stndardization</a:t>
            </a:r>
            <a:r>
              <a:rPr lang="en-US" sz="1200" dirty="0">
                <a:solidFill>
                  <a:srgbClr val="003399"/>
                </a:solidFill>
                <a:latin typeface="Sylfaen" pitchFamily="18" charset="0"/>
              </a:rPr>
              <a:t> in Laboratory Medicine), </a:t>
            </a:r>
            <a:r>
              <a:rPr lang="ka-GE" sz="1200" dirty="0">
                <a:solidFill>
                  <a:srgbClr val="003399"/>
                </a:solidFill>
              </a:rPr>
              <a:t>რაც დასტურდება შესაბამისი სერტიფიკატებით.</a:t>
            </a:r>
            <a:endParaRPr lang="ka-GE" sz="1200" b="1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3994" y="1888672"/>
            <a:ext cx="3274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კურაციოში თქვენ შეგიძლიათ ჩაიტაროთ 200 ზე მეტი ლაბორატორული ანალიზი</a:t>
            </a:r>
            <a:endParaRPr lang="ka-GE" sz="1200" dirty="0">
              <a:solidFill>
                <a:srgbClr val="00339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24235" r="33869" b="42297"/>
          <a:stretch>
            <a:fillRect/>
          </a:stretch>
        </p:blipFill>
        <p:spPr bwMode="auto">
          <a:xfrm>
            <a:off x="51851" y="1831036"/>
            <a:ext cx="5456253" cy="198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2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817811" y="16288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95" y="169383"/>
            <a:ext cx="6218297" cy="896775"/>
          </a:xfrm>
        </p:spPr>
        <p:txBody>
          <a:bodyPr anchor="ctr">
            <a:norm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600" b="1" dirty="0">
                <a:solidFill>
                  <a:srgbClr val="003399"/>
                </a:solidFill>
              </a:rPr>
              <a:t>კომპიუტერული ტომოგრაფია (კტ გამოკვლევა) </a:t>
            </a:r>
            <a:r>
              <a:rPr lang="en-US" sz="1600" b="1" dirty="0">
                <a:solidFill>
                  <a:srgbClr val="003399"/>
                </a:solidFill>
              </a:rPr>
              <a:t>– </a:t>
            </a:r>
            <a:r>
              <a:rPr lang="ka-GE" sz="1600" b="1" dirty="0">
                <a:solidFill>
                  <a:srgbClr val="003399"/>
                </a:solidFill>
              </a:rPr>
              <a:t>10%-30</a:t>
            </a:r>
            <a:r>
              <a:rPr lang="ka-GE" sz="1600" b="1" dirty="0" smtClean="0">
                <a:solidFill>
                  <a:srgbClr val="003399"/>
                </a:solidFill>
              </a:rPr>
              <a:t>%</a:t>
            </a:r>
            <a:endParaRPr lang="ka-GE" sz="1600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702905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1935210"/>
            <a:ext cx="3790655" cy="32939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83968" y="2367629"/>
            <a:ext cx="469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>
                <a:solidFill>
                  <a:srgbClr val="003399"/>
                </a:solidFill>
              </a:rPr>
              <a:t>კომპიუტერული ტომოგრაფია (კტ გამოკვლევა) დიაგნოსტიკური რადიოლოგიის მაღალტექნოლოგიური მეთოდია, რომელიც თანამედროვე მედიცინაში ხშირად </a:t>
            </a:r>
            <a:r>
              <a:rPr lang="ka-GE" sz="1200" b="1" dirty="0" smtClean="0">
                <a:solidFill>
                  <a:srgbClr val="003399"/>
                </a:solidFill>
              </a:rPr>
              <a:t>გამოიყენება.</a:t>
            </a:r>
            <a:endParaRPr lang="ka-GE" sz="12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endParaRPr lang="ka-GE" sz="1200" b="1" dirty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</a:rPr>
              <a:t>ამ </a:t>
            </a:r>
            <a:r>
              <a:rPr lang="ka-GE" sz="1200" b="1" dirty="0">
                <a:solidFill>
                  <a:srgbClr val="003399"/>
                </a:solidFill>
              </a:rPr>
              <a:t>ერთ-ერთი უმნიშვნელოვანესი კვლევის ჩატარება </a:t>
            </a:r>
            <a:r>
              <a:rPr lang="ka-GE" sz="1200" b="1" dirty="0" smtClean="0">
                <a:solidFill>
                  <a:srgbClr val="003399"/>
                </a:solidFill>
              </a:rPr>
              <a:t>კურაციოშიცაა შესაძლებელი</a:t>
            </a:r>
            <a:r>
              <a:rPr lang="ka-GE" sz="1200" b="1" dirty="0">
                <a:solidFill>
                  <a:srgbClr val="003399"/>
                </a:solidFill>
              </a:rPr>
              <a:t> </a:t>
            </a:r>
            <a:r>
              <a:rPr lang="en-US" sz="1200" dirty="0">
                <a:solidFill>
                  <a:srgbClr val="003399"/>
                </a:solidFill>
              </a:rPr>
              <a:t>General Electric- </a:t>
            </a:r>
            <a:r>
              <a:rPr lang="ka-GE" sz="1200" dirty="0">
                <a:solidFill>
                  <a:srgbClr val="003399"/>
                </a:solidFill>
              </a:rPr>
              <a:t>ის </a:t>
            </a:r>
            <a:r>
              <a:rPr lang="ka-GE" sz="1200" dirty="0" smtClean="0">
                <a:solidFill>
                  <a:srgbClr val="003399"/>
                </a:solidFill>
              </a:rPr>
              <a:t>128 შრიანიან აპარატზე</a:t>
            </a:r>
            <a:endParaRPr lang="ka-GE" sz="1000" dirty="0" smtClean="0">
              <a:solidFill>
                <a:srgbClr val="003399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>
                <a:solidFill>
                  <a:srgbClr val="003399"/>
                </a:solidFill>
              </a:rPr>
              <a:t/>
            </a:r>
            <a:br>
              <a:rPr lang="ka-GE" sz="1200" b="1" dirty="0">
                <a:solidFill>
                  <a:srgbClr val="003399"/>
                </a:solidFill>
              </a:rPr>
            </a:br>
            <a:endParaRPr lang="ka-GE" sz="1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40969" r="15605" b="21625"/>
          <a:stretch>
            <a:fillRect/>
          </a:stretch>
        </p:blipFill>
        <p:spPr bwMode="auto">
          <a:xfrm>
            <a:off x="3995936" y="1773400"/>
            <a:ext cx="50026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549" y="489923"/>
            <a:ext cx="5798611" cy="896775"/>
          </a:xfrm>
        </p:spPr>
        <p:txBody>
          <a:bodyPr anchor="ctr">
            <a:no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073AC"/>
              </a:buClr>
            </a:pPr>
            <a:r>
              <a:rPr lang="ka-GE" sz="1600" b="1" dirty="0" smtClean="0">
                <a:solidFill>
                  <a:srgbClr val="003399"/>
                </a:solidFill>
              </a:rPr>
              <a:t>მომსახურების მიღების სქემა</a:t>
            </a:r>
            <a:endParaRPr lang="ka-GE" sz="1600" b="1" dirty="0">
              <a:solidFill>
                <a:srgbClr val="003399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08304" y="6356350"/>
            <a:ext cx="1549976" cy="36576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www.curatio.ge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aven konektor 3"/>
          <p:cNvCxnSpPr/>
          <p:nvPr/>
        </p:nvCxnSpPr>
        <p:spPr>
          <a:xfrm rot="10800000">
            <a:off x="0" y="1831036"/>
            <a:ext cx="9144000" cy="0"/>
          </a:xfrm>
          <a:prstGeom prst="line">
            <a:avLst/>
          </a:prstGeom>
          <a:ln w="38100">
            <a:solidFill>
              <a:srgbClr val="007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001" t="19122" r="25458" b="52832"/>
          <a:stretch>
            <a:fillRect/>
          </a:stretch>
        </p:blipFill>
        <p:spPr bwMode="auto">
          <a:xfrm>
            <a:off x="6263681" y="188640"/>
            <a:ext cx="288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13549" y="1888672"/>
            <a:ext cx="7886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rgbClr val="003399"/>
                </a:solidFill>
                <a:sym typeface="AcadNusx" charset="0"/>
              </a:rPr>
              <a:t>მომსახურება - კვირაში 7 დღე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rgbClr val="003399"/>
                </a:solidFill>
                <a:sym typeface="AcadNusx" charset="0"/>
              </a:rPr>
              <a:t>გახანგრძლივებული სამუშაო გრაფიკი - საღამოს 8 </a:t>
            </a:r>
            <a:r>
              <a:rPr lang="ka-GE" sz="1200" dirty="0" smtClean="0">
                <a:solidFill>
                  <a:srgbClr val="003399"/>
                </a:solidFill>
                <a:sym typeface="AcadNusx" charset="0"/>
              </a:rPr>
              <a:t>საათამდე</a:t>
            </a:r>
            <a:endParaRPr lang="en-US" sz="1200" dirty="0" smtClean="0">
              <a:solidFill>
                <a:srgbClr val="003399"/>
              </a:solidFill>
              <a:cs typeface="Calibri" pitchFamily="34" charset="0"/>
            </a:endParaRPr>
          </a:p>
          <a:p>
            <a:pPr marL="171450" indent="-1714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მიღებული </a:t>
            </a:r>
            <a:r>
              <a:rPr lang="ka-GE" sz="1200" dirty="0">
                <a:solidFill>
                  <a:srgbClr val="003399"/>
                </a:solidFill>
                <a:cs typeface="Calibri" pitchFamily="34" charset="0"/>
              </a:rPr>
              <a:t>სერვისების რაოდენობა - </a:t>
            </a: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შეუზღუდავად ბარათის </a:t>
            </a:r>
            <a:r>
              <a:rPr lang="ka-GE" sz="1200" dirty="0">
                <a:solidFill>
                  <a:srgbClr val="003399"/>
                </a:solidFill>
                <a:cs typeface="Calibri" pitchFamily="34" charset="0"/>
              </a:rPr>
              <a:t>მოქმედების </a:t>
            </a: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პერიოდში (ძირითადი ხელშეკრულების ვადის ამოწურვამდე);</a:t>
            </a:r>
          </a:p>
          <a:p>
            <a:pPr marL="171450" indent="-1714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 მომსახურების </a:t>
            </a:r>
            <a:r>
              <a:rPr lang="ka-GE" sz="1200" dirty="0">
                <a:solidFill>
                  <a:srgbClr val="003399"/>
                </a:solidFill>
                <a:cs typeface="Calibri" pitchFamily="34" charset="0"/>
              </a:rPr>
              <a:t>მიღების წესი - ვიზიტის წინასწარ დაგეგმვა/ჩაწერა </a:t>
            </a:r>
            <a:endParaRPr lang="en-US" sz="1200" dirty="0" smtClean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  <a:p>
            <a:pPr marL="171450" lvl="0" indent="-1714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3399"/>
                </a:solidFill>
                <a:latin typeface="Sylfaen" pitchFamily="18" charset="0"/>
                <a:cs typeface="Calibri" pitchFamily="34" charset="0"/>
              </a:rPr>
              <a:t>Curatio </a:t>
            </a:r>
            <a:r>
              <a:rPr lang="ka-GE" sz="1200" dirty="0" smtClean="0">
                <a:solidFill>
                  <a:srgbClr val="003399"/>
                </a:solidFill>
                <a:latin typeface="Sylfaen" pitchFamily="18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003399"/>
                </a:solidFill>
                <a:latin typeface="Sylfaen" pitchFamily="18" charset="0"/>
                <a:cs typeface="Calibri" pitchFamily="34" charset="0"/>
              </a:rPr>
              <a:t>Gift </a:t>
            </a: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- </a:t>
            </a:r>
            <a:r>
              <a:rPr lang="ka-GE" sz="1200" dirty="0">
                <a:solidFill>
                  <a:srgbClr val="003399"/>
                </a:solidFill>
                <a:cs typeface="Calibri" pitchFamily="34" charset="0"/>
              </a:rPr>
              <a:t>სახელობითი </a:t>
            </a: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ბარათი</a:t>
            </a:r>
            <a:r>
              <a:rPr lang="ka-GE" sz="1200" dirty="0">
                <a:solidFill>
                  <a:srgbClr val="003399"/>
                </a:solidFill>
                <a:cs typeface="Calibri" pitchFamily="34" charset="0"/>
              </a:rPr>
              <a:t>, რომელიც ძალაშია პირადობის </a:t>
            </a:r>
            <a:r>
              <a:rPr lang="ka-GE" sz="1200" dirty="0" smtClean="0">
                <a:solidFill>
                  <a:srgbClr val="003399"/>
                </a:solidFill>
                <a:cs typeface="Calibri" pitchFamily="34" charset="0"/>
              </a:rPr>
              <a:t>დამადასტურებელ დოკუმენტთან ერთად</a:t>
            </a:r>
            <a:endParaRPr lang="en-US" sz="1200" dirty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216" y="5991221"/>
            <a:ext cx="858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3AC"/>
              </a:buClr>
            </a:pPr>
            <a:r>
              <a:rPr lang="ka-GE" sz="1200" b="1" dirty="0" smtClean="0">
                <a:solidFill>
                  <a:srgbClr val="003399"/>
                </a:solidFill>
                <a:cs typeface="Calibri" pitchFamily="34" charset="0"/>
              </a:rPr>
              <a:t>ქ. თბილისი</a:t>
            </a:r>
            <a:r>
              <a:rPr lang="ka-GE" sz="1200" b="1" smtClean="0">
                <a:solidFill>
                  <a:srgbClr val="003399"/>
                </a:solidFill>
                <a:cs typeface="Calibri" pitchFamily="34" charset="0"/>
              </a:rPr>
              <a:t>; </a:t>
            </a:r>
            <a:r>
              <a:rPr lang="ka-GE" sz="1200" b="1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ka-GE" sz="1200" b="1" smtClean="0">
                <a:solidFill>
                  <a:srgbClr val="003399"/>
                </a:solidFill>
                <a:cs typeface="Calibri" pitchFamily="34" charset="0"/>
              </a:rPr>
              <a:t>ოთარ ლორთქიფანიძს </a:t>
            </a:r>
            <a:r>
              <a:rPr lang="ka-GE" sz="1200" b="1" dirty="0" smtClean="0">
                <a:solidFill>
                  <a:srgbClr val="003399"/>
                </a:solidFill>
                <a:cs typeface="Calibri" pitchFamily="34" charset="0"/>
              </a:rPr>
              <a:t>31; ტელ.: 2 43 01 01 </a:t>
            </a:r>
            <a:endParaRPr lang="en-US" sz="1200" dirty="0">
              <a:solidFill>
                <a:srgbClr val="003399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6" y="4188067"/>
            <a:ext cx="5532944" cy="16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</TotalTime>
  <Words>709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AcadNusx</vt:lpstr>
      <vt:lpstr>Arial</vt:lpstr>
      <vt:lpstr>BPG Nino Mtavruli</vt:lpstr>
      <vt:lpstr>Calibri</vt:lpstr>
      <vt:lpstr>Sylfaen</vt:lpstr>
      <vt:lpstr>Tw Cen MT</vt:lpstr>
      <vt:lpstr>Tw Cen MT Condensed</vt:lpstr>
      <vt:lpstr>Wingdings 3</vt:lpstr>
      <vt:lpstr>Integral</vt:lpstr>
      <vt:lpstr>კლინიკა ”კურაციო”</vt:lpstr>
      <vt:lpstr>მომსახურებების ჩამონათვალი</vt:lpstr>
      <vt:lpstr>პირადი ექიმის კონსულტაცია - 100%</vt:lpstr>
      <vt:lpstr>პედიატრის კონსულტაცია - 100%</vt:lpstr>
      <vt:lpstr>სპეციალისტების - კარდიოლოგი, ენდოკრინოლოგი, უროლოგი, ტრავმატოლოგი, ოტორინოლარინგოლოგი, გინეკოლოგი, დერმატოლოგი, ნევროლოგი, ოფთალმოლოგი, რევმატოლოგი, ქირურგი, პროქტოლოგი, ორთოპედ-ტრავმატოლოგი, მამოლოგი, გასტროენტეროლოგი, ანგიოლოგი, ალერგოლოგი, - კონსულტაცია   50%</vt:lpstr>
      <vt:lpstr>ინსტრუმენტული (რენტგენოგრაფია, ექოსკოპია, ტრედმილი, ჰოლტერის მონიტორირება, აუდიომეტრია, კუჭისა და 12-გოჯა ნაწლავის ბოლქვის ენდოსკოპია და სხვა) კვლევები-  50%</vt:lpstr>
      <vt:lpstr>ლაბორატორიული კვლევები - 50%</vt:lpstr>
      <vt:lpstr>კომპიუტერული ტომოგრაფია (კტ გამოკვლევა) – 10%-30%</vt:lpstr>
      <vt:lpstr>მომსახურების მიღების სქემა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12334456779888889/-/-=][*64544ytrrereewwqasddfgg</dc:title>
  <dc:creator>gasatiani</dc:creator>
  <cp:lastModifiedBy>Shorena Zebedashvili</cp:lastModifiedBy>
  <cp:revision>607</cp:revision>
  <dcterms:modified xsi:type="dcterms:W3CDTF">2020-01-09T08:52:39Z</dcterms:modified>
</cp:coreProperties>
</file>