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4" r:id="rId2"/>
    <p:sldId id="312" r:id="rId3"/>
    <p:sldId id="318" r:id="rId4"/>
    <p:sldId id="257" r:id="rId5"/>
    <p:sldId id="319" r:id="rId6"/>
    <p:sldId id="258" r:id="rId7"/>
    <p:sldId id="309" r:id="rId8"/>
    <p:sldId id="310" r:id="rId9"/>
    <p:sldId id="299" r:id="rId10"/>
    <p:sldId id="300" r:id="rId11"/>
    <p:sldId id="306" r:id="rId12"/>
    <p:sldId id="302" r:id="rId13"/>
    <p:sldId id="303" r:id="rId14"/>
    <p:sldId id="304" r:id="rId15"/>
    <p:sldId id="305" r:id="rId16"/>
    <p:sldId id="315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66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00AA8-3569-4997-9B56-98EAD482DF5B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B8D50-DB9D-4A0D-B6E1-4B7C0AA32088}">
      <dgm:prSet phldrT="[Text]"/>
      <dgm:spPr/>
      <dgm:t>
        <a:bodyPr/>
        <a:lstStyle/>
        <a:p>
          <a:r>
            <a:rPr lang="ka-GE" b="1">
              <a:latin typeface="Arimo"/>
            </a:rPr>
            <a:t>თანასწორობა</a:t>
          </a:r>
          <a:endParaRPr lang="en-US" dirty="0"/>
        </a:p>
      </dgm:t>
    </dgm:pt>
    <dgm:pt modelId="{AA9FCD7C-C4C1-4DF0-8C28-D5FDA8A88491}" type="parTrans" cxnId="{AD09CBA2-7BB1-4D1D-845D-0002C482ADDE}">
      <dgm:prSet/>
      <dgm:spPr/>
      <dgm:t>
        <a:bodyPr/>
        <a:lstStyle/>
        <a:p>
          <a:endParaRPr lang="en-US"/>
        </a:p>
      </dgm:t>
    </dgm:pt>
    <dgm:pt modelId="{4D1938E9-98B4-4458-97D2-2D9AD5935D88}" type="sibTrans" cxnId="{AD09CBA2-7BB1-4D1D-845D-0002C482ADDE}">
      <dgm:prSet/>
      <dgm:spPr/>
      <dgm:t>
        <a:bodyPr/>
        <a:lstStyle/>
        <a:p>
          <a:endParaRPr lang="en-US"/>
        </a:p>
      </dgm:t>
    </dgm:pt>
    <dgm:pt modelId="{A719BB41-603B-4DEB-8725-2EC105D275A9}">
      <dgm:prSet phldrT="[Text]"/>
      <dgm:spPr/>
      <dgm:t>
        <a:bodyPr/>
        <a:lstStyle/>
        <a:p>
          <a:r>
            <a:rPr lang="ka-GE" b="1">
              <a:latin typeface="Arimo"/>
            </a:rPr>
            <a:t>განვითარება</a:t>
          </a:r>
          <a:endParaRPr lang="en-US" dirty="0"/>
        </a:p>
      </dgm:t>
    </dgm:pt>
    <dgm:pt modelId="{9CA8398F-4C7B-47A9-BAD3-E9BCD7586097}" type="parTrans" cxnId="{D91BBD85-630A-4F9C-A6EF-0E4DC907457E}">
      <dgm:prSet/>
      <dgm:spPr/>
      <dgm:t>
        <a:bodyPr/>
        <a:lstStyle/>
        <a:p>
          <a:endParaRPr lang="en-US"/>
        </a:p>
      </dgm:t>
    </dgm:pt>
    <dgm:pt modelId="{D1E352D4-B469-44AE-B577-153492191721}" type="sibTrans" cxnId="{D91BBD85-630A-4F9C-A6EF-0E4DC907457E}">
      <dgm:prSet/>
      <dgm:spPr/>
      <dgm:t>
        <a:bodyPr/>
        <a:lstStyle/>
        <a:p>
          <a:endParaRPr lang="en-US"/>
        </a:p>
      </dgm:t>
    </dgm:pt>
    <dgm:pt modelId="{B98F55AB-7FD3-46B4-8147-B02D03E148E3}">
      <dgm:prSet phldrT="[Text]"/>
      <dgm:spPr/>
      <dgm:t>
        <a:bodyPr/>
        <a:lstStyle/>
        <a:p>
          <a:r>
            <a:rPr lang="ka-GE" b="1">
              <a:latin typeface="Arimo"/>
            </a:rPr>
            <a:t>პასუხისმგებლობა</a:t>
          </a:r>
          <a:endParaRPr lang="en-US" dirty="0"/>
        </a:p>
      </dgm:t>
    </dgm:pt>
    <dgm:pt modelId="{B32B3901-9AFA-40AB-9E1A-689385252FB0}" type="parTrans" cxnId="{FDFD29A6-CA93-48AD-9FFB-D3E262F4E42F}">
      <dgm:prSet/>
      <dgm:spPr/>
      <dgm:t>
        <a:bodyPr/>
        <a:lstStyle/>
        <a:p>
          <a:endParaRPr lang="en-US"/>
        </a:p>
      </dgm:t>
    </dgm:pt>
    <dgm:pt modelId="{6BE6EB68-19C7-4882-8BFB-5652B5BCF08A}" type="sibTrans" cxnId="{FDFD29A6-CA93-48AD-9FFB-D3E262F4E42F}">
      <dgm:prSet/>
      <dgm:spPr/>
      <dgm:t>
        <a:bodyPr/>
        <a:lstStyle/>
        <a:p>
          <a:endParaRPr lang="en-US"/>
        </a:p>
      </dgm:t>
    </dgm:pt>
    <dgm:pt modelId="{5B0FFD42-1EB4-45AB-A2B8-36376A575A0D}">
      <dgm:prSet phldrT="[Text]"/>
      <dgm:spPr/>
      <dgm:t>
        <a:bodyPr/>
        <a:lstStyle/>
        <a:p>
          <a:r>
            <a:rPr lang="ka-GE" b="1" dirty="0">
              <a:solidFill>
                <a:schemeClr val="tx1"/>
              </a:solidFill>
              <a:latin typeface="+mj-lt"/>
            </a:rPr>
            <a:t>მხარდაჭერა</a:t>
          </a:r>
          <a:endParaRPr lang="en-US" dirty="0">
            <a:solidFill>
              <a:schemeClr val="tx1"/>
            </a:solidFill>
          </a:endParaRPr>
        </a:p>
      </dgm:t>
    </dgm:pt>
    <dgm:pt modelId="{1F9A8BED-59B5-4E7B-9C45-DF074DD382F5}" type="parTrans" cxnId="{5D244ABE-AC37-4360-83F8-F67EF5DE7DB6}">
      <dgm:prSet/>
      <dgm:spPr/>
      <dgm:t>
        <a:bodyPr/>
        <a:lstStyle/>
        <a:p>
          <a:endParaRPr lang="en-US"/>
        </a:p>
      </dgm:t>
    </dgm:pt>
    <dgm:pt modelId="{1975D964-DA70-4B1D-9960-6247A758538A}" type="sibTrans" cxnId="{5D244ABE-AC37-4360-83F8-F67EF5DE7DB6}">
      <dgm:prSet/>
      <dgm:spPr/>
      <dgm:t>
        <a:bodyPr/>
        <a:lstStyle/>
        <a:p>
          <a:endParaRPr lang="en-US"/>
        </a:p>
      </dgm:t>
    </dgm:pt>
    <dgm:pt modelId="{AE0FB537-7D91-4488-86A9-0FE0FCD1C854}">
      <dgm:prSet phldrT="[Text]"/>
      <dgm:spPr/>
      <dgm:t>
        <a:bodyPr/>
        <a:lstStyle/>
        <a:p>
          <a:r>
            <a:rPr lang="ka-GE" b="1">
              <a:latin typeface="Arimo"/>
            </a:rPr>
            <a:t>გაზიარება</a:t>
          </a:r>
          <a:endParaRPr lang="en-US" dirty="0"/>
        </a:p>
      </dgm:t>
    </dgm:pt>
    <dgm:pt modelId="{314AB397-75A6-4DED-91A8-ADDF6E12BAAD}" type="parTrans" cxnId="{E573FBDD-98F4-4BE4-ACC7-8D1C446967E0}">
      <dgm:prSet/>
      <dgm:spPr/>
      <dgm:t>
        <a:bodyPr/>
        <a:lstStyle/>
        <a:p>
          <a:endParaRPr lang="en-US"/>
        </a:p>
      </dgm:t>
    </dgm:pt>
    <dgm:pt modelId="{24382867-B3A8-4E24-809D-86DD2AAF797A}" type="sibTrans" cxnId="{E573FBDD-98F4-4BE4-ACC7-8D1C446967E0}">
      <dgm:prSet/>
      <dgm:spPr/>
      <dgm:t>
        <a:bodyPr/>
        <a:lstStyle/>
        <a:p>
          <a:endParaRPr lang="en-US"/>
        </a:p>
      </dgm:t>
    </dgm:pt>
    <dgm:pt modelId="{DE2346E3-4FD1-46FE-B359-F19492278AAA}" type="pres">
      <dgm:prSet presAssocID="{94300AA8-3569-4997-9B56-98EAD482DF5B}" presName="cycle" presStyleCnt="0">
        <dgm:presLayoutVars>
          <dgm:dir/>
          <dgm:resizeHandles val="exact"/>
        </dgm:presLayoutVars>
      </dgm:prSet>
      <dgm:spPr/>
    </dgm:pt>
    <dgm:pt modelId="{17861F7A-883B-4ADB-8EE6-93BB7FDA3C52}" type="pres">
      <dgm:prSet presAssocID="{A18B8D50-DB9D-4A0D-B6E1-4B7C0AA32088}" presName="dummy" presStyleCnt="0"/>
      <dgm:spPr/>
    </dgm:pt>
    <dgm:pt modelId="{DAF62B34-16D0-4ADA-8BBA-C3B865B439CC}" type="pres">
      <dgm:prSet presAssocID="{A18B8D50-DB9D-4A0D-B6E1-4B7C0AA32088}" presName="node" presStyleLbl="revTx" presStyleIdx="0" presStyleCnt="5">
        <dgm:presLayoutVars>
          <dgm:bulletEnabled val="1"/>
        </dgm:presLayoutVars>
      </dgm:prSet>
      <dgm:spPr/>
    </dgm:pt>
    <dgm:pt modelId="{FC89AB50-0434-4265-92E8-B1C4E004BAEB}" type="pres">
      <dgm:prSet presAssocID="{4D1938E9-98B4-4458-97D2-2D9AD5935D88}" presName="sibTrans" presStyleLbl="node1" presStyleIdx="0" presStyleCnt="5"/>
      <dgm:spPr/>
    </dgm:pt>
    <dgm:pt modelId="{A1190BCC-49F1-4B88-811B-317684F5DDAD}" type="pres">
      <dgm:prSet presAssocID="{A719BB41-603B-4DEB-8725-2EC105D275A9}" presName="dummy" presStyleCnt="0"/>
      <dgm:spPr/>
    </dgm:pt>
    <dgm:pt modelId="{A940BD2B-0F5B-4B4F-A1F6-643385112773}" type="pres">
      <dgm:prSet presAssocID="{A719BB41-603B-4DEB-8725-2EC105D275A9}" presName="node" presStyleLbl="revTx" presStyleIdx="1" presStyleCnt="5">
        <dgm:presLayoutVars>
          <dgm:bulletEnabled val="1"/>
        </dgm:presLayoutVars>
      </dgm:prSet>
      <dgm:spPr/>
    </dgm:pt>
    <dgm:pt modelId="{1AB28FBC-59F6-4CC3-A406-F1EB520EFCD9}" type="pres">
      <dgm:prSet presAssocID="{D1E352D4-B469-44AE-B577-153492191721}" presName="sibTrans" presStyleLbl="node1" presStyleIdx="1" presStyleCnt="5"/>
      <dgm:spPr/>
    </dgm:pt>
    <dgm:pt modelId="{71B9D934-6F95-479B-84BC-9E0C91C2EF36}" type="pres">
      <dgm:prSet presAssocID="{B98F55AB-7FD3-46B4-8147-B02D03E148E3}" presName="dummy" presStyleCnt="0"/>
      <dgm:spPr/>
    </dgm:pt>
    <dgm:pt modelId="{3F8928CA-732E-4D5D-A2C6-846469908276}" type="pres">
      <dgm:prSet presAssocID="{B98F55AB-7FD3-46B4-8147-B02D03E148E3}" presName="node" presStyleLbl="revTx" presStyleIdx="2" presStyleCnt="5">
        <dgm:presLayoutVars>
          <dgm:bulletEnabled val="1"/>
        </dgm:presLayoutVars>
      </dgm:prSet>
      <dgm:spPr/>
    </dgm:pt>
    <dgm:pt modelId="{412B862A-1265-4B1C-B116-C1F8FF84A0DD}" type="pres">
      <dgm:prSet presAssocID="{6BE6EB68-19C7-4882-8BFB-5652B5BCF08A}" presName="sibTrans" presStyleLbl="node1" presStyleIdx="2" presStyleCnt="5"/>
      <dgm:spPr/>
    </dgm:pt>
    <dgm:pt modelId="{19F5AC03-9BD3-4AEF-AC7F-9A933B798AE7}" type="pres">
      <dgm:prSet presAssocID="{5B0FFD42-1EB4-45AB-A2B8-36376A575A0D}" presName="dummy" presStyleCnt="0"/>
      <dgm:spPr/>
    </dgm:pt>
    <dgm:pt modelId="{021E6543-510C-4DE1-B591-A61D856D55C5}" type="pres">
      <dgm:prSet presAssocID="{5B0FFD42-1EB4-45AB-A2B8-36376A575A0D}" presName="node" presStyleLbl="revTx" presStyleIdx="3" presStyleCnt="5">
        <dgm:presLayoutVars>
          <dgm:bulletEnabled val="1"/>
        </dgm:presLayoutVars>
      </dgm:prSet>
      <dgm:spPr/>
    </dgm:pt>
    <dgm:pt modelId="{8EE29D7C-E0D4-4ACB-9785-E098B33099B3}" type="pres">
      <dgm:prSet presAssocID="{1975D964-DA70-4B1D-9960-6247A758538A}" presName="sibTrans" presStyleLbl="node1" presStyleIdx="3" presStyleCnt="5"/>
      <dgm:spPr/>
    </dgm:pt>
    <dgm:pt modelId="{22CAD43B-67B4-4A7B-A418-4B0DB2258675}" type="pres">
      <dgm:prSet presAssocID="{AE0FB537-7D91-4488-86A9-0FE0FCD1C854}" presName="dummy" presStyleCnt="0"/>
      <dgm:spPr/>
    </dgm:pt>
    <dgm:pt modelId="{6AD54552-7103-43A1-A0D0-B1F2AAB1F5F7}" type="pres">
      <dgm:prSet presAssocID="{AE0FB537-7D91-4488-86A9-0FE0FCD1C854}" presName="node" presStyleLbl="revTx" presStyleIdx="4" presStyleCnt="5">
        <dgm:presLayoutVars>
          <dgm:bulletEnabled val="1"/>
        </dgm:presLayoutVars>
      </dgm:prSet>
      <dgm:spPr/>
    </dgm:pt>
    <dgm:pt modelId="{8505E055-BDEF-4895-96F6-125EBAB7E84D}" type="pres">
      <dgm:prSet presAssocID="{24382867-B3A8-4E24-809D-86DD2AAF797A}" presName="sibTrans" presStyleLbl="node1" presStyleIdx="4" presStyleCnt="5"/>
      <dgm:spPr/>
    </dgm:pt>
  </dgm:ptLst>
  <dgm:cxnLst>
    <dgm:cxn modelId="{CA975B18-1688-4A8F-92BA-2600D3548F9D}" type="presOf" srcId="{1975D964-DA70-4B1D-9960-6247A758538A}" destId="{8EE29D7C-E0D4-4ACB-9785-E098B33099B3}" srcOrd="0" destOrd="0" presId="urn:microsoft.com/office/officeart/2005/8/layout/cycle1"/>
    <dgm:cxn modelId="{01773C5A-A2BA-4BD6-9275-A3F2841C0A89}" type="presOf" srcId="{5B0FFD42-1EB4-45AB-A2B8-36376A575A0D}" destId="{021E6543-510C-4DE1-B591-A61D856D55C5}" srcOrd="0" destOrd="0" presId="urn:microsoft.com/office/officeart/2005/8/layout/cycle1"/>
    <dgm:cxn modelId="{C8C7FD7A-4B62-4A00-BB6C-A84E4155E79C}" type="presOf" srcId="{A719BB41-603B-4DEB-8725-2EC105D275A9}" destId="{A940BD2B-0F5B-4B4F-A1F6-643385112773}" srcOrd="0" destOrd="0" presId="urn:microsoft.com/office/officeart/2005/8/layout/cycle1"/>
    <dgm:cxn modelId="{D91BBD85-630A-4F9C-A6EF-0E4DC907457E}" srcId="{94300AA8-3569-4997-9B56-98EAD482DF5B}" destId="{A719BB41-603B-4DEB-8725-2EC105D275A9}" srcOrd="1" destOrd="0" parTransId="{9CA8398F-4C7B-47A9-BAD3-E9BCD7586097}" sibTransId="{D1E352D4-B469-44AE-B577-153492191721}"/>
    <dgm:cxn modelId="{505CCF8A-170F-48CE-8132-647DCE87FB95}" type="presOf" srcId="{24382867-B3A8-4E24-809D-86DD2AAF797A}" destId="{8505E055-BDEF-4895-96F6-125EBAB7E84D}" srcOrd="0" destOrd="0" presId="urn:microsoft.com/office/officeart/2005/8/layout/cycle1"/>
    <dgm:cxn modelId="{4073AA94-B268-44D7-BAC0-12540428C8A2}" type="presOf" srcId="{94300AA8-3569-4997-9B56-98EAD482DF5B}" destId="{DE2346E3-4FD1-46FE-B359-F19492278AAA}" srcOrd="0" destOrd="0" presId="urn:microsoft.com/office/officeart/2005/8/layout/cycle1"/>
    <dgm:cxn modelId="{1F329B97-951B-4587-9372-E872310885DD}" type="presOf" srcId="{D1E352D4-B469-44AE-B577-153492191721}" destId="{1AB28FBC-59F6-4CC3-A406-F1EB520EFCD9}" srcOrd="0" destOrd="0" presId="urn:microsoft.com/office/officeart/2005/8/layout/cycle1"/>
    <dgm:cxn modelId="{AD09CBA2-7BB1-4D1D-845D-0002C482ADDE}" srcId="{94300AA8-3569-4997-9B56-98EAD482DF5B}" destId="{A18B8D50-DB9D-4A0D-B6E1-4B7C0AA32088}" srcOrd="0" destOrd="0" parTransId="{AA9FCD7C-C4C1-4DF0-8C28-D5FDA8A88491}" sibTransId="{4D1938E9-98B4-4458-97D2-2D9AD5935D88}"/>
    <dgm:cxn modelId="{FDFD29A6-CA93-48AD-9FFB-D3E262F4E42F}" srcId="{94300AA8-3569-4997-9B56-98EAD482DF5B}" destId="{B98F55AB-7FD3-46B4-8147-B02D03E148E3}" srcOrd="2" destOrd="0" parTransId="{B32B3901-9AFA-40AB-9E1A-689385252FB0}" sibTransId="{6BE6EB68-19C7-4882-8BFB-5652B5BCF08A}"/>
    <dgm:cxn modelId="{5D244ABE-AC37-4360-83F8-F67EF5DE7DB6}" srcId="{94300AA8-3569-4997-9B56-98EAD482DF5B}" destId="{5B0FFD42-1EB4-45AB-A2B8-36376A575A0D}" srcOrd="3" destOrd="0" parTransId="{1F9A8BED-59B5-4E7B-9C45-DF074DD382F5}" sibTransId="{1975D964-DA70-4B1D-9960-6247A758538A}"/>
    <dgm:cxn modelId="{480F7FD4-34DC-4FDB-9DC6-80C5435E160D}" type="presOf" srcId="{B98F55AB-7FD3-46B4-8147-B02D03E148E3}" destId="{3F8928CA-732E-4D5D-A2C6-846469908276}" srcOrd="0" destOrd="0" presId="urn:microsoft.com/office/officeart/2005/8/layout/cycle1"/>
    <dgm:cxn modelId="{E573FBDD-98F4-4BE4-ACC7-8D1C446967E0}" srcId="{94300AA8-3569-4997-9B56-98EAD482DF5B}" destId="{AE0FB537-7D91-4488-86A9-0FE0FCD1C854}" srcOrd="4" destOrd="0" parTransId="{314AB397-75A6-4DED-91A8-ADDF6E12BAAD}" sibTransId="{24382867-B3A8-4E24-809D-86DD2AAF797A}"/>
    <dgm:cxn modelId="{5D2AE2E1-255E-4ED7-AB92-3FEA1E0DE825}" type="presOf" srcId="{AE0FB537-7D91-4488-86A9-0FE0FCD1C854}" destId="{6AD54552-7103-43A1-A0D0-B1F2AAB1F5F7}" srcOrd="0" destOrd="0" presId="urn:microsoft.com/office/officeart/2005/8/layout/cycle1"/>
    <dgm:cxn modelId="{3A5BEAE4-5964-4679-A80B-4B0671B2DB8B}" type="presOf" srcId="{A18B8D50-DB9D-4A0D-B6E1-4B7C0AA32088}" destId="{DAF62B34-16D0-4ADA-8BBA-C3B865B439CC}" srcOrd="0" destOrd="0" presId="urn:microsoft.com/office/officeart/2005/8/layout/cycle1"/>
    <dgm:cxn modelId="{A2FA23E9-B1B4-4AEA-961A-9EF5690939BD}" type="presOf" srcId="{6BE6EB68-19C7-4882-8BFB-5652B5BCF08A}" destId="{412B862A-1265-4B1C-B116-C1F8FF84A0DD}" srcOrd="0" destOrd="0" presId="urn:microsoft.com/office/officeart/2005/8/layout/cycle1"/>
    <dgm:cxn modelId="{1BC1BFF9-5DEB-4C53-9B35-AD36A448FEB1}" type="presOf" srcId="{4D1938E9-98B4-4458-97D2-2D9AD5935D88}" destId="{FC89AB50-0434-4265-92E8-B1C4E004BAEB}" srcOrd="0" destOrd="0" presId="urn:microsoft.com/office/officeart/2005/8/layout/cycle1"/>
    <dgm:cxn modelId="{F3BC6F9E-98FB-4BB1-B2EA-F736C62B18B5}" type="presParOf" srcId="{DE2346E3-4FD1-46FE-B359-F19492278AAA}" destId="{17861F7A-883B-4ADB-8EE6-93BB7FDA3C52}" srcOrd="0" destOrd="0" presId="urn:microsoft.com/office/officeart/2005/8/layout/cycle1"/>
    <dgm:cxn modelId="{EEF23B4B-464C-4A3D-8B94-2F93121EBD74}" type="presParOf" srcId="{DE2346E3-4FD1-46FE-B359-F19492278AAA}" destId="{DAF62B34-16D0-4ADA-8BBA-C3B865B439CC}" srcOrd="1" destOrd="0" presId="urn:microsoft.com/office/officeart/2005/8/layout/cycle1"/>
    <dgm:cxn modelId="{2FB9EBBC-05A0-4F9B-9902-E3A21545A9B9}" type="presParOf" srcId="{DE2346E3-4FD1-46FE-B359-F19492278AAA}" destId="{FC89AB50-0434-4265-92E8-B1C4E004BAEB}" srcOrd="2" destOrd="0" presId="urn:microsoft.com/office/officeart/2005/8/layout/cycle1"/>
    <dgm:cxn modelId="{F8DE333A-92C8-44D9-BB53-9052DAA929FF}" type="presParOf" srcId="{DE2346E3-4FD1-46FE-B359-F19492278AAA}" destId="{A1190BCC-49F1-4B88-811B-317684F5DDAD}" srcOrd="3" destOrd="0" presId="urn:microsoft.com/office/officeart/2005/8/layout/cycle1"/>
    <dgm:cxn modelId="{25451725-F18B-4FA2-A208-EEFDE8CAF676}" type="presParOf" srcId="{DE2346E3-4FD1-46FE-B359-F19492278AAA}" destId="{A940BD2B-0F5B-4B4F-A1F6-643385112773}" srcOrd="4" destOrd="0" presId="urn:microsoft.com/office/officeart/2005/8/layout/cycle1"/>
    <dgm:cxn modelId="{631139B4-F95B-4D38-B6A9-F17C9AB8BAD5}" type="presParOf" srcId="{DE2346E3-4FD1-46FE-B359-F19492278AAA}" destId="{1AB28FBC-59F6-4CC3-A406-F1EB520EFCD9}" srcOrd="5" destOrd="0" presId="urn:microsoft.com/office/officeart/2005/8/layout/cycle1"/>
    <dgm:cxn modelId="{7A22D319-A9E7-4D9B-B6AA-7271DB0C3FDE}" type="presParOf" srcId="{DE2346E3-4FD1-46FE-B359-F19492278AAA}" destId="{71B9D934-6F95-479B-84BC-9E0C91C2EF36}" srcOrd="6" destOrd="0" presId="urn:microsoft.com/office/officeart/2005/8/layout/cycle1"/>
    <dgm:cxn modelId="{D67B2843-0C8B-4FE2-9AB0-372BD920BD1D}" type="presParOf" srcId="{DE2346E3-4FD1-46FE-B359-F19492278AAA}" destId="{3F8928CA-732E-4D5D-A2C6-846469908276}" srcOrd="7" destOrd="0" presId="urn:microsoft.com/office/officeart/2005/8/layout/cycle1"/>
    <dgm:cxn modelId="{DA683535-6339-46CA-B96F-A850F02699F9}" type="presParOf" srcId="{DE2346E3-4FD1-46FE-B359-F19492278AAA}" destId="{412B862A-1265-4B1C-B116-C1F8FF84A0DD}" srcOrd="8" destOrd="0" presId="urn:microsoft.com/office/officeart/2005/8/layout/cycle1"/>
    <dgm:cxn modelId="{5C45CB5E-F09B-4B6B-9B65-144DF861E53B}" type="presParOf" srcId="{DE2346E3-4FD1-46FE-B359-F19492278AAA}" destId="{19F5AC03-9BD3-4AEF-AC7F-9A933B798AE7}" srcOrd="9" destOrd="0" presId="urn:microsoft.com/office/officeart/2005/8/layout/cycle1"/>
    <dgm:cxn modelId="{63F9D8AB-D0CF-4B06-8400-C449A865B58D}" type="presParOf" srcId="{DE2346E3-4FD1-46FE-B359-F19492278AAA}" destId="{021E6543-510C-4DE1-B591-A61D856D55C5}" srcOrd="10" destOrd="0" presId="urn:microsoft.com/office/officeart/2005/8/layout/cycle1"/>
    <dgm:cxn modelId="{F97E7BB5-DFD4-4E51-978D-3471A960CD6B}" type="presParOf" srcId="{DE2346E3-4FD1-46FE-B359-F19492278AAA}" destId="{8EE29D7C-E0D4-4ACB-9785-E098B33099B3}" srcOrd="11" destOrd="0" presId="urn:microsoft.com/office/officeart/2005/8/layout/cycle1"/>
    <dgm:cxn modelId="{C9CB978E-FEBC-4AA9-82B8-991A773D9277}" type="presParOf" srcId="{DE2346E3-4FD1-46FE-B359-F19492278AAA}" destId="{22CAD43B-67B4-4A7B-A418-4B0DB2258675}" srcOrd="12" destOrd="0" presId="urn:microsoft.com/office/officeart/2005/8/layout/cycle1"/>
    <dgm:cxn modelId="{618F5489-A99D-408E-8EA9-C306FA3EDFD5}" type="presParOf" srcId="{DE2346E3-4FD1-46FE-B359-F19492278AAA}" destId="{6AD54552-7103-43A1-A0D0-B1F2AAB1F5F7}" srcOrd="13" destOrd="0" presId="urn:microsoft.com/office/officeart/2005/8/layout/cycle1"/>
    <dgm:cxn modelId="{798F7F04-DB4F-4358-A7BD-F1FDC8987039}" type="presParOf" srcId="{DE2346E3-4FD1-46FE-B359-F19492278AAA}" destId="{8505E055-BDEF-4895-96F6-125EBAB7E84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62B34-16D0-4ADA-8BBA-C3B865B439CC}">
      <dsp:nvSpPr>
        <dsp:cNvPr id="0" name=""/>
        <dsp:cNvSpPr/>
      </dsp:nvSpPr>
      <dsp:spPr>
        <a:xfrm>
          <a:off x="4336261" y="34485"/>
          <a:ext cx="1217143" cy="121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თანასწორობა</a:t>
          </a:r>
          <a:endParaRPr lang="en-US" sz="1100" kern="1200" dirty="0"/>
        </a:p>
      </dsp:txBody>
      <dsp:txXfrm>
        <a:off x="4336261" y="34485"/>
        <a:ext cx="1217143" cy="1217143"/>
      </dsp:txXfrm>
    </dsp:sp>
    <dsp:sp modelId="{FC89AB50-0434-4265-92E8-B1C4E004BAEB}">
      <dsp:nvSpPr>
        <dsp:cNvPr id="0" name=""/>
        <dsp:cNvSpPr/>
      </dsp:nvSpPr>
      <dsp:spPr>
        <a:xfrm>
          <a:off x="1471132" y="-963"/>
          <a:ext cx="4565897" cy="4565897"/>
        </a:xfrm>
        <a:prstGeom prst="circularArrow">
          <a:avLst>
            <a:gd name="adj1" fmla="val 5198"/>
            <a:gd name="adj2" fmla="val 335768"/>
            <a:gd name="adj3" fmla="val 21293833"/>
            <a:gd name="adj4" fmla="val 19765721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40BD2B-0F5B-4B4F-A1F6-643385112773}">
      <dsp:nvSpPr>
        <dsp:cNvPr id="0" name=""/>
        <dsp:cNvSpPr/>
      </dsp:nvSpPr>
      <dsp:spPr>
        <a:xfrm>
          <a:off x="5072185" y="2299428"/>
          <a:ext cx="1217143" cy="121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განვითარება</a:t>
          </a:r>
          <a:endParaRPr lang="en-US" sz="1100" kern="1200" dirty="0"/>
        </a:p>
      </dsp:txBody>
      <dsp:txXfrm>
        <a:off x="5072185" y="2299428"/>
        <a:ext cx="1217143" cy="1217143"/>
      </dsp:txXfrm>
    </dsp:sp>
    <dsp:sp modelId="{1AB28FBC-59F6-4CC3-A406-F1EB520EFCD9}">
      <dsp:nvSpPr>
        <dsp:cNvPr id="0" name=""/>
        <dsp:cNvSpPr/>
      </dsp:nvSpPr>
      <dsp:spPr>
        <a:xfrm>
          <a:off x="1471132" y="-963"/>
          <a:ext cx="4565897" cy="4565897"/>
        </a:xfrm>
        <a:prstGeom prst="circularArrow">
          <a:avLst>
            <a:gd name="adj1" fmla="val 5198"/>
            <a:gd name="adj2" fmla="val 335768"/>
            <a:gd name="adj3" fmla="val 4015311"/>
            <a:gd name="adj4" fmla="val 2252870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8928CA-732E-4D5D-A2C6-846469908276}">
      <dsp:nvSpPr>
        <dsp:cNvPr id="0" name=""/>
        <dsp:cNvSpPr/>
      </dsp:nvSpPr>
      <dsp:spPr>
        <a:xfrm>
          <a:off x="3145509" y="3699241"/>
          <a:ext cx="1217143" cy="121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პასუხისმგებლობა</a:t>
          </a:r>
          <a:endParaRPr lang="en-US" sz="1100" kern="1200" dirty="0"/>
        </a:p>
      </dsp:txBody>
      <dsp:txXfrm>
        <a:off x="3145509" y="3699241"/>
        <a:ext cx="1217143" cy="1217143"/>
      </dsp:txXfrm>
    </dsp:sp>
    <dsp:sp modelId="{412B862A-1265-4B1C-B116-C1F8FF84A0DD}">
      <dsp:nvSpPr>
        <dsp:cNvPr id="0" name=""/>
        <dsp:cNvSpPr/>
      </dsp:nvSpPr>
      <dsp:spPr>
        <a:xfrm>
          <a:off x="1471132" y="-963"/>
          <a:ext cx="4565897" cy="4565897"/>
        </a:xfrm>
        <a:prstGeom prst="circularArrow">
          <a:avLst>
            <a:gd name="adj1" fmla="val 5198"/>
            <a:gd name="adj2" fmla="val 335768"/>
            <a:gd name="adj3" fmla="val 8211362"/>
            <a:gd name="adj4" fmla="val 6448921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1E6543-510C-4DE1-B591-A61D856D55C5}">
      <dsp:nvSpPr>
        <dsp:cNvPr id="0" name=""/>
        <dsp:cNvSpPr/>
      </dsp:nvSpPr>
      <dsp:spPr>
        <a:xfrm>
          <a:off x="1218833" y="2299428"/>
          <a:ext cx="1217143" cy="121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 dirty="0">
              <a:solidFill>
                <a:schemeClr val="tx1"/>
              </a:solidFill>
              <a:latin typeface="+mj-lt"/>
            </a:rPr>
            <a:t>მხარდაჭერა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218833" y="2299428"/>
        <a:ext cx="1217143" cy="1217143"/>
      </dsp:txXfrm>
    </dsp:sp>
    <dsp:sp modelId="{8EE29D7C-E0D4-4ACB-9785-E098B33099B3}">
      <dsp:nvSpPr>
        <dsp:cNvPr id="0" name=""/>
        <dsp:cNvSpPr/>
      </dsp:nvSpPr>
      <dsp:spPr>
        <a:xfrm>
          <a:off x="1471132" y="-963"/>
          <a:ext cx="4565897" cy="4565897"/>
        </a:xfrm>
        <a:prstGeom prst="circularArrow">
          <a:avLst>
            <a:gd name="adj1" fmla="val 5198"/>
            <a:gd name="adj2" fmla="val 335768"/>
            <a:gd name="adj3" fmla="val 12298511"/>
            <a:gd name="adj4" fmla="val 10770399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D54552-7103-43A1-A0D0-B1F2AAB1F5F7}">
      <dsp:nvSpPr>
        <dsp:cNvPr id="0" name=""/>
        <dsp:cNvSpPr/>
      </dsp:nvSpPr>
      <dsp:spPr>
        <a:xfrm>
          <a:off x="1954758" y="34485"/>
          <a:ext cx="1217143" cy="1217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>
              <a:latin typeface="Arimo"/>
            </a:rPr>
            <a:t>გაზიარება</a:t>
          </a:r>
          <a:endParaRPr lang="en-US" sz="1100" kern="1200" dirty="0"/>
        </a:p>
      </dsp:txBody>
      <dsp:txXfrm>
        <a:off x="1954758" y="34485"/>
        <a:ext cx="1217143" cy="1217143"/>
      </dsp:txXfrm>
    </dsp:sp>
    <dsp:sp modelId="{8505E055-BDEF-4895-96F6-125EBAB7E84D}">
      <dsp:nvSpPr>
        <dsp:cNvPr id="0" name=""/>
        <dsp:cNvSpPr/>
      </dsp:nvSpPr>
      <dsp:spPr>
        <a:xfrm>
          <a:off x="1471132" y="-963"/>
          <a:ext cx="4565897" cy="4565897"/>
        </a:xfrm>
        <a:prstGeom prst="circularArrow">
          <a:avLst>
            <a:gd name="adj1" fmla="val 5198"/>
            <a:gd name="adj2" fmla="val 335768"/>
            <a:gd name="adj3" fmla="val 16866297"/>
            <a:gd name="adj4" fmla="val 15197935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2059-0606-4671-9089-7EFE549B05E3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A637B-76D7-4D21-8BA0-EEAAD253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200" dirty="0"/>
              <a:t>მოწყვლადი ჯგუფები: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სოციალურად დაუცველი ოჯახები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რეგიონებში (მათ შორის მაღალმთიან) მცხოვრები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ძალადობისა და ბოულინგის მსხვერპლი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ტრეფიკინგის მსხვერპლი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შეზღუდული შესაძლებლობების მქონე ადამიანები და მათი ოჯახის წევრები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მშობელთა მზრუნველობას მოკლებული, სახელმწიფო ზრუნვაში მყოფი ბავშვები და ახალგაზრდები და სახელმწიფო ზრუნვიდან გამოსული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უსახლ-კარო (ქუჩაში დარჩენილი), შემწეობის გარეშე დარჩენილი და/ან ქუჩაში მომუშავე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მძიმე და განუკურნებელი დაავადებების მქონე ადამიანები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კანონთან კონფლიქტში მყოფი ადამიანები და ყოფილი მსჯავრდებულები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ახალგაზრდები იძულებით გადაადგილებულ პირთა ოჯახებიდან, ოკუპირებულ ტერიტორიებზე ან მის მიმდებარე დასახლებულ პუნქტებში მცხოვრები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ka-GE" sz="1200" dirty="0"/>
              <a:t>ომში დაღუპულთა და შეზღუდული შესაძლებლობების მქონე ვეტერანთა შვილები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1200" dirty="0"/>
              <a:t>რომლებიც აცნობიერებენ, რომ სჭირდებათ საკუთარი და მათ გარშემომყოფთა არსებული მდგომარეობის ცვლილება უკეთესი მომავლისათვის, ან საჭიროებენ არსებული მდგომარეობის რადიკალური ცვლილებებს (ვისაც არ შესწევს დამოუკიდებლად ძალა ცვლილებისათვის ან სასოწარკვეთილების ზღვარზეა)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A637B-76D7-4D21-8BA0-EEAAD253BB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3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A637B-76D7-4D21-8BA0-EEAAD253B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9230-1D08-4B3D-93F8-08CC99533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EFAF7-628B-41E5-9055-898A77CCF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594FA-527F-4880-826C-7AB9AECD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AED14-15B9-446E-A144-8DD6E131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352C5-4EA6-4041-9610-CE9E6C7A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7BA4-2AD1-42CB-9C8F-73A4E93C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563DE-D554-4310-AE4B-39BBEB44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6CF86-CC98-4DB4-BD19-23E25978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ECEE-2934-4A60-BAB6-92BE4207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A64C-AF9E-4336-BAE3-9C7B54DD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B154E-3E4D-4F0B-B4E3-9A5B5C8FA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EA75E-FD70-4D40-AADA-C4821EB76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6C0F-8DB6-4223-AA20-B14EEB6D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B0B76-4E04-4DF3-A7F7-30E9EC2B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4E03-92D0-4EAE-898B-A8C195A6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BDCA-C07B-4E6E-884D-0246C27B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7569-CE4F-4E14-90F9-A85819FD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B325-BA56-404B-A5FE-C94D993E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3BAD-1C9C-4DDC-8F57-3A1D0F56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DB490-6EEF-4305-9FC5-BDF31136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A507-B642-4F29-9F71-4A7A9E8D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09FB5-A9D3-43A3-B755-D2EBBB610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0608-83EC-4683-806D-6F883BC7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446C-413C-4B85-9716-555A5537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9EDEE-A6F9-453C-BDD3-5DC1590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98BE-52A4-4B54-8B0F-50D02F76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88F-5476-428E-A7B5-D48B6B76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F5CE1-52A0-4A4A-AF7E-7B9B98ED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AC1A8-FA60-4C5E-9AF2-7370DB9F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19DC4-3731-49D4-80CB-0AE85881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89480-AB2B-41DD-B076-3458D716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1740-85BD-44B3-8AF8-20A73E6F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DC769-5685-48D7-BA41-16E6D7A2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4189F-1CE7-4659-9AF2-22BBB2D0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17734-3DD3-4BB6-B200-4DC3399D1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AFCED-4699-4EBB-BBD5-FC1B8F48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16C57-67CB-4D0A-AF8C-08516320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5BEDC-821F-4F6E-A59D-5BD33A2B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C9180-D8E9-4BEA-8C17-BBD3FA9E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D6AE-5D6F-4D5F-98EE-10310005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89244-9F7C-4D65-B795-8808D14E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60B9-B9B4-432C-B352-EDDC558C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4CA3F-2DF9-440D-8527-36659064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3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69D52-16D2-4FA6-930D-60F0F8C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65CEE-CCF2-4221-A789-FDD51B34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2A22-B819-4E6E-9383-669C290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F985-5DF5-43A0-9A7B-C3ED6345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A4D9-FBCD-4EC4-994C-3CEF3108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AC98B-1A1D-40DE-9B1A-3DFFF1124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F4444-2BBD-41E5-9223-9E0CAE18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26C30-834C-4B6E-A8C8-056FD25E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2B4BA-10B8-4F90-8B4E-1589463F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1630-50D3-4C6D-B4B8-74CA014C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19AE2-3EA0-4963-9332-BD72F44EA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B8743-A145-423F-B33D-E5CB67DE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864D7-937F-4902-9953-1AFC02F2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BFF2-75B2-4009-B29E-40E6A5EC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56329-1E0E-48D2-9C7D-E6DA508F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0DE84-326F-4F0B-9DF2-CBD9FA19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B0744-E054-4BB0-911C-4856B386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4763D-AF75-4A3A-A906-B4559A4E7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08421-DB47-42ED-A27D-B5A1CA04FB38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1CDD-5F66-4A45-8CFD-62E7F061A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3697-2515-4845-B267-A53519C1E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CAC98-5E16-4A2A-929D-305C308DB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jpeg"/><Relationship Id="rId7" Type="http://schemas.openxmlformats.org/officeDocument/2006/relationships/image" Target="../media/image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12" Type="http://schemas.openxmlformats.org/officeDocument/2006/relationships/image" Target="../media/image6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8.png"/><Relationship Id="rId5" Type="http://schemas.openxmlformats.org/officeDocument/2006/relationships/diagramColors" Target="../diagrams/colors1.xml"/><Relationship Id="rId15" Type="http://schemas.microsoft.com/office/2007/relationships/hdphoto" Target="../media/hdphoto1.wdp"/><Relationship Id="rId10" Type="http://schemas.openxmlformats.org/officeDocument/2006/relationships/image" Target="../media/image6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2.jpe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microsoft.com/office/2007/relationships/hdphoto" Target="../media/hdphoto1.wdp"/><Relationship Id="rId4" Type="http://schemas.openxmlformats.org/officeDocument/2006/relationships/image" Target="../media/image35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jpg"/><Relationship Id="rId7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9E661C-568E-4D94-948A-68B7BDE3C59A}"/>
              </a:ext>
            </a:extLst>
          </p:cNvPr>
          <p:cNvSpPr txBox="1">
            <a:spLocks/>
          </p:cNvSpPr>
          <p:nvPr/>
        </p:nvSpPr>
        <p:spPr>
          <a:xfrm>
            <a:off x="616926" y="3237642"/>
            <a:ext cx="5818289" cy="1972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dirty="0"/>
              <a:t>HOME</a:t>
            </a:r>
            <a:r>
              <a:rPr lang="en-US" sz="6000" dirty="0"/>
              <a:t> • </a:t>
            </a:r>
            <a:r>
              <a:rPr lang="ka-GE" sz="6000" dirty="0"/>
              <a:t>სახლი</a:t>
            </a: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91928BE-098F-4826-8717-BA74396B3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38261" r="18599" b="39420"/>
          <a:stretch/>
        </p:blipFill>
        <p:spPr>
          <a:xfrm>
            <a:off x="6948893" y="2684670"/>
            <a:ext cx="5224534" cy="17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HOME • </a:t>
            </a:r>
            <a:r>
              <a:rPr lang="ka-GE" sz="2800" b="1" dirty="0"/>
              <a:t>სახლი</a:t>
            </a: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 –</a:t>
            </a:r>
            <a:r>
              <a:rPr lang="ka-GE" sz="2800" kern="1200" dirty="0">
                <a:solidFill>
                  <a:schemeClr val="tx1"/>
                </a:solidFill>
                <a:ea typeface="+mj-ea"/>
                <a:cs typeface="+mj-cs"/>
              </a:rPr>
              <a:t> მაცხოვრებლები</a:t>
            </a:r>
            <a:endParaRPr lang="en-US" sz="28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" name="Picture 4" descr="10394125_760432924050211_5060501487669816911_n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21975" r="26639" b="14168"/>
          <a:stretch/>
        </p:blipFill>
        <p:spPr>
          <a:xfrm>
            <a:off x="1061996" y="3254544"/>
            <a:ext cx="1109939" cy="1337050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D8350E6D-CBC9-4A26-B84F-7145FDC9F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90665" y="609601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1447563"/>
            <a:ext cx="1980472" cy="13966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7" name="Picture 6" descr="ATD_WEB_RGB-04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t="26667" r="35967" b="26667"/>
          <a:stretch/>
        </p:blipFill>
        <p:spPr>
          <a:xfrm>
            <a:off x="7291655" y="1613037"/>
            <a:ext cx="968700" cy="1065752"/>
          </a:xfrm>
          <a:prstGeom prst="rect">
            <a:avLst/>
          </a:prstGeom>
        </p:spPr>
      </p:pic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42224" y="156958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HRPA_WEB_RGB-0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t="21976" r="31029" b="22716"/>
          <a:stretch/>
        </p:blipFill>
        <p:spPr>
          <a:xfrm>
            <a:off x="4605444" y="3009630"/>
            <a:ext cx="1636935" cy="158196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841337"/>
            <a:ext cx="2789854" cy="18653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8" name="Picture 7" descr="VET_WEB_RGB-0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t="24691" r="33004" b="23457"/>
          <a:stretch/>
        </p:blipFill>
        <p:spPr>
          <a:xfrm>
            <a:off x="3272741" y="1368027"/>
            <a:ext cx="1375127" cy="1417358"/>
          </a:xfrm>
          <a:prstGeom prst="rect">
            <a:avLst/>
          </a:prstGeom>
        </p:spPr>
      </p:pic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05C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6496" y="280496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2D17C3-F99F-4C12-9584-A0EE0A95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698" y="3712083"/>
            <a:ext cx="2908084" cy="1439501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9CD9030E-EE98-4A68-840B-8F828728A3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31" name="Google Shape;83;p17">
            <a:extLst>
              <a:ext uri="{FF2B5EF4-FFF2-40B4-BE49-F238E27FC236}">
                <a16:creationId xmlns:a16="http://schemas.microsoft.com/office/drawing/2014/main" id="{A6250D89-7EF8-4765-BA20-26BB883202B9}"/>
              </a:ext>
            </a:extLst>
          </p:cNvPr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72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88" y="33573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HOME </a:t>
            </a:r>
            <a:r>
              <a:rPr lang="ka-GE" dirty="0">
                <a:solidFill>
                  <a:schemeClr val="accent4">
                    <a:lumMod val="50000"/>
                  </a:schemeClr>
                </a:solidFill>
              </a:rPr>
              <a:t>მაცხოვრებელი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- HRPA</a:t>
            </a:r>
            <a:endParaRPr lang="ka-GE" dirty="0"/>
          </a:p>
        </p:txBody>
      </p:sp>
      <p:pic>
        <p:nvPicPr>
          <p:cNvPr id="4" name="Picture 3" descr="HRPA_WEB_RGB-03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9684" r="13521" b="30646"/>
          <a:stretch/>
        </p:blipFill>
        <p:spPr>
          <a:xfrm>
            <a:off x="7477016" y="1410902"/>
            <a:ext cx="4378496" cy="15687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36148" y="1632894"/>
            <a:ext cx="5076941" cy="1049283"/>
            <a:chOff x="1991138" y="2709010"/>
            <a:chExt cx="3997291" cy="1049283"/>
          </a:xfrm>
        </p:grpSpPr>
        <p:sp>
          <p:nvSpPr>
            <p:cNvPr id="8" name="Rectangle 7"/>
            <p:cNvSpPr/>
            <p:nvPr/>
          </p:nvSpPr>
          <p:spPr>
            <a:xfrm>
              <a:off x="1991138" y="3019629"/>
              <a:ext cx="39972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sz="1400" dirty="0">
                  <a:latin typeface="+mj-lt"/>
                </a:rPr>
                <a:t>HR </a:t>
              </a:r>
              <a:r>
                <a:rPr lang="ka-GE" sz="1400" dirty="0">
                  <a:latin typeface="+mj-lt"/>
                </a:rPr>
                <a:t>პროფესიონალების ასოციაციის მიზანია ადამიანების და ორგანიზაციების მართვის და განვითარების საუკეთესო პრაქტიკის დამკვიდრება</a:t>
              </a:r>
              <a:endParaRPr lang="en" sz="14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91138" y="2709010"/>
              <a:ext cx="7284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a-GE" b="1" dirty="0">
                  <a:latin typeface="+mj-lt"/>
                </a:rPr>
                <a:t>მიზანი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79862" y="3620831"/>
            <a:ext cx="3504486" cy="2557388"/>
            <a:chOff x="1991138" y="4438756"/>
            <a:chExt cx="3504486" cy="2557388"/>
          </a:xfrm>
        </p:grpSpPr>
        <p:sp>
          <p:nvSpPr>
            <p:cNvPr id="11" name="Rectangle 10"/>
            <p:cNvSpPr/>
            <p:nvPr/>
          </p:nvSpPr>
          <p:spPr>
            <a:xfrm>
              <a:off x="1991138" y="4749375"/>
              <a:ext cx="3450789" cy="2246769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en-US" sz="1400" dirty="0">
                  <a:latin typeface="+mj-lt"/>
                </a:rPr>
                <a:t>ტ</a:t>
              </a:r>
              <a:r>
                <a:rPr lang="ka-GE" sz="1400" dirty="0" err="1">
                  <a:latin typeface="+mj-lt"/>
                </a:rPr>
                <a:t>რენინგები</a:t>
              </a:r>
              <a:r>
                <a:rPr lang="ka-GE" sz="1400" dirty="0">
                  <a:latin typeface="+mj-lt"/>
                </a:rPr>
                <a:t> და სემინარები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სამუშაო შეხვედრები </a:t>
              </a:r>
              <a:r>
                <a:rPr lang="en" sz="1400" dirty="0">
                  <a:latin typeface="+mj-lt"/>
                </a:rPr>
                <a:t>&amp; </a:t>
              </a:r>
              <a:r>
                <a:rPr lang="ka-GE" sz="1400" dirty="0" err="1">
                  <a:latin typeface="+mj-lt"/>
                </a:rPr>
                <a:t>მენტორობა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ცნობადობის ამაღლება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გამოცდილების გაზიარება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ka-GE" sz="1400" dirty="0" err="1">
                  <a:latin typeface="+mj-lt"/>
                </a:rPr>
                <a:t>პანელური</a:t>
              </a:r>
              <a:r>
                <a:rPr lang="ka-GE" sz="1400" dirty="0">
                  <a:latin typeface="+mj-lt"/>
                </a:rPr>
                <a:t> დისკუსიების, ფორუმების და შეხვედრების ორგანიზება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კვლევების წარმოება</a:t>
              </a:r>
              <a:endParaRPr lang="en" sz="1400" dirty="0">
                <a:latin typeface="+mj-lt"/>
              </a:endParaRPr>
            </a:p>
            <a:p>
              <a:pPr marL="285750" indent="-285750">
                <a:buFont typeface="Calibri Light" panose="020F0302020204030204" pitchFamily="34" charset="0"/>
                <a:buChar char="-"/>
              </a:pPr>
              <a:r>
                <a:rPr lang="en" sz="1400" dirty="0">
                  <a:latin typeface="+mj-lt"/>
                </a:rPr>
                <a:t>Peer</a:t>
              </a:r>
              <a:r>
                <a:rPr lang="ka-GE" sz="1400" dirty="0">
                  <a:latin typeface="+mj-lt"/>
                </a:rPr>
                <a:t> (ურთიერთ)</a:t>
              </a:r>
              <a:r>
                <a:rPr lang="en" sz="1400" dirty="0">
                  <a:latin typeface="+mj-lt"/>
                </a:rPr>
                <a:t> </a:t>
              </a:r>
              <a:r>
                <a:rPr lang="ka-GE" sz="1400" dirty="0">
                  <a:latin typeface="+mj-lt"/>
                </a:rPr>
                <a:t>სწავლება</a:t>
              </a:r>
              <a:r>
                <a:rPr lang="en" sz="1400" dirty="0">
                  <a:latin typeface="+mj-lt"/>
                </a:rPr>
                <a:t> &amp; </a:t>
              </a:r>
              <a:r>
                <a:rPr lang="ka-GE" sz="1400" dirty="0">
                  <a:latin typeface="+mj-lt"/>
                </a:rPr>
                <a:t>განვითარება</a:t>
              </a:r>
              <a:endParaRPr lang="en" sz="1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91138" y="4438756"/>
              <a:ext cx="3504486" cy="328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sz="1400" b="1" dirty="0">
                  <a:latin typeface="+mj-lt"/>
                </a:rPr>
                <a:t>მიზნის მიღწევისთვის საჭირო სერვისები</a:t>
              </a:r>
              <a:endParaRPr lang="en" sz="1400" b="1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61985" y="3618905"/>
            <a:ext cx="4472389" cy="2772832"/>
            <a:chOff x="9397769" y="4445377"/>
            <a:chExt cx="4472389" cy="2772832"/>
          </a:xfrm>
        </p:grpSpPr>
        <p:sp>
          <p:nvSpPr>
            <p:cNvPr id="14" name="Rectangle 13"/>
            <p:cNvSpPr/>
            <p:nvPr/>
          </p:nvSpPr>
          <p:spPr>
            <a:xfrm>
              <a:off x="9397769" y="4755996"/>
              <a:ext cx="4472389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HR პროფესიონალები</a:t>
              </a:r>
            </a:p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HR პროფესიით დაინტერესებული ახალგაზრდები</a:t>
              </a:r>
            </a:p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en-US" sz="1400" dirty="0">
                  <a:latin typeface="+mj-lt"/>
                </a:rPr>
                <a:t>ბ</a:t>
              </a:r>
              <a:r>
                <a:rPr lang="ka-GE" sz="1400" dirty="0" err="1">
                  <a:latin typeface="+mj-lt"/>
                </a:rPr>
                <a:t>იზნეს</a:t>
              </a:r>
              <a:r>
                <a:rPr lang="ka-GE" sz="1400" dirty="0">
                  <a:latin typeface="+mj-lt"/>
                </a:rPr>
                <a:t> სექტორი</a:t>
              </a:r>
            </a:p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დასაქმებულები </a:t>
              </a:r>
              <a:r>
                <a:rPr lang="en-US" sz="1400" dirty="0">
                  <a:latin typeface="+mj-lt"/>
                </a:rPr>
                <a:t>(</a:t>
              </a:r>
              <a:r>
                <a:rPr lang="ka-GE" sz="1400" dirty="0">
                  <a:latin typeface="+mj-lt"/>
                </a:rPr>
                <a:t>შრომის უფლებები</a:t>
              </a:r>
              <a:r>
                <a:rPr lang="en-US" sz="1400" dirty="0">
                  <a:latin typeface="+mj-lt"/>
                </a:rPr>
                <a:t>)</a:t>
              </a:r>
              <a:endParaRPr lang="ka-GE" sz="1400" dirty="0">
                <a:latin typeface="+mj-lt"/>
              </a:endParaRPr>
            </a:p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დამსაქმებლები</a:t>
              </a:r>
              <a:r>
                <a:rPr lang="en-US" sz="1400" dirty="0">
                  <a:latin typeface="+mj-lt"/>
                </a:rPr>
                <a:t> (</a:t>
              </a:r>
              <a:r>
                <a:rPr lang="ka-GE" sz="1400" dirty="0" err="1">
                  <a:latin typeface="+mj-lt"/>
                </a:rPr>
                <a:t>ღირსებული</a:t>
              </a:r>
              <a:r>
                <a:rPr lang="ka-GE" sz="1400" dirty="0">
                  <a:latin typeface="+mj-lt"/>
                </a:rPr>
                <a:t> შრომის უფლებების შექმნა</a:t>
              </a:r>
              <a:r>
                <a:rPr lang="en-US" sz="1400" dirty="0">
                  <a:latin typeface="+mj-lt"/>
                </a:rPr>
                <a:t>)</a:t>
              </a:r>
            </a:p>
            <a:p>
              <a:pPr marL="285750" marR="0" lvl="0" indent="-285750">
                <a:spcAft>
                  <a:spcPts val="0"/>
                </a:spcAft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</a:rPr>
                <a:t>ორგანიზაციები, რომელთაც სურთ კორპორატიული კულტურის, ლიდერობის და მართვის სისტემების, ჩართულობის და აღიარების სისტემების სრულყოფა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97769" y="4445377"/>
              <a:ext cx="2119491" cy="361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sz="1600" b="1" dirty="0">
                  <a:latin typeface="+mj-lt"/>
                </a:rPr>
                <a:t>სამიზნე აუდიტორია</a:t>
              </a:r>
              <a:endParaRPr lang="en" sz="1600" b="1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389" y="1686328"/>
            <a:ext cx="1152938" cy="914400"/>
            <a:chOff x="838200" y="1910004"/>
            <a:chExt cx="1152938" cy="914400"/>
          </a:xfrm>
          <a:solidFill>
            <a:srgbClr val="00B0F0"/>
          </a:solidFill>
        </p:grpSpPr>
        <p:sp>
          <p:nvSpPr>
            <p:cNvPr id="19" name="Rectangle 18"/>
            <p:cNvSpPr/>
            <p:nvPr/>
          </p:nvSpPr>
          <p:spPr>
            <a:xfrm>
              <a:off x="838200" y="1910004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1752600" y="1910004"/>
              <a:ext cx="238538" cy="259246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109047" y="3692968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924" y="3694894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1341324" y="3694894"/>
            <a:ext cx="238538" cy="25924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9" name="Picture 28" descr="HRPA_WEB_RGB-03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023" r="61292" b="31927"/>
          <a:stretch/>
        </p:blipFill>
        <p:spPr>
          <a:xfrm>
            <a:off x="422620" y="1714106"/>
            <a:ext cx="888764" cy="914400"/>
          </a:xfrm>
          <a:prstGeom prst="rect">
            <a:avLst/>
          </a:prstGeom>
        </p:spPr>
      </p:pic>
      <p:pic>
        <p:nvPicPr>
          <p:cNvPr id="30" name="Picture 29" descr="HRPA_WEB_RGB-03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023" r="61292" b="31927"/>
          <a:stretch/>
        </p:blipFill>
        <p:spPr>
          <a:xfrm>
            <a:off x="426796" y="3740979"/>
            <a:ext cx="888764" cy="914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21865" y="3687456"/>
            <a:ext cx="1140120" cy="914400"/>
            <a:chOff x="5741291" y="3065464"/>
            <a:chExt cx="1140120" cy="914400"/>
          </a:xfrm>
        </p:grpSpPr>
        <p:sp>
          <p:nvSpPr>
            <p:cNvPr id="23" name="Isosceles Triangle 22"/>
            <p:cNvSpPr/>
            <p:nvPr/>
          </p:nvSpPr>
          <p:spPr>
            <a:xfrm flipV="1">
              <a:off x="6642873" y="3070976"/>
              <a:ext cx="238538" cy="259246"/>
            </a:xfrm>
            <a:prstGeom prst="triangl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31" name="Picture 30" descr="HRPA_WEB_RGB-03.jpg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8" t="33023" r="61292" b="31927"/>
            <a:stretch/>
          </p:blipFill>
          <p:spPr>
            <a:xfrm>
              <a:off x="5741291" y="3065464"/>
              <a:ext cx="888764" cy="914400"/>
            </a:xfrm>
            <a:prstGeom prst="rect">
              <a:avLst/>
            </a:prstGeom>
          </p:spPr>
        </p:pic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4B4FFCB1-179A-4E86-9CFE-3EACAC7CF0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32" name="Google Shape;83;p17">
            <a:extLst>
              <a:ext uri="{FF2B5EF4-FFF2-40B4-BE49-F238E27FC236}">
                <a16:creationId xmlns:a16="http://schemas.microsoft.com/office/drawing/2014/main" id="{21B6A410-256D-4F77-ACED-067F048066D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5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68" y="37371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HOME </a:t>
            </a:r>
            <a:r>
              <a:rPr lang="ka-GE" dirty="0">
                <a:solidFill>
                  <a:schemeClr val="accent4">
                    <a:lumMod val="50000"/>
                  </a:schemeClr>
                </a:solidFill>
              </a:rPr>
              <a:t>მაცხოვრებელი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- ATD</a:t>
            </a:r>
            <a:endParaRPr lang="ka-GE" dirty="0"/>
          </a:p>
        </p:txBody>
      </p:sp>
      <p:grpSp>
        <p:nvGrpSpPr>
          <p:cNvPr id="5" name="Group 4"/>
          <p:cNvGrpSpPr/>
          <p:nvPr/>
        </p:nvGrpSpPr>
        <p:grpSpPr>
          <a:xfrm>
            <a:off x="1818972" y="1533404"/>
            <a:ext cx="5245402" cy="1577207"/>
            <a:chOff x="1991137" y="2709010"/>
            <a:chExt cx="4842030" cy="1990911"/>
          </a:xfrm>
        </p:grpSpPr>
        <p:sp>
          <p:nvSpPr>
            <p:cNvPr id="6" name="Rectangle 5"/>
            <p:cNvSpPr/>
            <p:nvPr/>
          </p:nvSpPr>
          <p:spPr>
            <a:xfrm>
              <a:off x="1991137" y="3019628"/>
              <a:ext cx="4842030" cy="1680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sz="1400" dirty="0">
                  <a:latin typeface="+mj-lt"/>
                </a:rPr>
                <a:t>ტრენინგების და განვითარების ასოციაციის მიზანია პროფესიონალიზმის ზრდის, ხარისხის სტანდარტების დამკვიდრების, ადამიანების განვითარების თანამედროვე და ინოვაციური მეთოდების პოპულარიზაციის, საუკეთესო პრაქტიკის გაზიარების მხარდაჭერა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1138" y="2709010"/>
              <a:ext cx="854101" cy="46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a-GE" b="1" dirty="0">
                  <a:latin typeface="+mj-lt"/>
                </a:rPr>
                <a:t>მიზანი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9019" y="1677841"/>
            <a:ext cx="1202690" cy="914400"/>
            <a:chOff x="3646867" y="1591260"/>
            <a:chExt cx="1202690" cy="914400"/>
          </a:xfrm>
        </p:grpSpPr>
        <p:grpSp>
          <p:nvGrpSpPr>
            <p:cNvPr id="8" name="Group 7"/>
            <p:cNvGrpSpPr/>
            <p:nvPr/>
          </p:nvGrpSpPr>
          <p:grpSpPr>
            <a:xfrm>
              <a:off x="3696619" y="1591260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12" name="Picture 11" descr="ATD_WEB_RGB-04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0" t="26667" r="35967" b="50000"/>
            <a:stretch/>
          </p:blipFill>
          <p:spPr>
            <a:xfrm>
              <a:off x="3646867" y="1803165"/>
              <a:ext cx="998583" cy="54864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257556" y="3286949"/>
            <a:ext cx="4467891" cy="3243076"/>
            <a:chOff x="1991138" y="2709010"/>
            <a:chExt cx="4318754" cy="4165673"/>
          </a:xfrm>
        </p:grpSpPr>
        <p:sp>
          <p:nvSpPr>
            <p:cNvPr id="15" name="Rectangle 14"/>
            <p:cNvSpPr/>
            <p:nvPr/>
          </p:nvSpPr>
          <p:spPr>
            <a:xfrm>
              <a:off x="1991138" y="3158548"/>
              <a:ext cx="4234181" cy="3716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 err="1">
                  <a:latin typeface="+mj-lt"/>
                  <a:ea typeface="Arimo"/>
                  <a:cs typeface="Arimo"/>
                  <a:sym typeface="Arimo"/>
                </a:rPr>
                <a:t>ხარსიხის</a:t>
              </a: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 და სერტიფიცირების სტანდარტების შექმნა</a:t>
              </a: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სერტიფიცირების მოსამზადებელი სამუშაოების ჩატარება</a:t>
              </a:r>
              <a:endParaRPr lang="en-US" sz="1400" dirty="0">
                <a:latin typeface="+mj-lt"/>
                <a:ea typeface="Arimo"/>
                <a:cs typeface="Arimo"/>
                <a:sym typeface="Arimo"/>
              </a:endParaRP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სპეციალური ტრენინგების ორგანიზება ტრენინგების და ადამიანების განვითარების პროფესიონალებისთვის</a:t>
              </a:r>
              <a:endParaRPr lang="en-US" sz="1400" dirty="0">
                <a:latin typeface="+mj-lt"/>
                <a:ea typeface="Arimo"/>
                <a:cs typeface="Arimo"/>
                <a:sym typeface="Arimo"/>
              </a:endParaRP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აუდიტის ჩატარება და ხარისხის ნიშნის მინიჭება ტრენინგ </a:t>
              </a:r>
              <a:r>
                <a:rPr lang="ka-GE" sz="1400" dirty="0" err="1">
                  <a:latin typeface="+mj-lt"/>
                  <a:ea typeface="Arimo"/>
                  <a:cs typeface="Arimo"/>
                  <a:sym typeface="Arimo"/>
                </a:rPr>
                <a:t>პროვაიდერებისათის</a:t>
              </a:r>
              <a:endParaRPr lang="ka-GE" sz="1400" dirty="0">
                <a:latin typeface="+mj-lt"/>
                <a:ea typeface="Arimo"/>
                <a:cs typeface="Arimo"/>
                <a:sym typeface="Arimo"/>
              </a:endParaRP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კვალიფიკაციის მინიჭება ტრენერებისა და სპეციალისტებისათვის</a:t>
              </a:r>
              <a:endParaRPr lang="en-US" sz="1400" dirty="0">
                <a:latin typeface="+mj-lt"/>
                <a:ea typeface="Arimo"/>
                <a:cs typeface="Arimo"/>
                <a:sym typeface="Arimo"/>
              </a:endParaRP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 err="1">
                  <a:latin typeface="+mj-lt"/>
                  <a:ea typeface="Arimo"/>
                  <a:cs typeface="Arimo"/>
                  <a:sym typeface="Arimo"/>
                </a:rPr>
                <a:t>ბრენდირებული</a:t>
              </a: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 სასწავლო პროგრამების მიწოდება</a:t>
              </a:r>
              <a:endParaRPr lang="ka-GE" sz="1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138" y="2709010"/>
              <a:ext cx="4318754" cy="507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/>
                <a:t>მიზნის მიღწევისთვის საჭირო სერვისები</a:t>
              </a:r>
              <a:endParaRPr lang="en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75211" y="3364106"/>
            <a:ext cx="1039886" cy="914400"/>
            <a:chOff x="3646867" y="1591260"/>
            <a:chExt cx="1202690" cy="914400"/>
          </a:xfrm>
        </p:grpSpPr>
        <p:grpSp>
          <p:nvGrpSpPr>
            <p:cNvPr id="18" name="Group 17"/>
            <p:cNvGrpSpPr/>
            <p:nvPr/>
          </p:nvGrpSpPr>
          <p:grpSpPr>
            <a:xfrm>
              <a:off x="3696619" y="1591260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0" name="Rectangle 19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19" name="Picture 18" descr="ATD_WEB_RGB-04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0" t="26667" r="35967" b="50000"/>
            <a:stretch/>
          </p:blipFill>
          <p:spPr>
            <a:xfrm>
              <a:off x="3646867" y="1803165"/>
              <a:ext cx="998583" cy="54864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759974" y="3400719"/>
            <a:ext cx="4536283" cy="3363274"/>
            <a:chOff x="1991138" y="2709010"/>
            <a:chExt cx="4194698" cy="3363274"/>
          </a:xfrm>
        </p:grpSpPr>
        <p:sp>
          <p:nvSpPr>
            <p:cNvPr id="23" name="Rectangle 22"/>
            <p:cNvSpPr/>
            <p:nvPr/>
          </p:nvSpPr>
          <p:spPr>
            <a:xfrm>
              <a:off x="2155762" y="3025296"/>
              <a:ext cx="403007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ტრენერები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ახალგაზრდები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სწავლასა და განვითარებაზე ფოკუსირებული ადამიანები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ტრენინგების და ადამიანების განვითარების ორგანიზაციები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ტრენინგ ცენტრის გახსნით ან არსებული ცენტრის განვითარებით დაინტერესებული ორგანიზაციები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საკუთარი პროფესიული განვითარების სისტემის შექმნით და გაუმჯობესებით დაინტერესებული ორგანიზაციები </a:t>
              </a:r>
              <a:r>
                <a:rPr lang="en-US" sz="1200" dirty="0">
                  <a:latin typeface="+mj-lt"/>
                </a:rPr>
                <a:t>(HR </a:t>
              </a:r>
              <a:r>
                <a:rPr lang="ka-GE" sz="1200" dirty="0">
                  <a:latin typeface="+mj-lt"/>
                </a:rPr>
                <a:t>ერთეულების ჩათვლით</a:t>
              </a:r>
              <a:r>
                <a:rPr lang="en-US" sz="1200" dirty="0">
                  <a:latin typeface="+mj-lt"/>
                </a:rPr>
                <a:t>)</a:t>
              </a: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საკუთარი ტრენერების ტრენინგით და სერტიფიცირებით დაინტერესებული ორგანიზაციები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ადამიანები, რომელთაც გააჩნიათ პროფესიული ინტერესი ტრენინგების და ადამიანების განვითარების მიმართ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91138" y="2709010"/>
              <a:ext cx="2188165" cy="39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>
                  <a:latin typeface="+mj-lt"/>
                </a:rPr>
                <a:t>სამიზნე აუდიტორია</a:t>
              </a:r>
              <a:endParaRPr lang="en" b="1" dirty="0"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0304" y="3400719"/>
            <a:ext cx="1202690" cy="914400"/>
            <a:chOff x="3646867" y="1591260"/>
            <a:chExt cx="1202690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3696619" y="1591260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7" name="Picture 26" descr="ATD_WEB_RGB-04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0" t="26667" r="35967" b="50000"/>
            <a:stretch/>
          </p:blipFill>
          <p:spPr>
            <a:xfrm>
              <a:off x="3646867" y="1803165"/>
              <a:ext cx="998583" cy="54864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056F9-BFCC-46C6-9180-F02B93F1A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5" t="38657" r="20081" b="38042"/>
          <a:stretch/>
        </p:blipFill>
        <p:spPr>
          <a:xfrm>
            <a:off x="7302914" y="1666561"/>
            <a:ext cx="4435754" cy="1157946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50E6A75-4991-478B-9BF4-3EF983DD9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33" name="Google Shape;83;p17">
            <a:extLst>
              <a:ext uri="{FF2B5EF4-FFF2-40B4-BE49-F238E27FC236}">
                <a16:creationId xmlns:a16="http://schemas.microsoft.com/office/drawing/2014/main" id="{54F0F8C9-24A3-40AA-AD57-03E9FA187DC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9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HOME </a:t>
            </a:r>
            <a:r>
              <a:rPr lang="ka-GE" dirty="0">
                <a:solidFill>
                  <a:schemeClr val="accent4">
                    <a:lumMod val="50000"/>
                  </a:schemeClr>
                </a:solidFill>
              </a:rPr>
              <a:t>მაცხოვრებელი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- VET</a:t>
            </a:r>
            <a:endParaRPr lang="ka-GE" dirty="0"/>
          </a:p>
        </p:txBody>
      </p:sp>
      <p:grpSp>
        <p:nvGrpSpPr>
          <p:cNvPr id="5" name="Group 4"/>
          <p:cNvGrpSpPr/>
          <p:nvPr/>
        </p:nvGrpSpPr>
        <p:grpSpPr>
          <a:xfrm>
            <a:off x="1991137" y="1599042"/>
            <a:ext cx="5095983" cy="1695614"/>
            <a:chOff x="1991138" y="2709010"/>
            <a:chExt cx="6538579" cy="1695614"/>
          </a:xfrm>
        </p:grpSpPr>
        <p:sp>
          <p:nvSpPr>
            <p:cNvPr id="6" name="Rectangle 5"/>
            <p:cNvSpPr/>
            <p:nvPr/>
          </p:nvSpPr>
          <p:spPr>
            <a:xfrm>
              <a:off x="1991138" y="3019629"/>
              <a:ext cx="653857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a-GE" sz="1400" dirty="0">
                  <a:latin typeface="+mj-lt"/>
                </a:rPr>
                <a:t>პროფესიული განათლების სისტემის განვითარების საერთაშორისო ინსტიტუტის მიზანია საერთაშორისო პრაქტიკის და გამოცდილების გაზიარება, ჩართულობის უზრუნველყოფა, </a:t>
              </a:r>
              <a:r>
                <a:rPr lang="ka-GE" sz="1400" dirty="0" err="1">
                  <a:latin typeface="+mj-lt"/>
                </a:rPr>
                <a:t>სტეიკჰოლდერებთან</a:t>
              </a:r>
              <a:r>
                <a:rPr lang="ka-GE" sz="1400" dirty="0">
                  <a:latin typeface="+mj-lt"/>
                </a:rPr>
                <a:t> ერთად სფეროს განვითარება, სწავლების და დასაქმების ახალი შესაძლებლობების შექმნა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1138" y="2709010"/>
              <a:ext cx="1080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a-GE" sz="1600" b="1" dirty="0">
                  <a:latin typeface="+mj-lt"/>
                </a:rPr>
                <a:t>მიზანი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1707587"/>
            <a:ext cx="1152938" cy="914400"/>
            <a:chOff x="3989206" y="1534966"/>
            <a:chExt cx="1152938" cy="914400"/>
          </a:xfrm>
        </p:grpSpPr>
        <p:grpSp>
          <p:nvGrpSpPr>
            <p:cNvPr id="9" name="Group 8"/>
            <p:cNvGrpSpPr/>
            <p:nvPr/>
          </p:nvGrpSpPr>
          <p:grpSpPr>
            <a:xfrm>
              <a:off x="3989206" y="1534966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13" name="Picture 12" descr="VET_WEB_RGB-03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3" t="32825" r="62018" b="33857"/>
            <a:stretch/>
          </p:blipFill>
          <p:spPr>
            <a:xfrm>
              <a:off x="4121176" y="1580686"/>
              <a:ext cx="663161" cy="82296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991138" y="3663342"/>
            <a:ext cx="3741730" cy="2341944"/>
            <a:chOff x="1991138" y="2709010"/>
            <a:chExt cx="3741730" cy="2341944"/>
          </a:xfrm>
        </p:grpSpPr>
        <p:sp>
          <p:nvSpPr>
            <p:cNvPr id="22" name="Rectangle 21"/>
            <p:cNvSpPr/>
            <p:nvPr/>
          </p:nvSpPr>
          <p:spPr>
            <a:xfrm>
              <a:off x="1991138" y="3019629"/>
              <a:ext cx="326880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საერთაშორისო და ადგილობრივი კონტაქტები</a:t>
              </a:r>
            </a:p>
            <a:p>
              <a:pPr marL="45720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პროფესიონალიზმი პროფესიული განათლების სფეროში </a:t>
              </a:r>
            </a:p>
            <a:p>
              <a:pPr marL="45720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 err="1">
                  <a:latin typeface="+mj-lt"/>
                  <a:ea typeface="Arimo"/>
                  <a:cs typeface="Arimo"/>
                  <a:sym typeface="Arimo"/>
                </a:rPr>
                <a:t>ნეტვორქინგის</a:t>
              </a:r>
              <a:r>
                <a:rPr lang="ka-GE" sz="1400" dirty="0">
                  <a:latin typeface="+mj-lt"/>
                  <a:ea typeface="Arimo"/>
                  <a:cs typeface="Arimo"/>
                  <a:sym typeface="Arimo"/>
                </a:rPr>
                <a:t> და განვითარების პლატფორმების ეფექტიანი მართვის შესაძლებლობები</a:t>
              </a:r>
              <a:endParaRPr lang="ka-GE" sz="1400" dirty="0">
                <a:latin typeface="+mj-lt"/>
                <a:ea typeface="Arimo"/>
                <a:cs typeface="Arimo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91138" y="2709010"/>
              <a:ext cx="3741730" cy="340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sz="1400" b="1" dirty="0"/>
                <a:t>მიზნის მიღწევისთვის საჭირო საშუალებები</a:t>
              </a:r>
              <a:endParaRPr lang="en" sz="1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0" y="3737405"/>
            <a:ext cx="1152938" cy="914400"/>
            <a:chOff x="3989206" y="1534966"/>
            <a:chExt cx="1152938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3989206" y="1534966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7" name="Rectangle 26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6" name="Picture 25" descr="VET_WEB_RGB-03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3" t="32825" r="62018" b="33857"/>
            <a:stretch/>
          </p:blipFill>
          <p:spPr>
            <a:xfrm>
              <a:off x="4121176" y="1580686"/>
              <a:ext cx="663161" cy="8229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917010" y="3589279"/>
            <a:ext cx="4485598" cy="2772832"/>
            <a:chOff x="1991137" y="2709010"/>
            <a:chExt cx="4485598" cy="2772832"/>
          </a:xfrm>
        </p:grpSpPr>
        <p:sp>
          <p:nvSpPr>
            <p:cNvPr id="30" name="Rectangle 29"/>
            <p:cNvSpPr/>
            <p:nvPr/>
          </p:nvSpPr>
          <p:spPr>
            <a:xfrm>
              <a:off x="1991137" y="3019629"/>
              <a:ext cx="4485598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პროფესიული განვითარების ინსტიტუტები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 </a:t>
              </a: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პროფესიული განათლების სტუდენტები</a:t>
              </a:r>
              <a:endParaRPr lang="en-US" sz="1400" dirty="0">
                <a:latin typeface="+mj-lt"/>
                <a:ea typeface="Arimo"/>
                <a:cs typeface="Arimo"/>
              </a:endParaRP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მასწავლებლები და პრაქტიკოსი ტრენერები პროფესიული განათლების სფეროდან</a:t>
              </a:r>
              <a:endParaRPr lang="en-US" sz="1400" dirty="0">
                <a:latin typeface="+mj-lt"/>
                <a:ea typeface="Arimo"/>
                <a:cs typeface="Arimo"/>
              </a:endParaRP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პროფესიული განათლებით დაინტერესებული ადამიანები</a:t>
              </a:r>
              <a:endParaRPr lang="en-US" sz="1400" dirty="0">
                <a:latin typeface="+mj-lt"/>
                <a:ea typeface="Arimo"/>
                <a:cs typeface="Arimo"/>
              </a:endParaRP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განათლების სამინისტრო</a:t>
              </a:r>
              <a:endParaRPr lang="en-US" sz="1400" dirty="0">
                <a:latin typeface="+mj-lt"/>
                <a:ea typeface="Arimo"/>
                <a:cs typeface="Arimo"/>
              </a:endParaRP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პროფესიული განათლების სფეროში მოღვაწე საერთაშორისო ორგანიზაციები და პროექტები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 </a:t>
              </a:r>
            </a:p>
            <a:p>
              <a:pPr marL="501650" lvl="0" indent="-34290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პროფესიული განათლების ექსპერტები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 </a:t>
              </a:r>
              <a:endParaRPr lang="ka-GE" sz="1400" dirty="0">
                <a:latin typeface="+mj-lt"/>
                <a:ea typeface="Arimo"/>
                <a:cs typeface="Arimo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91138" y="2709010"/>
              <a:ext cx="1880643" cy="328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Bef>
                  <a:spcPts val="1872"/>
                </a:spcBef>
              </a:pPr>
              <a:r>
                <a:rPr lang="ka-GE" sz="1400" b="1" dirty="0"/>
                <a:t>სამიზნე აუდიტორია</a:t>
              </a:r>
              <a:endParaRPr lang="en" sz="14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64073" y="3663342"/>
            <a:ext cx="1152938" cy="914400"/>
            <a:chOff x="3989206" y="1534966"/>
            <a:chExt cx="1152938" cy="914400"/>
          </a:xfrm>
        </p:grpSpPr>
        <p:grpSp>
          <p:nvGrpSpPr>
            <p:cNvPr id="33" name="Group 32"/>
            <p:cNvGrpSpPr/>
            <p:nvPr/>
          </p:nvGrpSpPr>
          <p:grpSpPr>
            <a:xfrm>
              <a:off x="3989206" y="1534966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4" name="Picture 33" descr="VET_WEB_RGB-03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83" t="32825" r="62018" b="33857"/>
            <a:stretch/>
          </p:blipFill>
          <p:spPr>
            <a:xfrm>
              <a:off x="4121176" y="1580686"/>
              <a:ext cx="663161" cy="82296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E29646-4451-48EF-A96D-1B97F72E9B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34120" r="18889" b="33927"/>
          <a:stretch/>
        </p:blipFill>
        <p:spPr>
          <a:xfrm>
            <a:off x="7444927" y="1568565"/>
            <a:ext cx="4116450" cy="1455472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5BDD10CE-E359-425D-BC14-2940CF6BD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40" name="Google Shape;83;p17">
            <a:extLst>
              <a:ext uri="{FF2B5EF4-FFF2-40B4-BE49-F238E27FC236}">
                <a16:creationId xmlns:a16="http://schemas.microsoft.com/office/drawing/2014/main" id="{201A89C3-A21A-486B-A5D0-FF14FB7F869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9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HOME </a:t>
            </a:r>
            <a:r>
              <a:rPr lang="ka-GE" dirty="0">
                <a:solidFill>
                  <a:schemeClr val="accent4">
                    <a:lumMod val="50000"/>
                  </a:schemeClr>
                </a:solidFill>
              </a:rPr>
              <a:t>მაცხოვრებელი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 - ICDC</a:t>
            </a:r>
            <a:endParaRPr lang="ka-GE" dirty="0"/>
          </a:p>
        </p:txBody>
      </p:sp>
      <p:grpSp>
        <p:nvGrpSpPr>
          <p:cNvPr id="5" name="Group 4"/>
          <p:cNvGrpSpPr/>
          <p:nvPr/>
        </p:nvGrpSpPr>
        <p:grpSpPr>
          <a:xfrm>
            <a:off x="1995124" y="3115741"/>
            <a:ext cx="3539411" cy="1911057"/>
            <a:chOff x="1991138" y="2709010"/>
            <a:chExt cx="3283657" cy="1911057"/>
          </a:xfrm>
        </p:grpSpPr>
        <p:sp>
          <p:nvSpPr>
            <p:cNvPr id="6" name="Rectangle 5"/>
            <p:cNvSpPr/>
            <p:nvPr/>
          </p:nvSpPr>
          <p:spPr>
            <a:xfrm>
              <a:off x="1991140" y="3019629"/>
              <a:ext cx="3283655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a-GE" sz="1400" dirty="0">
                  <a:latin typeface="+mj-lt"/>
                </a:rPr>
                <a:t>ინსტიტუციური და შესაძლებლობების განვითარების ცენტრის მიზანია ადამიანების და ორგანიზაციების მხარდაჭერა, მათთვის ფინანსური და ტექნიკური დახმარების მოპოვებით საერთაშორისო და ადგილობრივი ორგანიზებიდან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1138" y="2709010"/>
              <a:ext cx="858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a-GE" b="1" dirty="0">
                  <a:latin typeface="+mj-lt"/>
                </a:rPr>
                <a:t>მიზანი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2186" y="3224286"/>
            <a:ext cx="1121987" cy="914400"/>
            <a:chOff x="838200" y="1910004"/>
            <a:chExt cx="1152938" cy="914400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>
              <a:off x="838200" y="1910004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1752600" y="1910004"/>
              <a:ext cx="238538" cy="259246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64939" y="3199196"/>
            <a:ext cx="4467890" cy="3419162"/>
            <a:chOff x="1991138" y="2709010"/>
            <a:chExt cx="4040164" cy="3419162"/>
          </a:xfrm>
        </p:grpSpPr>
        <p:sp>
          <p:nvSpPr>
            <p:cNvPr id="16" name="Rectangle 15"/>
            <p:cNvSpPr/>
            <p:nvPr/>
          </p:nvSpPr>
          <p:spPr>
            <a:xfrm>
              <a:off x="1991138" y="3019629"/>
              <a:ext cx="401673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შერეული (</a:t>
              </a:r>
              <a:r>
                <a:rPr lang="en-US" sz="1400" dirty="0" err="1">
                  <a:latin typeface="+mj-lt"/>
                  <a:ea typeface="Arimo"/>
                  <a:cs typeface="Arimo"/>
                </a:rPr>
                <a:t>blenden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)</a:t>
              </a:r>
              <a:r>
                <a:rPr lang="ka-GE" sz="1400" dirty="0">
                  <a:latin typeface="+mj-lt"/>
                  <a:ea typeface="Arimo"/>
                  <a:cs typeface="Arimo"/>
                </a:rPr>
                <a:t> დაფინანსების პლატფორმა</a:t>
              </a: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საკანონმდებლო ინიციატივების დაყენება / ლობირება </a:t>
              </a:r>
              <a:endParaRPr lang="en-US" sz="1400" dirty="0">
                <a:latin typeface="+mj-lt"/>
                <a:ea typeface="Arimo"/>
                <a:cs typeface="Arimo"/>
              </a:endParaRP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სოციალური მეწარმეობა, მეწარმეობა და სხვა ბიზნეს საქმიანობა, საუკეთესო პრაქტიკები, ნოუჰაუს მეთოდები (5 წუთიანი </a:t>
              </a:r>
              <a:r>
                <a:rPr lang="ka-GE" sz="1400" dirty="0" err="1">
                  <a:latin typeface="+mj-lt"/>
                  <a:ea typeface="Arimo"/>
                  <a:cs typeface="Arimo"/>
                </a:rPr>
                <a:t>კრაფტები</a:t>
              </a:r>
              <a:r>
                <a:rPr lang="ka-GE" sz="1400" dirty="0">
                  <a:latin typeface="+mj-lt"/>
                  <a:ea typeface="Arimo"/>
                  <a:cs typeface="Arimo"/>
                </a:rPr>
                <a:t>, მინიშნებები და რჩევები), მონაცემთა ბანკის მართვა და ცნობიერების ამაღლება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 </a:t>
              </a: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ფონდების მოზიდვა</a:t>
              </a:r>
              <a:r>
                <a:rPr lang="en-US" sz="1400" dirty="0">
                  <a:latin typeface="+mj-lt"/>
                  <a:ea typeface="Arimo"/>
                  <a:cs typeface="Arimo"/>
                </a:rPr>
                <a:t> </a:t>
              </a:r>
            </a:p>
            <a:p>
              <a:pPr marL="457200" lvl="0" indent="-298450">
                <a:buSzPts val="1100"/>
                <a:buFont typeface="Calibri Light" panose="020F0302020204030204" pitchFamily="34" charset="0"/>
                <a:buChar char="-"/>
              </a:pPr>
              <a:r>
                <a:rPr lang="ka-GE" sz="1400" dirty="0">
                  <a:latin typeface="+mj-lt"/>
                  <a:ea typeface="Arimo"/>
                  <a:cs typeface="Arimo"/>
                </a:rPr>
                <a:t>საპროექტო განაცხადების შემუშავება (იდეების განხორციელების მეთოდოლოგიის შექმნა, </a:t>
              </a:r>
              <a:r>
                <a:rPr lang="ka-GE" sz="1400" dirty="0" err="1">
                  <a:latin typeface="+mj-lt"/>
                  <a:ea typeface="Arimo"/>
                  <a:cs typeface="Arimo"/>
                </a:rPr>
                <a:t>ბიუჯეტირება</a:t>
              </a:r>
              <a:r>
                <a:rPr lang="ka-GE" sz="1400" dirty="0">
                  <a:latin typeface="+mj-lt"/>
                  <a:ea typeface="Arimo"/>
                  <a:cs typeface="Arimo"/>
                </a:rPr>
                <a:t>, სამოქმედო გეგმის შედგენა, ანგარიშგება, მონიტორინგი, და პროექტის აქტივობების ხარისხის კონტროლი)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1138" y="2709010"/>
              <a:ext cx="4040164" cy="39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/>
                <a:t>მიზნის მიღწევისთვის საჭირო სერვისები</a:t>
              </a:r>
              <a:endParaRPr lang="en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12002" y="3307741"/>
            <a:ext cx="1152938" cy="914400"/>
            <a:chOff x="838200" y="1910004"/>
            <a:chExt cx="1152938" cy="914400"/>
          </a:xfrm>
          <a:solidFill>
            <a:schemeClr val="tx2"/>
          </a:solidFill>
        </p:grpSpPr>
        <p:sp>
          <p:nvSpPr>
            <p:cNvPr id="21" name="Rectangle 20"/>
            <p:cNvSpPr/>
            <p:nvPr/>
          </p:nvSpPr>
          <p:spPr>
            <a:xfrm>
              <a:off x="838200" y="1910004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1752600" y="1910004"/>
              <a:ext cx="238538" cy="259246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44819" y="1720081"/>
            <a:ext cx="2558845" cy="1326282"/>
            <a:chOff x="1991138" y="2709010"/>
            <a:chExt cx="4857135" cy="1326282"/>
          </a:xfrm>
        </p:grpSpPr>
        <p:sp>
          <p:nvSpPr>
            <p:cNvPr id="24" name="Rectangle 23"/>
            <p:cNvSpPr/>
            <p:nvPr/>
          </p:nvSpPr>
          <p:spPr>
            <a:xfrm>
              <a:off x="1991138" y="3019629"/>
              <a:ext cx="48571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ახალგაზრდები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სპეციალური საჭიროების მქონე ადამიანები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სოციალური მეწარმეები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 err="1">
                  <a:latin typeface="+mj-lt"/>
                </a:rPr>
                <a:t>სტარტაპები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91138" y="2709010"/>
              <a:ext cx="4491752" cy="39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>
                  <a:latin typeface="+mj-lt"/>
                </a:rPr>
                <a:t>სამიზნე აუდიტორია</a:t>
              </a:r>
              <a:endParaRPr lang="en" b="1" dirty="0"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1881" y="1828626"/>
            <a:ext cx="1152938" cy="914400"/>
            <a:chOff x="838200" y="1910004"/>
            <a:chExt cx="1152938" cy="914400"/>
          </a:xfrm>
          <a:solidFill>
            <a:schemeClr val="tx2"/>
          </a:solidFill>
        </p:grpSpPr>
        <p:sp>
          <p:nvSpPr>
            <p:cNvPr id="29" name="Rectangle 28"/>
            <p:cNvSpPr/>
            <p:nvPr/>
          </p:nvSpPr>
          <p:spPr>
            <a:xfrm>
              <a:off x="838200" y="1910004"/>
              <a:ext cx="91440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flipV="1">
              <a:off x="1752600" y="1910004"/>
              <a:ext cx="238538" cy="259246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8D5051E-0542-4F24-9C89-BBCF6679D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" b="88430" l="2454" r="43354">
                        <a14:foregroundMark x1="5112" y1="52479" x2="5112" y2="52479"/>
                        <a14:foregroundMark x1="2454" y1="44215" x2="2454" y2="44215"/>
                        <a14:foregroundMark x1="43354" y1="33058" x2="43354" y2="33058"/>
                        <a14:foregroundMark x1="25562" y1="12397" x2="25562" y2="12397"/>
                        <a14:foregroundMark x1="26789" y1="4132" x2="26789" y2="4132"/>
                        <a14:foregroundMark x1="32720" y1="826" x2="32720" y2="826"/>
                        <a14:foregroundMark x1="16360" y1="11157" x2="16360" y2="11157"/>
                        <a14:foregroundMark x1="12679" y1="11570" x2="12679" y2="11570"/>
                        <a14:backgroundMark x1="66871" y1="70248" x2="66462" y2="71074"/>
                        <a14:backgroundMark x1="69121" y1="74793" x2="69121" y2="74793"/>
                        <a14:backgroundMark x1="83640" y1="85124" x2="83640" y2="85124"/>
                        <a14:backgroundMark x1="78937" y1="84298" x2="78937" y2="84298"/>
                        <a14:backgroundMark x1="78937" y1="84298" x2="78937" y2="84298"/>
                        <a14:backgroundMark x1="75665" y1="83471" x2="75665" y2="83471"/>
                        <a14:backgroundMark x1="75665" y1="83471" x2="75665" y2="83471"/>
                        <a14:backgroundMark x1="75665" y1="83471" x2="75665" y2="8347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11" t="-1571" r="54082" b="1571"/>
          <a:stretch/>
        </p:blipFill>
        <p:spPr>
          <a:xfrm>
            <a:off x="911631" y="3296777"/>
            <a:ext cx="745716" cy="8236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19C16D-3520-4BA5-96CC-20B3B316B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" b="88430" l="2454" r="43354">
                        <a14:foregroundMark x1="5112" y1="52479" x2="5112" y2="52479"/>
                        <a14:foregroundMark x1="2454" y1="44215" x2="2454" y2="44215"/>
                        <a14:foregroundMark x1="43354" y1="33058" x2="43354" y2="33058"/>
                        <a14:foregroundMark x1="25562" y1="12397" x2="25562" y2="12397"/>
                        <a14:foregroundMark x1="26789" y1="4132" x2="26789" y2="4132"/>
                        <a14:foregroundMark x1="32720" y1="826" x2="32720" y2="826"/>
                        <a14:foregroundMark x1="16360" y1="11157" x2="16360" y2="11157"/>
                        <a14:foregroundMark x1="12679" y1="11570" x2="12679" y2="11570"/>
                        <a14:backgroundMark x1="66871" y1="70248" x2="66462" y2="71074"/>
                        <a14:backgroundMark x1="69121" y1="74793" x2="69121" y2="74793"/>
                        <a14:backgroundMark x1="83640" y1="85124" x2="83640" y2="85124"/>
                        <a14:backgroundMark x1="78937" y1="84298" x2="78937" y2="84298"/>
                        <a14:backgroundMark x1="78937" y1="84298" x2="78937" y2="84298"/>
                        <a14:backgroundMark x1="75665" y1="83471" x2="75665" y2="83471"/>
                        <a14:backgroundMark x1="75665" y1="83471" x2="75665" y2="83471"/>
                        <a14:backgroundMark x1="75665" y1="83471" x2="75665" y2="8347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11" t="-1571" r="54082" b="1571"/>
          <a:stretch/>
        </p:blipFill>
        <p:spPr>
          <a:xfrm>
            <a:off x="5903097" y="3433166"/>
            <a:ext cx="745716" cy="8236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399AE66-BD78-4B24-92E4-B53C52AA5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6" b="88430" l="2454" r="43354">
                        <a14:foregroundMark x1="5112" y1="52479" x2="5112" y2="52479"/>
                        <a14:foregroundMark x1="2454" y1="44215" x2="2454" y2="44215"/>
                        <a14:foregroundMark x1="43354" y1="33058" x2="43354" y2="33058"/>
                        <a14:foregroundMark x1="25562" y1="12397" x2="25562" y2="12397"/>
                        <a14:foregroundMark x1="26789" y1="4132" x2="26789" y2="4132"/>
                        <a14:foregroundMark x1="32720" y1="826" x2="32720" y2="826"/>
                        <a14:foregroundMark x1="16360" y1="11157" x2="16360" y2="11157"/>
                        <a14:foregroundMark x1="12679" y1="11570" x2="12679" y2="11570"/>
                        <a14:backgroundMark x1="66871" y1="70248" x2="66462" y2="71074"/>
                        <a14:backgroundMark x1="69121" y1="74793" x2="69121" y2="74793"/>
                        <a14:backgroundMark x1="83640" y1="85124" x2="83640" y2="85124"/>
                        <a14:backgroundMark x1="78937" y1="84298" x2="78937" y2="84298"/>
                        <a14:backgroundMark x1="78937" y1="84298" x2="78937" y2="84298"/>
                        <a14:backgroundMark x1="75665" y1="83471" x2="75665" y2="83471"/>
                        <a14:backgroundMark x1="75665" y1="83471" x2="75665" y2="83471"/>
                        <a14:backgroundMark x1="75665" y1="83471" x2="75665" y2="8347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11" t="-1571" r="54082" b="1571"/>
          <a:stretch/>
        </p:blipFill>
        <p:spPr>
          <a:xfrm>
            <a:off x="964932" y="1879571"/>
            <a:ext cx="745716" cy="823623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49ECE35-34AA-4053-9FF1-BD223866B4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36" name="Google Shape;83;p17">
            <a:extLst>
              <a:ext uri="{FF2B5EF4-FFF2-40B4-BE49-F238E27FC236}">
                <a16:creationId xmlns:a16="http://schemas.microsoft.com/office/drawing/2014/main" id="{1FDC3E3A-E741-4A83-A268-13906E30498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7F17E65-4F8B-4B15-B73E-20EA78EC25AD}"/>
              </a:ext>
            </a:extLst>
          </p:cNvPr>
          <p:cNvGrpSpPr/>
          <p:nvPr/>
        </p:nvGrpSpPr>
        <p:grpSpPr>
          <a:xfrm>
            <a:off x="7926566" y="1158317"/>
            <a:ext cx="1793669" cy="1859109"/>
            <a:chOff x="5994400" y="611985"/>
            <a:chExt cx="1163580" cy="1246534"/>
          </a:xfrm>
        </p:grpSpPr>
        <p:pic>
          <p:nvPicPr>
            <p:cNvPr id="38" name="Picture 37" descr="ICDC.png">
              <a:extLst>
                <a:ext uri="{FF2B5EF4-FFF2-40B4-BE49-F238E27FC236}">
                  <a16:creationId xmlns:a16="http://schemas.microsoft.com/office/drawing/2014/main" id="{F009A692-F4A8-4068-9F31-BC7C719E5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14"/>
            <a:stretch/>
          </p:blipFill>
          <p:spPr>
            <a:xfrm>
              <a:off x="5994400" y="611985"/>
              <a:ext cx="1021703" cy="111215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4C534FE-7D99-4679-9721-58F15B3960AD}"/>
                </a:ext>
              </a:extLst>
            </p:cNvPr>
            <p:cNvSpPr/>
            <p:nvPr/>
          </p:nvSpPr>
          <p:spPr>
            <a:xfrm>
              <a:off x="6874225" y="1325712"/>
              <a:ext cx="283755" cy="532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9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01" y="39646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HOME </a:t>
            </a:r>
            <a:r>
              <a:rPr lang="ka-GE" sz="4000" dirty="0">
                <a:solidFill>
                  <a:schemeClr val="accent4">
                    <a:lumMod val="50000"/>
                  </a:schemeClr>
                </a:solidFill>
              </a:rPr>
              <a:t>მაცხოვრებელი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 – GCCI </a:t>
            </a:r>
            <a:r>
              <a:rPr lang="ka-GE" sz="4000" dirty="0">
                <a:solidFill>
                  <a:schemeClr val="accent4">
                    <a:lumMod val="50000"/>
                  </a:schemeClr>
                </a:solidFill>
              </a:rPr>
              <a:t>აკადემია</a:t>
            </a:r>
            <a:endParaRPr lang="ka-GE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98739" y="1631616"/>
            <a:ext cx="6504734" cy="833839"/>
            <a:chOff x="1991138" y="2709010"/>
            <a:chExt cx="6538579" cy="833839"/>
          </a:xfrm>
        </p:grpSpPr>
        <p:sp>
          <p:nvSpPr>
            <p:cNvPr id="6" name="Rectangle 5"/>
            <p:cNvSpPr/>
            <p:nvPr/>
          </p:nvSpPr>
          <p:spPr>
            <a:xfrm>
              <a:off x="1991138" y="3019629"/>
              <a:ext cx="65385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>
                  <a:latin typeface="+mj-lt"/>
                </a:rPr>
                <a:t>GCCI </a:t>
              </a:r>
              <a:r>
                <a:rPr lang="ka-GE" sz="1400" dirty="0">
                  <a:latin typeface="+mj-lt"/>
                </a:rPr>
                <a:t>აკადემიის მიზანია საქართველოში ბიზნესის და მეწარმეობის განვითარების ხელშეწყობა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91138" y="2709010"/>
              <a:ext cx="930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a-GE" b="1" dirty="0">
                  <a:latin typeface="+mj-lt"/>
                </a:rPr>
                <a:t>მიზანი</a:t>
              </a:r>
              <a:endParaRPr lang="en-US" b="1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5801" y="1667505"/>
            <a:ext cx="1152938" cy="914400"/>
            <a:chOff x="2848665" y="1343419"/>
            <a:chExt cx="1152938" cy="914400"/>
          </a:xfrm>
        </p:grpSpPr>
        <p:grpSp>
          <p:nvGrpSpPr>
            <p:cNvPr id="9" name="Group 8"/>
            <p:cNvGrpSpPr/>
            <p:nvPr/>
          </p:nvGrpSpPr>
          <p:grpSpPr>
            <a:xfrm>
              <a:off x="2848665" y="1343419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4" name="Picture 3" descr="10394125_760432924050211_5060501487669816911_n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2" t="21975" r="26639" b="14168"/>
            <a:stretch/>
          </p:blipFill>
          <p:spPr>
            <a:xfrm>
              <a:off x="2970136" y="1419540"/>
              <a:ext cx="608132" cy="731520"/>
            </a:xfrm>
            <a:prstGeom prst="rect">
              <a:avLst/>
            </a:prstGeom>
          </p:spPr>
        </p:pic>
      </p:grpSp>
      <p:pic>
        <p:nvPicPr>
          <p:cNvPr id="13" name="Picture 12" descr="10394125_760432924050211_5060501487669816911_n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21975" r="26639" b="14168"/>
          <a:stretch/>
        </p:blipFill>
        <p:spPr>
          <a:xfrm>
            <a:off x="9179520" y="1129879"/>
            <a:ext cx="1520334" cy="1828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45544" y="2702348"/>
            <a:ext cx="4467890" cy="4096271"/>
            <a:chOff x="1991138" y="2709010"/>
            <a:chExt cx="4221445" cy="4096271"/>
          </a:xfrm>
        </p:grpSpPr>
        <p:sp>
          <p:nvSpPr>
            <p:cNvPr id="16" name="Rectangle 15"/>
            <p:cNvSpPr/>
            <p:nvPr/>
          </p:nvSpPr>
          <p:spPr>
            <a:xfrm>
              <a:off x="1991138" y="3019629"/>
              <a:ext cx="4160105" cy="378565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ტრენინგები და სემინარები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სასერთიფიკატო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 პროგრამები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პრაქტიკაში სწავლება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 / </a:t>
              </a: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დუალური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 განათლება (არა მართო პროფესიული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)</a:t>
              </a:r>
            </a:p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საზაფხულო პროგრამები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მასტერ კლასები და </a:t>
              </a: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პანელური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 დისკუსიები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ვებინარები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სამუშაო შეხვედრები 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&amp; </a:t>
              </a: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ვორქშოპები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 &amp; 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პრეზენტაციები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 &amp; 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კლუბური ფორმატის შეხვედრები (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story telling) &amp; 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სამოდელო დისკუსიები (პროფესიული)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მცირე მასშტაბის პროფესიული კონფერენციები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ქოუჩინგის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 და მენტორობის სესიები</a:t>
              </a: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ჯუნიორები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 სენიორებისთვის (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Juniors 4 Seniors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) განათლება </a:t>
              </a: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ონლაინ სასწავლო პროგრამები და სერტიფიცირება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კვალიფიკაციის აღიარება</a:t>
              </a: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ბიზნეს ორიენტაციის კვლევა</a:t>
              </a:r>
              <a:endParaRPr lang="en-US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საგანმანათლებლო პროგრამების </a:t>
              </a:r>
              <a:r>
                <a:rPr lang="ka-GE" sz="1200" dirty="0" err="1">
                  <a:latin typeface="+mj-lt"/>
                  <a:ea typeface="Merriweather"/>
                  <a:cs typeface="Merriweather"/>
                  <a:sym typeface="Merriweather"/>
                </a:rPr>
                <a:t>ფრენჩაიზი</a:t>
              </a:r>
              <a:endParaRPr lang="ka-GE" sz="1200" dirty="0">
                <a:latin typeface="+mj-lt"/>
                <a:ea typeface="Merriweather"/>
                <a:cs typeface="Merriweather"/>
                <a:sym typeface="Merriweather"/>
              </a:endParaRPr>
            </a:p>
            <a:p>
              <a:pPr marL="457200" lvl="0" indent="-292100">
                <a:buSzPts val="1000"/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ტრენინგების / ბიზნესის საჭიროებების შეფასება (</a:t>
              </a:r>
              <a:r>
                <a:rPr lang="en-US" sz="1200" dirty="0">
                  <a:latin typeface="+mj-lt"/>
                  <a:ea typeface="Merriweather"/>
                  <a:cs typeface="Merriweather"/>
                  <a:sym typeface="Merriweather"/>
                </a:rPr>
                <a:t>TNA &amp; BNA</a:t>
              </a:r>
              <a:r>
                <a:rPr lang="ka-GE" sz="1200" dirty="0">
                  <a:latin typeface="+mj-lt"/>
                  <a:ea typeface="Merriweather"/>
                  <a:cs typeface="Merriweather"/>
                  <a:sym typeface="Merriweather"/>
                </a:rPr>
                <a:t>)</a:t>
              </a:r>
              <a:endParaRPr lang="ka-GE" sz="1200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1138" y="2709010"/>
              <a:ext cx="4221445" cy="39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/>
                <a:t>მიზნის მიღწევისთვის საჭირო სერვისები</a:t>
              </a:r>
              <a:endParaRPr lang="en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3559" y="2850016"/>
            <a:ext cx="1152938" cy="914400"/>
            <a:chOff x="2848665" y="1343419"/>
            <a:chExt cx="1152938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848665" y="1343419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0" name="Picture 19" descr="10394125_760432924050211_5060501487669816911_n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2" t="21975" r="26639" b="14168"/>
            <a:stretch/>
          </p:blipFill>
          <p:spPr>
            <a:xfrm>
              <a:off x="2970136" y="1419540"/>
              <a:ext cx="608132" cy="73152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8993" y="2890185"/>
            <a:ext cx="1152938" cy="914400"/>
            <a:chOff x="2848665" y="1343419"/>
            <a:chExt cx="1152938" cy="914400"/>
          </a:xfrm>
        </p:grpSpPr>
        <p:grpSp>
          <p:nvGrpSpPr>
            <p:cNvPr id="24" name="Group 23"/>
            <p:cNvGrpSpPr/>
            <p:nvPr/>
          </p:nvGrpSpPr>
          <p:grpSpPr>
            <a:xfrm>
              <a:off x="2848665" y="1343419"/>
              <a:ext cx="1152938" cy="914400"/>
              <a:chOff x="838200" y="1910004"/>
              <a:chExt cx="1152938" cy="914400"/>
            </a:xfrm>
            <a:solidFill>
              <a:schemeClr val="bg1">
                <a:lumMod val="50000"/>
              </a:schemeClr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838200" y="1910004"/>
                <a:ext cx="9144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flipV="1">
                <a:off x="1752600" y="1910004"/>
                <a:ext cx="238538" cy="25924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25" name="Picture 24" descr="10394125_760432924050211_5060501487669816911_n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2" t="21975" r="26639" b="14168"/>
            <a:stretch/>
          </p:blipFill>
          <p:spPr>
            <a:xfrm>
              <a:off x="2970136" y="1419540"/>
              <a:ext cx="608132" cy="73152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123152" y="2851321"/>
            <a:ext cx="4332169" cy="3911605"/>
            <a:chOff x="1991138" y="2709010"/>
            <a:chExt cx="4332169" cy="3911605"/>
          </a:xfrm>
        </p:grpSpPr>
        <p:sp>
          <p:nvSpPr>
            <p:cNvPr id="29" name="Rectangle 28"/>
            <p:cNvSpPr/>
            <p:nvPr/>
          </p:nvSpPr>
          <p:spPr>
            <a:xfrm>
              <a:off x="1991138" y="3019629"/>
              <a:ext cx="4332169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საჯარო მოხელეები, რომელთაც სურთ კერძო სექტორში დასაქმება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პროფესიის შეცვლის მსურველი ადამიანები</a:t>
              </a: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მოზრდილები, რომელთაც ვერ შეძლეს პროფესიული ორიენტაცია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ბიზნეს ორგანიზაციები, მეწარმეები, თანამშრომელთა განვითარებით დაინტერესებული კომპანიები 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ფიზიკური პირები, რომელთაც სურთ პროფესიული კვალიფიკაციის ამაღლება უკეთესი შედეგიანობის / პროფესიული ზრდის / კარიერული ზრდისათვის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დამწყები მეწარმეები და ახალგაზრდა </a:t>
              </a:r>
              <a:r>
                <a:rPr lang="ka-GE" sz="1200" dirty="0" err="1">
                  <a:latin typeface="+mj-lt"/>
                </a:rPr>
                <a:t>სტარტაპერები</a:t>
              </a:r>
              <a:r>
                <a:rPr lang="ka-GE" sz="1200" dirty="0">
                  <a:latin typeface="+mj-lt"/>
                </a:rPr>
                <a:t>, რომელთაც </a:t>
              </a:r>
              <a:r>
                <a:rPr lang="ka-GE" sz="1200" dirty="0" err="1">
                  <a:latin typeface="+mj-lt"/>
                </a:rPr>
                <a:t>სურთა</a:t>
              </a:r>
              <a:r>
                <a:rPr lang="ka-GE" sz="1200" dirty="0">
                  <a:latin typeface="+mj-lt"/>
                </a:rPr>
                <a:t> პროფესიული უნარების და ცოდნის განვითარება, დასაქმების და/ან კარიერული ზრდისთვის</a:t>
              </a:r>
              <a:endParaRPr lang="en-US" sz="1200" dirty="0">
                <a:latin typeface="+mj-lt"/>
              </a:endParaRPr>
            </a:p>
            <a:p>
              <a:pPr marL="285750" lvl="0" indent="-285750">
                <a:buFont typeface="Calibri Light" panose="020F0302020204030204" pitchFamily="34" charset="0"/>
                <a:buChar char="-"/>
              </a:pPr>
              <a:r>
                <a:rPr lang="ka-GE" sz="1200" dirty="0">
                  <a:latin typeface="+mj-lt"/>
                </a:rPr>
                <a:t>ფორმალური და არაფორმალური განათლების მიმწოდებლები, დაინტერესებულნი საგანმანათლებლო აქტივობებით მაღალი ხარისხის, </a:t>
              </a:r>
              <a:r>
                <a:rPr lang="ka-GE" sz="1200" dirty="0" err="1">
                  <a:latin typeface="+mj-lt"/>
                </a:rPr>
                <a:t>ბრენდირებული</a:t>
              </a:r>
              <a:r>
                <a:rPr lang="ka-GE" sz="1200" dirty="0">
                  <a:latin typeface="+mj-lt"/>
                </a:rPr>
                <a:t>, პოპულარული და </a:t>
              </a:r>
              <a:r>
                <a:rPr lang="ka-GE" sz="1200" dirty="0" err="1">
                  <a:latin typeface="+mj-lt"/>
                </a:rPr>
                <a:t>მოთხოვნადი</a:t>
              </a:r>
              <a:r>
                <a:rPr lang="ka-GE" sz="1200" dirty="0">
                  <a:latin typeface="+mj-lt"/>
                </a:rPr>
                <a:t> პროგრამების მეშვეობით</a:t>
              </a:r>
              <a:endParaRPr lang="ka-GE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91138" y="2709010"/>
              <a:ext cx="2366353" cy="39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15000"/>
                </a:lnSpc>
                <a:spcBef>
                  <a:spcPts val="1872"/>
                </a:spcBef>
              </a:pPr>
              <a:r>
                <a:rPr lang="ka-GE" b="1" dirty="0">
                  <a:latin typeface="+mj-lt"/>
                </a:rPr>
                <a:t>სამიზნე აუდიტორია</a:t>
              </a:r>
              <a:endParaRPr lang="en" b="1" dirty="0">
                <a:latin typeface="+mj-lt"/>
              </a:endParaRPr>
            </a:p>
          </p:txBody>
        </p: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F592430-BA4E-43C8-B5FC-69DEBD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34" name="Google Shape;83;p17">
            <a:extLst>
              <a:ext uri="{FF2B5EF4-FFF2-40B4-BE49-F238E27FC236}">
                <a16:creationId xmlns:a16="http://schemas.microsoft.com/office/drawing/2014/main" id="{82F305BF-7A55-4E29-B5F3-9A6A09DA4B1B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1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391" y="181500"/>
            <a:ext cx="6515875" cy="800553"/>
          </a:xfrm>
        </p:spPr>
        <p:txBody>
          <a:bodyPr>
            <a:normAutofit/>
          </a:bodyPr>
          <a:lstStyle/>
          <a:p>
            <a:r>
              <a:rPr lang="en-GB" sz="3200" dirty="0"/>
              <a:t>HOME – </a:t>
            </a:r>
            <a:r>
              <a:rPr lang="ka-GE" sz="3200" dirty="0"/>
              <a:t>პირველი მაცხოვრებლები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354B210-02AB-4929-BC0B-1B4AAEE82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921615"/>
              </p:ext>
            </p:extLst>
          </p:nvPr>
        </p:nvGraphicFramePr>
        <p:xfrm>
          <a:off x="2212072" y="2065494"/>
          <a:ext cx="7508163" cy="491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1" descr="10394125_760432924050211_5060501487669816911_n.png">
            <a:extLst>
              <a:ext uri="{FF2B5EF4-FFF2-40B4-BE49-F238E27FC236}">
                <a16:creationId xmlns:a16="http://schemas.microsoft.com/office/drawing/2014/main" id="{85933541-40E5-4C0B-ADF8-A4D36C1DA6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21975" r="26639" b="14168"/>
          <a:stretch/>
        </p:blipFill>
        <p:spPr>
          <a:xfrm>
            <a:off x="8486820" y="5032929"/>
            <a:ext cx="1101979" cy="1325563"/>
          </a:xfrm>
          <a:prstGeom prst="rect">
            <a:avLst/>
          </a:prstGeom>
        </p:spPr>
      </p:pic>
      <p:pic>
        <p:nvPicPr>
          <p:cNvPr id="35" name="Picture 34" descr="HRPA_WEB_RGB-04.jpg">
            <a:extLst>
              <a:ext uri="{FF2B5EF4-FFF2-40B4-BE49-F238E27FC236}">
                <a16:creationId xmlns:a16="http://schemas.microsoft.com/office/drawing/2014/main" id="{891C4358-1AA9-4A85-8D38-DFE87FD2FA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t="21976" r="31029" b="22716"/>
          <a:stretch/>
        </p:blipFill>
        <p:spPr>
          <a:xfrm>
            <a:off x="2312396" y="2627198"/>
            <a:ext cx="1060987" cy="1024106"/>
          </a:xfrm>
          <a:prstGeom prst="rect">
            <a:avLst/>
          </a:prstGeom>
        </p:spPr>
      </p:pic>
      <p:pic>
        <p:nvPicPr>
          <p:cNvPr id="36" name="Picture 35" descr="ATD_WEB_RGB-04.jpg">
            <a:extLst>
              <a:ext uri="{FF2B5EF4-FFF2-40B4-BE49-F238E27FC236}">
                <a16:creationId xmlns:a16="http://schemas.microsoft.com/office/drawing/2014/main" id="{1F8FABC7-8FD8-4827-9C0E-9DD623D09F3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t="26667" r="35967" b="26667"/>
          <a:stretch/>
        </p:blipFill>
        <p:spPr>
          <a:xfrm>
            <a:off x="5630005" y="1041389"/>
            <a:ext cx="931990" cy="1024106"/>
          </a:xfrm>
          <a:prstGeom prst="rect">
            <a:avLst/>
          </a:prstGeom>
        </p:spPr>
      </p:pic>
      <p:pic>
        <p:nvPicPr>
          <p:cNvPr id="41" name="Picture 40" descr="VET_WEB_RGB-04.jpg">
            <a:extLst>
              <a:ext uri="{FF2B5EF4-FFF2-40B4-BE49-F238E27FC236}">
                <a16:creationId xmlns:a16="http://schemas.microsoft.com/office/drawing/2014/main" id="{3972AB11-3AB4-4756-8D8A-4725CE4ECE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6" t="24691" r="33004" b="23457"/>
          <a:stretch/>
        </p:blipFill>
        <p:spPr>
          <a:xfrm>
            <a:off x="8486820" y="2774412"/>
            <a:ext cx="994845" cy="102410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D6660F5-0B65-4E54-B8F7-F4139C12A8F5}"/>
              </a:ext>
            </a:extLst>
          </p:cNvPr>
          <p:cNvGrpSpPr/>
          <p:nvPr/>
        </p:nvGrpSpPr>
        <p:grpSpPr>
          <a:xfrm>
            <a:off x="2776963" y="5246341"/>
            <a:ext cx="1163580" cy="1246534"/>
            <a:chOff x="5994400" y="611985"/>
            <a:chExt cx="1163580" cy="1246534"/>
          </a:xfrm>
        </p:grpSpPr>
        <p:pic>
          <p:nvPicPr>
            <p:cNvPr id="43" name="Picture 42" descr="ICDC.png">
              <a:extLst>
                <a:ext uri="{FF2B5EF4-FFF2-40B4-BE49-F238E27FC236}">
                  <a16:creationId xmlns:a16="http://schemas.microsoft.com/office/drawing/2014/main" id="{72787012-4BDB-46E6-A898-7531D39B2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14"/>
            <a:stretch/>
          </p:blipFill>
          <p:spPr>
            <a:xfrm>
              <a:off x="5994400" y="611985"/>
              <a:ext cx="1021703" cy="111215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2123E1-C736-4B19-94F7-186BDB3B291D}"/>
                </a:ext>
              </a:extLst>
            </p:cNvPr>
            <p:cNvSpPr/>
            <p:nvPr/>
          </p:nvSpPr>
          <p:spPr>
            <a:xfrm>
              <a:off x="6874225" y="1325712"/>
              <a:ext cx="283755" cy="532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45" name="Picture 4" descr="Image result for person icon">
            <a:extLst>
              <a:ext uri="{FF2B5EF4-FFF2-40B4-BE49-F238E27FC236}">
                <a16:creationId xmlns:a16="http://schemas.microsoft.com/office/drawing/2014/main" id="{A74FA141-E72C-499C-A51F-C00E13BA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3" y="3317363"/>
            <a:ext cx="2136913" cy="2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76CC1B1-870E-45D4-9571-63C221E03D9D}"/>
              </a:ext>
            </a:extLst>
          </p:cNvPr>
          <p:cNvSpPr txBox="1"/>
          <p:nvPr/>
        </p:nvSpPr>
        <p:spPr>
          <a:xfrm>
            <a:off x="4831284" y="3999919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CARE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E68979D-CABB-4347-B55B-E08EBEE11E0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20" name="Google Shape;83;p17">
            <a:extLst>
              <a:ext uri="{FF2B5EF4-FFF2-40B4-BE49-F238E27FC236}">
                <a16:creationId xmlns:a16="http://schemas.microsoft.com/office/drawing/2014/main" id="{39B9A257-D254-4F0C-8922-392140D24DE6}"/>
              </a:ext>
            </a:extLst>
          </p:cNvPr>
          <p:cNvPicPr preferRelativeResize="0"/>
          <p:nvPr/>
        </p:nvPicPr>
        <p:blipFill rotWithShape="1"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74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CACD-414D-4017-AAAC-723E41F1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1-5 </a:t>
            </a:r>
            <a:r>
              <a:rPr lang="ka-GE" dirty="0"/>
              <a:t>წლიანი სტრატეგიული ხედვა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2434-3AE8-4D91-9D84-1768852C3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1 წლიანი სტრატეგია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F91C-C7DC-43ED-9B0E-9D11AF706E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ka-GE" sz="1800" dirty="0"/>
              <a:t>განვითარების პლატფორმა</a:t>
            </a:r>
          </a:p>
          <a:p>
            <a:pPr lvl="1"/>
            <a:endParaRPr lang="ka-GE" sz="1600" dirty="0"/>
          </a:p>
          <a:p>
            <a:pPr lvl="1"/>
            <a:r>
              <a:rPr lang="ka-GE" sz="1600" dirty="0"/>
              <a:t>ვქმნით გაზიარებული სერვისების - </a:t>
            </a:r>
            <a:r>
              <a:rPr lang="en-US" sz="1600" dirty="0"/>
              <a:t>shared Service </a:t>
            </a:r>
            <a:r>
              <a:rPr lang="ka-GE" sz="1600" dirty="0"/>
              <a:t>პლატფორმას</a:t>
            </a:r>
            <a:endParaRPr lang="en-US" sz="1600" dirty="0"/>
          </a:p>
          <a:p>
            <a:pPr lvl="1"/>
            <a:endParaRPr lang="ka-GE" sz="1600" dirty="0"/>
          </a:p>
          <a:p>
            <a:pPr lvl="1"/>
            <a:r>
              <a:rPr lang="ka-GE" sz="1600" dirty="0"/>
              <a:t>ვავითარებთ 5 ორგანიზაციას, რათა მათი სერვისები მიეწოდოს სახლის სამიზნე აუდიტორიას</a:t>
            </a:r>
          </a:p>
          <a:p>
            <a:pPr lvl="1"/>
            <a:endParaRPr lang="ka-GE" sz="1600" dirty="0"/>
          </a:p>
          <a:p>
            <a:pPr lvl="1"/>
            <a:r>
              <a:rPr lang="ka-GE" sz="1600" dirty="0"/>
              <a:t>ვიღებთ დამოუკიდებელ შემოსავლებს კომერციული/ეკონომიკური საქმიანობიდან</a:t>
            </a:r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F53BD-9B02-446A-8019-88528C1BA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a-GE" dirty="0"/>
              <a:t>2-5 წლიანი სტრატეგია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7D350-2169-40C1-8050-0048CC87A6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ka-GE" sz="1800" dirty="0"/>
              <a:t>განვითარების პლატფორმა</a:t>
            </a:r>
          </a:p>
          <a:p>
            <a:pPr lvl="1"/>
            <a:endParaRPr lang="ka-GE" sz="1600" dirty="0"/>
          </a:p>
          <a:p>
            <a:pPr lvl="1"/>
            <a:r>
              <a:rPr lang="ka-GE" sz="1600" dirty="0"/>
              <a:t>იქმნება შესაძლებლობებზე წვდომების სისტემა - </a:t>
            </a:r>
            <a:r>
              <a:rPr lang="en-US" sz="1600" dirty="0"/>
              <a:t>Access System</a:t>
            </a:r>
            <a:endParaRPr lang="ka-GE" sz="1600" dirty="0"/>
          </a:p>
          <a:p>
            <a:pPr lvl="1"/>
            <a:endParaRPr lang="ka-GE" sz="1600" dirty="0"/>
          </a:p>
          <a:p>
            <a:pPr lvl="1"/>
            <a:r>
              <a:rPr lang="ka-GE" sz="1600" dirty="0"/>
              <a:t>ვეხმარებით ადამიანებს, ორგანიზაციებს და ფონდებს, რომლთა ინტერესსა და მიზანს წარმოადგენს - დაეხმარონ ადამიანებს  მომავლის უკეთესობისკენ ცვლილებაში</a:t>
            </a:r>
          </a:p>
          <a:p>
            <a:endParaRPr lang="en-US" sz="1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90CFDCA-B240-4CEC-94B8-68E6CD0185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8" name="Google Shape;83;p17">
            <a:extLst>
              <a:ext uri="{FF2B5EF4-FFF2-40B4-BE49-F238E27FC236}">
                <a16:creationId xmlns:a16="http://schemas.microsoft.com/office/drawing/2014/main" id="{9E18CF70-1573-4340-A204-FD9F8A14F69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79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56E42C6-7B68-446C-BEC9-A520DEBAC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16068"/>
            <a:ext cx="2163097" cy="625645"/>
          </a:xfrm>
          <a:prstGeom prst="rect">
            <a:avLst/>
          </a:prstGeom>
        </p:spPr>
      </p:pic>
      <p:pic>
        <p:nvPicPr>
          <p:cNvPr id="11" name="Google Shape;83;p17">
            <a:extLst>
              <a:ext uri="{FF2B5EF4-FFF2-40B4-BE49-F238E27FC236}">
                <a16:creationId xmlns:a16="http://schemas.microsoft.com/office/drawing/2014/main" id="{6D7FE83A-0272-4A0A-9669-03380E2A5B0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7A16F3-2A69-4E37-B7D7-568AD313F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46045"/>
            <a:ext cx="5607926" cy="482019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000" b="1" i="1" dirty="0">
                <a:solidFill>
                  <a:schemeClr val="bg1">
                    <a:lumMod val="50000"/>
                  </a:schemeClr>
                </a:solidFill>
                <a:latin typeface="Arimo"/>
                <a:sym typeface="Roboto"/>
              </a:rPr>
              <a:t>დაპირება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latin typeface="Arimo"/>
                <a:sym typeface="Roboto"/>
              </a:rPr>
              <a:t>:</a:t>
            </a: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500" b="1" i="1" dirty="0">
                <a:latin typeface="Arimo"/>
                <a:sym typeface="Roboto"/>
              </a:rPr>
              <a:t>ჩვენ ვქმნით შესაძლებლობებს განვითარებისა და ცვლილებებისათვის</a:t>
            </a:r>
            <a:endParaRPr lang="en-US" sz="4500" b="1" i="1" dirty="0">
              <a:latin typeface="Arimo"/>
              <a:sym typeface="Roboto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a-GE" sz="3100" b="1" i="1" dirty="0">
              <a:solidFill>
                <a:schemeClr val="bg1">
                  <a:lumMod val="50000"/>
                </a:schemeClr>
              </a:solidFill>
              <a:latin typeface="Arimo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000" b="1" i="1" dirty="0">
                <a:solidFill>
                  <a:schemeClr val="bg1">
                    <a:lumMod val="50000"/>
                  </a:schemeClr>
                </a:solidFill>
                <a:latin typeface="Arimo"/>
              </a:rPr>
              <a:t>პრიორიტეტული მიმართულებები:</a:t>
            </a: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3500" b="1" i="1" dirty="0">
                <a:latin typeface="Arimo"/>
              </a:rPr>
              <a:t>ახალგაზრდების, ქალების, სხვადასხვა მიმართულებით მოწყვლადი ჯგუფების განვითარების და თვითრეალიზების ხელშეწყობა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a-GE" sz="4000" b="1" i="1" dirty="0">
              <a:solidFill>
                <a:schemeClr val="bg1">
                  <a:lumMod val="50000"/>
                </a:schemeClr>
              </a:solidFill>
              <a:latin typeface="Arimo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000" b="1" i="1" dirty="0">
                <a:solidFill>
                  <a:schemeClr val="bg1">
                    <a:lumMod val="50000"/>
                  </a:schemeClr>
                </a:solidFill>
                <a:latin typeface="Arimo"/>
              </a:rPr>
              <a:t>მთავარი მოტო</a:t>
            </a:r>
            <a:r>
              <a:rPr lang="en-US" sz="4000" b="1" i="1" dirty="0">
                <a:solidFill>
                  <a:schemeClr val="bg1">
                    <a:lumMod val="50000"/>
                  </a:schemeClr>
                </a:solidFill>
                <a:latin typeface="Arimo"/>
              </a:rPr>
              <a:t>: </a:t>
            </a: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</a:rPr>
              <a:t>დამეხმარე რომ დაგეხმარო </a:t>
            </a:r>
          </a:p>
          <a:p>
            <a:endParaRPr lang="en-US" sz="1600" b="1" dirty="0">
              <a:sym typeface="Roboto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sz="4000" b="1" i="1" dirty="0">
                <a:solidFill>
                  <a:schemeClr val="bg1">
                    <a:lumMod val="50000"/>
                  </a:schemeClr>
                </a:solidFill>
                <a:latin typeface="Arimo"/>
                <a:sym typeface="Roboto"/>
              </a:rPr>
              <a:t>ღირებულებები:</a:t>
            </a:r>
            <a:endParaRPr lang="en-US" sz="4000" b="1" i="1" dirty="0">
              <a:solidFill>
                <a:schemeClr val="bg1">
                  <a:lumMod val="50000"/>
                </a:schemeClr>
              </a:solidFill>
              <a:latin typeface="Arimo"/>
              <a:sym typeface="Roboto"/>
            </a:endParaRP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</a:rPr>
              <a:t>გაზიარება</a:t>
            </a:r>
            <a:endParaRPr lang="en-US" sz="4000" b="1" i="1" dirty="0">
              <a:latin typeface="Arimo"/>
            </a:endParaRP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  <a:sym typeface="Roboto"/>
              </a:rPr>
              <a:t>განვითარება</a:t>
            </a:r>
            <a:endParaRPr lang="en-US" sz="4000" b="1" i="1" dirty="0">
              <a:latin typeface="Arimo"/>
              <a:sym typeface="Roboto"/>
            </a:endParaRP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  <a:sym typeface="Roboto"/>
              </a:rPr>
              <a:t>პასუხისმგებლობა</a:t>
            </a:r>
            <a:endParaRPr lang="en-US" sz="4000" b="1" i="1" dirty="0">
              <a:latin typeface="Arimo"/>
              <a:sym typeface="Roboto"/>
            </a:endParaRP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  <a:sym typeface="Roboto"/>
              </a:rPr>
              <a:t>მხარდაჭერა</a:t>
            </a:r>
          </a:p>
          <a:p>
            <a:pPr marL="344488" indent="-227013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&gt;"/>
            </a:pPr>
            <a:r>
              <a:rPr lang="ka-GE" sz="4000" b="1" i="1" dirty="0">
                <a:latin typeface="Arimo"/>
              </a:rPr>
              <a:t>თანასწორობა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93A9EDF0-B23C-4934-B40F-0B1AD2B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443360" cy="1180920"/>
          </a:xfrm>
        </p:spPr>
        <p:txBody>
          <a:bodyPr>
            <a:noAutofit/>
          </a:bodyPr>
          <a:lstStyle/>
          <a:p>
            <a:r>
              <a:rPr lang="en-US" sz="2400" dirty="0"/>
              <a:t>HOME • </a:t>
            </a:r>
            <a:r>
              <a:rPr lang="ka-GE" sz="2400" dirty="0"/>
              <a:t>სახლი</a:t>
            </a:r>
            <a:r>
              <a:rPr lang="en-US" sz="1100" dirty="0"/>
              <a:t> </a:t>
            </a:r>
            <a:br>
              <a:rPr lang="ka-GE" sz="1100" dirty="0"/>
            </a:br>
            <a:r>
              <a:rPr lang="ka-GE" sz="2000" b="1" dirty="0">
                <a:solidFill>
                  <a:schemeClr val="tx2"/>
                </a:solidFill>
              </a:rPr>
              <a:t>განვითარების პლატფორმა ადამიანებისა და ორგანიზაციებისათვის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B064-96F9-46E7-8FF3-943B6B24C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91344" y="1711718"/>
            <a:ext cx="3736259" cy="10667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000" b="1" i="1" dirty="0">
                <a:solidFill>
                  <a:schemeClr val="tx2">
                    <a:lumMod val="75000"/>
                  </a:schemeClr>
                </a:solidFill>
              </a:rPr>
              <a:t>HOME • </a:t>
            </a:r>
            <a:r>
              <a:rPr lang="ka-GE" sz="1000" b="1" i="1" dirty="0">
                <a:solidFill>
                  <a:schemeClr val="tx2">
                    <a:lumMod val="75000"/>
                  </a:schemeClr>
                </a:solidFill>
              </a:rPr>
              <a:t>სახლი წარმოადგენს საკონსულტაციო კომპანია </a:t>
            </a:r>
            <a:r>
              <a:rPr lang="en-US" sz="1000" b="1" i="1" dirty="0">
                <a:solidFill>
                  <a:schemeClr val="tx2">
                    <a:lumMod val="75000"/>
                  </a:schemeClr>
                </a:solidFill>
              </a:rPr>
              <a:t>Human and Institutional Capacity Development Center I </a:t>
            </a:r>
            <a:r>
              <a:rPr lang="en-US" sz="1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HICDC</a:t>
            </a:r>
            <a:r>
              <a:rPr lang="ka-GE" sz="1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000" b="1" i="1" dirty="0">
                <a:solidFill>
                  <a:schemeClr val="tx2">
                    <a:lumMod val="75000"/>
                  </a:schemeClr>
                </a:solidFill>
              </a:rPr>
              <a:t>-ის კორპორატიული სოციალური პასუხისმგებლობის მიმართულებას</a:t>
            </a:r>
            <a:r>
              <a:rPr lang="en-US" sz="10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a-GE" sz="1000" b="1" i="1" dirty="0">
                <a:solidFill>
                  <a:schemeClr val="tx2">
                    <a:lumMod val="75000"/>
                  </a:schemeClr>
                </a:solidFill>
              </a:rPr>
              <a:t>რომელიც ქმნის ახალ სივრცეს პიროვნული ტრანსფორმაციისა და  შესაძლებლობებს -ცვლილებების,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7D7A5-2009-48B5-A9C9-93AA78AC4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20788" r="25245" b="19140"/>
          <a:stretch/>
        </p:blipFill>
        <p:spPr>
          <a:xfrm>
            <a:off x="8218322" y="3024698"/>
            <a:ext cx="2129651" cy="1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3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CDFE5-AAA0-4703-8676-8EAA02B8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ka-GE">
                <a:solidFill>
                  <a:srgbClr val="FFFFFF"/>
                </a:solidFill>
              </a:rPr>
              <a:t>ვინ ვართ ჩვენ?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85E9D1-D316-4352-BC4A-F71E24BF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a-GE" sz="2400" dirty="0">
                <a:solidFill>
                  <a:srgbClr val="000000"/>
                </a:solidFill>
              </a:rPr>
              <a:t>განვითარების პლატფორმა, რომლის მიზანია დაეხმაროს ადამიანებს მათი შესაძლებლობების განვითარებაში -ცვლილებებისათვის...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2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2E83A-DF01-41FE-862D-68C521EE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145024" cy="1130275"/>
          </a:xfrm>
        </p:spPr>
        <p:txBody>
          <a:bodyPr>
            <a:normAutofit/>
          </a:bodyPr>
          <a:lstStyle/>
          <a:p>
            <a:r>
              <a:rPr lang="ka-GE" sz="3600" dirty="0">
                <a:solidFill>
                  <a:srgbClr val="000000"/>
                </a:solidFill>
              </a:rPr>
              <a:t>ვისთვის ვარსებობთ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3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AC44909-4532-4709-8778-9A55C7982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7273148" y="604623"/>
            <a:ext cx="2393326" cy="69049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31662-5254-4819-B876-104ECD62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36956"/>
            <a:ext cx="6087742" cy="4124016"/>
          </a:xfrm>
        </p:spPr>
        <p:txBody>
          <a:bodyPr anchor="ctr"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000" b="1" i="1" dirty="0">
                <a:solidFill>
                  <a:srgbClr val="000000"/>
                </a:solidFill>
              </a:rPr>
              <a:t>ადამინები, განსაკუთრებით კი ახალგაზრდები, ქალები და მოწყვლადი ჯგუფები*, ასევე ორგანიზაციები, რომელთაც სჭირდებათ განვითარება, ცვლილებები და წვდომა შესაძლებლობებზე </a:t>
            </a:r>
            <a:endParaRPr lang="en-US" sz="1000" b="1" i="1" dirty="0">
              <a:solidFill>
                <a:srgbClr val="000000"/>
              </a:solidFill>
            </a:endParaRP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endParaRPr lang="ka-GE" sz="1000" b="1" i="1" dirty="0">
              <a:solidFill>
                <a:srgbClr val="000000"/>
              </a:solidFill>
            </a:endParaRPr>
          </a:p>
          <a:p>
            <a:pPr marL="457200" lvl="1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000" i="1" dirty="0">
                <a:solidFill>
                  <a:srgbClr val="000000"/>
                </a:solidFill>
              </a:rPr>
              <a:t>*მოწყვლადი ჯგუფები: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სოციალურად დაუცველი ოჯახები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რეგიონებში (მათ შორის მაღალმთიან) მცხოვრები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ძალადობისა და ბოულინგის მსხვერპლი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ტრეფიკინგის მსხვერპლი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შეზღუდული შესაძლებლობების მქონე ადამიანები და მათი ოჯახის წევრები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მშობელთა მზრუნველობას მოკლებული, სახელმწიფო ზრუნვაში მყოფი  და სახელმწიფო ზრუნვიდან გამოსული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უსახლ-კარო (ქუჩაში დარჩენილი), შემწეობის გარეშე დარჩენილი და/ან ქუჩაში მომუშავე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მძიმე და განუკურნებელი დაავადებების მქონე ადამიანები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კანონთან კონფლიქტში მყოფი ადამიანები და ყოფილი მსჯავრდებულები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ka-GE" sz="1000" i="1" dirty="0">
                <a:solidFill>
                  <a:srgbClr val="000000"/>
                </a:solidFill>
              </a:rPr>
              <a:t>უმცირესობებით წარმოდგენილი მოწყვლადი ჯგუფები</a:t>
            </a:r>
          </a:p>
          <a:p>
            <a:pPr marL="457200" lvl="1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ka-GE" sz="1000" i="1" dirty="0">
                <a:solidFill>
                  <a:srgbClr val="000000"/>
                </a:solidFill>
              </a:rPr>
              <a:t>რომლებიც აცნობიერებენ, რომ სჭირდებათ საკუთარი და მათ გარშემომყოფთა არსებული მდგომარეობის ცვლილება უკეთესი მომავლისათვის, ან საჭიროებენ არსებული მდგომარეობის რადიკალური ცვლილებებს (ვისაც არ შესწევს დამოუკიდებლად ძალა ცვლილებისათვის ან სასოწარკვეთილების ზღვარზეა).</a:t>
            </a:r>
            <a:endParaRPr lang="ka-GE" sz="1000" dirty="0">
              <a:solidFill>
                <a:srgbClr val="000000"/>
              </a:solidFill>
            </a:endParaRPr>
          </a:p>
        </p:txBody>
      </p:sp>
      <p:sp>
        <p:nvSpPr>
          <p:cNvPr id="35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D998E09-466C-4000-A3E9-07B0E4941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38261" r="18599" b="39420"/>
          <a:stretch/>
        </p:blipFill>
        <p:spPr>
          <a:xfrm>
            <a:off x="7966762" y="4575548"/>
            <a:ext cx="4071047" cy="13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3AC5-3571-4083-914C-6C19ECC3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რას ვქმნით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7001-96CB-4E08-A3BB-9DB2AC51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365"/>
            <a:ext cx="6921503" cy="511451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ka-GE" b="1" i="1" dirty="0">
                <a:solidFill>
                  <a:schemeClr val="bg1">
                    <a:lumMod val="50000"/>
                  </a:schemeClr>
                </a:solidFill>
                <a:latin typeface="Arimo"/>
              </a:rPr>
              <a:t>შესაძლებლობებზე წვდომის სისტემა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ka-GE" sz="1050" b="1" i="1" dirty="0">
              <a:solidFill>
                <a:schemeClr val="bg1">
                  <a:lumMod val="50000"/>
                </a:schemeClr>
              </a:solidFill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ინფორმაციაზე - საუკეთესო პრაქტიკების და გამოცდილებების გაზიარების მიზნით</a:t>
            </a: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endParaRPr lang="ka-GE" sz="600" dirty="0"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განვითარებაზე - მთელი სიცოცხლის განმავლობაში უწყვეტი განათლებაზე ხელმისაწვდომობით, ცოდნისა და უნარების მუდმივი განვითარების მხარდაჭერით</a:t>
            </a: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endParaRPr lang="ka-GE" sz="500" dirty="0"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პარტნიორობაზე - საჭირო </a:t>
            </a:r>
            <a:r>
              <a:rPr lang="ka-GE" sz="1200" dirty="0" err="1">
                <a:latin typeface="Arimo"/>
              </a:rPr>
              <a:t>ნეტვორქინგის</a:t>
            </a:r>
            <a:r>
              <a:rPr lang="ka-GE" sz="1200" dirty="0">
                <a:latin typeface="Arimo"/>
              </a:rPr>
              <a:t> განვითარების ხელშეწყობით</a:t>
            </a: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endParaRPr lang="ka-GE" sz="600" dirty="0"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ინოვაციებსა და ტექნოლოგიებზე - თანამედროვე ინოვაციური სისტემებისა და თანამედროვე ტექნოლოგიების, ინოვაციურ მეთოდოლოგიებსა და მიდგომებზე ცნობიერების ამაღლებით და მათ გამოყენების შესაძლებლობების ხელშეწყობით</a:t>
            </a: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endParaRPr lang="ka-GE" sz="600" dirty="0"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უწყვეტ განვითარებაზე - </a:t>
            </a:r>
            <a:r>
              <a:rPr lang="ka-GE" sz="1200" dirty="0" err="1">
                <a:latin typeface="Arimo"/>
              </a:rPr>
              <a:t>ენტერპრენერული</a:t>
            </a:r>
            <a:r>
              <a:rPr lang="ka-GE" sz="1200" dirty="0">
                <a:latin typeface="Arimo"/>
              </a:rPr>
              <a:t> უნარების განვითარების ხელშეწყობითა და დასაქმებისა და თვითდასაქმების შესაძლებლობების მხარდაჭერით</a:t>
            </a: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endParaRPr lang="ka-GE" sz="600" dirty="0">
              <a:latin typeface="Arimo"/>
            </a:endParaRPr>
          </a:p>
          <a:p>
            <a:pPr marL="574675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Tx/>
              <a:buChar char="→"/>
            </a:pPr>
            <a:r>
              <a:rPr lang="ka-GE" sz="1200" dirty="0">
                <a:latin typeface="Arimo"/>
              </a:rPr>
              <a:t>წვდომა ფინანსებზე - ცოდნებისა და უნარების განვითარება, ფინანსური შესაძლებლობების მოძიებასა და მათი სწორად გამოყენებაზე (ფონდების მოძიება (</a:t>
            </a:r>
            <a:r>
              <a:rPr lang="ka-GE" sz="1200" dirty="0" err="1">
                <a:latin typeface="Arimo"/>
              </a:rPr>
              <a:t>ფანდრაიზინგი</a:t>
            </a:r>
            <a:r>
              <a:rPr lang="ka-GE" sz="1200" dirty="0">
                <a:latin typeface="Arimo"/>
              </a:rPr>
              <a:t>) და ბიზნეს ინიციატივების დაფინანსება). ფინანსური ცნობიერების ამაღლება -ფინანსური განათლების მიღების მხარდაჭერით.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E7C0AF8-6338-4ED1-BB92-F0AB6D12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7" name="Google Shape;83;p17">
            <a:extLst>
              <a:ext uri="{FF2B5EF4-FFF2-40B4-BE49-F238E27FC236}">
                <a16:creationId xmlns:a16="http://schemas.microsoft.com/office/drawing/2014/main" id="{F7F9EEA5-23B2-4935-9D04-15D2FD286D7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A0BB55B8-253F-4708-882E-B5CFF892FD88}"/>
              </a:ext>
            </a:extLst>
          </p:cNvPr>
          <p:cNvSpPr txBox="1">
            <a:spLocks/>
          </p:cNvSpPr>
          <p:nvPr/>
        </p:nvSpPr>
        <p:spPr>
          <a:xfrm>
            <a:off x="8289235" y="1987824"/>
            <a:ext cx="3259880" cy="7653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/>
              <a:t>HOME • </a:t>
            </a:r>
            <a:r>
              <a:rPr lang="ka-GE" sz="1200" i="1" dirty="0"/>
              <a:t>სახლი, შესაძლებლობებზე წვდომის სისტემას თავისი მაცხოვრებლებთან და დაინტერესებულ პირებთან პარტნიორობთ, ქმნის</a:t>
            </a:r>
            <a:endParaRPr lang="en-US" sz="1200" i="1" dirty="0"/>
          </a:p>
        </p:txBody>
      </p:sp>
      <p:pic>
        <p:nvPicPr>
          <p:cNvPr id="9" name="Graphic 8" descr="Signpost">
            <a:extLst>
              <a:ext uri="{FF2B5EF4-FFF2-40B4-BE49-F238E27FC236}">
                <a16:creationId xmlns:a16="http://schemas.microsoft.com/office/drawing/2014/main" id="{5095783D-4E00-4674-975A-DB65E6A13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0616" y="4377220"/>
            <a:ext cx="722482" cy="722482"/>
          </a:xfrm>
          <a:prstGeom prst="rect">
            <a:avLst/>
          </a:prstGeom>
        </p:spPr>
      </p:pic>
      <p:pic>
        <p:nvPicPr>
          <p:cNvPr id="10" name="Graphic 9" descr="Marker">
            <a:extLst>
              <a:ext uri="{FF2B5EF4-FFF2-40B4-BE49-F238E27FC236}">
                <a16:creationId xmlns:a16="http://schemas.microsoft.com/office/drawing/2014/main" id="{EC27DD60-AAC2-4DA9-A3FF-388649B91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170" y="3654738"/>
            <a:ext cx="722482" cy="722482"/>
          </a:xfrm>
          <a:prstGeom prst="rect">
            <a:avLst/>
          </a:prstGeom>
        </p:spPr>
      </p:pic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E0F7D797-C0F1-4E3E-8609-AC6350AE4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81544" y="3645965"/>
            <a:ext cx="722482" cy="722482"/>
          </a:xfrm>
          <a:prstGeom prst="rect">
            <a:avLst/>
          </a:prstGeom>
        </p:spPr>
      </p:pic>
      <p:pic>
        <p:nvPicPr>
          <p:cNvPr id="12" name="Graphic 11" descr="Books">
            <a:extLst>
              <a:ext uri="{FF2B5EF4-FFF2-40B4-BE49-F238E27FC236}">
                <a16:creationId xmlns:a16="http://schemas.microsoft.com/office/drawing/2014/main" id="{514BAE49-B422-4F49-8E3F-340FB5982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81544" y="2903034"/>
            <a:ext cx="722482" cy="722482"/>
          </a:xfrm>
          <a:prstGeom prst="rect">
            <a:avLst/>
          </a:prstGeom>
        </p:spPr>
      </p:pic>
      <p:pic>
        <p:nvPicPr>
          <p:cNvPr id="13" name="Graphic 12" descr="Presentation with bar chart">
            <a:extLst>
              <a:ext uri="{FF2B5EF4-FFF2-40B4-BE49-F238E27FC236}">
                <a16:creationId xmlns:a16="http://schemas.microsoft.com/office/drawing/2014/main" id="{16793129-31C8-4CB0-B271-54352D80C5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2607" y="3655575"/>
            <a:ext cx="722482" cy="722482"/>
          </a:xfrm>
          <a:prstGeom prst="rect">
            <a:avLst/>
          </a:prstGeom>
        </p:spPr>
      </p:pic>
      <p:pic>
        <p:nvPicPr>
          <p:cNvPr id="14" name="Graphic 13" descr="Easel">
            <a:extLst>
              <a:ext uri="{FF2B5EF4-FFF2-40B4-BE49-F238E27FC236}">
                <a16:creationId xmlns:a16="http://schemas.microsoft.com/office/drawing/2014/main" id="{7BF4B769-FFAA-450F-A2DD-8221BDB80F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81544" y="4427486"/>
            <a:ext cx="722482" cy="722482"/>
          </a:xfrm>
          <a:prstGeom prst="rect">
            <a:avLst/>
          </a:prstGeom>
        </p:spPr>
      </p:pic>
      <p:pic>
        <p:nvPicPr>
          <p:cNvPr id="15" name="Graphic 14" descr="Handshake">
            <a:extLst>
              <a:ext uri="{FF2B5EF4-FFF2-40B4-BE49-F238E27FC236}">
                <a16:creationId xmlns:a16="http://schemas.microsoft.com/office/drawing/2014/main" id="{1BF430E0-B450-45E4-9E83-39A8E473F7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46170" y="4385134"/>
            <a:ext cx="722482" cy="722482"/>
          </a:xfrm>
          <a:prstGeom prst="rect">
            <a:avLst/>
          </a:prstGeom>
        </p:spPr>
      </p:pic>
      <p:pic>
        <p:nvPicPr>
          <p:cNvPr id="16" name="Graphic 15" descr="Customer review">
            <a:extLst>
              <a:ext uri="{FF2B5EF4-FFF2-40B4-BE49-F238E27FC236}">
                <a16:creationId xmlns:a16="http://schemas.microsoft.com/office/drawing/2014/main" id="{AD7FFD28-6D6E-4CC8-B8CC-E4926E1C07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594754" y="2924342"/>
            <a:ext cx="722482" cy="722482"/>
          </a:xfrm>
          <a:prstGeom prst="rect">
            <a:avLst/>
          </a:prstGeom>
        </p:spPr>
      </p:pic>
      <p:pic>
        <p:nvPicPr>
          <p:cNvPr id="17" name="Graphic 16" descr="Connections">
            <a:extLst>
              <a:ext uri="{FF2B5EF4-FFF2-40B4-BE49-F238E27FC236}">
                <a16:creationId xmlns:a16="http://schemas.microsoft.com/office/drawing/2014/main" id="{C9384108-6245-43F3-82EF-F52E7E8FA9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07964" y="2924342"/>
            <a:ext cx="722482" cy="7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9D133-20B5-4101-BCE3-877B4C2B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780304" cy="10168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სერვისები</a:t>
            </a:r>
            <a:r>
              <a:rPr lang="ka-GE" sz="2800" kern="1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და საქმიანობები</a:t>
            </a:r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DCF093-9F84-4CF3-A18E-6C97649D6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1649"/>
            <a:ext cx="7497967" cy="462915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ka-GE" sz="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a-GE" sz="1400" b="1" dirty="0">
                <a:latin typeface="+mj-lt"/>
              </a:rPr>
              <a:t>გაზიარებული სერვისები </a:t>
            </a:r>
            <a:r>
              <a:rPr lang="en-US" sz="1400" b="1" dirty="0">
                <a:latin typeface="+mj-lt"/>
              </a:rPr>
              <a:t>I 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SHARED SERVICES </a:t>
            </a:r>
            <a:endParaRPr lang="ka-G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"/>
            </a:pPr>
            <a:r>
              <a:rPr lang="ka-GE" sz="1400" b="1" dirty="0">
                <a:latin typeface="+mj-lt"/>
              </a:rPr>
              <a:t>სახლში მცხოვრები ორგანიზაციებისათვის</a:t>
            </a:r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"/>
            </a:pPr>
            <a:r>
              <a:rPr lang="ka-GE" sz="1400" b="1" dirty="0">
                <a:latin typeface="+mj-lt"/>
              </a:rPr>
              <a:t>დაინტერესებული ორგანიზაციებისა და პროექტებისათვის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a-GE" sz="1400" b="1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SERVICES </a:t>
            </a:r>
            <a:endParaRPr lang="ka-G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ka-GE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გაზიარებული სერვისები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ka-GE" sz="1400" b="1" dirty="0">
              <a:latin typeface="+mj-lt"/>
            </a:endParaRPr>
          </a:p>
          <a:p>
            <a:pPr marL="457200" indent="-171450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ka-GE" sz="1400" dirty="0">
                <a:latin typeface="+mj-lt"/>
                <a:ea typeface="Roboto"/>
                <a:cs typeface="Roboto"/>
                <a:sym typeface="Merriweather"/>
              </a:rPr>
              <a:t>პროდუქტებისა და მომსახურების და დიზაინი და განვითარება</a:t>
            </a:r>
          </a:p>
          <a:p>
            <a:pPr marL="457200" indent="-171450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ka-GE" sz="1400" dirty="0">
                <a:latin typeface="+mj-lt"/>
                <a:ea typeface="Roboto"/>
                <a:cs typeface="Roboto"/>
                <a:sym typeface="Merriweather"/>
              </a:rPr>
              <a:t>შემეცნებითი აქტივობების - ტრეინინგების, სემინარების, სამუშაო შეხვედრების, კლუბური დისკუსიების, მასტერკლასების ციკლის დაგეგმვა, </a:t>
            </a:r>
            <a:r>
              <a:rPr lang="ka-GE" sz="1400" dirty="0">
                <a:ea typeface="Roboto"/>
                <a:cs typeface="Roboto"/>
                <a:sym typeface="Merriweather"/>
              </a:rPr>
              <a:t>სრული </a:t>
            </a:r>
            <a:r>
              <a:rPr lang="ka-GE" sz="1400" dirty="0">
                <a:latin typeface="+mj-lt"/>
                <a:ea typeface="Roboto"/>
                <a:cs typeface="Roboto"/>
                <a:sym typeface="Merriweather"/>
              </a:rPr>
              <a:t>ორგანიზება და განხორციელება</a:t>
            </a:r>
            <a:endParaRPr lang="ka-GE" sz="1400" dirty="0">
              <a:latin typeface="+mj-lt"/>
              <a:ea typeface="Roboto"/>
              <a:cs typeface="Roboto"/>
              <a:sym typeface="Roboto"/>
            </a:endParaRPr>
          </a:p>
          <a:p>
            <a:pPr marL="457200" indent="-171450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ka-GE" sz="1400" dirty="0">
                <a:latin typeface="+mj-lt"/>
                <a:ea typeface="Arimo"/>
                <a:cs typeface="Arimo"/>
                <a:sym typeface="Arimo"/>
              </a:rPr>
              <a:t>თანამედროვე და მრავალ ფუნქციური ინფრასტრუქტურით უზრუნველყოფა, სატრენინგო, შეხვედრებისა და საერთო სამუშაო</a:t>
            </a:r>
            <a:r>
              <a:rPr lang="en-US" sz="1400" dirty="0">
                <a:latin typeface="+mj-lt"/>
                <a:ea typeface="Arimo"/>
                <a:cs typeface="Arimo"/>
                <a:sym typeface="Arimo"/>
              </a:rPr>
              <a:t> </a:t>
            </a:r>
            <a:r>
              <a:rPr lang="ka-GE" sz="1400" dirty="0">
                <a:latin typeface="+mj-lt"/>
                <a:ea typeface="Arimo"/>
                <a:cs typeface="Arimo"/>
                <a:sym typeface="Arimo"/>
              </a:rPr>
              <a:t>(</a:t>
            </a:r>
            <a:r>
              <a:rPr lang="en-US" sz="1400" dirty="0">
                <a:latin typeface="+mj-lt"/>
                <a:ea typeface="Arimo"/>
                <a:cs typeface="Arimo"/>
                <a:sym typeface="Arimo"/>
              </a:rPr>
              <a:t>co-working</a:t>
            </a:r>
            <a:r>
              <a:rPr lang="ka-GE" sz="1400" dirty="0">
                <a:latin typeface="+mj-lt"/>
                <a:ea typeface="Arimo"/>
                <a:cs typeface="Arimo"/>
                <a:sym typeface="Arimo"/>
              </a:rPr>
              <a:t>) მიზნებისათვის </a:t>
            </a:r>
          </a:p>
          <a:p>
            <a:pPr marL="457200" indent="-171450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ka-GE" sz="1400" dirty="0">
                <a:latin typeface="+mj-lt"/>
                <a:ea typeface="Merriweather"/>
                <a:cs typeface="Merriweather"/>
                <a:sym typeface="Merriweather"/>
              </a:rPr>
              <a:t>საზოგადოებრივი საღამოების და კორპორატიული ღონისძიებების სრული მენეჯმენტი</a:t>
            </a:r>
          </a:p>
          <a:p>
            <a:pPr marL="457200" indent="-171450">
              <a:lnSpc>
                <a:spcPct val="12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§"/>
            </a:pPr>
            <a:r>
              <a:rPr lang="ka-GE" sz="1400" dirty="0">
                <a:latin typeface="+mj-lt"/>
                <a:ea typeface="Merriweather"/>
                <a:cs typeface="Merriweather"/>
                <a:sym typeface="Merriweather"/>
              </a:rPr>
              <a:t>ორგანიზაციების </a:t>
            </a:r>
            <a:r>
              <a:rPr lang="en-US" sz="1400" dirty="0">
                <a:latin typeface="+mj-lt"/>
                <a:ea typeface="Merriweather"/>
                <a:cs typeface="Merriweather"/>
                <a:sym typeface="Merriweather"/>
              </a:rPr>
              <a:t>PR</a:t>
            </a:r>
            <a:r>
              <a:rPr lang="ka-GE" sz="1400" dirty="0">
                <a:latin typeface="+mj-lt"/>
                <a:ea typeface="Merriweather"/>
                <a:cs typeface="Merriweather"/>
                <a:sym typeface="Merriweather"/>
              </a:rPr>
              <a:t> და მარკეტინგული სტრატეგიებით გათვალისწინებული აქტივობებისა და საკომუნიკაციო, მათ შორის </a:t>
            </a:r>
            <a:r>
              <a:rPr lang="ka-GE" sz="1400" dirty="0">
                <a:ea typeface="Merriweather"/>
                <a:cs typeface="Merriweather"/>
                <a:sym typeface="Merriweather"/>
              </a:rPr>
              <a:t>ციფრული</a:t>
            </a:r>
            <a:r>
              <a:rPr lang="ka-GE" sz="1400" dirty="0">
                <a:latin typeface="+mj-lt"/>
                <a:ea typeface="Merriweather"/>
                <a:cs typeface="Merriweather"/>
                <a:sym typeface="Merriweather"/>
              </a:rPr>
              <a:t> </a:t>
            </a:r>
            <a:r>
              <a:rPr lang="ka-GE" sz="1400">
                <a:latin typeface="+mj-lt"/>
                <a:ea typeface="Merriweather"/>
                <a:cs typeface="Merriweather"/>
                <a:sym typeface="Merriweather"/>
              </a:rPr>
              <a:t>არხების მართვა. </a:t>
            </a:r>
            <a:endParaRPr lang="ka-GE" sz="1400" dirty="0">
              <a:latin typeface="+mj-lt"/>
              <a:ea typeface="Merriweather"/>
              <a:cs typeface="Merriweather"/>
              <a:sym typeface="Merriweather"/>
            </a:endParaRPr>
          </a:p>
          <a:p>
            <a:pPr marL="285750">
              <a:lnSpc>
                <a:spcPct val="120000"/>
              </a:lnSpc>
              <a:spcBef>
                <a:spcPts val="0"/>
              </a:spcBef>
              <a:buSzPts val="1400"/>
            </a:pPr>
            <a:endParaRPr lang="ka-GE" sz="1400" dirty="0">
              <a:latin typeface="+mj-lt"/>
              <a:ea typeface="Merriweather"/>
              <a:cs typeface="Merriweather"/>
              <a:sym typeface="Merriweather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ts val="1400"/>
            </a:pPr>
            <a:r>
              <a:rPr lang="ka-GE" sz="1400" b="1" i="1" dirty="0">
                <a:solidFill>
                  <a:schemeClr val="tx1">
                    <a:lumMod val="50000"/>
                    <a:lumOff val="50000"/>
                  </a:schemeClr>
                </a:solidFill>
                <a:sym typeface="Merriweather"/>
              </a:rPr>
              <a:t>საქმიანობები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1400"/>
            </a:pPr>
            <a:endParaRPr lang="ka-GE" sz="1400" b="1" i="1" dirty="0">
              <a:solidFill>
                <a:schemeClr val="tx1">
                  <a:lumMod val="50000"/>
                  <a:lumOff val="50000"/>
                </a:schemeClr>
              </a:solidFill>
              <a:sym typeface="Merriweather"/>
            </a:endParaRPr>
          </a:p>
          <a:p>
            <a:pPr marL="57150" indent="-28575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"/>
            </a:pPr>
            <a:r>
              <a:rPr lang="ka-GE" b="1" dirty="0">
                <a:latin typeface="+mj-lt"/>
              </a:rPr>
              <a:t>საჭიროებებზე, სერვისებსა და მომსახურებებზე წვდომის სისტემის ჩამოყალიბება და მართვა (</a:t>
            </a:r>
            <a:r>
              <a:rPr lang="en-US" b="1" dirty="0">
                <a:latin typeface="+mj-lt"/>
              </a:rPr>
              <a:t>ACCESS SYSTEM </a:t>
            </a:r>
            <a:r>
              <a:rPr lang="ka-GE" b="1" dirty="0">
                <a:latin typeface="+mj-lt"/>
              </a:rPr>
              <a:t>-</a:t>
            </a:r>
            <a:r>
              <a:rPr lang="en-US" b="1" dirty="0">
                <a:latin typeface="+mj-lt"/>
              </a:rPr>
              <a:t>Development &amp; Management)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6A01528-867B-46DA-9A10-6F69E207D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20" name="Google Shape;83;p17">
            <a:extLst>
              <a:ext uri="{FF2B5EF4-FFF2-40B4-BE49-F238E27FC236}">
                <a16:creationId xmlns:a16="http://schemas.microsoft.com/office/drawing/2014/main" id="{037CC5E6-2FF8-41EA-8E9B-99DD99E89C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F0D05A4-0B06-4E74-A997-D2371D84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685" y="1709146"/>
            <a:ext cx="910635" cy="9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vent management icon">
            <a:extLst>
              <a:ext uri="{FF2B5EF4-FFF2-40B4-BE49-F238E27FC236}">
                <a16:creationId xmlns:a16="http://schemas.microsoft.com/office/drawing/2014/main" id="{71FAE9E4-3B0C-4A6A-8C9F-F4DBE3BB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913" y="1474090"/>
            <a:ext cx="1149386" cy="11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working space icon">
            <a:extLst>
              <a:ext uri="{FF2B5EF4-FFF2-40B4-BE49-F238E27FC236}">
                <a16:creationId xmlns:a16="http://schemas.microsoft.com/office/drawing/2014/main" id="{D8A07BE7-F5A2-4683-BCD9-BAFBFD3E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84" y="2842589"/>
            <a:ext cx="1062137" cy="10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randing icon">
            <a:extLst>
              <a:ext uri="{FF2B5EF4-FFF2-40B4-BE49-F238E27FC236}">
                <a16:creationId xmlns:a16="http://schemas.microsoft.com/office/drawing/2014/main" id="{4CA008B2-B67A-4CC6-9C21-DA9EEB0A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00" y="2619782"/>
            <a:ext cx="1385119" cy="13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ocial media management icon">
            <a:extLst>
              <a:ext uri="{FF2B5EF4-FFF2-40B4-BE49-F238E27FC236}">
                <a16:creationId xmlns:a16="http://schemas.microsoft.com/office/drawing/2014/main" id="{EFB30D26-F9AA-48EE-B7B3-891B3508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75" y="4209817"/>
            <a:ext cx="939036" cy="9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raining icon">
            <a:extLst>
              <a:ext uri="{FF2B5EF4-FFF2-40B4-BE49-F238E27FC236}">
                <a16:creationId xmlns:a16="http://schemas.microsoft.com/office/drawing/2014/main" id="{164C456D-FD19-4203-AE6F-BF8A36AA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60" y="3937567"/>
            <a:ext cx="1522186" cy="15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1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5013" y="1267452"/>
            <a:ext cx="11658319" cy="5123410"/>
            <a:chOff x="0" y="690661"/>
            <a:chExt cx="12197955" cy="49966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" y="690661"/>
              <a:ext cx="4065985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85" y="690664"/>
              <a:ext cx="4065984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76663"/>
              <a:ext cx="4065985" cy="271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984" y="2976662"/>
              <a:ext cx="4065987" cy="2710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68" y="2976662"/>
              <a:ext cx="4065987" cy="27106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67" y="690662"/>
              <a:ext cx="4060034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35F8555-FB93-4319-B504-1DFF7AA86B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11" name="Google Shape;83;p17">
            <a:extLst>
              <a:ext uri="{FF2B5EF4-FFF2-40B4-BE49-F238E27FC236}">
                <a16:creationId xmlns:a16="http://schemas.microsoft.com/office/drawing/2014/main" id="{3BE1F377-C452-442E-95B8-9BD1F9E5FD6C}"/>
              </a:ext>
            </a:extLst>
          </p:cNvPr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84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4C56D33A-5BBD-4E6E-A179-DDD879764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5" name="Picture 4" descr="A close up of a door&#10;&#10;Description automatically generated">
            <a:extLst>
              <a:ext uri="{FF2B5EF4-FFF2-40B4-BE49-F238E27FC236}">
                <a16:creationId xmlns:a16="http://schemas.microsoft.com/office/drawing/2014/main" id="{0BA37730-7FD8-4D89-8FB2-55FAE71E8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-3" b="11970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7" name="Picture 6" descr="A large room&#10;&#10;Description automatically generated">
            <a:extLst>
              <a:ext uri="{FF2B5EF4-FFF2-40B4-BE49-F238E27FC236}">
                <a16:creationId xmlns:a16="http://schemas.microsoft.com/office/drawing/2014/main" id="{56F2B4E7-7510-48FE-8791-C0A10F4988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1" name="Picture 10" descr="A glass door&#10;&#10;Description automatically generated">
            <a:extLst>
              <a:ext uri="{FF2B5EF4-FFF2-40B4-BE49-F238E27FC236}">
                <a16:creationId xmlns:a16="http://schemas.microsoft.com/office/drawing/2014/main" id="{5E69888B-F128-4055-901B-852B840DC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r="-3" b="10970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A5ED291-7757-46B5-B52D-2CC759DCE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9720235" y="335732"/>
            <a:ext cx="2163097" cy="625645"/>
          </a:xfrm>
          <a:prstGeom prst="rect">
            <a:avLst/>
          </a:prstGeom>
        </p:spPr>
      </p:pic>
      <p:pic>
        <p:nvPicPr>
          <p:cNvPr id="18" name="Google Shape;83;p17">
            <a:extLst>
              <a:ext uri="{FF2B5EF4-FFF2-40B4-BE49-F238E27FC236}">
                <a16:creationId xmlns:a16="http://schemas.microsoft.com/office/drawing/2014/main" id="{42E36E91-9385-4EBF-B8B9-8CAD09926FC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485" b="86670" l="83960" r="92320">
                        <a14:foregroundMark x1="88000" y1="73485" x2="88000" y2="73485"/>
                        <a14:foregroundMark x1="84280" y1="85313" x2="84280" y2="85313"/>
                        <a14:foregroundMark x1="86600" y1="84634" x2="86600" y2="84634"/>
                        <a14:foregroundMark x1="90000" y1="84586" x2="90000" y2="84586"/>
                        <a14:foregroundMark x1="91720" y1="84343" x2="91720" y2="84343"/>
                      </a14:backgroundRemoval>
                    </a14:imgEffect>
                  </a14:imgLayer>
                </a14:imgProps>
              </a:ext>
            </a:extLst>
          </a:blip>
          <a:srcRect l="82945" t="73289" r="6608" b="11800"/>
          <a:stretch/>
        </p:blipFill>
        <p:spPr>
          <a:xfrm>
            <a:off x="11027603" y="5770698"/>
            <a:ext cx="993058" cy="106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35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 b="1" dirty="0"/>
              <a:t>HOME</a:t>
            </a:r>
            <a:r>
              <a:rPr lang="en-US" sz="2800" dirty="0"/>
              <a:t> • </a:t>
            </a:r>
            <a:r>
              <a:rPr lang="ka-GE" sz="2800" b="1" dirty="0"/>
              <a:t>სახლის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ka-GE" sz="2800" dirty="0">
                <a:solidFill>
                  <a:srgbClr val="000000"/>
                </a:solidFill>
              </a:rPr>
              <a:t>მაცხოვრებლები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6D1485-8F0C-4A85-BBAC-0948B6B80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4703" r="15227" b="35607"/>
          <a:stretch/>
        </p:blipFill>
        <p:spPr>
          <a:xfrm>
            <a:off x="5418595" y="863222"/>
            <a:ext cx="2754249" cy="79761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F846174-8BFC-4873-BD7E-01AE3A3081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38261" r="18599" b="39420"/>
          <a:stretch/>
        </p:blipFill>
        <p:spPr>
          <a:xfrm>
            <a:off x="70228" y="3548990"/>
            <a:ext cx="4005318" cy="13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7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1251</Words>
  <Application>Microsoft Office PowerPoint</Application>
  <PresentationFormat>Widescreen</PresentationFormat>
  <Paragraphs>200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Arimo</vt:lpstr>
      <vt:lpstr>Calibri</vt:lpstr>
      <vt:lpstr>Calibri Light</vt:lpstr>
      <vt:lpstr>Sylfaen</vt:lpstr>
      <vt:lpstr>Symbol</vt:lpstr>
      <vt:lpstr>Wingdings</vt:lpstr>
      <vt:lpstr>Office Theme</vt:lpstr>
      <vt:lpstr>PowerPoint Presentation</vt:lpstr>
      <vt:lpstr>HOME • სახლი  განვითარების პლატფორმა ადამიანებისა და ორგანიზაციებისათვის </vt:lpstr>
      <vt:lpstr>ვინ ვართ ჩვენ?</vt:lpstr>
      <vt:lpstr>ვისთვის ვარსებობთ</vt:lpstr>
      <vt:lpstr>რას ვქმნით</vt:lpstr>
      <vt:lpstr>სერვისები და საქმიანობები</vt:lpstr>
      <vt:lpstr>PowerPoint Presentation</vt:lpstr>
      <vt:lpstr>PowerPoint Presentation</vt:lpstr>
      <vt:lpstr>HOME • სახლის მაცხოვრებლები</vt:lpstr>
      <vt:lpstr>HOME • სახლი – მაცხოვრებლები</vt:lpstr>
      <vt:lpstr>HOME მაცხოვრებელი - HRPA</vt:lpstr>
      <vt:lpstr>HOME მაცხოვრებელი - ATD</vt:lpstr>
      <vt:lpstr>HOME მაცხოვრებელი - VET</vt:lpstr>
      <vt:lpstr>HOME მაცხოვრებელი - ICDC</vt:lpstr>
      <vt:lpstr>HOME მაცხოვრებელი – GCCI აკადემია</vt:lpstr>
      <vt:lpstr>HOME – პირველი მაცხოვრებლები</vt:lpstr>
      <vt:lpstr>1-5 წლიანი სტრატეგიული ხედვა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Sergo Nozadze</dc:creator>
  <cp:lastModifiedBy>Sergo Nozadze</cp:lastModifiedBy>
  <cp:revision>5</cp:revision>
  <dcterms:created xsi:type="dcterms:W3CDTF">2019-07-05T19:44:56Z</dcterms:created>
  <dcterms:modified xsi:type="dcterms:W3CDTF">2019-07-05T20:26:08Z</dcterms:modified>
</cp:coreProperties>
</file>