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ADBDAEB-A6C9-41DA-A0EF-F4187ABBF277}" type="datetimeFigureOut">
              <a:rPr lang="en-US" smtClean="0"/>
              <a:t>26-Dec-19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16D0A-8DA9-4659-BCF0-702D60EABA67}" type="slidenum">
              <a:rPr lang="en-US" smtClean="0"/>
              <a:t>‹#›</a:t>
            </a:fld>
            <a:endParaRPr lang="en-US"/>
          </a:p>
        </p:txBody>
      </p:sp>
    </p:spTree>
    <p:extLst>
      <p:ext uri="{BB962C8B-B14F-4D97-AF65-F5344CB8AC3E}">
        <p14:creationId xmlns:p14="http://schemas.microsoft.com/office/powerpoint/2010/main" val="174232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DBDAEB-A6C9-41DA-A0EF-F4187ABBF277}" type="datetimeFigureOut">
              <a:rPr lang="en-US" smtClean="0"/>
              <a:t>26-Dec-19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16D0A-8DA9-4659-BCF0-702D60EABA67}" type="slidenum">
              <a:rPr lang="en-US" smtClean="0"/>
              <a:t>‹#›</a:t>
            </a:fld>
            <a:endParaRPr lang="en-US"/>
          </a:p>
        </p:txBody>
      </p:sp>
    </p:spTree>
    <p:extLst>
      <p:ext uri="{BB962C8B-B14F-4D97-AF65-F5344CB8AC3E}">
        <p14:creationId xmlns:p14="http://schemas.microsoft.com/office/powerpoint/2010/main" val="1778728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DBDAEB-A6C9-41DA-A0EF-F4187ABBF277}" type="datetimeFigureOut">
              <a:rPr lang="en-US" smtClean="0"/>
              <a:t>26-Dec-19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16D0A-8DA9-4659-BCF0-702D60EABA67}" type="slidenum">
              <a:rPr lang="en-US" smtClean="0"/>
              <a:t>‹#›</a:t>
            </a:fld>
            <a:endParaRPr lang="en-US"/>
          </a:p>
        </p:txBody>
      </p:sp>
    </p:spTree>
    <p:extLst>
      <p:ext uri="{BB962C8B-B14F-4D97-AF65-F5344CB8AC3E}">
        <p14:creationId xmlns:p14="http://schemas.microsoft.com/office/powerpoint/2010/main" val="2939839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DBDAEB-A6C9-41DA-A0EF-F4187ABBF277}" type="datetimeFigureOut">
              <a:rPr lang="en-US" smtClean="0"/>
              <a:t>26-Dec-19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16D0A-8DA9-4659-BCF0-702D60EABA67}" type="slidenum">
              <a:rPr lang="en-US" smtClean="0"/>
              <a:t>‹#›</a:t>
            </a:fld>
            <a:endParaRPr lang="en-US"/>
          </a:p>
        </p:txBody>
      </p:sp>
    </p:spTree>
    <p:extLst>
      <p:ext uri="{BB962C8B-B14F-4D97-AF65-F5344CB8AC3E}">
        <p14:creationId xmlns:p14="http://schemas.microsoft.com/office/powerpoint/2010/main" val="1452299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DBDAEB-A6C9-41DA-A0EF-F4187ABBF277}" type="datetimeFigureOut">
              <a:rPr lang="en-US" smtClean="0"/>
              <a:t>26-Dec-19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16D0A-8DA9-4659-BCF0-702D60EABA67}" type="slidenum">
              <a:rPr lang="en-US" smtClean="0"/>
              <a:t>‹#›</a:t>
            </a:fld>
            <a:endParaRPr lang="en-US"/>
          </a:p>
        </p:txBody>
      </p:sp>
    </p:spTree>
    <p:extLst>
      <p:ext uri="{BB962C8B-B14F-4D97-AF65-F5344CB8AC3E}">
        <p14:creationId xmlns:p14="http://schemas.microsoft.com/office/powerpoint/2010/main" val="251402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DBDAEB-A6C9-41DA-A0EF-F4187ABBF277}" type="datetimeFigureOut">
              <a:rPr lang="en-US" smtClean="0"/>
              <a:t>26-Dec-19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16D0A-8DA9-4659-BCF0-702D60EABA67}" type="slidenum">
              <a:rPr lang="en-US" smtClean="0"/>
              <a:t>‹#›</a:t>
            </a:fld>
            <a:endParaRPr lang="en-US"/>
          </a:p>
        </p:txBody>
      </p:sp>
    </p:spTree>
    <p:extLst>
      <p:ext uri="{BB962C8B-B14F-4D97-AF65-F5344CB8AC3E}">
        <p14:creationId xmlns:p14="http://schemas.microsoft.com/office/powerpoint/2010/main" val="2390168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DBDAEB-A6C9-41DA-A0EF-F4187ABBF277}" type="datetimeFigureOut">
              <a:rPr lang="en-US" smtClean="0"/>
              <a:t>26-Dec-19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E16D0A-8DA9-4659-BCF0-702D60EABA67}" type="slidenum">
              <a:rPr lang="en-US" smtClean="0"/>
              <a:t>‹#›</a:t>
            </a:fld>
            <a:endParaRPr lang="en-US"/>
          </a:p>
        </p:txBody>
      </p:sp>
    </p:spTree>
    <p:extLst>
      <p:ext uri="{BB962C8B-B14F-4D97-AF65-F5344CB8AC3E}">
        <p14:creationId xmlns:p14="http://schemas.microsoft.com/office/powerpoint/2010/main" val="3095892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DBDAEB-A6C9-41DA-A0EF-F4187ABBF277}" type="datetimeFigureOut">
              <a:rPr lang="en-US" smtClean="0"/>
              <a:t>26-Dec-19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E16D0A-8DA9-4659-BCF0-702D60EABA67}" type="slidenum">
              <a:rPr lang="en-US" smtClean="0"/>
              <a:t>‹#›</a:t>
            </a:fld>
            <a:endParaRPr lang="en-US"/>
          </a:p>
        </p:txBody>
      </p:sp>
    </p:spTree>
    <p:extLst>
      <p:ext uri="{BB962C8B-B14F-4D97-AF65-F5344CB8AC3E}">
        <p14:creationId xmlns:p14="http://schemas.microsoft.com/office/powerpoint/2010/main" val="310444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DBDAEB-A6C9-41DA-A0EF-F4187ABBF277}" type="datetimeFigureOut">
              <a:rPr lang="en-US" smtClean="0"/>
              <a:t>26-Dec-19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E16D0A-8DA9-4659-BCF0-702D60EABA67}" type="slidenum">
              <a:rPr lang="en-US" smtClean="0"/>
              <a:t>‹#›</a:t>
            </a:fld>
            <a:endParaRPr lang="en-US"/>
          </a:p>
        </p:txBody>
      </p:sp>
    </p:spTree>
    <p:extLst>
      <p:ext uri="{BB962C8B-B14F-4D97-AF65-F5344CB8AC3E}">
        <p14:creationId xmlns:p14="http://schemas.microsoft.com/office/powerpoint/2010/main" val="1395542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DBDAEB-A6C9-41DA-A0EF-F4187ABBF277}" type="datetimeFigureOut">
              <a:rPr lang="en-US" smtClean="0"/>
              <a:t>26-Dec-19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16D0A-8DA9-4659-BCF0-702D60EABA67}" type="slidenum">
              <a:rPr lang="en-US" smtClean="0"/>
              <a:t>‹#›</a:t>
            </a:fld>
            <a:endParaRPr lang="en-US"/>
          </a:p>
        </p:txBody>
      </p:sp>
    </p:spTree>
    <p:extLst>
      <p:ext uri="{BB962C8B-B14F-4D97-AF65-F5344CB8AC3E}">
        <p14:creationId xmlns:p14="http://schemas.microsoft.com/office/powerpoint/2010/main" val="2347032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DBDAEB-A6C9-41DA-A0EF-F4187ABBF277}" type="datetimeFigureOut">
              <a:rPr lang="en-US" smtClean="0"/>
              <a:t>26-Dec-19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16D0A-8DA9-4659-BCF0-702D60EABA67}" type="slidenum">
              <a:rPr lang="en-US" smtClean="0"/>
              <a:t>‹#›</a:t>
            </a:fld>
            <a:endParaRPr lang="en-US"/>
          </a:p>
        </p:txBody>
      </p:sp>
    </p:spTree>
    <p:extLst>
      <p:ext uri="{BB962C8B-B14F-4D97-AF65-F5344CB8AC3E}">
        <p14:creationId xmlns:p14="http://schemas.microsoft.com/office/powerpoint/2010/main" val="1663221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DBDAEB-A6C9-41DA-A0EF-F4187ABBF277}" type="datetimeFigureOut">
              <a:rPr lang="en-US" smtClean="0"/>
              <a:t>26-Dec-19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E16D0A-8DA9-4659-BCF0-702D60EABA67}" type="slidenum">
              <a:rPr lang="en-US" smtClean="0"/>
              <a:t>‹#›</a:t>
            </a:fld>
            <a:endParaRPr lang="en-US"/>
          </a:p>
        </p:txBody>
      </p:sp>
    </p:spTree>
    <p:extLst>
      <p:ext uri="{BB962C8B-B14F-4D97-AF65-F5344CB8AC3E}">
        <p14:creationId xmlns:p14="http://schemas.microsoft.com/office/powerpoint/2010/main" val="231501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ka-GE" dirty="0" smtClean="0"/>
              <a:t>შრომა/დასაქმება</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158688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2000" dirty="0" smtClean="0"/>
              <a:t>შრომის ბაზრის სტრატეგია</a:t>
            </a:r>
            <a:endParaRPr lang="en-US" sz="2000" dirty="0"/>
          </a:p>
        </p:txBody>
      </p:sp>
      <p:sp>
        <p:nvSpPr>
          <p:cNvPr id="3" name="Content Placeholder 2"/>
          <p:cNvSpPr>
            <a:spLocks noGrp="1"/>
          </p:cNvSpPr>
          <p:nvPr>
            <p:ph idx="1"/>
          </p:nvPr>
        </p:nvSpPr>
        <p:spPr/>
        <p:txBody>
          <a:bodyPr>
            <a:normAutofit/>
          </a:bodyPr>
          <a:lstStyle/>
          <a:p>
            <a:pPr algn="ctr"/>
            <a:r>
              <a:rPr lang="ka-GE" sz="1100" b="1" dirty="0"/>
              <a:t>ევროკავშირსა და საქართველოს შორის გაფორმებული მიკროსაფინანსო შეთანხმების </a:t>
            </a:r>
            <a:r>
              <a:rPr lang="ka-GE" sz="1100" b="1" dirty="0" smtClean="0"/>
              <a:t>შესაბამისად აღებული ვალდებულება</a:t>
            </a:r>
            <a:r>
              <a:rPr lang="en-US" sz="1100" b="1" dirty="0" smtClean="0"/>
              <a:t>:</a:t>
            </a:r>
          </a:p>
          <a:p>
            <a:pPr algn="ctr"/>
            <a:endParaRPr lang="en-US" sz="1100" b="1" dirty="0"/>
          </a:p>
          <a:p>
            <a:pPr marL="0" indent="0" algn="ctr">
              <a:buNone/>
            </a:pPr>
            <a:r>
              <a:rPr lang="ka-GE" sz="1100" b="1" dirty="0" smtClean="0"/>
              <a:t>მომზადდა შრომისა </a:t>
            </a:r>
            <a:r>
              <a:rPr lang="ka-GE" sz="1100" b="1" dirty="0"/>
              <a:t>და დასაქმების პოლიტიკის  ეროვნული  სტრატეგია (2019-2023) და სტრეტეგიის სამოქმედო გეგმა (2019-2021</a:t>
            </a:r>
            <a:r>
              <a:rPr lang="ka-GE" sz="1100" b="1" dirty="0" smtClean="0"/>
              <a:t>);</a:t>
            </a:r>
          </a:p>
          <a:p>
            <a:pPr marL="0" indent="0" algn="ctr">
              <a:buNone/>
            </a:pPr>
            <a:r>
              <a:rPr lang="ka-GE" sz="1100" dirty="0"/>
              <a:t>სტრატეგიისა და მისი სამოქმედო გეგმის პროექტები გადამუშავდა და საბოლოო სახე მიიღო სხვადასხვა უწყების შენიშვნებისა და კომენტარების </a:t>
            </a:r>
            <a:r>
              <a:rPr lang="ka-GE" sz="1100" dirty="0" smtClean="0"/>
              <a:t>გათვალისწინებით.</a:t>
            </a:r>
            <a:endParaRPr lang="en-US" sz="1100" dirty="0" smtClean="0"/>
          </a:p>
          <a:p>
            <a:pPr marL="0" indent="0" algn="ctr">
              <a:buNone/>
            </a:pPr>
            <a:r>
              <a:rPr lang="ka-GE" sz="1100" dirty="0" smtClean="0"/>
              <a:t>სტრატეგიის </a:t>
            </a:r>
            <a:r>
              <a:rPr lang="ka-GE" sz="1100" dirty="0"/>
              <a:t>საბოლოო ვერსია სრულად მისაღებია ყველა უწყებისთვის. ეს გადამუშავებული ვერსია მთავრობაზე გაიგზავნა 16 დეკემბერს, იყო 19 დეკემბრის სხდომის დღის წერგიში, მაგრამ იმ დილით ამოიღეს. სტრატეგიის გატანა მთავრობის სხდომაზე დაგეგმილია  ორშაბათს,  30 </a:t>
            </a:r>
            <a:r>
              <a:rPr lang="ka-GE" sz="1100" dirty="0" smtClean="0"/>
              <a:t>დეკემბერს</a:t>
            </a:r>
            <a:r>
              <a:rPr lang="en-US" sz="1100" dirty="0" smtClean="0"/>
              <a:t>;</a:t>
            </a:r>
          </a:p>
          <a:p>
            <a:pPr algn="ctr"/>
            <a:endParaRPr lang="en-US" sz="1100" dirty="0"/>
          </a:p>
          <a:p>
            <a:pPr marL="0" indent="0" algn="ctr">
              <a:buNone/>
            </a:pPr>
            <a:r>
              <a:rPr lang="ka-GE" sz="1100" dirty="0" smtClean="0"/>
              <a:t>უნდა შეიქმნას  შრომის ბაზრის აქტიურ პოლიტიკასთან (ALMP-თან)  დაკავშირებული საკანონმდებლო ჩარჩო, რომელიც უზრუნველყოფს დასაქმების პოლიტიკის განხორციელების სისტემურ და თანმიმდევრულ  მიდგომას</a:t>
            </a:r>
            <a:r>
              <a:rPr lang="ka-GE" sz="1100" b="1" dirty="0" smtClean="0"/>
              <a:t>.  </a:t>
            </a:r>
            <a:r>
              <a:rPr lang="ka-GE" sz="1100" b="1" dirty="0" smtClean="0"/>
              <a:t>დასაქმების შესახებ </a:t>
            </a:r>
            <a:r>
              <a:rPr lang="ka-GE" sz="1100" b="1" dirty="0" smtClean="0"/>
              <a:t>საქართველოს კანონის პროექტის სამუშაო ვერსია შემუშავებულია </a:t>
            </a:r>
            <a:r>
              <a:rPr lang="ka-GE" sz="1100" dirty="0" smtClean="0"/>
              <a:t>(</a:t>
            </a:r>
            <a:r>
              <a:rPr lang="en-US" sz="1100" dirty="0" smtClean="0"/>
              <a:t>EUVEGE </a:t>
            </a:r>
            <a:r>
              <a:rPr lang="ka-GE" sz="1100" dirty="0" smtClean="0"/>
              <a:t>-ს ტექნიკური მხარდაჭერით). </a:t>
            </a:r>
            <a:endParaRPr lang="en-US" sz="1100" dirty="0" smtClean="0"/>
          </a:p>
          <a:p>
            <a:pPr marL="0" indent="0" algn="ctr">
              <a:buNone/>
            </a:pPr>
            <a:r>
              <a:rPr lang="ka-GE" sz="1100" dirty="0"/>
              <a:t>პროექტი ამ ეტაპზე საჭიროებს გადამუშავებას, ჩვენთვის ასევე ხელმისაწვდომია ეკონომიკის სამინისტროს შენიშვნები. </a:t>
            </a:r>
            <a:endParaRPr lang="en-US" sz="1100" dirty="0" smtClean="0"/>
          </a:p>
          <a:p>
            <a:pPr marL="0" indent="0" algn="ctr">
              <a:buNone/>
            </a:pPr>
            <a:r>
              <a:rPr lang="ka-GE" sz="1100" dirty="0"/>
              <a:t>საქართველოს ოკუპირებული ტერიტორიებიდან დევნილთა, შრომის, ჯანმრთელობისა და სოციალური დაცვის სამინისტრო მიიჩნევს, რომ აღნიშნული კანონის დასამუშავებლად და საბოლოო სახით მისაღებად </a:t>
            </a:r>
            <a:r>
              <a:rPr lang="ka-GE" sz="1100" b="1" dirty="0"/>
              <a:t>დაახლოებით კიდევ ორი თვეა საჭირო</a:t>
            </a:r>
            <a:r>
              <a:rPr lang="ka-GE" sz="1100" dirty="0"/>
              <a:t>.  სამინისტრო კანონპროექტის წარდგენას გეგმავს პარლამენტის </a:t>
            </a:r>
            <a:r>
              <a:rPr lang="ka-GE" sz="1100" b="1" dirty="0"/>
              <a:t>საგაზაფხულო სესიაზე. </a:t>
            </a:r>
            <a:endParaRPr lang="en-US" sz="1100" b="1" dirty="0" smtClean="0">
              <a:effectLst/>
            </a:endParaRPr>
          </a:p>
          <a:p>
            <a:endParaRPr lang="en-US" sz="1100" dirty="0" smtClean="0">
              <a:effectLst/>
            </a:endParaRPr>
          </a:p>
          <a:p>
            <a:endParaRPr lang="en-US" sz="1100" dirty="0"/>
          </a:p>
          <a:p>
            <a:endParaRPr lang="en-US" sz="1100" dirty="0"/>
          </a:p>
        </p:txBody>
      </p:sp>
    </p:spTree>
    <p:extLst>
      <p:ext uri="{BB962C8B-B14F-4D97-AF65-F5344CB8AC3E}">
        <p14:creationId xmlns:p14="http://schemas.microsoft.com/office/powerpoint/2010/main" val="556904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2000" b="1" dirty="0" smtClean="0"/>
              <a:t>შრომის ინსპექცია</a:t>
            </a:r>
            <a:endParaRPr lang="en-US" sz="2000" b="1" dirty="0"/>
          </a:p>
        </p:txBody>
      </p:sp>
      <p:sp>
        <p:nvSpPr>
          <p:cNvPr id="3" name="Content Placeholder 2"/>
          <p:cNvSpPr>
            <a:spLocks noGrp="1"/>
          </p:cNvSpPr>
          <p:nvPr>
            <p:ph idx="1"/>
          </p:nvPr>
        </p:nvSpPr>
        <p:spPr/>
        <p:txBody>
          <a:bodyPr>
            <a:normAutofit/>
          </a:bodyPr>
          <a:lstStyle/>
          <a:p>
            <a:r>
              <a:rPr lang="ka-GE" sz="1100" dirty="0"/>
              <a:t>საქართველოს ოკუპირებული ტერიტორიებიდან დევნილთა, შრომის, ჯანმრთელობისა და სოციალური დაცვის სამინისტროსა და საქართველოს ეკონომიკისა და მდგრადი განვითარების სამინისტროს შორის მუდმივად მიმდინარეობს მოლაპარაკებები იმ სადავო საკითხებთან დაკავშირებით, როგორიცაა კანონის ან მისი გარკვეული მუხლების/პუნქტების ძალაში შესვლის საკითხი, ისევე როგორც ინსპექციის მანდატის გაფართოება. </a:t>
            </a:r>
            <a:endParaRPr lang="en-US" sz="1100" dirty="0"/>
          </a:p>
          <a:p>
            <a:endParaRPr lang="ka-GE" sz="1100" dirty="0" smtClean="0"/>
          </a:p>
          <a:p>
            <a:pPr algn="ctr"/>
            <a:r>
              <a:rPr lang="ka-GE" sz="1100" b="1" dirty="0" smtClean="0"/>
              <a:t>ევროკავშირთან ასოცირების შეთანხმებით და </a:t>
            </a:r>
            <a:r>
              <a:rPr lang="en-US" sz="1100" b="1" dirty="0" smtClean="0"/>
              <a:t>GSP</a:t>
            </a:r>
            <a:r>
              <a:rPr lang="ka-GE" sz="1100" b="1" dirty="0"/>
              <a:t>-ით აღებული </a:t>
            </a:r>
            <a:r>
              <a:rPr lang="ka-GE" sz="1100" b="1" dirty="0" smtClean="0"/>
              <a:t>ვალდებულებები:</a:t>
            </a:r>
          </a:p>
          <a:p>
            <a:endParaRPr lang="ka-GE" sz="1100" b="1" dirty="0" smtClean="0"/>
          </a:p>
          <a:p>
            <a:endParaRPr lang="ka-GE" sz="1100" dirty="0" smtClean="0"/>
          </a:p>
          <a:p>
            <a:r>
              <a:rPr lang="en-US" sz="1100" dirty="0" err="1"/>
              <a:t>პეტიცია</a:t>
            </a:r>
            <a:r>
              <a:rPr lang="en-US" sz="1100" dirty="0"/>
              <a:t> </a:t>
            </a:r>
            <a:r>
              <a:rPr lang="en-US" sz="1100" dirty="0" err="1"/>
              <a:t>შეეხება</a:t>
            </a:r>
            <a:r>
              <a:rPr lang="en-US" sz="1100" dirty="0"/>
              <a:t> </a:t>
            </a:r>
            <a:r>
              <a:rPr lang="en-US" sz="1100" dirty="0" err="1"/>
              <a:t>ისეთ</a:t>
            </a:r>
            <a:r>
              <a:rPr lang="en-US" sz="1100" dirty="0"/>
              <a:t> </a:t>
            </a:r>
            <a:r>
              <a:rPr lang="en-US" sz="1100" dirty="0" err="1"/>
              <a:t>საკითხებს</a:t>
            </a:r>
            <a:r>
              <a:rPr lang="en-US" sz="1100" dirty="0"/>
              <a:t>, </a:t>
            </a:r>
            <a:r>
              <a:rPr lang="en-US" sz="1100" dirty="0" err="1"/>
              <a:t>როგორიცაა</a:t>
            </a:r>
            <a:r>
              <a:rPr lang="en-US" sz="1100" dirty="0"/>
              <a:t>, </a:t>
            </a:r>
            <a:r>
              <a:rPr lang="en-US" sz="1100" b="1" dirty="0" err="1"/>
              <a:t>შრომის</a:t>
            </a:r>
            <a:r>
              <a:rPr lang="en-US" sz="1100" b="1" dirty="0"/>
              <a:t> </a:t>
            </a:r>
            <a:r>
              <a:rPr lang="en-US" sz="1100" b="1" dirty="0" err="1"/>
              <a:t>კანონმდებლობა</a:t>
            </a:r>
            <a:r>
              <a:rPr lang="en-US" sz="1100" b="1" dirty="0"/>
              <a:t>, </a:t>
            </a:r>
            <a:r>
              <a:rPr lang="en-US" sz="1100" b="1" dirty="0" err="1"/>
              <a:t>შრომის</a:t>
            </a:r>
            <a:r>
              <a:rPr lang="en-US" sz="1100" b="1" dirty="0"/>
              <a:t> </a:t>
            </a:r>
            <a:r>
              <a:rPr lang="en-US" sz="1100" b="1" dirty="0" err="1"/>
              <a:t>ინსპექცია</a:t>
            </a:r>
            <a:r>
              <a:rPr lang="en-US" sz="1100" b="1" dirty="0"/>
              <a:t>, </a:t>
            </a:r>
            <a:r>
              <a:rPr lang="en-US" sz="1100" b="1" dirty="0" err="1"/>
              <a:t>სოციალური</a:t>
            </a:r>
            <a:r>
              <a:rPr lang="en-US" sz="1100" b="1" dirty="0"/>
              <a:t> </a:t>
            </a:r>
            <a:r>
              <a:rPr lang="en-US" sz="1100" b="1" dirty="0" err="1"/>
              <a:t>დიალოგი</a:t>
            </a:r>
            <a:r>
              <a:rPr lang="en-US" sz="1100" b="1" dirty="0"/>
              <a:t>/</a:t>
            </a:r>
            <a:r>
              <a:rPr lang="en-US" sz="1100" b="1" dirty="0" err="1"/>
              <a:t>პარტნიორობა</a:t>
            </a:r>
            <a:r>
              <a:rPr lang="en-US" sz="1100" b="1" dirty="0"/>
              <a:t>, </a:t>
            </a:r>
            <a:r>
              <a:rPr lang="en-US" sz="1100" b="1" dirty="0" err="1"/>
              <a:t>შრომითი</a:t>
            </a:r>
            <a:r>
              <a:rPr lang="en-US" sz="1100" b="1" dirty="0"/>
              <a:t> </a:t>
            </a:r>
            <a:r>
              <a:rPr lang="en-US" sz="1100" b="1" dirty="0" err="1"/>
              <a:t>დავების</a:t>
            </a:r>
            <a:r>
              <a:rPr lang="en-US" sz="1100" b="1" dirty="0"/>
              <a:t> </a:t>
            </a:r>
            <a:r>
              <a:rPr lang="en-US" sz="1100" b="1" dirty="0" err="1"/>
              <a:t>მედიაცია</a:t>
            </a:r>
            <a:r>
              <a:rPr lang="en-US" sz="1100" b="1" dirty="0"/>
              <a:t> </a:t>
            </a:r>
            <a:r>
              <a:rPr lang="en-US" sz="1100" b="1" dirty="0" err="1"/>
              <a:t>და</a:t>
            </a:r>
            <a:r>
              <a:rPr lang="en-US" sz="1100" b="1" dirty="0"/>
              <a:t> </a:t>
            </a:r>
            <a:r>
              <a:rPr lang="en-US" sz="1100" b="1" dirty="0" err="1"/>
              <a:t>კონკრეტული</a:t>
            </a:r>
            <a:r>
              <a:rPr lang="en-US" sz="1100" b="1" dirty="0"/>
              <a:t> </a:t>
            </a:r>
            <a:r>
              <a:rPr lang="en-US" sz="1100" b="1" dirty="0" err="1"/>
              <a:t>დავები</a:t>
            </a:r>
            <a:r>
              <a:rPr lang="en-US" sz="1100" b="1" dirty="0"/>
              <a:t> </a:t>
            </a:r>
            <a:r>
              <a:rPr lang="en-US" sz="1100" b="1" dirty="0" err="1"/>
              <a:t>კონკრეტული</a:t>
            </a:r>
            <a:r>
              <a:rPr lang="en-US" sz="1100" b="1" dirty="0"/>
              <a:t> </a:t>
            </a:r>
            <a:r>
              <a:rPr lang="en-US" sz="1100" b="1" dirty="0" err="1"/>
              <a:t>კომპანიების</a:t>
            </a:r>
            <a:r>
              <a:rPr lang="en-US" sz="1100" b="1" dirty="0"/>
              <a:t> </a:t>
            </a:r>
            <a:r>
              <a:rPr lang="en-US" sz="1100" b="1" dirty="0" err="1"/>
              <a:t>მაგალითზე</a:t>
            </a:r>
            <a:r>
              <a:rPr lang="en-US" sz="1100" b="1" dirty="0" smtClean="0"/>
              <a:t>.</a:t>
            </a:r>
            <a:endParaRPr lang="ka-GE" sz="1100" b="1" dirty="0" smtClean="0"/>
          </a:p>
          <a:p>
            <a:endParaRPr lang="ka-GE" sz="1100" b="1" dirty="0"/>
          </a:p>
          <a:p>
            <a:pPr marL="0" indent="0">
              <a:buNone/>
            </a:pPr>
            <a:r>
              <a:rPr lang="en-US" sz="1100" b="1" dirty="0" smtClean="0"/>
              <a:t> </a:t>
            </a:r>
            <a:endParaRPr lang="ka-GE" sz="1100" b="1" dirty="0" smtClean="0"/>
          </a:p>
          <a:p>
            <a:r>
              <a:rPr lang="ka-GE" sz="1100" dirty="0" smtClean="0"/>
              <a:t>ვალდებულება გულისხმობს </a:t>
            </a:r>
            <a:r>
              <a:rPr lang="ka-GE" sz="1100" dirty="0"/>
              <a:t>დამოუკიდებელი შრომის ინსპექციის ჩამოყალიბებას</a:t>
            </a:r>
            <a:r>
              <a:rPr lang="ka-GE" sz="1100" dirty="0" smtClean="0"/>
              <a:t>.</a:t>
            </a:r>
          </a:p>
          <a:p>
            <a:endParaRPr lang="ka-GE" sz="1100" dirty="0"/>
          </a:p>
          <a:p>
            <a:endParaRPr lang="ka-GE" dirty="0" smtClean="0"/>
          </a:p>
          <a:p>
            <a:endParaRPr lang="en-US" dirty="0"/>
          </a:p>
        </p:txBody>
      </p:sp>
    </p:spTree>
    <p:extLst>
      <p:ext uri="{BB962C8B-B14F-4D97-AF65-F5344CB8AC3E}">
        <p14:creationId xmlns:p14="http://schemas.microsoft.com/office/powerpoint/2010/main" val="3933544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endParaRPr lang="ka-GE" sz="1600" dirty="0" smtClean="0"/>
          </a:p>
          <a:p>
            <a:pPr algn="just"/>
            <a:endParaRPr lang="ka-GE" sz="1600" dirty="0"/>
          </a:p>
          <a:p>
            <a:pPr algn="just"/>
            <a:r>
              <a:rPr lang="ka-GE" sz="1600" dirty="0" smtClean="0"/>
              <a:t>შრომითი </a:t>
            </a:r>
            <a:r>
              <a:rPr lang="ka-GE" sz="1600" dirty="0"/>
              <a:t>უფლებების აღსრულების მანდატი მიენიჭებოდა ინსპექციას 2020 წლიდან მხოლოდ მძიმე, მავნე, საშიშპირობებიან სექტორებში, ხოლო 2022 წლიდან გავრცელდებოდა ეკონომიკის ყველა სექტორზე. ამ ეტაპზე დავა კვლავ მოცემულ საკითხს ეხება (ეკონომიკისა და ჯანდაცვის სამინისტროებს შორის), </a:t>
            </a:r>
            <a:r>
              <a:rPr lang="ka-GE" sz="1600" b="1" dirty="0"/>
              <a:t>ანუ მანდატი  გავრცელდეს მხოლოდ კონკრეტულ სექტორებზე თუ მოვიცვათ ყველა სექტორი, თუმცა შეიზღუდოს შრომითი უფლებების სპექტრი. </a:t>
            </a:r>
            <a:endParaRPr lang="ka-GE" sz="1600" b="1" dirty="0" smtClean="0"/>
          </a:p>
          <a:p>
            <a:pPr algn="just"/>
            <a:r>
              <a:rPr lang="ka-GE" sz="1600" dirty="0"/>
              <a:t>2020 წლის </a:t>
            </a:r>
            <a:r>
              <a:rPr lang="en-US" sz="1600" dirty="0"/>
              <a:t>GSP </a:t>
            </a:r>
            <a:r>
              <a:rPr lang="ka-GE" sz="1600" dirty="0"/>
              <a:t>მოსმენა დაგეგმილია 30 იანვარს. </a:t>
            </a:r>
            <a:r>
              <a:rPr lang="ka-GE" sz="1600" dirty="0" smtClean="0"/>
              <a:t>სამინისტრო </a:t>
            </a:r>
            <a:r>
              <a:rPr lang="ka-GE" sz="1600" dirty="0"/>
              <a:t>გეგმავს, რომ </a:t>
            </a:r>
            <a:r>
              <a:rPr lang="ka-GE" sz="1600" b="1" dirty="0"/>
              <a:t>იანვრის პირველ კვირაში </a:t>
            </a:r>
            <a:r>
              <a:rPr lang="ka-GE" sz="1600" dirty="0"/>
              <a:t>შეჯერდებიან </a:t>
            </a:r>
            <a:r>
              <a:rPr lang="ka-GE" sz="1600" dirty="0" smtClean="0"/>
              <a:t>სამინისტროები (ეკონომიკა-ჯანდაცვა) </a:t>
            </a:r>
            <a:r>
              <a:rPr lang="ka-GE" sz="1600" b="1" dirty="0"/>
              <a:t>და 2020 წლის იანვრის ბოლომდე </a:t>
            </a:r>
            <a:r>
              <a:rPr lang="ka-GE" sz="1600" dirty="0"/>
              <a:t>საქართველოს მთავრობას წარუდგინოს ინსპექციის სსიპ-ად ჩამოყალიბების შესახებ შესაბამისი აქტი (საქართველოს კანონის პროექტი „შრომის ინსპექციის კანონი“) და მასთან დაკავშირებული შესაბამისი ცვლილებების პროექტები. </a:t>
            </a:r>
            <a:endParaRPr lang="en-US" sz="1600" dirty="0"/>
          </a:p>
          <a:p>
            <a:pPr algn="just"/>
            <a:endParaRPr lang="en-US" sz="1600" dirty="0"/>
          </a:p>
          <a:p>
            <a:pPr algn="just"/>
            <a:endParaRPr lang="en-US" sz="1600" dirty="0"/>
          </a:p>
        </p:txBody>
      </p:sp>
      <p:sp>
        <p:nvSpPr>
          <p:cNvPr id="4" name="Title 1"/>
          <p:cNvSpPr>
            <a:spLocks noGrp="1"/>
          </p:cNvSpPr>
          <p:nvPr>
            <p:ph type="title"/>
          </p:nvPr>
        </p:nvSpPr>
        <p:spPr>
          <a:xfrm>
            <a:off x="838200" y="365125"/>
            <a:ext cx="10515600" cy="1325563"/>
          </a:xfrm>
        </p:spPr>
        <p:txBody>
          <a:bodyPr>
            <a:normAutofit/>
          </a:bodyPr>
          <a:lstStyle/>
          <a:p>
            <a:pPr algn="ctr"/>
            <a:r>
              <a:rPr lang="ka-GE" sz="2000" b="1" dirty="0"/>
              <a:t>2018 წლის მოსმენების </a:t>
            </a:r>
            <a:r>
              <a:rPr lang="ka-GE" sz="2000" b="1" dirty="0" smtClean="0"/>
              <a:t>პროცესში საქართველოს </a:t>
            </a:r>
            <a:r>
              <a:rPr lang="ka-GE" sz="2000" b="1" dirty="0"/>
              <a:t>მიერ გაიცა დაპირ</a:t>
            </a:r>
            <a:r>
              <a:rPr lang="ka-GE" sz="2000" dirty="0"/>
              <a:t>ება </a:t>
            </a:r>
            <a:endParaRPr lang="en-US" sz="2000" dirty="0"/>
          </a:p>
        </p:txBody>
      </p:sp>
    </p:spTree>
    <p:extLst>
      <p:ext uri="{BB962C8B-B14F-4D97-AF65-F5344CB8AC3E}">
        <p14:creationId xmlns:p14="http://schemas.microsoft.com/office/powerpoint/2010/main" val="2292507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2000" dirty="0" smtClean="0"/>
              <a:t>შრომის კოდექსი</a:t>
            </a:r>
            <a:endParaRPr lang="en-US" sz="2000" dirty="0"/>
          </a:p>
        </p:txBody>
      </p:sp>
      <p:sp>
        <p:nvSpPr>
          <p:cNvPr id="3" name="Content Placeholder 2"/>
          <p:cNvSpPr>
            <a:spLocks noGrp="1"/>
          </p:cNvSpPr>
          <p:nvPr>
            <p:ph idx="1"/>
          </p:nvPr>
        </p:nvSpPr>
        <p:spPr/>
        <p:txBody>
          <a:bodyPr>
            <a:normAutofit/>
          </a:bodyPr>
          <a:lstStyle/>
          <a:p>
            <a:pPr algn="just"/>
            <a:r>
              <a:rPr lang="ka-GE" sz="1800" dirty="0"/>
              <a:t>საქართველოს პარლამენტის წევრის, დიმიტრი ცქიტიშვილის ინიციატივით პარლამენტმა დაიწყო მუშაობა ცვლილებებზე საქართველოს ორგანულ კანონში „საქართველოს შრომის კოდექსი“ საქართველოს მიერ საერთაშორისო დონეზე აღებული ვალდებულებების შესრულების მიზნით, ასოცირების შეთანხმების დანართით განსაზღვრული დირექტივების შესაბამისად. ცვლილებები მომზადებულია შრომის სამართალს მიკუთვნებული 9 დირექტივის შესაბამისად (დანართი </a:t>
            </a:r>
            <a:r>
              <a:rPr lang="en-US" sz="1800" dirty="0"/>
              <a:t>XXX</a:t>
            </a:r>
            <a:r>
              <a:rPr lang="ka-GE" sz="1800" dirty="0"/>
              <a:t>)</a:t>
            </a:r>
            <a:r>
              <a:rPr lang="en-US" sz="1800" dirty="0"/>
              <a:t>. </a:t>
            </a:r>
            <a:r>
              <a:rPr lang="ka-GE" sz="1800" dirty="0"/>
              <a:t>პროექტი ითავლისწინებს პროექტი მუშავდებოდა საერთაშორისო ორგანიზაციების ექსპერტების ჩართულობით. </a:t>
            </a:r>
            <a:endParaRPr lang="ka-GE" sz="1800" dirty="0" smtClean="0"/>
          </a:p>
          <a:p>
            <a:pPr algn="just"/>
            <a:endParaRPr lang="en-US" sz="1800" dirty="0"/>
          </a:p>
          <a:p>
            <a:pPr algn="just"/>
            <a:r>
              <a:rPr lang="ka-GE" sz="1800" dirty="0"/>
              <a:t>პროცესში აქტიურად იყო ჩართული ჯანდაცვის სამინისტრო, ეკონომიკის სამინისტრო, სოციალური პარტნიორები, არასამთავრობო ორგანიზაციები, სახალხო დამცველის აპარატი  და საერთაშორისო ორგანიზიციები. გაიმართა 4 საჯარო თემატური შეხვედრა. </a:t>
            </a:r>
            <a:endParaRPr lang="ka-GE" sz="1800" dirty="0" smtClean="0"/>
          </a:p>
          <a:p>
            <a:pPr algn="just"/>
            <a:endParaRPr lang="en-US" sz="1800" dirty="0"/>
          </a:p>
          <a:p>
            <a:r>
              <a:rPr lang="ka-GE" sz="1800" dirty="0"/>
              <a:t>ამ ეტაპზე პროცესი შეჩერებულია. </a:t>
            </a:r>
            <a:endParaRPr lang="en-US" sz="1800" dirty="0"/>
          </a:p>
          <a:p>
            <a:endParaRPr lang="en-US" dirty="0"/>
          </a:p>
        </p:txBody>
      </p:sp>
    </p:spTree>
    <p:extLst>
      <p:ext uri="{BB962C8B-B14F-4D97-AF65-F5344CB8AC3E}">
        <p14:creationId xmlns:p14="http://schemas.microsoft.com/office/powerpoint/2010/main" val="19285766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470</Words>
  <Application>Microsoft Office PowerPoint</Application>
  <PresentationFormat>Widescreen</PresentationFormat>
  <Paragraphs>34</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Sylfaen</vt:lpstr>
      <vt:lpstr>Office Theme</vt:lpstr>
      <vt:lpstr>შრომა/დასაქმება</vt:lpstr>
      <vt:lpstr>შრომის ბაზრის სტრატეგია</vt:lpstr>
      <vt:lpstr>შრომის ინსპექცია</vt:lpstr>
      <vt:lpstr>2018 წლის მოსმენების პროცესში საქართველოს მიერ გაიცა დაპირება </vt:lpstr>
      <vt:lpstr>შრომის კოდექსი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Lika Klimiashvili</dc:creator>
  <cp:lastModifiedBy>Lika Klimiashvili</cp:lastModifiedBy>
  <cp:revision>5</cp:revision>
  <dcterms:created xsi:type="dcterms:W3CDTF">2019-12-26T12:51:33Z</dcterms:created>
  <dcterms:modified xsi:type="dcterms:W3CDTF">2019-12-26T13:03:25Z</dcterms:modified>
</cp:coreProperties>
</file>