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A6466C-F66A-4274-BC80-39319C9DE78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ADF7461-3C51-4371-AC43-63F9FD9919FC}">
      <dgm:prSet custT="1"/>
      <dgm:spPr>
        <a:solidFill>
          <a:schemeClr val="bg2"/>
        </a:solidFill>
      </dgm:spPr>
      <dgm:t>
        <a:bodyPr/>
        <a:lstStyle/>
        <a:p>
          <a:r>
            <a:rPr lang="en-GB" sz="1900" b="1" kern="1200" dirty="0">
              <a:solidFill>
                <a:schemeClr val="tx1"/>
              </a:solidFill>
            </a:rPr>
            <a:t>Outcome 3 - </a:t>
          </a:r>
          <a:r>
            <a:rPr lang="en-GB" sz="1900" b="0" i="1" kern="1200" dirty="0">
              <a:solidFill>
                <a:srgbClr val="000000"/>
              </a:solidFill>
              <a:latin typeface="Gill Sans MT" panose="020B0502020104020203"/>
              <a:ea typeface="+mn-ea"/>
              <a:cs typeface="+mn-cs"/>
            </a:rPr>
            <a:t>Pe</a:t>
          </a:r>
          <a:r>
            <a:rPr lang="en-GB" sz="1900" b="0" i="1" kern="1200" dirty="0">
              <a:solidFill>
                <a:schemeClr val="tx1"/>
              </a:solidFill>
            </a:rPr>
            <a:t>rsons with disabilities, especially those from vulnerable groups, will be supported during COVID-19 pandemic via adjusted communication strategies, developing relevant guidelines, protocols and policy documents to better respond to the needs of </a:t>
          </a:r>
          <a:r>
            <a:rPr lang="en-GB" sz="1900" b="0" i="1" kern="1200" dirty="0" err="1">
              <a:solidFill>
                <a:schemeClr val="tx1"/>
              </a:solidFill>
            </a:rPr>
            <a:t>PwDs</a:t>
          </a:r>
          <a:r>
            <a:rPr lang="en-GB" sz="1900" b="0" i="1" kern="1200" dirty="0">
              <a:solidFill>
                <a:schemeClr val="tx1"/>
              </a:solidFill>
            </a:rPr>
            <a:t> in the light of COVID-19 outbreak. </a:t>
          </a:r>
          <a:endParaRPr lang="en-US" sz="1900" b="0" i="1" kern="1200" dirty="0">
            <a:solidFill>
              <a:schemeClr val="tx1"/>
            </a:solidFill>
          </a:endParaRPr>
        </a:p>
      </dgm:t>
    </dgm:pt>
    <dgm:pt modelId="{DBCA8FB6-4357-407B-BD87-C0D29FE53D3E}" type="parTrans" cxnId="{ECC95588-DF74-4E76-B0D2-94D017CF1C22}">
      <dgm:prSet/>
      <dgm:spPr/>
      <dgm:t>
        <a:bodyPr/>
        <a:lstStyle/>
        <a:p>
          <a:endParaRPr lang="en-US"/>
        </a:p>
      </dgm:t>
    </dgm:pt>
    <dgm:pt modelId="{E2A372DD-D9A4-4629-BAC7-CF0103D4D79D}" type="sibTrans" cxnId="{ECC95588-DF74-4E76-B0D2-94D017CF1C22}">
      <dgm:prSet/>
      <dgm:spPr/>
      <dgm:t>
        <a:bodyPr/>
        <a:lstStyle/>
        <a:p>
          <a:endParaRPr lang="en-US"/>
        </a:p>
      </dgm:t>
    </dgm:pt>
    <dgm:pt modelId="{1AC12E18-8B85-4B46-A679-72A00790BD59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n-GB" b="1" i="1" dirty="0">
              <a:solidFill>
                <a:schemeClr val="tx1"/>
              </a:solidFill>
            </a:rPr>
            <a:t>Output 3.1. </a:t>
          </a:r>
          <a:r>
            <a:rPr lang="en-GB" i="1" dirty="0">
              <a:solidFill>
                <a:schemeClr val="tx1"/>
              </a:solidFill>
            </a:rPr>
            <a:t>- Capacity building for organizations of parents of children with disabilities to better respond to COVID-19 outbreak; and development and dissemination of relevant materials in an effective manner to support children with disabilities and their parents during the pandemic.</a:t>
          </a:r>
          <a:endParaRPr lang="en-US" dirty="0">
            <a:solidFill>
              <a:schemeClr val="tx1"/>
            </a:solidFill>
          </a:endParaRPr>
        </a:p>
      </dgm:t>
    </dgm:pt>
    <dgm:pt modelId="{4D3E3854-F772-4F56-9C88-13B570E84DF9}" type="parTrans" cxnId="{1C2A4BA2-174F-4132-8B18-98DAC19C6F10}">
      <dgm:prSet/>
      <dgm:spPr/>
      <dgm:t>
        <a:bodyPr/>
        <a:lstStyle/>
        <a:p>
          <a:endParaRPr lang="en-US"/>
        </a:p>
      </dgm:t>
    </dgm:pt>
    <dgm:pt modelId="{7C8F0B14-E183-4AFB-8FF8-A929929C1D36}" type="sibTrans" cxnId="{1C2A4BA2-174F-4132-8B18-98DAC19C6F10}">
      <dgm:prSet/>
      <dgm:spPr/>
      <dgm:t>
        <a:bodyPr/>
        <a:lstStyle/>
        <a:p>
          <a:endParaRPr lang="en-US"/>
        </a:p>
      </dgm:t>
    </dgm:pt>
    <dgm:pt modelId="{9EBED14E-CB08-48FC-9E37-B413C6E4D50D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GB" b="1" i="1" dirty="0">
              <a:solidFill>
                <a:schemeClr val="tx1"/>
              </a:solidFill>
            </a:rPr>
            <a:t>Output 3.2. </a:t>
          </a:r>
          <a:r>
            <a:rPr lang="en-GB" i="1" dirty="0">
              <a:solidFill>
                <a:schemeClr val="tx1"/>
              </a:solidFill>
            </a:rPr>
            <a:t>– The rights and needs of women and girls with disabilities are addressed as a part of the COVID-19 response  through provision of small grants to </a:t>
          </a:r>
          <a:r>
            <a:rPr lang="en-GB" i="1">
              <a:solidFill>
                <a:schemeClr val="tx1"/>
              </a:solidFill>
            </a:rPr>
            <a:t>women’s CSOs</a:t>
          </a:r>
          <a:endParaRPr lang="en-US" dirty="0">
            <a:solidFill>
              <a:schemeClr val="tx1"/>
            </a:solidFill>
          </a:endParaRPr>
        </a:p>
      </dgm:t>
    </dgm:pt>
    <dgm:pt modelId="{E24D7E76-6D9B-4B4F-AB51-FFD3E23DBE85}" type="parTrans" cxnId="{52DCFFC2-41C6-4818-A51D-E03181555C26}">
      <dgm:prSet/>
      <dgm:spPr/>
      <dgm:t>
        <a:bodyPr/>
        <a:lstStyle/>
        <a:p>
          <a:endParaRPr lang="en-US"/>
        </a:p>
      </dgm:t>
    </dgm:pt>
    <dgm:pt modelId="{D2B66A41-8FCE-404E-B12F-4B67B573A748}" type="sibTrans" cxnId="{52DCFFC2-41C6-4818-A51D-E03181555C26}">
      <dgm:prSet/>
      <dgm:spPr/>
      <dgm:t>
        <a:bodyPr/>
        <a:lstStyle/>
        <a:p>
          <a:endParaRPr lang="en-US"/>
        </a:p>
      </dgm:t>
    </dgm:pt>
    <dgm:pt modelId="{1DD8FC19-57EC-4176-BD89-8B7637FC1F65}">
      <dgm:prSet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en-GB" b="1" i="1" dirty="0">
              <a:solidFill>
                <a:schemeClr val="tx1"/>
              </a:solidFill>
            </a:rPr>
            <a:t>Output 3.3. </a:t>
          </a:r>
          <a:r>
            <a:rPr lang="en-GB" i="1" dirty="0">
              <a:solidFill>
                <a:schemeClr val="tx1"/>
              </a:solidFill>
            </a:rPr>
            <a:t>- Awareness raising on COVID-19 and its preventive measures for </a:t>
          </a:r>
          <a:r>
            <a:rPr lang="en-GB" i="1" dirty="0" err="1">
              <a:solidFill>
                <a:schemeClr val="tx1"/>
              </a:solidFill>
            </a:rPr>
            <a:t>PwDs</a:t>
          </a:r>
          <a:r>
            <a:rPr lang="en-GB" i="1" dirty="0">
              <a:solidFill>
                <a:schemeClr val="tx1"/>
              </a:solidFill>
            </a:rPr>
            <a:t> especially for people with psychosocial needs; support distance services for </a:t>
          </a:r>
          <a:r>
            <a:rPr lang="en-GB" i="1" dirty="0" err="1">
              <a:solidFill>
                <a:schemeClr val="tx1"/>
              </a:solidFill>
            </a:rPr>
            <a:t>PwDs</a:t>
          </a:r>
          <a:r>
            <a:rPr lang="en-GB" i="1" dirty="0">
              <a:solidFill>
                <a:schemeClr val="tx1"/>
              </a:solidFill>
            </a:rPr>
            <a:t> for managing problems caused by the virus crisis; and guidelines and protocols for medical personnel treating </a:t>
          </a:r>
          <a:r>
            <a:rPr lang="en-GB" i="1" dirty="0" err="1">
              <a:solidFill>
                <a:schemeClr val="tx1"/>
              </a:solidFill>
            </a:rPr>
            <a:t>PwDs</a:t>
          </a:r>
          <a:r>
            <a:rPr lang="en-GB" i="1" dirty="0">
              <a:solidFill>
                <a:schemeClr val="tx1"/>
              </a:solidFill>
            </a:rPr>
            <a:t> infected with the virus as well as for personnel in residential facilities.</a:t>
          </a:r>
          <a:endParaRPr lang="en-US" dirty="0">
            <a:solidFill>
              <a:schemeClr val="tx1"/>
            </a:solidFill>
          </a:endParaRPr>
        </a:p>
      </dgm:t>
    </dgm:pt>
    <dgm:pt modelId="{3713B64D-2087-4D60-8985-BA6E29C94044}" type="parTrans" cxnId="{682FB5C5-72C9-47B3-BDA2-0166576DF31A}">
      <dgm:prSet/>
      <dgm:spPr/>
      <dgm:t>
        <a:bodyPr/>
        <a:lstStyle/>
        <a:p>
          <a:endParaRPr lang="en-US"/>
        </a:p>
      </dgm:t>
    </dgm:pt>
    <dgm:pt modelId="{5DD95070-AE89-461F-ABEF-29BC7857E1E9}" type="sibTrans" cxnId="{682FB5C5-72C9-47B3-BDA2-0166576DF31A}">
      <dgm:prSet/>
      <dgm:spPr/>
      <dgm:t>
        <a:bodyPr/>
        <a:lstStyle/>
        <a:p>
          <a:endParaRPr lang="en-US"/>
        </a:p>
      </dgm:t>
    </dgm:pt>
    <dgm:pt modelId="{6494873F-DCCE-AA48-B969-F97CBBE260EE}" type="pres">
      <dgm:prSet presAssocID="{C7A6466C-F66A-4274-BC80-39319C9DE78A}" presName="linear" presStyleCnt="0">
        <dgm:presLayoutVars>
          <dgm:animLvl val="lvl"/>
          <dgm:resizeHandles val="exact"/>
        </dgm:presLayoutVars>
      </dgm:prSet>
      <dgm:spPr/>
    </dgm:pt>
    <dgm:pt modelId="{3DC67B39-7977-2C4B-AED5-E91F2AA9154A}" type="pres">
      <dgm:prSet presAssocID="{EADF7461-3C51-4371-AC43-63F9FD9919FC}" presName="parentText" presStyleLbl="node1" presStyleIdx="0" presStyleCnt="4" custLinFactY="-18478" custLinFactNeighborX="-1115" custLinFactNeighborY="-100000">
        <dgm:presLayoutVars>
          <dgm:chMax val="0"/>
          <dgm:bulletEnabled val="1"/>
        </dgm:presLayoutVars>
      </dgm:prSet>
      <dgm:spPr/>
    </dgm:pt>
    <dgm:pt modelId="{393FAFF0-7E8E-BC42-B21B-E397278A2D45}" type="pres">
      <dgm:prSet presAssocID="{E2A372DD-D9A4-4629-BAC7-CF0103D4D79D}" presName="spacer" presStyleCnt="0"/>
      <dgm:spPr/>
    </dgm:pt>
    <dgm:pt modelId="{69BA56E2-C4BB-1446-8C17-791AA380C338}" type="pres">
      <dgm:prSet presAssocID="{1AC12E18-8B85-4B46-A679-72A00790BD59}" presName="parentText" presStyleLbl="node1" presStyleIdx="1" presStyleCnt="4" custLinFactY="-1190" custLinFactNeighborY="-100000">
        <dgm:presLayoutVars>
          <dgm:chMax val="0"/>
          <dgm:bulletEnabled val="1"/>
        </dgm:presLayoutVars>
      </dgm:prSet>
      <dgm:spPr/>
    </dgm:pt>
    <dgm:pt modelId="{A21F3E66-5C5B-F142-9B48-44B64E604375}" type="pres">
      <dgm:prSet presAssocID="{7C8F0B14-E183-4AFB-8FF8-A929929C1D36}" presName="spacer" presStyleCnt="0"/>
      <dgm:spPr/>
    </dgm:pt>
    <dgm:pt modelId="{9A5144F0-331B-B748-810A-FDC0F4310B02}" type="pres">
      <dgm:prSet presAssocID="{9EBED14E-CB08-48FC-9E37-B413C6E4D50D}" presName="parentText" presStyleLbl="node1" presStyleIdx="2" presStyleCnt="4" custLinFactY="-1022" custLinFactNeighborY="-100000">
        <dgm:presLayoutVars>
          <dgm:chMax val="0"/>
          <dgm:bulletEnabled val="1"/>
        </dgm:presLayoutVars>
      </dgm:prSet>
      <dgm:spPr/>
    </dgm:pt>
    <dgm:pt modelId="{A9C6967F-75A6-204B-8E27-723439D61BF6}" type="pres">
      <dgm:prSet presAssocID="{D2B66A41-8FCE-404E-B12F-4B67B573A748}" presName="spacer" presStyleCnt="0"/>
      <dgm:spPr/>
    </dgm:pt>
    <dgm:pt modelId="{1D0877B7-9EC5-9F43-8ACE-EDA04EB5AC11}" type="pres">
      <dgm:prSet presAssocID="{1DD8FC19-57EC-4176-BD89-8B7637FC1F65}" presName="parentText" presStyleLbl="node1" presStyleIdx="3" presStyleCnt="4" custScaleY="122515" custLinFactY="-2906" custLinFactNeighborY="-100000">
        <dgm:presLayoutVars>
          <dgm:chMax val="0"/>
          <dgm:bulletEnabled val="1"/>
        </dgm:presLayoutVars>
      </dgm:prSet>
      <dgm:spPr/>
    </dgm:pt>
  </dgm:ptLst>
  <dgm:cxnLst>
    <dgm:cxn modelId="{CCA5383B-8611-144D-9E59-B93C3A64B8B9}" type="presOf" srcId="{EADF7461-3C51-4371-AC43-63F9FD9919FC}" destId="{3DC67B39-7977-2C4B-AED5-E91F2AA9154A}" srcOrd="0" destOrd="0" presId="urn:microsoft.com/office/officeart/2005/8/layout/vList2"/>
    <dgm:cxn modelId="{ECC95588-DF74-4E76-B0D2-94D017CF1C22}" srcId="{C7A6466C-F66A-4274-BC80-39319C9DE78A}" destId="{EADF7461-3C51-4371-AC43-63F9FD9919FC}" srcOrd="0" destOrd="0" parTransId="{DBCA8FB6-4357-407B-BD87-C0D29FE53D3E}" sibTransId="{E2A372DD-D9A4-4629-BAC7-CF0103D4D79D}"/>
    <dgm:cxn modelId="{2B259989-BFEA-554B-96C3-25D4C1A0B1E7}" type="presOf" srcId="{1AC12E18-8B85-4B46-A679-72A00790BD59}" destId="{69BA56E2-C4BB-1446-8C17-791AA380C338}" srcOrd="0" destOrd="0" presId="urn:microsoft.com/office/officeart/2005/8/layout/vList2"/>
    <dgm:cxn modelId="{1C2A4BA2-174F-4132-8B18-98DAC19C6F10}" srcId="{C7A6466C-F66A-4274-BC80-39319C9DE78A}" destId="{1AC12E18-8B85-4B46-A679-72A00790BD59}" srcOrd="1" destOrd="0" parTransId="{4D3E3854-F772-4F56-9C88-13B570E84DF9}" sibTransId="{7C8F0B14-E183-4AFB-8FF8-A929929C1D36}"/>
    <dgm:cxn modelId="{267488AA-144B-9F43-A367-A6254E78CDBE}" type="presOf" srcId="{C7A6466C-F66A-4274-BC80-39319C9DE78A}" destId="{6494873F-DCCE-AA48-B969-F97CBBE260EE}" srcOrd="0" destOrd="0" presId="urn:microsoft.com/office/officeart/2005/8/layout/vList2"/>
    <dgm:cxn modelId="{3B9B54B9-B031-934A-9160-E14B47905861}" type="presOf" srcId="{1DD8FC19-57EC-4176-BD89-8B7637FC1F65}" destId="{1D0877B7-9EC5-9F43-8ACE-EDA04EB5AC11}" srcOrd="0" destOrd="0" presId="urn:microsoft.com/office/officeart/2005/8/layout/vList2"/>
    <dgm:cxn modelId="{0A9A90C2-8034-7441-BBDD-9620C668730E}" type="presOf" srcId="{9EBED14E-CB08-48FC-9E37-B413C6E4D50D}" destId="{9A5144F0-331B-B748-810A-FDC0F4310B02}" srcOrd="0" destOrd="0" presId="urn:microsoft.com/office/officeart/2005/8/layout/vList2"/>
    <dgm:cxn modelId="{52DCFFC2-41C6-4818-A51D-E03181555C26}" srcId="{C7A6466C-F66A-4274-BC80-39319C9DE78A}" destId="{9EBED14E-CB08-48FC-9E37-B413C6E4D50D}" srcOrd="2" destOrd="0" parTransId="{E24D7E76-6D9B-4B4F-AB51-FFD3E23DBE85}" sibTransId="{D2B66A41-8FCE-404E-B12F-4B67B573A748}"/>
    <dgm:cxn modelId="{682FB5C5-72C9-47B3-BDA2-0166576DF31A}" srcId="{C7A6466C-F66A-4274-BC80-39319C9DE78A}" destId="{1DD8FC19-57EC-4176-BD89-8B7637FC1F65}" srcOrd="3" destOrd="0" parTransId="{3713B64D-2087-4D60-8985-BA6E29C94044}" sibTransId="{5DD95070-AE89-461F-ABEF-29BC7857E1E9}"/>
    <dgm:cxn modelId="{A847CB14-F551-3343-A65C-68DD5B462C98}" type="presParOf" srcId="{6494873F-DCCE-AA48-B969-F97CBBE260EE}" destId="{3DC67B39-7977-2C4B-AED5-E91F2AA9154A}" srcOrd="0" destOrd="0" presId="urn:microsoft.com/office/officeart/2005/8/layout/vList2"/>
    <dgm:cxn modelId="{BB865CA5-CEF9-764A-A635-E8A070AAB1DC}" type="presParOf" srcId="{6494873F-DCCE-AA48-B969-F97CBBE260EE}" destId="{393FAFF0-7E8E-BC42-B21B-E397278A2D45}" srcOrd="1" destOrd="0" presId="urn:microsoft.com/office/officeart/2005/8/layout/vList2"/>
    <dgm:cxn modelId="{34142C47-7889-3745-883F-20F86A03CDC4}" type="presParOf" srcId="{6494873F-DCCE-AA48-B969-F97CBBE260EE}" destId="{69BA56E2-C4BB-1446-8C17-791AA380C338}" srcOrd="2" destOrd="0" presId="urn:microsoft.com/office/officeart/2005/8/layout/vList2"/>
    <dgm:cxn modelId="{B0261EFD-4C2B-7740-9A6E-3B1F892508CE}" type="presParOf" srcId="{6494873F-DCCE-AA48-B969-F97CBBE260EE}" destId="{A21F3E66-5C5B-F142-9B48-44B64E604375}" srcOrd="3" destOrd="0" presId="urn:microsoft.com/office/officeart/2005/8/layout/vList2"/>
    <dgm:cxn modelId="{AEC4EC3E-E713-5C4F-B3BA-F2E48693B321}" type="presParOf" srcId="{6494873F-DCCE-AA48-B969-F97CBBE260EE}" destId="{9A5144F0-331B-B748-810A-FDC0F4310B02}" srcOrd="4" destOrd="0" presId="urn:microsoft.com/office/officeart/2005/8/layout/vList2"/>
    <dgm:cxn modelId="{769011DE-50BA-A947-9737-FB1CD56893C9}" type="presParOf" srcId="{6494873F-DCCE-AA48-B969-F97CBBE260EE}" destId="{A9C6967F-75A6-204B-8E27-723439D61BF6}" srcOrd="5" destOrd="0" presId="urn:microsoft.com/office/officeart/2005/8/layout/vList2"/>
    <dgm:cxn modelId="{5F800DCE-0852-654E-8216-0C56F327638D}" type="presParOf" srcId="{6494873F-DCCE-AA48-B969-F97CBBE260EE}" destId="{1D0877B7-9EC5-9F43-8ACE-EDA04EB5AC1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67B39-7977-2C4B-AED5-E91F2AA9154A}">
      <dsp:nvSpPr>
        <dsp:cNvPr id="0" name=""/>
        <dsp:cNvSpPr/>
      </dsp:nvSpPr>
      <dsp:spPr>
        <a:xfrm>
          <a:off x="0" y="0"/>
          <a:ext cx="7453747" cy="1556100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 dirty="0">
              <a:solidFill>
                <a:schemeClr val="tx1"/>
              </a:solidFill>
            </a:rPr>
            <a:t>Outcome 3 - </a:t>
          </a:r>
          <a:r>
            <a:rPr lang="en-GB" sz="1900" b="0" i="1" kern="1200" dirty="0">
              <a:solidFill>
                <a:srgbClr val="000000"/>
              </a:solidFill>
              <a:latin typeface="Gill Sans MT" panose="020B0502020104020203"/>
              <a:ea typeface="+mn-ea"/>
              <a:cs typeface="+mn-cs"/>
            </a:rPr>
            <a:t>Pe</a:t>
          </a:r>
          <a:r>
            <a:rPr lang="en-GB" sz="1900" b="0" i="1" kern="1200" dirty="0">
              <a:solidFill>
                <a:schemeClr val="tx1"/>
              </a:solidFill>
            </a:rPr>
            <a:t>rsons with disabilities, especially those from vulnerable groups, will be supported during COVID-19 pandemic via adjusted communication strategies, developing relevant guidelines, protocols and policy documents to better respond to the needs of </a:t>
          </a:r>
          <a:r>
            <a:rPr lang="en-GB" sz="1900" b="0" i="1" kern="1200" dirty="0" err="1">
              <a:solidFill>
                <a:schemeClr val="tx1"/>
              </a:solidFill>
            </a:rPr>
            <a:t>PwDs</a:t>
          </a:r>
          <a:r>
            <a:rPr lang="en-GB" sz="1900" b="0" i="1" kern="1200" dirty="0">
              <a:solidFill>
                <a:schemeClr val="tx1"/>
              </a:solidFill>
            </a:rPr>
            <a:t> in the light of COVID-19 outbreak. </a:t>
          </a:r>
          <a:endParaRPr lang="en-US" sz="1900" b="0" i="1" kern="1200" dirty="0">
            <a:solidFill>
              <a:schemeClr val="tx1"/>
            </a:solidFill>
          </a:endParaRPr>
        </a:p>
      </dsp:txBody>
      <dsp:txXfrm>
        <a:off x="75963" y="75963"/>
        <a:ext cx="7301821" cy="1404174"/>
      </dsp:txXfrm>
    </dsp:sp>
    <dsp:sp modelId="{69BA56E2-C4BB-1446-8C17-791AA380C338}">
      <dsp:nvSpPr>
        <dsp:cNvPr id="0" name=""/>
        <dsp:cNvSpPr/>
      </dsp:nvSpPr>
      <dsp:spPr>
        <a:xfrm>
          <a:off x="0" y="1597124"/>
          <a:ext cx="7453747" cy="155610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i="1" kern="1200" dirty="0">
              <a:solidFill>
                <a:schemeClr val="tx1"/>
              </a:solidFill>
            </a:rPr>
            <a:t>Output 3.1. </a:t>
          </a:r>
          <a:r>
            <a:rPr lang="en-GB" sz="1900" i="1" kern="1200" dirty="0">
              <a:solidFill>
                <a:schemeClr val="tx1"/>
              </a:solidFill>
            </a:rPr>
            <a:t>- Capacity building for organizations of parents of children with disabilities to better respond to COVID-19 outbreak; and development and dissemination of relevant materials in an effective manner to support children with disabilities and their parents during the pandemic.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75963" y="1673087"/>
        <a:ext cx="7301821" cy="1404174"/>
      </dsp:txXfrm>
    </dsp:sp>
    <dsp:sp modelId="{9A5144F0-331B-B748-810A-FDC0F4310B02}">
      <dsp:nvSpPr>
        <dsp:cNvPr id="0" name=""/>
        <dsp:cNvSpPr/>
      </dsp:nvSpPr>
      <dsp:spPr>
        <a:xfrm>
          <a:off x="0" y="3210558"/>
          <a:ext cx="7453747" cy="1556100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i="1" kern="1200" dirty="0">
              <a:solidFill>
                <a:schemeClr val="tx1"/>
              </a:solidFill>
            </a:rPr>
            <a:t>Output 3.2. </a:t>
          </a:r>
          <a:r>
            <a:rPr lang="en-GB" sz="1900" i="1" kern="1200" dirty="0">
              <a:solidFill>
                <a:schemeClr val="tx1"/>
              </a:solidFill>
            </a:rPr>
            <a:t>– The rights and needs of women and girls with disabilities are addressed as a part of the COVID-19 response  through provision of small grants to </a:t>
          </a:r>
          <a:r>
            <a:rPr lang="en-GB" sz="1900" i="1" kern="1200">
              <a:solidFill>
                <a:schemeClr val="tx1"/>
              </a:solidFill>
            </a:rPr>
            <a:t>women’s CSOs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75963" y="3286521"/>
        <a:ext cx="7301821" cy="1404174"/>
      </dsp:txXfrm>
    </dsp:sp>
    <dsp:sp modelId="{1D0877B7-9EC5-9F43-8ACE-EDA04EB5AC11}">
      <dsp:nvSpPr>
        <dsp:cNvPr id="0" name=""/>
        <dsp:cNvSpPr/>
      </dsp:nvSpPr>
      <dsp:spPr>
        <a:xfrm>
          <a:off x="0" y="4792061"/>
          <a:ext cx="7453747" cy="190645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i="1" kern="1200" dirty="0">
              <a:solidFill>
                <a:schemeClr val="tx1"/>
              </a:solidFill>
            </a:rPr>
            <a:t>Output 3.3. </a:t>
          </a:r>
          <a:r>
            <a:rPr lang="en-GB" sz="1900" i="1" kern="1200" dirty="0">
              <a:solidFill>
                <a:schemeClr val="tx1"/>
              </a:solidFill>
            </a:rPr>
            <a:t>- Awareness raising on COVID-19 and its preventive measures for </a:t>
          </a:r>
          <a:r>
            <a:rPr lang="en-GB" sz="1900" i="1" kern="1200" dirty="0" err="1">
              <a:solidFill>
                <a:schemeClr val="tx1"/>
              </a:solidFill>
            </a:rPr>
            <a:t>PwDs</a:t>
          </a:r>
          <a:r>
            <a:rPr lang="en-GB" sz="1900" i="1" kern="1200" dirty="0">
              <a:solidFill>
                <a:schemeClr val="tx1"/>
              </a:solidFill>
            </a:rPr>
            <a:t> especially for people with psychosocial needs; support distance services for </a:t>
          </a:r>
          <a:r>
            <a:rPr lang="en-GB" sz="1900" i="1" kern="1200" dirty="0" err="1">
              <a:solidFill>
                <a:schemeClr val="tx1"/>
              </a:solidFill>
            </a:rPr>
            <a:t>PwDs</a:t>
          </a:r>
          <a:r>
            <a:rPr lang="en-GB" sz="1900" i="1" kern="1200" dirty="0">
              <a:solidFill>
                <a:schemeClr val="tx1"/>
              </a:solidFill>
            </a:rPr>
            <a:t> for managing problems caused by the virus crisis; and guidelines and protocols for medical personnel treating </a:t>
          </a:r>
          <a:r>
            <a:rPr lang="en-GB" sz="1900" i="1" kern="1200" dirty="0" err="1">
              <a:solidFill>
                <a:schemeClr val="tx1"/>
              </a:solidFill>
            </a:rPr>
            <a:t>PwDs</a:t>
          </a:r>
          <a:r>
            <a:rPr lang="en-GB" sz="1900" i="1" kern="1200" dirty="0">
              <a:solidFill>
                <a:schemeClr val="tx1"/>
              </a:solidFill>
            </a:rPr>
            <a:t> infected with the virus as well as for personnel in residential facilities.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93065" y="4885126"/>
        <a:ext cx="7267617" cy="1720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2609674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43929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2315712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295930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160087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302780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92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28650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128876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G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344237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G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201181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1ECD849-E671-954F-9660-666510125908}" type="datetimeFigureOut">
              <a:rPr lang="en-GE" smtClean="0"/>
              <a:t>05/06/2020</a:t>
            </a:fld>
            <a:endParaRPr lang="en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AFD0C71-562D-944D-8C8F-573E7729A8C3}" type="slidenum">
              <a:rPr lang="en-GE" smtClean="0"/>
              <a:t>‹#›</a:t>
            </a:fld>
            <a:endParaRPr lang="en-GE"/>
          </a:p>
        </p:txBody>
      </p:sp>
    </p:spTree>
    <p:extLst>
      <p:ext uri="{BB962C8B-B14F-4D97-AF65-F5344CB8AC3E}">
        <p14:creationId xmlns:p14="http://schemas.microsoft.com/office/powerpoint/2010/main" val="293493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74E62-DB8C-B84A-9F74-37FD0855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896" y="2740479"/>
            <a:ext cx="4302461" cy="1495794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D0D0D"/>
                </a:solidFill>
              </a:rPr>
              <a:t>Covid-19 related revisions in the workplan</a:t>
            </a:r>
            <a:endParaRPr lang="en-GE" sz="1500" dirty="0">
              <a:solidFill>
                <a:srgbClr val="0D0D0D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89E2F6C-4696-4864-A8FF-45C35D15F9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665393"/>
              </p:ext>
            </p:extLst>
          </p:nvPr>
        </p:nvGraphicFramePr>
        <p:xfrm>
          <a:off x="4738253" y="-1"/>
          <a:ext cx="7453747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51546637-5437-C443-8E7C-8AE06409FB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2377821" cy="1355835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F04E6B8F-E568-41BE-B7D5-874A05AE47A8}"/>
              </a:ext>
            </a:extLst>
          </p:cNvPr>
          <p:cNvGrpSpPr/>
          <p:nvPr/>
        </p:nvGrpSpPr>
        <p:grpSpPr>
          <a:xfrm>
            <a:off x="61861" y="4520448"/>
            <a:ext cx="4614530" cy="2200939"/>
            <a:chOff x="0" y="3210558"/>
            <a:chExt cx="7453747" cy="155610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45FB5516-6BCE-4635-84A9-F03432426864}"/>
                </a:ext>
              </a:extLst>
            </p:cNvPr>
            <p:cNvSpPr/>
            <p:nvPr/>
          </p:nvSpPr>
          <p:spPr>
            <a:xfrm>
              <a:off x="0" y="3210558"/>
              <a:ext cx="7453747" cy="1556100"/>
            </a:xfrm>
            <a:prstGeom prst="roundRect">
              <a:avLst/>
            </a:prstGeom>
            <a:grpFill/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-6901259"/>
                <a:satOff val="30573"/>
                <a:lumOff val="-1124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ectangle: Rounded Corners 4">
              <a:extLst>
                <a:ext uri="{FF2B5EF4-FFF2-40B4-BE49-F238E27FC236}">
                  <a16:creationId xmlns:a16="http://schemas.microsoft.com/office/drawing/2014/main" id="{ABF81681-F926-4A58-B05B-9ADAF1F4CD41}"/>
                </a:ext>
              </a:extLst>
            </p:cNvPr>
            <p:cNvSpPr txBox="1"/>
            <p:nvPr/>
          </p:nvSpPr>
          <p:spPr>
            <a:xfrm>
              <a:off x="252038" y="3313327"/>
              <a:ext cx="6949669" cy="1404174"/>
            </a:xfrm>
            <a:prstGeom prst="rect">
              <a:avLst/>
            </a:prstGeom>
            <a:grpFill/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900" b="1" i="1" kern="1200" dirty="0">
                  <a:solidFill>
                    <a:schemeClr val="tx1"/>
                  </a:solidFill>
                </a:rPr>
                <a:t>Output 3.4. </a:t>
              </a:r>
              <a:r>
                <a:rPr lang="en-GB" sz="1900" i="1" kern="1200" dirty="0">
                  <a:solidFill>
                    <a:schemeClr val="tx1"/>
                  </a:solidFill>
                </a:rPr>
                <a:t>– </a:t>
              </a:r>
              <a:r>
                <a:rPr lang="en-US" sz="1900" i="1" dirty="0">
                  <a:solidFill>
                    <a:schemeClr val="tx1"/>
                  </a:solidFill>
                </a:rPr>
                <a:t> Monitoring report/research on mainstreaming the </a:t>
              </a:r>
              <a:r>
                <a:rPr lang="en-US" sz="1900" i="1" dirty="0" err="1">
                  <a:solidFill>
                    <a:schemeClr val="tx1"/>
                  </a:solidFill>
                </a:rPr>
                <a:t>PwD</a:t>
              </a:r>
              <a:r>
                <a:rPr lang="en-US" sz="1900" i="1" dirty="0">
                  <a:solidFill>
                    <a:schemeClr val="tx1"/>
                  </a:solidFill>
                </a:rPr>
                <a:t> needs in rapid-response and crisis-mitigation measures;                         Capacity building of </a:t>
              </a:r>
              <a:r>
                <a:rPr lang="en-US" sz="1900" i="1" dirty="0" err="1">
                  <a:solidFill>
                    <a:schemeClr val="tx1"/>
                  </a:solidFill>
                </a:rPr>
                <a:t>PwDs</a:t>
              </a:r>
              <a:r>
                <a:rPr lang="en-US" sz="1900" i="1" dirty="0">
                  <a:solidFill>
                    <a:schemeClr val="tx1"/>
                  </a:solidFill>
                </a:rPr>
                <a:t> through online trainings for mitigation of the negative socio-economic effects of the pandemic</a:t>
              </a:r>
              <a:endParaRPr lang="en-US" sz="19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920664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221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Covid-19 related revisions in the workplan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related revisions in the workplan</dc:title>
  <dc:creator>Amy Clancy</dc:creator>
  <cp:lastModifiedBy>Mariam Tutberidze</cp:lastModifiedBy>
  <cp:revision>5</cp:revision>
  <dcterms:created xsi:type="dcterms:W3CDTF">2020-05-06T07:12:18Z</dcterms:created>
  <dcterms:modified xsi:type="dcterms:W3CDTF">2020-05-06T16:06:03Z</dcterms:modified>
</cp:coreProperties>
</file>