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7" r:id="rId1"/>
  </p:sldMasterIdLst>
  <p:notesMasterIdLst>
    <p:notesMasterId r:id="rId11"/>
  </p:notesMasterIdLst>
  <p:handoutMasterIdLst>
    <p:handoutMasterId r:id="rId12"/>
  </p:handoutMasterIdLst>
  <p:sldIdLst>
    <p:sldId id="297" r:id="rId2"/>
    <p:sldId id="280" r:id="rId3"/>
    <p:sldId id="283" r:id="rId4"/>
    <p:sldId id="293" r:id="rId5"/>
    <p:sldId id="286" r:id="rId6"/>
    <p:sldId id="288" r:id="rId7"/>
    <p:sldId id="289" r:id="rId8"/>
    <p:sldId id="295" r:id="rId9"/>
    <p:sldId id="291" r:id="rId10"/>
  </p:sldIdLst>
  <p:sldSz cx="12192000" cy="6858000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29" autoAdjust="0"/>
  </p:normalViewPr>
  <p:slideViewPr>
    <p:cSldViewPr snapToGrid="0">
      <p:cViewPr>
        <p:scale>
          <a:sx n="90" d="100"/>
          <a:sy n="90" d="100"/>
        </p:scale>
        <p:origin x="-13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57EC89A7-FC91-45D1-9A46-128553B832DD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2342339D-BFD5-4614-B739-25F3485E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397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52B2750F-7946-44BA-80F8-50113C0334C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6F53DFB-3678-48E3-9264-4CE14E3D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788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741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093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72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106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050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928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14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520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153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6" y="6400801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7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92" indent="0" algn="ctr">
              <a:buNone/>
              <a:defRPr sz="2400"/>
            </a:lvl2pPr>
            <a:lvl3pPr marL="914384" indent="0" algn="ctr">
              <a:buNone/>
              <a:defRPr sz="2400"/>
            </a:lvl3pPr>
            <a:lvl4pPr marL="1371576" indent="0" algn="ctr">
              <a:buNone/>
              <a:defRPr sz="2000"/>
            </a:lvl4pPr>
            <a:lvl5pPr marL="1828768" indent="0" algn="ctr">
              <a:buNone/>
              <a:defRPr sz="2000"/>
            </a:lvl5pPr>
            <a:lvl6pPr marL="2285960" indent="0" algn="ctr">
              <a:buNone/>
              <a:defRPr sz="2000"/>
            </a:lvl6pPr>
            <a:lvl7pPr marL="2743152" indent="0" algn="ctr">
              <a:buNone/>
              <a:defRPr sz="2000"/>
            </a:lvl7pPr>
            <a:lvl8pPr marL="3200344" indent="0" algn="ctr">
              <a:buNone/>
              <a:defRPr sz="2000"/>
            </a:lvl8pPr>
            <a:lvl9pPr marL="3657536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1FD0E-6CCA-4354-A3FA-55BDAFE15848}" type="datetime1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88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4423-D4D1-4FFD-AEDB-185C83ABA08A}" type="datetime1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77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6" y="6400801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7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9289-712C-43D9-985E-EF49851180C4}" type="datetime1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70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D71E-C852-4F1B-AAF3-21298AF6F169}" type="datetime1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58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6" y="6400801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7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9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29F9-BA8D-4716-88D0-6735E0F89E6C}" type="datetime1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6880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6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B3BBA-497E-4982-B54B-AFE99F41D028}" type="datetime1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57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5"/>
            <a:ext cx="4937760" cy="736281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92" indent="0">
              <a:buNone/>
              <a:defRPr sz="2000" b="1"/>
            </a:lvl2pPr>
            <a:lvl3pPr marL="914384" indent="0">
              <a:buNone/>
              <a:defRPr sz="1800" b="1"/>
            </a:lvl3pPr>
            <a:lvl4pPr marL="1371576" indent="0">
              <a:buNone/>
              <a:defRPr sz="1600" b="1"/>
            </a:lvl4pPr>
            <a:lvl5pPr marL="1828768" indent="0">
              <a:buNone/>
              <a:defRPr sz="1600" b="1"/>
            </a:lvl5pPr>
            <a:lvl6pPr marL="2285960" indent="0">
              <a:buNone/>
              <a:defRPr sz="1600" b="1"/>
            </a:lvl6pPr>
            <a:lvl7pPr marL="2743152" indent="0">
              <a:buNone/>
              <a:defRPr sz="1600" b="1"/>
            </a:lvl7pPr>
            <a:lvl8pPr marL="3200344" indent="0">
              <a:buNone/>
              <a:defRPr sz="1600" b="1"/>
            </a:lvl8pPr>
            <a:lvl9pPr marL="365753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5"/>
            <a:ext cx="4937760" cy="736281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92" indent="0">
              <a:buNone/>
              <a:defRPr sz="2000" b="1"/>
            </a:lvl2pPr>
            <a:lvl3pPr marL="914384" indent="0">
              <a:buNone/>
              <a:defRPr sz="1800" b="1"/>
            </a:lvl3pPr>
            <a:lvl4pPr marL="1371576" indent="0">
              <a:buNone/>
              <a:defRPr sz="1600" b="1"/>
            </a:lvl4pPr>
            <a:lvl5pPr marL="1828768" indent="0">
              <a:buNone/>
              <a:defRPr sz="1600" b="1"/>
            </a:lvl5pPr>
            <a:lvl6pPr marL="2285960" indent="0">
              <a:buNone/>
              <a:defRPr sz="1600" b="1"/>
            </a:lvl6pPr>
            <a:lvl7pPr marL="2743152" indent="0">
              <a:buNone/>
              <a:defRPr sz="1600" b="1"/>
            </a:lvl7pPr>
            <a:lvl8pPr marL="3200344" indent="0">
              <a:buNone/>
              <a:defRPr sz="1600" b="1"/>
            </a:lvl8pPr>
            <a:lvl9pPr marL="365753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769E-FE4F-4095-872A-5A2D7A968D1F}" type="datetime1">
              <a:rPr lang="en-US" smtClean="0"/>
              <a:t>16-Jun-20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2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FC187-D2C1-4B67-8C82-4DF55C81098A}" type="datetime1">
              <a:rPr lang="en-US" smtClean="0"/>
              <a:t>16-Jun-20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80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6" y="6400801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7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D7AB0-3F7A-4D75-870C-5A93FFFEA1AD}" type="datetime1">
              <a:rPr lang="en-US" smtClean="0"/>
              <a:t>16-Jun-20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7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1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192" indent="0">
              <a:buNone/>
              <a:defRPr sz="1200"/>
            </a:lvl2pPr>
            <a:lvl3pPr marL="914384" indent="0">
              <a:buNone/>
              <a:defRPr sz="1000"/>
            </a:lvl3pPr>
            <a:lvl4pPr marL="1371576" indent="0">
              <a:buNone/>
              <a:defRPr sz="900"/>
            </a:lvl4pPr>
            <a:lvl5pPr marL="1828768" indent="0">
              <a:buNone/>
              <a:defRPr sz="900"/>
            </a:lvl5pPr>
            <a:lvl6pPr marL="2285960" indent="0">
              <a:buNone/>
              <a:defRPr sz="900"/>
            </a:lvl6pPr>
            <a:lvl7pPr marL="2743152" indent="0">
              <a:buNone/>
              <a:defRPr sz="900"/>
            </a:lvl7pPr>
            <a:lvl8pPr marL="3200344" indent="0">
              <a:buNone/>
              <a:defRPr sz="900"/>
            </a:lvl8pPr>
            <a:lvl9pPr marL="3657536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8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85A4DD7-F382-419A-B21B-B15FB5221FC1}" type="datetime1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1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2" y="5074921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3"/>
            <a:ext cx="12191985" cy="4915075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192" indent="0">
              <a:buNone/>
              <a:defRPr sz="2800"/>
            </a:lvl2pPr>
            <a:lvl3pPr marL="914384" indent="0">
              <a:buNone/>
              <a:defRPr sz="2400"/>
            </a:lvl3pPr>
            <a:lvl4pPr marL="1371576" indent="0">
              <a:buNone/>
              <a:defRPr sz="2000"/>
            </a:lvl4pPr>
            <a:lvl5pPr marL="1828768" indent="0">
              <a:buNone/>
              <a:defRPr sz="2000"/>
            </a:lvl5pPr>
            <a:lvl6pPr marL="2285960" indent="0">
              <a:buNone/>
              <a:defRPr sz="2000"/>
            </a:lvl6pPr>
            <a:lvl7pPr marL="2743152" indent="0">
              <a:buNone/>
              <a:defRPr sz="2000"/>
            </a:lvl7pPr>
            <a:lvl8pPr marL="3200344" indent="0">
              <a:buNone/>
              <a:defRPr sz="2000"/>
            </a:lvl8pPr>
            <a:lvl9pPr marL="3657536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1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192" indent="0">
              <a:buNone/>
              <a:defRPr sz="1200"/>
            </a:lvl2pPr>
            <a:lvl3pPr marL="914384" indent="0">
              <a:buNone/>
              <a:defRPr sz="1000"/>
            </a:lvl3pPr>
            <a:lvl4pPr marL="1371576" indent="0">
              <a:buNone/>
              <a:defRPr sz="900"/>
            </a:lvl4pPr>
            <a:lvl5pPr marL="1828768" indent="0">
              <a:buNone/>
              <a:defRPr sz="900"/>
            </a:lvl5pPr>
            <a:lvl6pPr marL="2285960" indent="0">
              <a:buNone/>
              <a:defRPr sz="900"/>
            </a:lvl6pPr>
            <a:lvl7pPr marL="2743152" indent="0">
              <a:buNone/>
              <a:defRPr sz="900"/>
            </a:lvl7pPr>
            <a:lvl8pPr marL="3200344" indent="0">
              <a:buNone/>
              <a:defRPr sz="900"/>
            </a:lvl8pPr>
            <a:lvl9pPr marL="3657536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E9946-AF01-4B70-B042-72E121DE26EC}" type="datetime1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32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1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8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78D6262-3562-4E2C-9639-33F70BB65FBF}" type="datetime1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8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9" y="6459788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3AC6CAA-939A-4F76-8720-BD08AA513A7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381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</p:sldLayoutIdLst>
  <p:hf hdr="0" ftr="0" dt="0"/>
  <p:txStyles>
    <p:titleStyle>
      <a:lvl1pPr algn="l" defTabSz="914384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38" indent="-91438" algn="l" defTabSz="914384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1" indent="-182877" algn="l" defTabSz="914384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18" indent="-182877" algn="l" defTabSz="914384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795" indent="-182877" algn="l" defTabSz="914384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72" indent="-182877" algn="l" defTabSz="914384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981" indent="-228596" algn="l" defTabSz="914384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977" indent="-228596" algn="l" defTabSz="914384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974" indent="-228596" algn="l" defTabSz="914384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970" indent="-228596" algn="l" defTabSz="914384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2" algn="l" defTabSz="91438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4" algn="l" defTabSz="91438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6" algn="l" defTabSz="91438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8" algn="l" defTabSz="91438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60" algn="l" defTabSz="91438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52" algn="l" defTabSz="91438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44" algn="l" defTabSz="91438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36" algn="l" defTabSz="91438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11112" y="1791577"/>
            <a:ext cx="9089347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ერთი წლის განმავლობაში საცხოვრებელი ფართი, საქართველოს მასშტაბით, </a:t>
            </a:r>
          </a:p>
          <a:p>
            <a:pPr algn="ctr"/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1495 დევნილ ოჯახს გადაეცა</a:t>
            </a:r>
          </a:p>
          <a:p>
            <a:pPr algn="ctr"/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85" y="323386"/>
            <a:ext cx="1425773" cy="12643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11112" y="3353265"/>
            <a:ext cx="9089347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ylfaen" panose="010A0502050306030303" pitchFamily="18" charset="0"/>
              </a:rPr>
              <a:t>მართლზომიერ მფლობელობაში არსებული საცხოვრებელი ფართი 965 </a:t>
            </a:r>
          </a:p>
          <a:p>
            <a:pPr algn="ctr"/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ylfaen" panose="010A0502050306030303" pitchFamily="18" charset="0"/>
              </a:rPr>
              <a:t>დევნილ ოჯახს დაუკანონდა</a:t>
            </a:r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95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42965" y="1187640"/>
            <a:ext cx="5397631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მენაშენეებისგან ბინების შესყიდვის პროექტი</a:t>
            </a:r>
          </a:p>
          <a:p>
            <a:pPr algn="ctr"/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6740" y="2846755"/>
            <a:ext cx="8610600" cy="40011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sz="2000" b="1" dirty="0" smtClean="0">
                <a:solidFill>
                  <a:schemeClr val="bg1"/>
                </a:solidFill>
              </a:rPr>
              <a:t>ახალაშენებულ კორპუსებში ბინა გადაეცა 761 დევნილ ოჯახს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6740" y="4105760"/>
            <a:ext cx="8610600" cy="707886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sz="2000" b="1" dirty="0" smtClean="0">
                <a:solidFill>
                  <a:schemeClr val="bg1"/>
                </a:solidFill>
              </a:rPr>
              <a:t>მათ შორის,  707 დევნილ ოჯახს თბილისში</a:t>
            </a:r>
          </a:p>
          <a:p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85" y="323386"/>
            <a:ext cx="1425773" cy="126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50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6740" y="1233807"/>
            <a:ext cx="5244020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ka-GE" sz="2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„სოფლად სახლის“  შესყიდვის პროექტი</a:t>
            </a:r>
          </a:p>
          <a:p>
            <a:pPr algn="ctr"/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6740" y="2846755"/>
            <a:ext cx="8610600" cy="707886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სააგენტომ </a:t>
            </a:r>
            <a:r>
              <a:rPr lang="ka-GE" sz="2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სახლი  </a:t>
            </a:r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734 დევნილი </a:t>
            </a:r>
            <a:r>
              <a:rPr lang="ka-GE" sz="2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ოჯახისთვის </a:t>
            </a:r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შეისყიდა</a:t>
            </a:r>
          </a:p>
          <a:p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85" y="323386"/>
            <a:ext cx="1425773" cy="126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89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64453" y="1079918"/>
            <a:ext cx="8620224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sz="2000" b="1" dirty="0" smtClean="0">
                <a:solidFill>
                  <a:schemeClr val="bg1"/>
                </a:solidFill>
              </a:rPr>
              <a:t>მარნეულში 31 დევნილი ოჯახისთვის სოფლის ტიპის დასახლება შენდება</a:t>
            </a:r>
            <a:endParaRPr lang="en-US" sz="2000" b="1" dirty="0">
              <a:solidFill>
                <a:schemeClr val="bg1"/>
              </a:solidFill>
            </a:endParaRPr>
          </a:p>
          <a:p>
            <a:pPr algn="ctr"/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85" y="323386"/>
            <a:ext cx="1425773" cy="12643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64453" y="2990780"/>
            <a:ext cx="8620224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საქართველოს მასშტაბით დევნილი ოჯახების საკუთრებაში არსებულ მიწის ნაკვეთებზე დამატებით 122 სახლი აშენდება</a:t>
            </a:r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353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6740" y="1233807"/>
            <a:ext cx="8368220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sz="2000" b="1" dirty="0">
                <a:solidFill>
                  <a:schemeClr val="bg1"/>
                </a:solidFill>
              </a:rPr>
              <a:t>დევნილ  ვეტერანთა გრძელვადიანი  საცხოვრებლით  უზრუნველყოფის  პროგრამა </a:t>
            </a:r>
            <a:endParaRPr lang="en-US" sz="2000" b="1" dirty="0">
              <a:solidFill>
                <a:schemeClr val="bg1"/>
              </a:solidFill>
            </a:endParaRPr>
          </a:p>
          <a:p>
            <a:pPr algn="ctr"/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6740" y="2846755"/>
            <a:ext cx="8610600" cy="2230739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a-GE" sz="2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პროგრამის ფარგლებში, საცხოვრებელი ფართი 180  ვეტერან  ოჯახს  გადაეცემა.</a:t>
            </a:r>
          </a:p>
          <a:p>
            <a:pPr marL="285745" indent="-285745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a-GE" sz="2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თბილისი - 60 ბინა;</a:t>
            </a:r>
          </a:p>
          <a:p>
            <a:pPr marL="285745" indent="-285745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a-GE" sz="2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ზუგდიდი - 60 ბინა;</a:t>
            </a:r>
          </a:p>
          <a:p>
            <a:pPr marL="285745" indent="-285745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a-GE" sz="2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ქუთაისი - 60 </a:t>
            </a:r>
            <a:r>
              <a:rPr lang="ka-GE" sz="2000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ბინა.</a:t>
            </a:r>
            <a:endParaRPr lang="ka-GE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85" y="323386"/>
            <a:ext cx="1425773" cy="126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51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2948" y="1387695"/>
            <a:ext cx="6821099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ka-GE" sz="2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ეკომიგრანტი ოჯახების უსაფრთხო გარემოში განსახლება</a:t>
            </a:r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2948" y="2617516"/>
            <a:ext cx="8610600" cy="3693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b="1" dirty="0" smtClean="0"/>
              <a:t>ერთი წლის განმავლობაში სააგენტომ სახლი შეუსყიდა 176 ეკომიგრანტ ოჯახს</a:t>
            </a:r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85" y="323386"/>
            <a:ext cx="1425773" cy="126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21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7062" y="1776570"/>
            <a:ext cx="11574002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ka-GE" b="1" dirty="0" smtClean="0"/>
              <a:t>ერთი წლის განმავლობაში საარსებო </a:t>
            </a:r>
            <a:r>
              <a:rPr lang="ka-GE" b="1" dirty="0"/>
              <a:t>წყაროებით უზრუნველყოფის პროგრამებით ისარგებლა</a:t>
            </a:r>
            <a:r>
              <a:rPr lang="en-US" b="1" dirty="0"/>
              <a:t> </a:t>
            </a:r>
            <a:r>
              <a:rPr lang="ka-GE" b="1" dirty="0"/>
              <a:t>2</a:t>
            </a:r>
            <a:r>
              <a:rPr lang="ka-GE" b="1" dirty="0" smtClean="0"/>
              <a:t>19-მა </a:t>
            </a:r>
            <a:r>
              <a:rPr lang="ka-GE" b="1" dirty="0"/>
              <a:t>დევნილმა</a:t>
            </a:r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0875" y="2617516"/>
            <a:ext cx="8610600" cy="3693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/>
              <a:t>პროფესიული განათლების </a:t>
            </a:r>
            <a:r>
              <a:rPr lang="ka-GE" b="1" dirty="0" smtClean="0"/>
              <a:t>ხელშეწყობა;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0875" y="3360334"/>
            <a:ext cx="8610600" cy="3693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/>
              <a:t>თვითდასაქმების </a:t>
            </a:r>
            <a:r>
              <a:rPr lang="ka-GE" b="1" dirty="0" smtClean="0"/>
              <a:t>ხელშეწყობა;</a:t>
            </a:r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85" y="323386"/>
            <a:ext cx="1425773" cy="12643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20875" y="4103153"/>
            <a:ext cx="8610600" cy="3693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/>
              <a:t>სასოფლო-სამეურნეო ინიციატივების </a:t>
            </a:r>
            <a:r>
              <a:rPr lang="ka-GE" b="1" dirty="0" smtClean="0"/>
              <a:t>მხარდაჭერა;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0875" y="4798858"/>
            <a:ext cx="8610600" cy="3693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/>
              <a:t>განსახლებულ დევნილთა ინტეგრაციის </a:t>
            </a:r>
            <a:r>
              <a:rPr lang="ka-GE" b="1" dirty="0" smtClean="0"/>
              <a:t>ხელშეწყობა.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28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1310" y="323386"/>
            <a:ext cx="3948518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latin typeface="Sylfaen" panose="010A0502050306030303" pitchFamily="18" charset="0"/>
              </a:rPr>
              <a:t>დაბრუნებულ</a:t>
            </a:r>
            <a:r>
              <a:rPr lang="en-US" sz="1600" b="1" dirty="0">
                <a:latin typeface="Sylfaen" panose="010A0502050306030303" pitchFamily="18" charset="0"/>
              </a:rPr>
              <a:t> </a:t>
            </a:r>
            <a:r>
              <a:rPr lang="en-US" sz="1600" b="1" dirty="0" err="1">
                <a:latin typeface="Sylfaen" panose="010A0502050306030303" pitchFamily="18" charset="0"/>
              </a:rPr>
              <a:t>მიგრანტთა</a:t>
            </a:r>
            <a:r>
              <a:rPr lang="en-US" sz="1600" b="1" dirty="0">
                <a:latin typeface="Sylfaen" panose="010A0502050306030303" pitchFamily="18" charset="0"/>
              </a:rPr>
              <a:t> </a:t>
            </a:r>
            <a:r>
              <a:rPr lang="en-US" sz="1600" b="1" dirty="0" err="1">
                <a:latin typeface="Sylfaen" panose="010A0502050306030303" pitchFamily="18" charset="0"/>
              </a:rPr>
              <a:t>რეინტეგრაცია</a:t>
            </a:r>
            <a:endParaRPr lang="en-US" sz="1600" dirty="0">
              <a:latin typeface="Sylfaen" panose="010A0502050306030303" pitchFamily="18" charset="0"/>
            </a:endParaRPr>
          </a:p>
          <a:p>
            <a:pPr algn="ctr"/>
            <a:endParaRPr lang="ka-GE" sz="16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85" y="323386"/>
            <a:ext cx="1425773" cy="12643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1310" y="1131775"/>
            <a:ext cx="6631859" cy="1661993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b="1" dirty="0"/>
              <a:t> </a:t>
            </a: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1400" dirty="0" err="1">
                <a:latin typeface="Sylfaen" panose="010A0502050306030303" pitchFamily="18" charset="0"/>
              </a:rPr>
              <a:t>სამედიცინო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მომსახურების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და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მედიკამენტების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 smtClean="0">
                <a:latin typeface="Sylfaen" panose="010A0502050306030303" pitchFamily="18" charset="0"/>
              </a:rPr>
              <a:t>დაფინანსება</a:t>
            </a:r>
            <a:r>
              <a:rPr lang="en-US" sz="1400" dirty="0" smtClean="0">
                <a:latin typeface="Sylfaen" panose="010A0502050306030303" pitchFamily="18" charset="0"/>
              </a:rPr>
              <a:t>;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1400" dirty="0" err="1">
                <a:latin typeface="Sylfaen" panose="010A0502050306030303" pitchFamily="18" charset="0"/>
              </a:rPr>
              <a:t>შემოსავლის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წყაროს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გაჩენის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მიზნით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პროექტების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 smtClean="0">
                <a:latin typeface="Sylfaen" panose="010A0502050306030303" pitchFamily="18" charset="0"/>
              </a:rPr>
              <a:t>დაფინანსება</a:t>
            </a:r>
            <a:r>
              <a:rPr lang="en-US" sz="1400" dirty="0" smtClean="0">
                <a:latin typeface="Sylfaen" panose="010A0502050306030303" pitchFamily="18" charset="0"/>
              </a:rPr>
              <a:t>;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1400" dirty="0" err="1" smtClean="0">
                <a:latin typeface="Sylfaen" panose="010A0502050306030303" pitchFamily="18" charset="0"/>
              </a:rPr>
              <a:t>საცხოვრისით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დროებითი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 smtClean="0">
                <a:latin typeface="Sylfaen" panose="010A0502050306030303" pitchFamily="18" charset="0"/>
              </a:rPr>
              <a:t>უზრუნველყოფა</a:t>
            </a:r>
            <a:r>
              <a:rPr lang="en-US" sz="1400" dirty="0" smtClean="0">
                <a:latin typeface="Sylfaen" panose="010A0502050306030303" pitchFamily="18" charset="0"/>
              </a:rPr>
              <a:t>.</a:t>
            </a:r>
            <a:endParaRPr lang="en-US" sz="1400" dirty="0">
              <a:latin typeface="Sylfaen" panose="010A0502050306030303" pitchFamily="18" charset="0"/>
            </a:endParaRP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68506" y="2974295"/>
            <a:ext cx="4320221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b="1" dirty="0" err="1">
                <a:latin typeface="Sylfaen" panose="010A0502050306030303" pitchFamily="18" charset="0"/>
              </a:rPr>
              <a:t>თავშესაფრის</a:t>
            </a:r>
            <a:r>
              <a:rPr lang="en-US" sz="1600" b="1" dirty="0">
                <a:latin typeface="Sylfaen" panose="010A0502050306030303" pitchFamily="18" charset="0"/>
              </a:rPr>
              <a:t> </a:t>
            </a:r>
            <a:r>
              <a:rPr lang="en-US" sz="1600" b="1" dirty="0" err="1">
                <a:latin typeface="Sylfaen" panose="010A0502050306030303" pitchFamily="18" charset="0"/>
              </a:rPr>
              <a:t>მქონე</a:t>
            </a:r>
            <a:r>
              <a:rPr lang="en-US" sz="1600" b="1" dirty="0">
                <a:latin typeface="Sylfaen" panose="010A0502050306030303" pitchFamily="18" charset="0"/>
              </a:rPr>
              <a:t> </a:t>
            </a:r>
            <a:r>
              <a:rPr lang="en-US" sz="1600" b="1" dirty="0" err="1">
                <a:latin typeface="Sylfaen" panose="010A0502050306030303" pitchFamily="18" charset="0"/>
              </a:rPr>
              <a:t>პირთა</a:t>
            </a:r>
            <a:r>
              <a:rPr lang="en-US" sz="1600" b="1" dirty="0">
                <a:latin typeface="Sylfaen" panose="010A0502050306030303" pitchFamily="18" charset="0"/>
              </a:rPr>
              <a:t> </a:t>
            </a:r>
            <a:r>
              <a:rPr lang="en-US" sz="1600" b="1" dirty="0" err="1" smtClean="0">
                <a:latin typeface="Sylfaen" panose="010A0502050306030303" pitchFamily="18" charset="0"/>
              </a:rPr>
              <a:t>ინტეგრაცი</a:t>
            </a:r>
            <a:r>
              <a:rPr lang="ka-GE" sz="1600" b="1" dirty="0" smtClean="0">
                <a:latin typeface="Sylfaen" panose="010A0502050306030303" pitchFamily="18" charset="0"/>
              </a:rPr>
              <a:t>ა</a:t>
            </a:r>
            <a:endParaRPr lang="en-US" sz="1600" dirty="0">
              <a:latin typeface="Sylfaen" panose="010A0502050306030303" pitchFamily="18" charset="0"/>
            </a:endParaRPr>
          </a:p>
          <a:p>
            <a:pPr algn="ctr"/>
            <a:endParaRPr lang="ka-GE" sz="2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77281" y="4054052"/>
            <a:ext cx="6511446" cy="1877437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1400" dirty="0" err="1">
                <a:latin typeface="Sylfaen" panose="010A0502050306030303" pitchFamily="18" charset="0"/>
              </a:rPr>
              <a:t>ქართული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ენის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კურსი</a:t>
            </a:r>
            <a:r>
              <a:rPr lang="en-US" sz="1400" dirty="0">
                <a:latin typeface="Sylfaen" panose="010A0502050306030303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>
              <a:latin typeface="Sylfaen" panose="010A0502050306030303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1400" dirty="0" err="1">
                <a:latin typeface="Sylfaen" panose="010A0502050306030303" pitchFamily="18" charset="0"/>
              </a:rPr>
              <a:t>სოციალურ-კულტურული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ცნობიერების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ამაღლება</a:t>
            </a:r>
            <a:r>
              <a:rPr lang="en-US" sz="1400" dirty="0">
                <a:latin typeface="Sylfaen" panose="010A0502050306030303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>
              <a:latin typeface="Sylfaen" panose="010A050205030603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>
                <a:latin typeface="Sylfaen" panose="010A0502050306030303" pitchFamily="18" charset="0"/>
              </a:rPr>
              <a:t> </a:t>
            </a:r>
            <a:r>
              <a:rPr lang="en-US" sz="1400" dirty="0" err="1" smtClean="0">
                <a:latin typeface="Sylfaen" panose="010A0502050306030303" pitchFamily="18" charset="0"/>
              </a:rPr>
              <a:t>სამოქალაქო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განათლების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კუთხით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ცნობიერების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ჩამოყალიბება</a:t>
            </a:r>
            <a:r>
              <a:rPr lang="en-US" sz="1400" dirty="0">
                <a:latin typeface="Sylfaen" panose="010A0502050306030303" pitchFamily="18" charset="0"/>
              </a:rPr>
              <a:t>;</a:t>
            </a:r>
          </a:p>
          <a:p>
            <a:r>
              <a:rPr lang="en-US" sz="1400" dirty="0">
                <a:latin typeface="Sylfaen" panose="010A0502050306030303" pitchFamily="18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1400" dirty="0" err="1">
                <a:latin typeface="Sylfaen" panose="010A0502050306030303" pitchFamily="18" charset="0"/>
              </a:rPr>
              <a:t>საკონსულტაციო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სერვისის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შექმნა</a:t>
            </a:r>
            <a:r>
              <a:rPr lang="en-US" sz="1400" dirty="0" smtClean="0">
                <a:latin typeface="Sylfaen" panose="010A0502050306030303" pitchFamily="18" charset="0"/>
              </a:rPr>
              <a:t>.</a:t>
            </a:r>
            <a:endParaRPr lang="en-US" sz="1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80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6CAA-939A-4F76-8720-BD08AA513A77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6685" y="431092"/>
            <a:ext cx="5548314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ka-GE" sz="20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2020 წლის ბოლომდე დაგეგმილი სამუშაოები</a:t>
            </a:r>
            <a:endParaRPr lang="ka-GE" sz="200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9969" y="1055597"/>
            <a:ext cx="8720541" cy="2293944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თბილისი - ბინა გადაეცემა 512 დევნილ ოჯახს;</a:t>
            </a:r>
          </a:p>
          <a:p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ზუგდიდი - 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ბინა გადაეცემა 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360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დევნილ ოჯახს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;</a:t>
            </a:r>
          </a:p>
          <a:p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წყალტუბო -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ბინა გადაეცემა 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140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დევნილ ოჯახს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;</a:t>
            </a:r>
          </a:p>
          <a:p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ქუთაისი -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ბინა გადაეცემა 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245 დევნილ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ოჯახს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;</a:t>
            </a:r>
          </a:p>
          <a:p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გორი -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ბინა გადაეცემა 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28 დევნილ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ოჯახს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;</a:t>
            </a:r>
          </a:p>
          <a:p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ხაშური -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ბინა გადაეცემა 9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 დევნილ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ოჯახს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;</a:t>
            </a:r>
          </a:p>
          <a:p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მარნეული - </a:t>
            </a:r>
            <a:r>
              <a:rPr lang="ka-GE" dirty="0">
                <a:solidFill>
                  <a:schemeClr val="bg1"/>
                </a:solidFill>
                <a:latin typeface="Sylfaen" panose="010A0502050306030303" pitchFamily="18" charset="0"/>
              </a:rPr>
              <a:t>ბინა გადაეცემა </a:t>
            </a:r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7 დევნილ ოჯახს.</a:t>
            </a:r>
            <a:endParaRPr lang="ka-GE" dirty="0">
              <a:solidFill>
                <a:schemeClr val="bg1"/>
              </a:solidFill>
              <a:latin typeface="Sylfaen" panose="010A0502050306030303" pitchFamily="18" charset="0"/>
            </a:endParaRPr>
          </a:p>
          <a:p>
            <a:r>
              <a:rPr lang="ka-GE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  <a:endParaRPr lang="ka-GE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85" y="323386"/>
            <a:ext cx="1425773" cy="12643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49968" y="4490699"/>
            <a:ext cx="8720542" cy="412547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dirty="0">
                <a:solidFill>
                  <a:schemeClr val="bg1"/>
                </a:solidFill>
              </a:rPr>
              <a:t>უსაფრთხო გარემოში  </a:t>
            </a:r>
            <a:r>
              <a:rPr lang="ka-GE" dirty="0" smtClean="0">
                <a:solidFill>
                  <a:schemeClr val="bg1"/>
                </a:solidFill>
              </a:rPr>
              <a:t>180 </a:t>
            </a:r>
            <a:r>
              <a:rPr lang="ka-GE" dirty="0">
                <a:solidFill>
                  <a:schemeClr val="bg1"/>
                </a:solidFill>
              </a:rPr>
              <a:t>ეკომიგრანტი ოჯახი განსახლდება</a:t>
            </a:r>
            <a:r>
              <a:rPr lang="ka-GE" sz="2000" dirty="0">
                <a:solidFill>
                  <a:schemeClr val="bg1"/>
                </a:solidFill>
              </a:rPr>
              <a:t>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9968" y="5066565"/>
            <a:ext cx="8720542" cy="64633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dirty="0" smtClean="0"/>
              <a:t>საარსებო წყაროებით უზრუნველყოფის პროგრამებით </a:t>
            </a:r>
            <a:r>
              <a:rPr lang="en-US" dirty="0" smtClean="0"/>
              <a:t>438 </a:t>
            </a:r>
            <a:r>
              <a:rPr lang="ka-GE" dirty="0" smtClean="0"/>
              <a:t>იძულებით გადაადგილებული პირი ისარგებლებს.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9968" y="3512860"/>
            <a:ext cx="8720542" cy="3693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dirty="0" smtClean="0">
                <a:solidFill>
                  <a:schemeClr val="bg1"/>
                </a:solidFill>
              </a:rPr>
              <a:t>სააგენტოს სოფლა</a:t>
            </a:r>
            <a:r>
              <a:rPr lang="ka-GE" dirty="0">
                <a:solidFill>
                  <a:schemeClr val="bg1"/>
                </a:solidFill>
              </a:rPr>
              <a:t>დ</a:t>
            </a:r>
            <a:r>
              <a:rPr lang="ka-GE" dirty="0" smtClean="0">
                <a:solidFill>
                  <a:schemeClr val="bg1"/>
                </a:solidFill>
              </a:rPr>
              <a:t> სახლს შეუსყიდის დამატებით 700 დევნილ ოჯახს.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9968" y="4001779"/>
            <a:ext cx="8720542" cy="36933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a-GE" dirty="0" smtClean="0">
                <a:solidFill>
                  <a:schemeClr val="bg1"/>
                </a:solidFill>
              </a:rPr>
              <a:t>საცხოვრებელი ფართი დაუკანონდება 1000-მდე დევნილ ოჯახს. 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Custom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2060"/>
      </a:accent1>
      <a:accent2>
        <a:srgbClr val="3F7818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1291</TotalTime>
  <Words>264</Words>
  <Application>Microsoft Office PowerPoint</Application>
  <PresentationFormat>Custom</PresentationFormat>
  <Paragraphs>62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Bigvava</dc:creator>
  <cp:lastModifiedBy>Nini Talakhadze</cp:lastModifiedBy>
  <cp:revision>65</cp:revision>
  <cp:lastPrinted>2020-06-16T10:09:28Z</cp:lastPrinted>
  <dcterms:created xsi:type="dcterms:W3CDTF">2019-11-28T05:55:22Z</dcterms:created>
  <dcterms:modified xsi:type="dcterms:W3CDTF">2020-06-16T12:06:18Z</dcterms:modified>
</cp:coreProperties>
</file>