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  <p:sldMasterId id="2147483699" r:id="rId3"/>
  </p:sldMasterIdLst>
  <p:notesMasterIdLst>
    <p:notesMasterId r:id="rId22"/>
  </p:notesMasterIdLst>
  <p:sldIdLst>
    <p:sldId id="427" r:id="rId4"/>
    <p:sldId id="687" r:id="rId5"/>
    <p:sldId id="695" r:id="rId6"/>
    <p:sldId id="696" r:id="rId7"/>
    <p:sldId id="697" r:id="rId8"/>
    <p:sldId id="698" r:id="rId9"/>
    <p:sldId id="694" r:id="rId10"/>
    <p:sldId id="688" r:id="rId11"/>
    <p:sldId id="689" r:id="rId12"/>
    <p:sldId id="690" r:id="rId13"/>
    <p:sldId id="691" r:id="rId14"/>
    <p:sldId id="692" r:id="rId15"/>
    <p:sldId id="699" r:id="rId16"/>
    <p:sldId id="700" r:id="rId17"/>
    <p:sldId id="701" r:id="rId18"/>
    <p:sldId id="693" r:id="rId19"/>
    <p:sldId id="702" r:id="rId20"/>
    <p:sldId id="52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tne Kavlashvili" initials="TK" lastIdx="13" clrIdx="0"/>
  <p:cmAuthor id="2" name="Ekaterine Mikabadze" initials="EM" lastIdx="8" clrIdx="1"/>
  <p:cmAuthor id="3" name="Mirza Gelashvili" initials="MG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89A54E"/>
    <a:srgbClr val="4F81BD"/>
    <a:srgbClr val="72BCD1"/>
    <a:srgbClr val="5B9BD5"/>
    <a:srgbClr val="DEE9F0"/>
    <a:srgbClr val="4CADC8"/>
    <a:srgbClr val="E8FDC9"/>
    <a:srgbClr val="EDFED5"/>
    <a:srgbClr val="4A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249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A8BA5EFC-90F1-4442-A1E6-957A35A25782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D7F02014-836E-4FE7-ADA9-3E208D49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2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E4-F746-45F2-AE34-BEC70EC535E9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4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A404-EE3D-46FD-BF4C-9EDDDF3C501B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B329-9CCA-4809-9D22-AC2FA147945B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5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7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0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398587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16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748358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9605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85860"/>
            <a:ext cx="3008313" cy="4840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52400"/>
            <a:ext cx="6858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283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167-3033-4D1E-9F09-EBF03B099D0E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5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73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6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1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8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5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63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5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398587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16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748358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24814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85860"/>
            <a:ext cx="3008313" cy="4840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Georgian Economy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52400"/>
            <a:ext cx="6858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73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46D9-CD1E-4016-B1D3-FD8F0165D63C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5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398587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16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Sub-title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748358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Your Name and Surname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81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85860"/>
            <a:ext cx="3008313" cy="4840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Georgian Economy Overview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52400"/>
            <a:ext cx="6858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2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1990-B5B8-4F4D-BB16-47DF5135F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2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0719-0584-4196-8455-01FC348BFC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82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6E1A-8898-4C2B-8F4D-8219CED80B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2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6CC9-21B3-4DC4-815E-82E6448E9E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13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C208-5445-48F7-96B8-2738010A06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4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C4F-3ECC-4B8C-8A4D-25F4D322E1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3848-5BEC-493B-8F21-84AE6D4680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39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0E00-BCE5-4596-8F6B-C08F8E693C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046C-16F7-4CF1-9DD7-32D095CFC462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23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722F-B5B5-4BE5-AAFE-1EA05916F6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6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DB9F-1E23-404C-9000-AD0CC36855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2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DFF-2820-40FC-9C3B-095CA4A105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2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6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6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6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6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8827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385A-D0CB-469E-9CEF-7CEE98C0488E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DC29-38B0-4EAD-901F-4F8C56A7292F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70B3-8AB2-4CD2-B2C7-8655513BC642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EC30-F4DC-474B-9D87-4501833F5691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3772-DADC-4709-B0AB-FB83717E7AE5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1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E20C-B6BA-46E4-B9BB-B94B4BA2DB5E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70" r:id="rId14"/>
    <p:sldLayoutId id="2147483677" r:id="rId15"/>
    <p:sldLayoutId id="2147483691" r:id="rId16"/>
    <p:sldLayoutId id="2147483698" r:id="rId17"/>
    <p:sldLayoutId id="2147483702" r:id="rId18"/>
    <p:sldLayoutId id="2147483709" r:id="rId19"/>
    <p:sldLayoutId id="2147483711" r:id="rId20"/>
    <p:sldLayoutId id="2147483718" r:id="rId21"/>
    <p:sldLayoutId id="2147483720" r:id="rId22"/>
    <p:sldLayoutId id="2147483727" r:id="rId23"/>
    <p:sldLayoutId id="2147483729" r:id="rId24"/>
    <p:sldLayoutId id="2147483736" r:id="rId25"/>
    <p:sldLayoutId id="2147483738" r:id="rId26"/>
    <p:sldLayoutId id="2147483745" r:id="rId27"/>
    <p:sldLayoutId id="2147483747" r:id="rId28"/>
    <p:sldLayoutId id="2147483754" r:id="rId29"/>
    <p:sldLayoutId id="2147483756" r:id="rId30"/>
    <p:sldLayoutId id="2147483763" r:id="rId3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B36F-4E10-446E-B981-4D07250EC4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38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Relationship Id="rId4" Type="http://schemas.openxmlformats.org/officeDocument/2006/relationships/hyperlink" Target="http://www.moh.gov.g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924800" cy="2286000"/>
          </a:xfrm>
        </p:spPr>
        <p:txBody>
          <a:bodyPr>
            <a:normAutofit/>
          </a:bodyPr>
          <a:lstStyle/>
          <a:p>
            <a:endParaRPr lang="ka-GE" dirty="0">
              <a:solidFill>
                <a:schemeClr val="bg1"/>
              </a:solidFill>
              <a:latin typeface="+mj-lt"/>
            </a:endParaRPr>
          </a:p>
          <a:p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ფინანსთა სამინისტრო</a:t>
            </a:r>
          </a:p>
          <a:p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27.04.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0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2104"/>
            <a:ext cx="8458200" cy="5348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924800" cy="609600"/>
          </a:xfrm>
        </p:spPr>
        <p:txBody>
          <a:bodyPr>
            <a:noAutofit/>
          </a:bodyPr>
          <a:lstStyle/>
          <a:p>
            <a:r>
              <a:rPr lang="ka-GE" sz="2000" b="1" dirty="0"/>
              <a:t>დაქირავებულთა დახმარება, რომელთაც აღარ ერიცხებათ ხელფასი (ინსტურქცია დამქირავებლისათვის)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485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3" y="1066800"/>
            <a:ext cx="8526087" cy="5334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1397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/>
              <a:t>დაქირავებულთა დახმარება, რომელთაც აღარ ერიცხებათ ხელფასი (ინსტურქცია დამქირავებლისათვის)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73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543800" cy="6096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თვითდასაქმებულები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8382000" cy="4624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a-GE" b="1" u="sng" dirty="0"/>
              <a:t>კომპენსაციის ფორმა</a:t>
            </a:r>
            <a:r>
              <a:rPr lang="ka-GE" b="1" u="sng" dirty="0" smtClean="0"/>
              <a:t>:</a:t>
            </a:r>
            <a:endParaRPr lang="ka-G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მიმდინარე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წლის მაისის თვიდან იწყება 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სახელმწიფო ბიუჯეტიდან </a:t>
            </a:r>
            <a:r>
              <a:rPr lang="ka-GE" u="sng" dirty="0">
                <a:ea typeface="Times New Roman" panose="02020603050405020304" pitchFamily="18" charset="0"/>
                <a:cs typeface="Sylfaen" panose="010A0502050306030303" pitchFamily="18" charset="0"/>
              </a:rPr>
              <a:t>ერთჯერადი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 ფულადი </a:t>
            </a:r>
            <a:r>
              <a:rPr lang="ka-GE" dirty="0" smtClean="0">
                <a:ea typeface="Times New Roman" panose="02020603050405020304" pitchFamily="18" charset="0"/>
                <a:cs typeface="Sylfaen" panose="010A0502050306030303" pitchFamily="18" charset="0"/>
              </a:rPr>
              <a:t>კომპენსაციის </a:t>
            </a: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გაცემა </a:t>
            </a:r>
            <a:r>
              <a:rPr lang="ka-GE" dirty="0">
                <a:ea typeface="Calibri" panose="020F0502020204030204" pitchFamily="34" charset="0"/>
                <a:cs typeface="Sylfaen" panose="010A0502050306030303" pitchFamily="18" charset="0"/>
              </a:rPr>
              <a:t>ფიზიკურ პირებზე, რომლებიც არიან თვითდასაქმებულები</a:t>
            </a:r>
            <a:r>
              <a:rPr lang="en-US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. </a:t>
            </a:r>
            <a:endParaRPr lang="ka-GE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a-GE" sz="16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a-GE" b="1" u="sng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თვითდასაქმებულები: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a-GE" dirty="0" smtClean="0"/>
              <a:t>კომპენსაციის მიზნებისათვის თვითდასაქმებულად </a:t>
            </a:r>
            <a:r>
              <a:rPr lang="ka-GE" dirty="0"/>
              <a:t>ითვლება ყველა ის ფიზიკური პირი, რომელიც ეწეოდა რაიმე ტიპის ეკონომიკურ საქმიანობას და იღებდა შემოსავალს, გარდა დაქირავებით დასაქმებულისა</a:t>
            </a:r>
            <a:r>
              <a:rPr lang="ka-GE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a-GE" dirty="0"/>
              <a:t>ფიზიკური პირები, რომლებიც რეგისტრირებულნი არიან შემოსავლების სამსახურში;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a-GE" dirty="0"/>
              <a:t>ფიზიკური პირები, რომლებიც ეწეოდნენ ეკონომიკურ საქმიანობას ან/და ჰქონდათ შემოსავალი, თუმცა არ არიან რეგისტრირებული შემოსავლების სამსახურში, შესაბამისად არ ჩანს მათი ეკონომიკური </a:t>
            </a:r>
            <a:r>
              <a:rPr lang="ka-GE" dirty="0" smtClean="0"/>
              <a:t>აქტივობა.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3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543800" cy="6096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თვითდასაქმებულები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057869"/>
            <a:ext cx="8382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შემოსავლების სამსახურში რეგისტრირებული </a:t>
            </a:r>
            <a:r>
              <a:rPr lang="ka-GE" sz="17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თვითდასაქმებულები - </a:t>
            </a:r>
            <a:r>
              <a:rPr lang="ka-GE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700" dirty="0">
                <a:ea typeface="Calibri" panose="020F0502020204030204" pitchFamily="34" charset="0"/>
                <a:cs typeface="Times New Roman" panose="02020603050405020304" pitchFamily="18" charset="0"/>
              </a:rPr>
              <a:t>კომპენსაციის </a:t>
            </a:r>
            <a:r>
              <a:rPr lang="ka-GE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მისაღებად არ </a:t>
            </a:r>
            <a:r>
              <a:rPr lang="ka-GE" sz="1700" dirty="0">
                <a:ea typeface="Calibri" panose="020F0502020204030204" pitchFamily="34" charset="0"/>
                <a:cs typeface="Times New Roman" panose="02020603050405020304" pitchFamily="18" charset="0"/>
              </a:rPr>
              <a:t>დაჭირდებათ დამატებითი მტკიცებულების წარდგენა</a:t>
            </a:r>
            <a:r>
              <a:rPr lang="ka-GE" sz="1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ამ ეტაპზე უკვე </a:t>
            </a:r>
            <a:r>
              <a:rPr lang="ka-GE" sz="1700" dirty="0" smtClean="0"/>
              <a:t>ინდეტიფიცირებულია </a:t>
            </a:r>
            <a:r>
              <a:rPr lang="ka-GE" sz="1700" b="1" u="sng" dirty="0" smtClean="0"/>
              <a:t>150,000-ზე მეტი </a:t>
            </a:r>
            <a:r>
              <a:rPr lang="ka-GE" sz="1700" dirty="0" smtClean="0"/>
              <a:t>თვითდასაქმებული.</a:t>
            </a:r>
            <a:endParaRPr lang="en-US" sz="1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20056"/>
              </p:ext>
            </p:extLst>
          </p:nvPr>
        </p:nvGraphicFramePr>
        <p:xfrm>
          <a:off x="381000" y="2133599"/>
          <a:ext cx="8305799" cy="426720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10346431"/>
                    </a:ext>
                  </a:extLst>
                </a:gridCol>
                <a:gridCol w="4800599">
                  <a:extLst>
                    <a:ext uri="{9D8B030D-6E8A-4147-A177-3AD203B41FA5}">
                      <a16:colId xmlns:a16="http://schemas.microsoft.com/office/drawing/2014/main" val="4110120601"/>
                    </a:ext>
                  </a:extLst>
                </a:gridCol>
              </a:tblGrid>
              <a:tr h="585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თვითდასაქმებულთა კატეგორია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საქმიანობის განხორციელების დამადასტურებელ დოკუმენტაცია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 anchor="ctr"/>
                </a:tc>
                <a:extLst>
                  <a:ext uri="{0D108BD9-81ED-4DB2-BD59-A6C34878D82A}">
                    <a16:rowId xmlns:a16="http://schemas.microsoft.com/office/drawing/2014/main" val="1320013366"/>
                  </a:ext>
                </a:extLst>
              </a:tr>
              <a:tr h="6179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1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</a:rPr>
                        <a:t>მცირე </a:t>
                      </a:r>
                      <a:r>
                        <a:rPr lang="ka-GE" sz="1100" dirty="0">
                          <a:effectLst/>
                        </a:rPr>
                        <a:t>ბიზნესის სტატუსის მქონე მეწარმე ფიზიკური პირები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წარმოდგენილი აქვთ 2020 წლის პირველ კვარტალში საშემოსავლო გადასახადის ყოველთვიური დეკლარაცია, ან უფიქსირდებათ ბრუნვა საკონტროლო სალარო აპარატით.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extLst>
                  <a:ext uri="{0D108BD9-81ED-4DB2-BD59-A6C34878D82A}">
                    <a16:rowId xmlns:a16="http://schemas.microsoft.com/office/drawing/2014/main" val="886758392"/>
                  </a:ext>
                </a:extLst>
              </a:tr>
              <a:tr h="12359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1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1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1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</a:rPr>
                        <a:t>მეწარმე </a:t>
                      </a:r>
                      <a:r>
                        <a:rPr lang="ka-GE" sz="1100" dirty="0">
                          <a:effectLst/>
                        </a:rPr>
                        <a:t>ფიზიკური პირები, რომლებიც დასაქმებული არიან ბაზრობებზე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წარმოდგენილი აქვთ 2020 წლის პირველ კვარტალში საშემოსავლო გადასახადის ყოველთვიური დეკლარაცია, ან უფიქსირდებათ ბრუნვა საკონტროლო სალარო აპარატით, ან ეკონომიკური საქმიანობის განხორციელების ფაქტი დადასტურებული იქნება ბაზრობის ორგანიზატორის მიერ შემოსავლების სამსახურში წარდგენილი ინფორმაციით.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extLst>
                  <a:ext uri="{0D108BD9-81ED-4DB2-BD59-A6C34878D82A}">
                    <a16:rowId xmlns:a16="http://schemas.microsoft.com/office/drawing/2014/main" val="3116105085"/>
                  </a:ext>
                </a:extLst>
              </a:tr>
              <a:tr h="740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პირები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რომელიც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ახორციელებენ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ფიქსირებული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გადასახადით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დასაბეგრი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საქმიანობას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საქმიანობას ახორციელებდნენ 2020 წლის პირველ კვარტალში, რაც დასტურდება შემოსავლების სამსახურში დარიცხული და გადახდილი ფიქსირებული გადასახადით.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extLst>
                  <a:ext uri="{0D108BD9-81ED-4DB2-BD59-A6C34878D82A}">
                    <a16:rowId xmlns:a16="http://schemas.microsoft.com/office/drawing/2014/main" val="141119928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მიკრო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ბიზნესის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სტატუსის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მქონე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მეწარმეები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რომლებიც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დაფინანსებას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არ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იღებენ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ბიუჯეტიდან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რეგისტრირებულები არიან შემოსავლების სამსახურში როგორ მიკრო ბიზნესი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extLst>
                  <a:ext uri="{0D108BD9-81ED-4DB2-BD59-A6C34878D82A}">
                    <a16:rowId xmlns:a16="http://schemas.microsoft.com/office/drawing/2014/main" val="888911931"/>
                  </a:ext>
                </a:extLst>
              </a:tr>
              <a:tr h="624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ინდივიდუალური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მეწარმეები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გარდა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ზემოთ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ჩამოთვლილი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სტატუსის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მქონე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პირებისა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2020 წლის 1 აპრილამდე წარმოდგენილი აქვთ 2019 წლის საშემოსავლო გადასახადის წლიური დეკლარაცია, ან 2020 წლის პირველ კვარტალში უფიქსირდებათ ბრუნვა საკონტროლო სალარო აპარატით.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87" marR="58087" marT="0" marB="0"/>
                </a:tc>
                <a:extLst>
                  <a:ext uri="{0D108BD9-81ED-4DB2-BD59-A6C34878D82A}">
                    <a16:rowId xmlns:a16="http://schemas.microsoft.com/office/drawing/2014/main" val="37517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3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543800" cy="6096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თვითდასაქმებულები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dirty="0" smtClean="0"/>
              <a:t>თვითდასაქმებულები, </a:t>
            </a:r>
            <a:r>
              <a:rPr lang="ka-GE" b="1" dirty="0"/>
              <a:t>რომლებიც არ არიან რეგისტრირებული შემოსავლების </a:t>
            </a:r>
            <a:r>
              <a:rPr lang="ka-GE" b="1" dirty="0" smtClean="0"/>
              <a:t>სამსახურში </a:t>
            </a:r>
            <a:r>
              <a:rPr lang="en-US" b="1" dirty="0" smtClean="0"/>
              <a:t> - </a:t>
            </a:r>
            <a:r>
              <a:rPr lang="ka-GE" b="1" dirty="0" smtClean="0"/>
              <a:t> </a:t>
            </a:r>
            <a:r>
              <a:rPr lang="ka-GE" dirty="0" smtClean="0"/>
              <a:t>ჯანდაცვის </a:t>
            </a:r>
            <a:r>
              <a:rPr lang="ka-GE" dirty="0"/>
              <a:t>სამინისტროს ელექტრონულ </a:t>
            </a:r>
            <a:r>
              <a:rPr lang="ka-GE" dirty="0" smtClean="0"/>
              <a:t>პორტალზე - </a:t>
            </a:r>
            <a:r>
              <a:rPr lang="en-US" u="sng" dirty="0">
                <a:hlinkClick r:id="rId4"/>
              </a:rPr>
              <a:t>www.moh.gov.ge</a:t>
            </a:r>
            <a:r>
              <a:rPr lang="en-US" dirty="0"/>
              <a:t>, </a:t>
            </a:r>
            <a:r>
              <a:rPr lang="ka-GE" dirty="0"/>
              <a:t>უნდა </a:t>
            </a:r>
            <a:r>
              <a:rPr lang="ka-GE" dirty="0" smtClean="0"/>
              <a:t>შეავსონ </a:t>
            </a:r>
            <a:r>
              <a:rPr lang="ka-GE" dirty="0"/>
              <a:t>ელექტრონული განაცხადის </a:t>
            </a:r>
            <a:r>
              <a:rPr lang="ka-GE" dirty="0" smtClean="0"/>
              <a:t>ფორმა და წარადგინონ შემოსავლის </a:t>
            </a:r>
            <a:r>
              <a:rPr lang="ka-GE" dirty="0"/>
              <a:t>წყაროს დამადასტურებელი </a:t>
            </a:r>
            <a:r>
              <a:rPr lang="ka-GE" dirty="0" smtClean="0"/>
              <a:t>დოკუმეტი, მაგ.:</a:t>
            </a:r>
          </a:p>
          <a:p>
            <a:pPr algn="just"/>
            <a:endParaRPr lang="ka-GE" sz="1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600" dirty="0" smtClean="0"/>
              <a:t>გადასახადის </a:t>
            </a:r>
            <a:r>
              <a:rPr lang="ka-GE" sz="1600" dirty="0"/>
              <a:t>გადამხდელად რეგისტრირებული პირის (გარდა არამეწარმე ფიზიკური პირისა) მიერ გაცემული </a:t>
            </a:r>
            <a:r>
              <a:rPr lang="ka-GE" sz="1600" b="1" dirty="0"/>
              <a:t>პირველადი საგადასახადო დოკუმენტი, </a:t>
            </a:r>
            <a:r>
              <a:rPr lang="ka-GE" sz="1600" dirty="0"/>
              <a:t>რომლითად დასტურდება შემოსავლის მიღების </a:t>
            </a:r>
            <a:r>
              <a:rPr lang="ka-GE" sz="1600" dirty="0" smtClean="0"/>
              <a:t>ფაქტი: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ka-GE" sz="1600" dirty="0" smtClean="0"/>
              <a:t>წერილობითი </a:t>
            </a:r>
            <a:r>
              <a:rPr lang="ka-GE" sz="1600" dirty="0"/>
              <a:t>დოკუმენტი, რომლითაც შესაძლებელია საქონლის მიწოდების/მომსახურების გაწევის მონაწილე მხარეთა იდენტიფიცირება, აქვს თარიღი და მოიცავს მიწოდებული საქონლის/გაწეული მომსახურების ჩამონათვალსა და ღირებულებას. მაგალითად შესყიდვის აქტი, მიღება ჩაბარების აქტი); </a:t>
            </a:r>
            <a:endParaRPr lang="ka-GE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600" dirty="0"/>
              <a:t>საბანკო ამონაწერი</a:t>
            </a:r>
            <a:r>
              <a:rPr lang="ka-GE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600" dirty="0"/>
              <a:t>მუნიციპალეტის ან სხვა ადმინისტრაციული ორგანოს მიერ პირზე გაცემული რაიმე საქმიანობის დამადასტურებელი ცნობა ნებართვა/ლიცენზია</a:t>
            </a:r>
            <a:r>
              <a:rPr lang="ka-GE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600" dirty="0"/>
              <a:t>საქართველოში რეგისტრირებული იურიდიული პირის მიერ გაცემული დოკუმენტი, რომლითაც დასტურდება პირის ეკონომიკური აქტივობა ან/და შემოსავალი</a:t>
            </a:r>
            <a:r>
              <a:rPr lang="ka-GE" sz="1600" dirty="0" smtClean="0"/>
              <a:t>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441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543800" cy="6096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თვითდასაქმებულები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u="sng" dirty="0"/>
              <a:t>კომპენსაციის </a:t>
            </a:r>
            <a:r>
              <a:rPr lang="ka-GE" b="1" u="sng" dirty="0" smtClean="0"/>
              <a:t>ოდენობა:</a:t>
            </a:r>
            <a:endParaRPr lang="en-US" dirty="0"/>
          </a:p>
          <a:p>
            <a:pPr algn="just"/>
            <a:r>
              <a:rPr lang="ka-GE" dirty="0"/>
              <a:t>თვითდასაქმებულებისთვის კომპენსაციის </a:t>
            </a:r>
            <a:r>
              <a:rPr lang="ka-GE" dirty="0" smtClean="0"/>
              <a:t>მოცულობა განსაზღვრულია ერთჯერადად </a:t>
            </a:r>
            <a:r>
              <a:rPr lang="ka-GE" dirty="0"/>
              <a:t>300 ლარის </a:t>
            </a:r>
            <a:r>
              <a:rPr lang="ka-GE" dirty="0" smtClean="0"/>
              <a:t>ოდენობით.</a:t>
            </a:r>
          </a:p>
          <a:p>
            <a:pPr algn="just"/>
            <a:endParaRPr lang="ka-GE" b="1" u="sng" dirty="0" smtClean="0"/>
          </a:p>
          <a:p>
            <a:pPr lvl="0" algn="just"/>
            <a:r>
              <a:rPr lang="ka-GE" b="1" u="sng" dirty="0" smtClean="0"/>
              <a:t>კომპენსაციის </a:t>
            </a:r>
            <a:r>
              <a:rPr lang="ka-GE" b="1" u="sng" dirty="0"/>
              <a:t>მოთხოვნის წესი:</a:t>
            </a:r>
          </a:p>
          <a:p>
            <a:pPr algn="just"/>
            <a:r>
              <a:rPr lang="ka-GE" dirty="0"/>
              <a:t>კომპენსაციის მიღების მიზნით ფიზიკურმა პირმა არაუგვიანეს 2020 წლის პირველი ივნისისა ჯანდაცვის სამინისტროს ელექტრონულ პორტალზე </a:t>
            </a:r>
            <a:r>
              <a:rPr lang="ka-GE" dirty="0" smtClean="0"/>
              <a:t>უნდა </a:t>
            </a:r>
            <a:r>
              <a:rPr lang="ka-GE" dirty="0"/>
              <a:t>წარმოადგინოს </a:t>
            </a:r>
            <a:r>
              <a:rPr lang="ka-GE" dirty="0" smtClean="0"/>
              <a:t>შესაბამისი მოთხოვნა.</a:t>
            </a:r>
          </a:p>
          <a:p>
            <a:pPr algn="just"/>
            <a:endParaRPr lang="ka-GE" dirty="0"/>
          </a:p>
          <a:p>
            <a:pPr algn="just"/>
            <a:r>
              <a:rPr lang="ka-GE" b="1" u="sng" dirty="0" smtClean="0"/>
              <a:t>ჯანდაცვის სამინისტროში წარმოსადგენი ინფორმაცია: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dirty="0" smtClean="0"/>
              <a:t>სახელი</a:t>
            </a:r>
            <a:r>
              <a:rPr lang="ka-GE" dirty="0"/>
              <a:t>, გვარი და პირადი ნომერი;</a:t>
            </a:r>
            <a:endParaRPr lang="en-US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ka-GE" dirty="0"/>
              <a:t>საკონტაქტო მონაცემები (ფაქტობრივი საცხოვრებელი მისამართი და საკონტაქტო ტელეფონი);</a:t>
            </a:r>
            <a:endParaRPr lang="en-US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ka-GE" dirty="0"/>
              <a:t>საბანკო რეკვიზიტები;</a:t>
            </a:r>
            <a:endParaRPr lang="en-US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ka-GE" dirty="0"/>
              <a:t>ინფორმაცია საგანგებო მდგომარეობის გამოცხადებამდე მისი შემოსავლის წყაროს </a:t>
            </a:r>
            <a:r>
              <a:rPr lang="ka-GE" dirty="0" smtClean="0"/>
              <a:t>შესახებ და შემოსავლის </a:t>
            </a:r>
            <a:r>
              <a:rPr lang="ka-GE" dirty="0"/>
              <a:t>წყაროს </a:t>
            </a:r>
            <a:r>
              <a:rPr lang="ka-GE" dirty="0" smtClean="0"/>
              <a:t>შესაბამისი დამადასტურებელი დოკუმეტი</a:t>
            </a:r>
            <a:r>
              <a:rPr lang="ka-GE" dirty="0"/>
              <a:t> </a:t>
            </a:r>
            <a:r>
              <a:rPr lang="ka-GE" dirty="0" smtClean="0"/>
              <a:t>(აღნიშნული მოთხოვნა არ ეხება შემოსავლების სამსახურის მიერ იდენტიფიცირებული თვითდასაქმებულ პირებს).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9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543800" cy="609600"/>
          </a:xfrm>
        </p:spPr>
        <p:txBody>
          <a:bodyPr>
            <a:no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თვითდასაქმებულები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861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000" b="1" u="sng" dirty="0"/>
              <a:t>კომპენსაციის გაცემის წესი</a:t>
            </a:r>
            <a:r>
              <a:rPr lang="ka-GE" sz="2000" b="1" u="sng" dirty="0" smtClean="0"/>
              <a:t>:</a:t>
            </a:r>
          </a:p>
          <a:p>
            <a:pPr algn="just"/>
            <a:endParaRPr lang="ka-GE" dirty="0" smtClean="0"/>
          </a:p>
          <a:p>
            <a:pPr algn="just"/>
            <a:r>
              <a:rPr lang="ka-GE" b="1" dirty="0" smtClean="0"/>
              <a:t>იდენტიფიცირებული თვითდასაქმებულებისთვის:</a:t>
            </a:r>
            <a:endParaRPr lang="ka-GE" b="1" dirty="0"/>
          </a:p>
          <a:p>
            <a:pPr algn="just"/>
            <a:r>
              <a:rPr lang="ka-GE" dirty="0" smtClean="0"/>
              <a:t>თვითდასაქმებული პირის </a:t>
            </a:r>
            <a:r>
              <a:rPr lang="ka-GE" dirty="0"/>
              <a:t>მიერ ელექტრონული განაცხადის წარდგენიდან არაუგვიანეს </a:t>
            </a:r>
            <a:r>
              <a:rPr lang="ka-GE" b="1" dirty="0"/>
              <a:t>10 სამუშაო დღის ვადაში </a:t>
            </a:r>
            <a:r>
              <a:rPr lang="ka-GE" dirty="0"/>
              <a:t>სააგენტო განაცხადში არსებულ პირად ნომერს ადარებს შემოსავლების სამსახურიდან მიღებულ ინფორმაციას და საკომპენსაციო თანხას რიცხავს პირის მიერ მითითებულ </a:t>
            </a:r>
            <a:r>
              <a:rPr lang="ka-GE" dirty="0" smtClean="0"/>
              <a:t>საბანკო </a:t>
            </a:r>
            <a:r>
              <a:rPr lang="ka-GE" dirty="0"/>
              <a:t>ანგარიშზე.</a:t>
            </a:r>
            <a:endParaRPr lang="en-US" dirty="0"/>
          </a:p>
          <a:p>
            <a:pPr algn="just"/>
            <a:endParaRPr lang="ka-GE" dirty="0" smtClean="0"/>
          </a:p>
          <a:p>
            <a:pPr algn="just"/>
            <a:r>
              <a:rPr lang="ka-GE" b="1" dirty="0" smtClean="0"/>
              <a:t>არა იდენტიფიცირებული თვითდასაქმებულებისთვის:</a:t>
            </a:r>
            <a:endParaRPr lang="ka-GE" dirty="0"/>
          </a:p>
          <a:p>
            <a:pPr algn="just"/>
            <a:r>
              <a:rPr lang="ka-GE" dirty="0" smtClean="0"/>
              <a:t>დასაქმების </a:t>
            </a:r>
            <a:r>
              <a:rPr lang="ka-GE" dirty="0"/>
              <a:t>ხელშეწყობის სახელმწიფო </a:t>
            </a:r>
            <a:r>
              <a:rPr lang="ka-GE" dirty="0" smtClean="0"/>
              <a:t>სააგენტო, </a:t>
            </a:r>
            <a:r>
              <a:rPr lang="ka-GE" dirty="0"/>
              <a:t>სამუშაო ჯგუფთან ერთად იხილავს წარმოდგენილ ელექტრონულ განაცხადებს, აჯგუფებს მათ საქმიანობის დამადასტურებელი დოკუმენტების სპეციფიკის მიხედვით და </a:t>
            </a:r>
            <a:r>
              <a:rPr lang="ka-GE" b="1" dirty="0"/>
              <a:t>2 კვირის ვადაში </a:t>
            </a:r>
            <a:r>
              <a:rPr lang="ka-GE" dirty="0"/>
              <a:t>გადაწყვეტილების მისაღებად სიას წარუდგენს ჯანდაცვის მინისტრის ბრძანებით შექმნილ უწყებათაშორის კომისიას.</a:t>
            </a:r>
            <a:endParaRPr lang="en-US" dirty="0"/>
          </a:p>
          <a:p>
            <a:pPr algn="just"/>
            <a:endParaRPr lang="ka-GE" dirty="0" smtClean="0"/>
          </a:p>
          <a:p>
            <a:pPr algn="just"/>
            <a:r>
              <a:rPr lang="ka-GE" dirty="0" smtClean="0"/>
              <a:t>კომისიის </a:t>
            </a:r>
            <a:r>
              <a:rPr lang="ka-GE" dirty="0"/>
              <a:t>გადაწყვეტილებიდან </a:t>
            </a:r>
            <a:r>
              <a:rPr lang="ka-GE" b="1" dirty="0"/>
              <a:t>10 სამუშაო დღის ვადაში </a:t>
            </a:r>
            <a:r>
              <a:rPr lang="ka-GE" dirty="0"/>
              <a:t>საგენტო უზრუნველყოფს განმცხადებლისათვის კომპენსაციის თანხის ჩარიცხვას განცხადებაში მითითებულ საბანკო ანგარიშზე.</a:t>
            </a:r>
            <a:endParaRPr lang="en-US" dirty="0"/>
          </a:p>
          <a:p>
            <a:pPr algn="just"/>
            <a:endParaRPr lang="ka-GE" b="1" u="sng" dirty="0"/>
          </a:p>
        </p:txBody>
      </p:sp>
    </p:spTree>
    <p:extLst>
      <p:ext uri="{BB962C8B-B14F-4D97-AF65-F5344CB8AC3E}">
        <p14:creationId xmlns:p14="http://schemas.microsoft.com/office/powerpoint/2010/main" val="217381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543800" cy="609600"/>
          </a:xfrm>
        </p:spPr>
        <p:txBody>
          <a:bodyPr>
            <a:no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თვითდასაქმებულები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83" y="1045111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/>
              <a:t>არარეგისტრირებული თვითდასაქმებულების იდენტიფიცირების მაგალითები:</a:t>
            </a:r>
            <a:endParaRPr lang="ka-G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79518"/>
              </p:ext>
            </p:extLst>
          </p:nvPr>
        </p:nvGraphicFramePr>
        <p:xfrm>
          <a:off x="315884" y="1524000"/>
          <a:ext cx="8381999" cy="481008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34917528"/>
                    </a:ext>
                  </a:extLst>
                </a:gridCol>
                <a:gridCol w="5181599">
                  <a:extLst>
                    <a:ext uri="{9D8B030D-6E8A-4147-A177-3AD203B41FA5}">
                      <a16:colId xmlns:a16="http://schemas.microsoft.com/office/drawing/2014/main" val="1037353742"/>
                    </a:ext>
                  </a:extLst>
                </a:gridCol>
              </a:tblGrid>
              <a:tr h="8293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ბაზრობის დახლზე მოვაჭრე არარეგისტრირებული პირი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3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</a:rPr>
                        <a:t>აღნიშნულმა </a:t>
                      </a:r>
                      <a:r>
                        <a:rPr lang="ka-GE" sz="1100" dirty="0">
                          <a:effectLst/>
                        </a:rPr>
                        <a:t>პირმა ეკონომიკური აქტივობის/შემოსავლის წყაროს დასადასტურებლად შესაძლებელია წარადგინოს ბაზრობის ორგანიზატორის მიერ გაცემული ცნობა იმის შესახებ, რომ აღნიშნული პირი 2020 წლის პირველ კვარტალში ვაჭრობდა მისი ბაზრობის ტერიტორიაზე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2856974163"/>
                  </a:ext>
                </a:extLst>
              </a:tr>
              <a:tr h="9951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არარეგისტრირებული პირი, რომელსაც დასახლებული პუნქტიდან მუნიციპალიტეტის ცენტრში ან დასახლებულ პუნქტებს შორის გადაყავდა მგზავრები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2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აღნიშნულმა </a:t>
                      </a:r>
                      <a:r>
                        <a:rPr lang="ka-GE" sz="1200" b="1" dirty="0">
                          <a:effectLst/>
                        </a:rPr>
                        <a:t>პირმა შესაძლებელია წარადგინოს დამადასტურებელი დოკუმენტი (ცნობა) შესაბამისი მუნიციპალიტეტიდან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97447730"/>
                  </a:ext>
                </a:extLst>
              </a:tr>
              <a:tr h="663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არარეგისტრირებული პირი, რომელსაც დასახლებული პუნქტებიდან ბავშვები დაყავდა საჯარო სკოლაში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აღნიშნულმა </a:t>
                      </a:r>
                      <a:r>
                        <a:rPr lang="ka-GE" sz="1200" b="1" dirty="0">
                          <a:effectLst/>
                        </a:rPr>
                        <a:t>პირმა შესაძლებელია წარადგინოს ავტოსადგურის ორგანიზატორისგან შესაბამისი ცნობა და მომსახურების გაწევის ანაზღაურების დამადასტურებელი დოკუმეტი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1763756099"/>
                  </a:ext>
                </a:extLst>
              </a:tr>
              <a:tr h="11610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არარეგისტრირებული პირი, რომელიც დღიურად აქირავებდა საცხოვრებელ ფართებს ელექტრონული პორტალების მეშვეობით (</a:t>
                      </a:r>
                      <a:r>
                        <a:rPr lang="en-US" sz="1200" dirty="0">
                          <a:effectLst/>
                        </a:rPr>
                        <a:t>Airbnb.com, booking.com </a:t>
                      </a:r>
                      <a:r>
                        <a:rPr lang="ka-GE" sz="1200" dirty="0">
                          <a:effectLst/>
                        </a:rPr>
                        <a:t>და სხვ.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2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2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აღნიშნულმა </a:t>
                      </a:r>
                      <a:r>
                        <a:rPr lang="ka-GE" sz="1200" b="1" dirty="0">
                          <a:effectLst/>
                        </a:rPr>
                        <a:t>პირმა შესაძლებელია წარადგინოს საბანკო ამონაწერი, სადაც გამოჩნდება შესაბამისი კომპანიიდან მიღებული შემოსავალი.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3968179491"/>
                  </a:ext>
                </a:extLst>
              </a:tr>
              <a:tr h="11610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არარეგისტრირებული პირი, რომელიც ამზადებდა სუვენირებს და აბარებდა სუვენირების მაღაზიას, ან პირი რომელიც სოფლის მეურნეობის პროდუქტს აბარებდა საცხობს/რესტორანს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2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აღნიშნულმა </a:t>
                      </a:r>
                      <a:r>
                        <a:rPr lang="ka-GE" sz="1200" b="1" dirty="0">
                          <a:effectLst/>
                        </a:rPr>
                        <a:t>პირმა შესაძლებელია წარადგინოს შესაბამისი პირველადი საგადასახადო დოკუმენტი, რის მიხედვითაც ხდებოდა ანგარიშწორება (შესყიდვის აქტი, მიღება ჩაბარების აქტი)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/>
                </a:tc>
                <a:extLst>
                  <a:ext uri="{0D108BD9-81ED-4DB2-BD59-A6C34878D82A}">
                    <a16:rowId xmlns:a16="http://schemas.microsoft.com/office/drawing/2014/main" val="222939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06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09800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მადლობა</a:t>
            </a:r>
          </a:p>
          <a:p>
            <a:pPr algn="ctr"/>
            <a:r>
              <a:rPr lang="ka-GE" sz="4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ყურადღებისთვის</a:t>
            </a:r>
            <a:endParaRPr lang="en-US" sz="41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0F23E5AA-6835-46D5-B946-3F41674D3133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48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76200"/>
            <a:ext cx="79248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2000" b="1" dirty="0"/>
              <a:t>დაქირავებით </a:t>
            </a:r>
            <a:r>
              <a:rPr lang="ka-GE" sz="2000" b="1" dirty="0" smtClean="0"/>
              <a:t>დასაქმებულების და თვითდასაქმებულების კომპენსაცია / საგადასახადო შეღავათები</a:t>
            </a:r>
            <a:endParaRPr 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1447800"/>
            <a:ext cx="84582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ka-GE" sz="2000" dirty="0"/>
              <a:t>დაქირავებით </a:t>
            </a:r>
            <a:r>
              <a:rPr lang="ka-GE" sz="2000" dirty="0" smtClean="0"/>
              <a:t>დასაქმებულები, რომლებმაც შეინარჩუნეს სამუშაო ადგილი;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ka-GE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a-GE" sz="2000" dirty="0"/>
              <a:t>დაქირავებით </a:t>
            </a:r>
            <a:r>
              <a:rPr lang="ka-GE" sz="2000" dirty="0" smtClean="0"/>
              <a:t>დასაქმებულები, რომელთაც აღარ ერიცხება ხელფასი;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ka-GE" sz="2000" dirty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ka-GE" sz="2000" dirty="0" smtClean="0"/>
              <a:t>თვითდასაქმებულები.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14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76200"/>
            <a:ext cx="79248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2000" b="1" dirty="0"/>
              <a:t>დაქირავებით დასაქმებულები, რომლებმაც შეინარჩუნეს სამუშაო ადგილი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447086"/>
            <a:ext cx="8496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a-GE" b="1" u="sng" dirty="0" smtClean="0"/>
              <a:t>კომპენსაციის ფორმა:</a:t>
            </a:r>
          </a:p>
          <a:p>
            <a:pPr lvl="0" algn="just"/>
            <a:r>
              <a:rPr lang="ka-GE" dirty="0" smtClean="0"/>
              <a:t>დაქირავებით </a:t>
            </a:r>
            <a:r>
              <a:rPr lang="ka-GE" dirty="0"/>
              <a:t>დასაქმებულები, რომლებმაც შეინარჩუნეს სამუშაო </a:t>
            </a:r>
            <a:r>
              <a:rPr lang="ka-GE" dirty="0" smtClean="0"/>
              <a:t>ადგილი მიიღებენ საგადასახადო შეღავათს საშემოსავლო გადასახადში.</a:t>
            </a:r>
          </a:p>
          <a:p>
            <a:pPr lvl="0" algn="just"/>
            <a:endParaRPr lang="ka-GE" dirty="0"/>
          </a:p>
          <a:p>
            <a:pPr lvl="0" algn="just"/>
            <a:r>
              <a:rPr lang="ka-GE" b="1" u="sng" dirty="0" smtClean="0"/>
              <a:t>საგადასახადო შეღავათი</a:t>
            </a:r>
            <a:r>
              <a:rPr lang="en-US" b="1" u="sng" dirty="0" smtClean="0"/>
              <a:t>:</a:t>
            </a:r>
            <a:endParaRPr lang="ka-GE" b="1" u="sng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dirty="0" smtClean="0"/>
              <a:t>დაქირავებულებს, რომელთა ხელფასი არ აღემატება 1500 ლარს,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dirty="0" smtClean="0"/>
              <a:t>დასაქმებული არიან კერძო სექტორში მომუშავე ორგანიზაციებში,</a:t>
            </a:r>
            <a:endParaRPr lang="ka-GE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საშემოსავლო</a:t>
            </a:r>
            <a:r>
              <a:rPr lang="en-US" dirty="0" smtClean="0"/>
              <a:t> </a:t>
            </a:r>
            <a:r>
              <a:rPr lang="en-US" dirty="0" err="1"/>
              <a:t>გადასახადისგან</a:t>
            </a:r>
            <a:r>
              <a:rPr lang="en-US" dirty="0"/>
              <a:t> </a:t>
            </a:r>
            <a:r>
              <a:rPr lang="ka-GE" dirty="0" smtClean="0"/>
              <a:t>გა</a:t>
            </a:r>
            <a:r>
              <a:rPr lang="en-US" dirty="0" err="1" smtClean="0"/>
              <a:t>თავისუფლდება</a:t>
            </a:r>
            <a:r>
              <a:rPr lang="en-US" dirty="0" smtClean="0"/>
              <a:t> </a:t>
            </a:r>
            <a:r>
              <a:rPr lang="en-US" dirty="0" err="1" smtClean="0"/>
              <a:t>ყოველ</a:t>
            </a:r>
            <a:r>
              <a:rPr lang="en-US" dirty="0" smtClean="0"/>
              <a:t> </a:t>
            </a:r>
            <a:r>
              <a:rPr lang="en-US" dirty="0" err="1"/>
              <a:t>კალენდარული</a:t>
            </a:r>
            <a:r>
              <a:rPr lang="en-US" dirty="0"/>
              <a:t> </a:t>
            </a:r>
            <a:r>
              <a:rPr lang="en-US" dirty="0" err="1"/>
              <a:t>თვეში</a:t>
            </a:r>
            <a:r>
              <a:rPr lang="en-US" dirty="0"/>
              <a:t> </a:t>
            </a:r>
            <a:r>
              <a:rPr lang="en-US" dirty="0" err="1"/>
              <a:t>თითოეულ</a:t>
            </a:r>
            <a:r>
              <a:rPr lang="en-US" dirty="0"/>
              <a:t> </a:t>
            </a:r>
            <a:r>
              <a:rPr lang="en-US" dirty="0" err="1"/>
              <a:t>დამქირავებელთან</a:t>
            </a:r>
            <a:r>
              <a:rPr lang="en-US" dirty="0"/>
              <a:t> </a:t>
            </a:r>
            <a:r>
              <a:rPr lang="en-US" dirty="0" err="1"/>
              <a:t>ხელფასის</a:t>
            </a:r>
            <a:r>
              <a:rPr lang="en-US" dirty="0"/>
              <a:t> </a:t>
            </a:r>
            <a:r>
              <a:rPr lang="en-US" dirty="0" err="1"/>
              <a:t>სახით</a:t>
            </a:r>
            <a:r>
              <a:rPr lang="en-US" dirty="0"/>
              <a:t> </a:t>
            </a:r>
            <a:r>
              <a:rPr lang="en-US" dirty="0" err="1"/>
              <a:t>მიღებული</a:t>
            </a:r>
            <a:r>
              <a:rPr lang="en-US" dirty="0"/>
              <a:t> </a:t>
            </a:r>
            <a:r>
              <a:rPr lang="en-US" dirty="0" err="1"/>
              <a:t>შემოსავალი</a:t>
            </a:r>
            <a:r>
              <a:rPr lang="en-US" dirty="0"/>
              <a:t> </a:t>
            </a:r>
            <a:r>
              <a:rPr lang="en-US" b="1" dirty="0"/>
              <a:t>750</a:t>
            </a:r>
            <a:r>
              <a:rPr lang="en-US" dirty="0"/>
              <a:t> </a:t>
            </a:r>
            <a:r>
              <a:rPr lang="en-US" dirty="0" err="1" smtClean="0"/>
              <a:t>ლარამდე</a:t>
            </a:r>
            <a:r>
              <a:rPr lang="ka-GE" dirty="0" smtClean="0"/>
              <a:t>.</a:t>
            </a:r>
          </a:p>
          <a:p>
            <a:pPr algn="just"/>
            <a:endParaRPr lang="ka-GE" dirty="0"/>
          </a:p>
          <a:p>
            <a:pPr algn="just"/>
            <a:r>
              <a:rPr lang="ka-GE" b="1" u="sng" dirty="0" smtClean="0"/>
              <a:t>საგადასახადო შეღავათის მაქსიმალური ოდენობა: </a:t>
            </a:r>
          </a:p>
          <a:p>
            <a:pPr algn="just"/>
            <a:r>
              <a:rPr lang="ka-GE" dirty="0" smtClean="0"/>
              <a:t>თითოეულ სამუშაო ადგილზე - 150 ლარი</a:t>
            </a:r>
            <a:endParaRPr lang="en-US" dirty="0"/>
          </a:p>
          <a:p>
            <a:pPr lvl="0" algn="just"/>
            <a:endParaRPr lang="ka-GE" dirty="0" smtClean="0"/>
          </a:p>
          <a:p>
            <a:pPr algn="just"/>
            <a:r>
              <a:rPr lang="ka-GE" b="1" u="sng" dirty="0"/>
              <a:t>საგადასახადო შეღავათის პერიოდი:</a:t>
            </a:r>
            <a:endParaRPr lang="en-US" b="1" u="sng" dirty="0"/>
          </a:p>
          <a:p>
            <a:pPr algn="just"/>
            <a:r>
              <a:rPr lang="en-US" dirty="0"/>
              <a:t>2020 </a:t>
            </a:r>
            <a:r>
              <a:rPr lang="en-US" dirty="0" err="1"/>
              <a:t>წლის</a:t>
            </a:r>
            <a:r>
              <a:rPr lang="en-US" dirty="0"/>
              <a:t> 1 </a:t>
            </a:r>
            <a:r>
              <a:rPr lang="en-US" dirty="0" err="1"/>
              <a:t>მაისიდან</a:t>
            </a:r>
            <a:r>
              <a:rPr lang="en-US" dirty="0"/>
              <a:t> 6 </a:t>
            </a:r>
            <a:r>
              <a:rPr lang="en-US" dirty="0" err="1" smtClean="0"/>
              <a:t>თვის</a:t>
            </a:r>
            <a:r>
              <a:rPr lang="en-US" dirty="0" smtClean="0"/>
              <a:t> </a:t>
            </a:r>
            <a:r>
              <a:rPr lang="en-US" dirty="0" err="1"/>
              <a:t>განმავლობაში</a:t>
            </a:r>
            <a:r>
              <a:rPr lang="en-US" dirty="0"/>
              <a:t>.</a:t>
            </a:r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76200"/>
            <a:ext cx="79248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2000" b="1" dirty="0"/>
              <a:t>დაქირავებით დასაქმებულები, რომლებმაც შეინარჩუნეს სამუშაო ადგილი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1219200"/>
            <a:ext cx="863138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u="sng" dirty="0"/>
              <a:t>საგადასახადო შეღავათის გამოყენების წესი:</a:t>
            </a:r>
            <a:endParaRPr lang="en-US" dirty="0"/>
          </a:p>
          <a:p>
            <a:pPr algn="just"/>
            <a:r>
              <a:rPr lang="ka-GE" dirty="0" smtClean="0"/>
              <a:t>დამქირავებელი </a:t>
            </a:r>
            <a:r>
              <a:rPr lang="ka-GE" dirty="0"/>
              <a:t>2020 წლის მაისი-ოქტომბრის თვეებში გადახდილ ხელფასზე საშემოსავალო გადასახადის გაანგარიშებას მოახდენს ახალი საგადასახადო შეღავათის გათვალისწინებით, რომლის დეკლარირება მოხდება ხელფასის გაცემი თვის მომდევნო თვის 15 რიცხვამდე</a:t>
            </a:r>
            <a:r>
              <a:rPr lang="ka-GE" dirty="0" smtClean="0"/>
              <a:t>.</a:t>
            </a:r>
          </a:p>
          <a:p>
            <a:pPr algn="just"/>
            <a:endParaRPr lang="ka-GE" dirty="0" smtClean="0"/>
          </a:p>
          <a:p>
            <a:pPr algn="just"/>
            <a:endParaRPr lang="ka-GE" dirty="0"/>
          </a:p>
          <a:p>
            <a:pPr algn="just"/>
            <a:r>
              <a:rPr lang="ka-GE" b="1" u="sng" dirty="0" smtClean="0"/>
              <a:t>საშემოსავლო გადასახადში მოქმედი სხვა შეღავათები:</a:t>
            </a:r>
          </a:p>
          <a:p>
            <a:pPr algn="just"/>
            <a:r>
              <a:rPr lang="ka-GE" dirty="0" smtClean="0"/>
              <a:t>დაქირავებით მომუშავე პირი პარალელურად ისარგებლებს საშემოსავლო გადასახადში არსებული ყველა იმ შეღავათით, რომელიც აქამდე არსებობდა:</a:t>
            </a:r>
          </a:p>
          <a:p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600" dirty="0"/>
              <a:t>შეზღუდული შესაძლებლობის </a:t>
            </a:r>
            <a:r>
              <a:rPr lang="ka-GE" sz="1600" dirty="0" smtClean="0"/>
              <a:t>მქონე პირებისათვის,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600" dirty="0" smtClean="0"/>
              <a:t>ომის ვეტერანებისათვის,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600" dirty="0" smtClean="0"/>
              <a:t>პირებისათვის, რომლებსაც </a:t>
            </a:r>
            <a:r>
              <a:rPr lang="ka-GE" sz="1600" dirty="0"/>
              <a:t>მინიჭებული აქვს „ქართვლის დედის“ საპატიო წოდება;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600" dirty="0" smtClean="0"/>
              <a:t>მარტოხელა დედის სტატუსის მქონე პირებისათვის;</a:t>
            </a:r>
            <a:endParaRPr lang="ka-GE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600" dirty="0" smtClean="0"/>
              <a:t>პირებისათვის, რომლებმაც იშვილეს </a:t>
            </a:r>
            <a:r>
              <a:rPr lang="ka-GE" sz="1600" dirty="0"/>
              <a:t>ბავშვი (შვილად აყვანიდან 1 წლის განმავლობაში);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600" dirty="0" smtClean="0"/>
              <a:t>პირებისათვის, </a:t>
            </a:r>
            <a:r>
              <a:rPr lang="ka-GE" sz="1600" dirty="0"/>
              <a:t>რომლებმაც</a:t>
            </a:r>
            <a:r>
              <a:rPr lang="ka-GE" sz="1600" dirty="0" smtClean="0"/>
              <a:t> </a:t>
            </a:r>
            <a:r>
              <a:rPr lang="ka-GE" sz="1600" dirty="0"/>
              <a:t>მინდობით აღსაზრდელად აიყვანა ბავშვი</a:t>
            </a:r>
            <a:r>
              <a:rPr lang="ka-GE" sz="16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600" dirty="0"/>
              <a:t>მაღალმთიან დასახლებაში მუდმივად მცხოვრები </a:t>
            </a:r>
            <a:r>
              <a:rPr lang="ka-GE" sz="1600" dirty="0" smtClean="0"/>
              <a:t>პირებისათვის და სხვ.</a:t>
            </a:r>
            <a:endParaRPr lang="ka-GE" sz="1600" dirty="0"/>
          </a:p>
          <a:p>
            <a:pPr algn="just"/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13142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76200"/>
            <a:ext cx="79248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2000" b="1" dirty="0"/>
              <a:t>დაქირავებით დასაქმებულები, რომელთაც აღარ ერიცხება ხელფასი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190685"/>
            <a:ext cx="8555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a-GE" b="1" u="sng" dirty="0"/>
              <a:t>კომპენსაციის ფორმა:</a:t>
            </a:r>
          </a:p>
          <a:p>
            <a:pPr algn="just"/>
            <a:r>
              <a:rPr lang="ka-GE" dirty="0" smtClean="0"/>
              <a:t>მიმდინარე </a:t>
            </a:r>
            <a:r>
              <a:rPr lang="ka-GE" dirty="0"/>
              <a:t>წლის მაისის თვიდან </a:t>
            </a:r>
            <a:r>
              <a:rPr lang="ka-GE" dirty="0" smtClean="0"/>
              <a:t>დაიწყება </a:t>
            </a:r>
            <a:r>
              <a:rPr lang="ka-GE" dirty="0"/>
              <a:t>სახელმწიფო ბიუჯეტიდან ფულადი </a:t>
            </a:r>
            <a:r>
              <a:rPr lang="ka-GE" dirty="0" smtClean="0"/>
              <a:t>კომპენსაციის </a:t>
            </a:r>
            <a:r>
              <a:rPr lang="ka-GE" dirty="0"/>
              <a:t>გაცემა </a:t>
            </a:r>
            <a:r>
              <a:rPr lang="ka-GE" u="sng" dirty="0" smtClean="0"/>
              <a:t>აპრილის თვეში </a:t>
            </a:r>
            <a:r>
              <a:rPr lang="ka-GE" dirty="0" smtClean="0"/>
              <a:t>შრომის </a:t>
            </a:r>
            <a:r>
              <a:rPr lang="ka-GE" dirty="0"/>
              <a:t>ანაზღაურების გარეშე დარჩენილ </a:t>
            </a:r>
            <a:r>
              <a:rPr lang="ka-GE" dirty="0" smtClean="0"/>
              <a:t>პირთათვის.</a:t>
            </a:r>
          </a:p>
          <a:p>
            <a:pPr algn="just"/>
            <a:endParaRPr lang="ka-GE" dirty="0"/>
          </a:p>
          <a:p>
            <a:pPr algn="just"/>
            <a:r>
              <a:rPr lang="ka-GE" b="1" u="sng" dirty="0" smtClean="0"/>
              <a:t>კომპენსაცია:</a:t>
            </a:r>
            <a:endParaRPr lang="ka-GE" b="1" u="sng" dirty="0"/>
          </a:p>
          <a:p>
            <a:pPr algn="just"/>
            <a:r>
              <a:rPr lang="ka-GE" dirty="0"/>
              <a:t>კომპენსაციის მიღება შეეძლებათ </a:t>
            </a:r>
            <a:r>
              <a:rPr lang="ka-GE" dirty="0" smtClean="0"/>
              <a:t>დაქირავებულებს</a:t>
            </a:r>
            <a:r>
              <a:rPr lang="ka-GE" dirty="0"/>
              <a:t>, </a:t>
            </a:r>
            <a:r>
              <a:rPr lang="ka-GE" dirty="0" smtClean="0"/>
              <a:t>რომლებსაც </a:t>
            </a:r>
            <a:r>
              <a:rPr lang="ka-GE" dirty="0"/>
              <a:t>2020 წლის პირველი სამ თვეში (იანვარი, თებერვალი, მარტი) ერთხელ მაინც აქვთ აღებული ხელფასი და </a:t>
            </a:r>
            <a:r>
              <a:rPr lang="ka-GE" dirty="0" smtClean="0"/>
              <a:t>შემდეგ თვეში (თვეებში) ვეღარ იღებენ შრომის ანაზღაურებას. ამის </a:t>
            </a:r>
            <a:r>
              <a:rPr lang="ka-GE" dirty="0"/>
              <a:t>შესახებ </a:t>
            </a:r>
            <a:r>
              <a:rPr lang="ka-GE" dirty="0" smtClean="0"/>
              <a:t>ინფორმაციას საგადასახადო ორგანოში წარმოადგენს დამქირავებელი.</a:t>
            </a:r>
          </a:p>
          <a:p>
            <a:pPr algn="just"/>
            <a:endParaRPr lang="ka-GE" dirty="0"/>
          </a:p>
          <a:p>
            <a:r>
              <a:rPr lang="ka-GE" b="1" u="sng" dirty="0"/>
              <a:t>კომპენსაციის </a:t>
            </a:r>
            <a:r>
              <a:rPr lang="ka-GE" b="1" u="sng" dirty="0" smtClean="0"/>
              <a:t>ოდენობა და პერიოდი:</a:t>
            </a:r>
            <a:endParaRPr lang="en-US" dirty="0"/>
          </a:p>
          <a:p>
            <a:pPr algn="just"/>
            <a:r>
              <a:rPr lang="ka-GE" dirty="0" smtClean="0"/>
              <a:t>აღნიშნული პირების </a:t>
            </a:r>
            <a:r>
              <a:rPr lang="ka-GE" dirty="0"/>
              <a:t>დასახმარებლად დაწესდა 1200 ლარიანი კომპენსაცია, რომლის გაცემა განხორციელდება მომდევნო 6 თვის განმავლობაში, ყოველთვიურად 200 ლარის ოდენობით.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189211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76200"/>
            <a:ext cx="79248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a-GE" sz="2000" b="1" dirty="0"/>
              <a:t>დაქირავებით დასაქმებულები, რომელთაც აღარ ერიცხება ხელფასი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85551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a-GE" b="1" u="sng" dirty="0"/>
              <a:t>კომპენსაციის </a:t>
            </a:r>
            <a:r>
              <a:rPr lang="ka-GE" b="1" u="sng" dirty="0" smtClean="0"/>
              <a:t>მოთხოვნის წესი:</a:t>
            </a:r>
            <a:endParaRPr lang="ka-GE" b="1" u="sng" dirty="0"/>
          </a:p>
          <a:p>
            <a:pPr algn="just"/>
            <a:r>
              <a:rPr lang="ka-GE" dirty="0" smtClean="0"/>
              <a:t>დამქირავებელი ყოველი </a:t>
            </a:r>
            <a:r>
              <a:rPr lang="ka-GE" dirty="0"/>
              <a:t>თვის 15 </a:t>
            </a:r>
            <a:r>
              <a:rPr lang="ka-GE" dirty="0" smtClean="0"/>
              <a:t>რიცხვამდე</a:t>
            </a:r>
            <a:r>
              <a:rPr lang="ka-GE" dirty="0"/>
              <a:t> </a:t>
            </a:r>
            <a:r>
              <a:rPr lang="ka-GE" dirty="0" smtClean="0"/>
              <a:t>(საშემოსავლო </a:t>
            </a:r>
            <a:r>
              <a:rPr lang="ka-GE" dirty="0"/>
              <a:t>გადასახადის </a:t>
            </a:r>
            <a:r>
              <a:rPr lang="en-US" dirty="0"/>
              <a:t> </a:t>
            </a:r>
            <a:r>
              <a:rPr lang="ka-GE" dirty="0"/>
              <a:t>დეკლარაციასთან </a:t>
            </a:r>
            <a:r>
              <a:rPr lang="ka-GE" dirty="0" smtClean="0"/>
              <a:t>ერთად) ელექტრონულად</a:t>
            </a:r>
            <a:r>
              <a:rPr lang="ka-GE" dirty="0"/>
              <a:t>, </a:t>
            </a:r>
            <a:r>
              <a:rPr lang="ka-GE" dirty="0" smtClean="0"/>
              <a:t>გადამხდელის </a:t>
            </a:r>
            <a:r>
              <a:rPr lang="ka-GE" dirty="0"/>
              <a:t>პირადი ვებ-გვერდის https://eservices.rs.ge/</a:t>
            </a:r>
            <a:r>
              <a:rPr lang="ka-GE" b="1" dirty="0"/>
              <a:t> </a:t>
            </a:r>
            <a:r>
              <a:rPr lang="ka-GE" dirty="0" smtClean="0"/>
              <a:t>მეშვეობით</a:t>
            </a:r>
            <a:r>
              <a:rPr lang="ka-GE" dirty="0"/>
              <a:t>, დადგენილი ფორმით </a:t>
            </a:r>
            <a:r>
              <a:rPr lang="ka-GE" dirty="0" smtClean="0"/>
              <a:t>წარმოადგენს იმ </a:t>
            </a:r>
            <a:r>
              <a:rPr lang="ka-GE" dirty="0"/>
              <a:t>პირთა სია, რომლებზეც ხელფასი გაცემულია აქვს 2020 წლის პირველ კვარტალში ერთხელ მაინც და აღარ გაუცია წინა </a:t>
            </a:r>
            <a:r>
              <a:rPr lang="ka-GE" dirty="0" smtClean="0"/>
              <a:t>თვეში. პირველი საკომპენსაციო თვე იქნება </a:t>
            </a:r>
            <a:r>
              <a:rPr lang="ka-GE" b="1" dirty="0" smtClean="0"/>
              <a:t>2020 წლის აპრილი</a:t>
            </a:r>
            <a:r>
              <a:rPr lang="ka-GE" dirty="0" smtClean="0"/>
              <a:t>.</a:t>
            </a:r>
          </a:p>
          <a:p>
            <a:endParaRPr lang="ka-GE" dirty="0"/>
          </a:p>
          <a:p>
            <a:r>
              <a:rPr lang="ka-GE" b="1" u="sng" dirty="0" smtClean="0"/>
              <a:t>შემოსავლების სამსახურში წარმოსადგენი ინფორმაცია:</a:t>
            </a:r>
            <a:endParaRPr lang="en-US" b="1" u="sng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დაქირავებულის სახელი, გვარი, პირადი ნომერი;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დაქირავებულის საკონტაქტო </a:t>
            </a:r>
            <a:r>
              <a:rPr lang="ka-GE" dirty="0" smtClean="0"/>
              <a:t>მონაცემები;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დაქირავებულის </a:t>
            </a:r>
            <a:r>
              <a:rPr lang="ka-GE" dirty="0"/>
              <a:t>საბანკო რეკვიზიტები (ანგარიშის ნომერი</a:t>
            </a:r>
            <a:r>
              <a:rPr lang="ka-GE" dirty="0" smtClean="0"/>
              <a:t>).</a:t>
            </a:r>
          </a:p>
          <a:p>
            <a:pPr algn="just"/>
            <a:endParaRPr lang="ka-GE" b="1" u="sng" dirty="0"/>
          </a:p>
          <a:p>
            <a:pPr algn="just"/>
            <a:r>
              <a:rPr lang="ka-GE" b="1" u="sng" dirty="0"/>
              <a:t>კომპენსაციის </a:t>
            </a:r>
            <a:r>
              <a:rPr lang="ka-GE" b="1" u="sng" dirty="0" smtClean="0"/>
              <a:t>გაცემის </a:t>
            </a:r>
            <a:r>
              <a:rPr lang="ka-GE" b="1" u="sng" dirty="0"/>
              <a:t>წესი:</a:t>
            </a:r>
          </a:p>
          <a:p>
            <a:pPr algn="just"/>
            <a:r>
              <a:rPr lang="ka-GE" dirty="0"/>
              <a:t>ყოველი თვის 20 რიცხვამდე, </a:t>
            </a:r>
            <a:r>
              <a:rPr lang="ka-GE" dirty="0" smtClean="0"/>
              <a:t>დამსაქმებლის </a:t>
            </a:r>
            <a:r>
              <a:rPr lang="ka-GE" dirty="0"/>
              <a:t>მიერ წარდგენილი ინფორმაციის საფუძველზე, შემოსავლების სამსახური აკეთებს საკომპენსაციო პირების ერთიან ბაზას და უგზავნის სსიპ - დასაქმების ხელშეწყობის სახელმწიფო </a:t>
            </a:r>
            <a:r>
              <a:rPr lang="ka-GE" dirty="0" smtClean="0"/>
              <a:t>სააგენტოს, საიდანაც მოხდება საკომეპსაციო თანხის ჩარიცხვა პირის </a:t>
            </a:r>
            <a:r>
              <a:rPr lang="ka-GE" dirty="0"/>
              <a:t>საბანკო </a:t>
            </a:r>
            <a:r>
              <a:rPr lang="ka-GE" dirty="0" smtClean="0"/>
              <a:t>ანგარიშზე.</a:t>
            </a:r>
            <a:endParaRPr lang="ka-GE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01268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5181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43000" y="1397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/>
              <a:t>დაქირავებულთა დახმარება, რომელთაც აღარ ერიცხებათ ხელფასი (ინსტურქცია დამქირავებლისათვის)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574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1"/>
            <a:ext cx="8305800" cy="5257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924800" cy="609600"/>
          </a:xfrm>
        </p:spPr>
        <p:txBody>
          <a:bodyPr>
            <a:noAutofit/>
          </a:bodyPr>
          <a:lstStyle/>
          <a:p>
            <a:r>
              <a:rPr lang="ka-GE" sz="2000" b="1" dirty="0"/>
              <a:t>დაქირავებულთა დახმარება, რომელთაც აღარ ერიცხებათ ხელფასი (ინსტურქცია დამქირავებლისათვის)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36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091"/>
          </a:xfrm>
        </p:spPr>
        <p:txBody>
          <a:bodyPr/>
          <a:lstStyle/>
          <a:p>
            <a:fld id="{7167321A-C667-4314-BCF5-A4F5B6D91B69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142999"/>
            <a:ext cx="8412480" cy="52411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924800" cy="609600"/>
          </a:xfrm>
        </p:spPr>
        <p:txBody>
          <a:bodyPr>
            <a:noAutofit/>
          </a:bodyPr>
          <a:lstStyle/>
          <a:p>
            <a:r>
              <a:rPr lang="ka-GE" sz="2000" b="1" dirty="0"/>
              <a:t>დაქირავებულთა დახმარება, რომელთაც აღარ ერიცხებათ ხელფასი (ინსტურქცია დამქირავებლისათვის)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9042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esentationGo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30891</TotalTime>
  <Words>1238</Words>
  <Application>Microsoft Office PowerPoint</Application>
  <PresentationFormat>On-screen Show (4:3)</PresentationFormat>
  <Paragraphs>161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BPG Algeti Compact</vt:lpstr>
      <vt:lpstr>Calibri</vt:lpstr>
      <vt:lpstr>Calibri Light</vt:lpstr>
      <vt:lpstr>Helvetica</vt:lpstr>
      <vt:lpstr>Open Sans</vt:lpstr>
      <vt:lpstr>Sylfaen</vt:lpstr>
      <vt:lpstr>Times New Roman</vt:lpstr>
      <vt:lpstr>Wingdings</vt:lpstr>
      <vt:lpstr>Office Theme</vt:lpstr>
      <vt:lpstr>1_Office Theme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დაქირავებულთა დახმარება, რომელთაც აღარ ერიცხებათ ხელფასი (ინსტურქცია დამქირავებლისათვის)</vt:lpstr>
      <vt:lpstr>დაქირავებულთა დახმარება, რომელთაც აღარ ერიცხებათ ხელფასი (ინსტურქცია დამქირავებლისათვის)</vt:lpstr>
      <vt:lpstr>დაქირავებულთა დახმარება, რომელთაც აღარ ერიცხებათ ხელფასი (ინსტურქცია დამქირავებლისათვის)</vt:lpstr>
      <vt:lpstr>PowerPoint Presentation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თვითდასაქმებულები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Gugava</dc:creator>
  <cp:lastModifiedBy>Lasha Khutsishvili</cp:lastModifiedBy>
  <cp:revision>950</cp:revision>
  <cp:lastPrinted>2017-12-05T08:18:16Z</cp:lastPrinted>
  <dcterms:created xsi:type="dcterms:W3CDTF">2016-12-09T09:00:00Z</dcterms:created>
  <dcterms:modified xsi:type="dcterms:W3CDTF">2020-04-26T16:20:23Z</dcterms:modified>
</cp:coreProperties>
</file>