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8" r:id="rId2"/>
    <p:sldId id="280" r:id="rId3"/>
    <p:sldId id="323" r:id="rId4"/>
    <p:sldId id="324" r:id="rId5"/>
    <p:sldId id="322" r:id="rId6"/>
    <p:sldId id="289" r:id="rId7"/>
    <p:sldId id="327" r:id="rId8"/>
    <p:sldId id="321" r:id="rId9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47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6/24/2019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6/24/2019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4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600200"/>
            <a:ext cx="83820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595735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სოციალური დაცვის </a:t>
            </a:r>
            <a:r>
              <a:rPr lang="ka-GE" sz="2400" b="1" dirty="0" smtClean="0"/>
              <a:t>დეპარტამენტი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57200" y="2057400"/>
            <a:ext cx="8305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dirty="0" smtClean="0"/>
              <a:t>3 </a:t>
            </a:r>
            <a:r>
              <a:rPr lang="ka-GE" sz="2400" dirty="0" smtClean="0"/>
              <a:t>სამმართველო 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ka-GE" sz="19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400" dirty="0" smtClean="0"/>
              <a:t>სოციალურ საკითხთა და პროგრამების სამმართველო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400" dirty="0" smtClean="0"/>
              <a:t>პენსიისა და სოციალური დახმარების სამმართველო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400" dirty="0" smtClean="0"/>
              <a:t>პროგრამების მონიტორინგის სამმართველო</a:t>
            </a:r>
          </a:p>
          <a:p>
            <a:pPr lvl="0" algn="ctr"/>
            <a:r>
              <a:rPr lang="ka-GE" sz="2400" dirty="0" smtClean="0"/>
              <a:t>         </a:t>
            </a:r>
            <a:endParaRPr lang="en-US" sz="2400" dirty="0" smtClean="0"/>
          </a:p>
          <a:p>
            <a:pPr lvl="0" algn="ctr"/>
            <a:r>
              <a:rPr lang="ka-GE" sz="2400" dirty="0" smtClean="0"/>
              <a:t>3 აღმასრულებელი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400" dirty="0" smtClean="0"/>
              <a:t>სოციალური მომსახურების საგენტოს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400" dirty="0" smtClean="0"/>
              <a:t>სახელმწიფო ფონდი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400" dirty="0" smtClean="0"/>
              <a:t>რეგულირების სააგენტო 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ka-GE" sz="1600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ka-GE" sz="1900" dirty="0"/>
          </a:p>
          <a:p>
            <a:pPr marL="285750" lvl="0" indent="-285750">
              <a:buFont typeface="Arial" pitchFamily="34" charset="0"/>
              <a:buChar char="•"/>
            </a:pPr>
            <a:endParaRPr lang="ka-GE" sz="1900" dirty="0" smtClean="0"/>
          </a:p>
          <a:p>
            <a:pPr lvl="0"/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82281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4400" y="679102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სოციალური დაცვის დეპარტამენტი </a:t>
            </a:r>
          </a:p>
          <a:p>
            <a:pPr algn="ctr"/>
            <a:r>
              <a:rPr lang="ka-GE" sz="2400" b="1" dirty="0" smtClean="0"/>
              <a:t>ბიუჯეტი </a:t>
            </a:r>
            <a:r>
              <a:rPr lang="en-US" sz="2400" b="1" dirty="0" smtClean="0"/>
              <a:t>2019</a:t>
            </a:r>
            <a:endParaRPr lang="en-US" sz="24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456902"/>
              </p:ext>
            </p:extLst>
          </p:nvPr>
        </p:nvGraphicFramePr>
        <p:xfrm>
          <a:off x="228598" y="1510099"/>
          <a:ext cx="8686802" cy="44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4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2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056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პროგრამის დასახელება</a:t>
                      </a:r>
                      <a:endParaRPr lang="ka-GE" sz="1400" b="1" i="0" u="none" strike="noStrike" dirty="0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ბიუჯეტი</a:t>
                      </a:r>
                      <a:r>
                        <a:rPr lang="ka-GE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026" marR="8026" marT="80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77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სოციალური დაცვა სულ </a:t>
                      </a:r>
                      <a:endParaRPr lang="ka-GE" sz="1400" b="1" i="0" u="none" strike="noStrike" dirty="0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2,783,892,000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77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 smtClean="0">
                          <a:effectLst/>
                        </a:rPr>
                        <a:t>მოსახლეობის საპენსიო </a:t>
                      </a:r>
                      <a:r>
                        <a:rPr lang="ka-GE" sz="1400" u="none" strike="noStrike" dirty="0">
                          <a:effectLst/>
                        </a:rPr>
                        <a:t>უზრუნველყოფა</a:t>
                      </a:r>
                      <a:endParaRPr lang="ka-GE" sz="1400" b="1" i="0" u="none" strike="noStrike" dirty="0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1,925,000,000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52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 smtClean="0">
                          <a:effectLst/>
                        </a:rPr>
                        <a:t>მოსახლეობის მიზნობრივი ჯგუფების</a:t>
                      </a:r>
                      <a:r>
                        <a:rPr lang="ka-GE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400" u="none" strike="noStrike" dirty="0" smtClean="0">
                          <a:effectLst/>
                        </a:rPr>
                        <a:t>სოციალური </a:t>
                      </a:r>
                      <a:r>
                        <a:rPr lang="ka-GE" sz="1400" u="none" strike="noStrike" dirty="0">
                          <a:effectLst/>
                        </a:rPr>
                        <a:t>დახმარებები</a:t>
                      </a:r>
                      <a:endParaRPr lang="ka-GE" sz="1400" b="1" i="0" u="none" strike="noStrike" dirty="0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770,002,000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993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სოციალური რეაბილიტაცია და ბავშვზე ზრუნვა</a:t>
                      </a:r>
                      <a:endParaRPr lang="ka-GE" sz="1400" b="1" i="0" u="none" strike="noStrike" dirty="0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35,890,000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სოციალური შეღავათების მაღალმთიან დასახლებაში </a:t>
                      </a:r>
                    </a:p>
                    <a:p>
                      <a:pPr marL="0" algn="ctr" defTabSz="914400" rtl="0" eaLnBrk="1" fontAlgn="ctr" latinLnBrk="0" hangingPunct="1"/>
                      <a:endParaRPr lang="ka-GE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46,000,000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96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სახელმწიფო</a:t>
                      </a:r>
                      <a:r>
                        <a:rPr lang="ka-GE" sz="14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ფოდნი </a:t>
                      </a:r>
                      <a:endParaRPr lang="ka-GE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26" marR="8026" marT="8026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</a:rPr>
                        <a:t>6,500,000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1436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3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341120" y="567303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პენსია/სოციალური დახმარება</a:t>
            </a:r>
            <a:endParaRPr lang="en-US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134467"/>
              </p:ext>
            </p:extLst>
          </p:nvPr>
        </p:nvGraphicFramePr>
        <p:xfrm>
          <a:off x="152399" y="1253536"/>
          <a:ext cx="8991601" cy="5379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4184">
                  <a:extLst>
                    <a:ext uri="{9D8B030D-6E8A-4147-A177-3AD203B41FA5}">
                      <a16:colId xmlns:a16="http://schemas.microsoft.com/office/drawing/2014/main" val="864026310"/>
                    </a:ext>
                  </a:extLst>
                </a:gridCol>
                <a:gridCol w="2025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0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1418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პროგრამა 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ბენეფიციარები</a:t>
                      </a:r>
                      <a:r>
                        <a:rPr lang="ka-GE" sz="14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ბენეფიციართა </a:t>
                      </a:r>
                      <a:b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ka-GE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რაოდენობა ივნისი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გადარიცხული </a:t>
                      </a:r>
                      <a:b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თანხა </a:t>
                      </a:r>
                      <a:r>
                        <a:rPr lang="ka-GE" sz="14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ივნისი? 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42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სახელმწიფო პენსიები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ქალები 60 წლიდან, მამაკაცები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65 წლიდან 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750 280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151,255,906 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680">
                <a:tc>
                  <a:txBody>
                    <a:bodyPr/>
                    <a:lstStyle/>
                    <a:p>
                      <a:pPr algn="ctr" fontAlgn="b"/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სპეციალური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კატეგორიები (შსს, უშიშროება, სახელმწიფო დაცვა, დიპლომატები, პროკურატურა და ა.შ.)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22 081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9,475,259 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8777581"/>
                  </a:ext>
                </a:extLst>
              </a:tr>
              <a:tr h="46668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სახელმწიფო კომპენსაციები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სიღარიბის ზღვარს ქვემოთ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მყოფი ოჯახები (&lt;100000 სარეიტინგო ქულაზე)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467 284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27,750,948 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68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საარსებო შემწეობა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შშმ პირები,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მარჩენალდაკარგულები, პოლიტრეპრესირებულები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164 716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20,768,117 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68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სოციალური პაკეტი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დევნილი, ლტოლვილი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და ჰუმანიტარული სტატუსის მქონე პირები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223</a:t>
                      </a:r>
                      <a:r>
                        <a:rPr lang="en-US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537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10,067,445 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680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დევნილთა შემწეობები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მე-3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და მომდევნო ბავშვი, იმ რეგიონებში, სადაც ბუნებრივი კლებაა, მაღალმთიან დასახლებაში მცხოვრები ახალშობილი, რომლის ერთ-ერთ მშობელს აქვე სტატუსი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11 648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1,768,750 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7136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დემოგრაფიული პროგრამა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პენსიონერები/სოციალური</a:t>
                      </a:r>
                      <a:r>
                        <a:rPr lang="ka-GE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პაკეტის მიმღებები</a:t>
                      </a:r>
                      <a:endParaRPr lang="ka-GE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82 848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3,148,897</a:t>
                      </a:r>
                      <a:endParaRPr lang="en-US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419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500245"/>
              </p:ext>
            </p:extLst>
          </p:nvPr>
        </p:nvGraphicFramePr>
        <p:xfrm>
          <a:off x="228600" y="533399"/>
          <a:ext cx="8839200" cy="586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8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611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სოციალური რეაბილიტაცია და ბავშვზე ზრუნვა</a:t>
                      </a:r>
                      <a:endParaRPr lang="ka-GE" sz="1800" b="1" i="0" u="none" strike="noStrike" dirty="0">
                        <a:solidFill>
                          <a:srgbClr val="0F243E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ბენეფიციართა </a:t>
                      </a:r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რაოდენობა (დაგეგმილი)  2019</a:t>
                      </a:r>
                      <a:endParaRPr lang="ka-GE" sz="15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ბ</a:t>
                      </a:r>
                      <a:r>
                        <a:rPr lang="ka-GE" sz="15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იუ</a:t>
                      </a:r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ჯეტი</a:t>
                      </a:r>
                      <a:r>
                        <a:rPr lang="ka-GE" sz="15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2019 </a:t>
                      </a:r>
                      <a:endParaRPr lang="ka-GE" sz="1500" b="1" i="0" u="none" strike="noStrike" dirty="0">
                        <a:solidFill>
                          <a:schemeClr val="tx1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76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 smtClean="0">
                          <a:effectLst/>
                        </a:rPr>
                        <a:t>კრიზ.მდგომარეობაში ბავშვიანი </a:t>
                      </a:r>
                      <a:r>
                        <a:rPr lang="ka-GE" sz="1500" u="none" strike="noStrike" dirty="0">
                          <a:effectLst/>
                        </a:rPr>
                        <a:t>ოჯახების გადაუდებელი დახმარება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125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900000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853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მიტოვების რისკის ქვეშ მყოფი ბავშვების კვებით უზრუნველყოფა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900000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დღის ცენტრები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2334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6 258 300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174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მიუსაფარ ბავშვთა თავშესაფრით უზრუნველყოფა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102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1 183 400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 სათემო ორგანიზაციები შშმ პირები და ხანდაზმულები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2 276 500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ბავშვთა რეაბილიტაცია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1300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3 400 000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012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ომის ვეტერანთა რეაბილიტაციის ხელშეწყობა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40 000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1532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ბავშვთა ადრეული განვითარება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2 371 200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1532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ყრუთა კომუნიკაციის ხელშეწყობა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 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translators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48 000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0815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დამხმარე საშუალებებით </a:t>
                      </a:r>
                      <a:r>
                        <a:rPr lang="ka-GE" sz="1500" u="none" strike="noStrike" dirty="0" smtClean="0">
                          <a:effectLst/>
                        </a:rPr>
                        <a:t>უზრუნველყოფა </a:t>
                      </a:r>
                      <a:r>
                        <a:rPr lang="ru-RU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ეტლები</a:t>
                      </a:r>
                      <a:r>
                        <a:rPr lang="ka-GE" sz="1500" u="none" strike="noStrike" dirty="0" smtClean="0">
                          <a:effectLst/>
                        </a:rPr>
                        <a:t>, </a:t>
                      </a:r>
                      <a:r>
                        <a:rPr lang="ka-GE" sz="1500" u="none" strike="noStrike" baseline="0" dirty="0" smtClean="0">
                          <a:effectLst/>
                        </a:rPr>
                        <a:t>პროთეზები, </a:t>
                      </a:r>
                      <a:r>
                        <a:rPr lang="ka-GE" sz="1500" u="none" strike="noStrike" dirty="0" smtClean="0">
                          <a:effectLst/>
                        </a:rPr>
                        <a:t>სმენ.აპარატები ,</a:t>
                      </a:r>
                      <a:r>
                        <a:rPr lang="ka-GE" sz="15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კოხლეარი,</a:t>
                      </a:r>
                      <a:r>
                        <a:rPr lang="ka-GE" sz="1500" u="none" strike="noStrike" dirty="0" smtClean="0">
                          <a:effectLst/>
                        </a:rPr>
                        <a:t>ხელჯოხები</a:t>
                      </a:r>
                      <a:r>
                        <a:rPr lang="ka-GE" sz="15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500" u="none" strike="noStrike" dirty="0" smtClean="0">
                          <a:effectLst/>
                        </a:rPr>
                        <a:t>)</a:t>
                      </a:r>
                      <a:endParaRPr lang="ka-GE" sz="1500" b="1" i="0" u="none" strike="noStrike" dirty="0">
                        <a:solidFill>
                          <a:srgbClr val="FF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650</a:t>
                      </a:r>
                      <a:r>
                        <a:rPr lang="ka-GE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1500,35,150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5248900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მინდობით აღზრდა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460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9 585 000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5691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მცირე საოჯახო ტიპის სახლები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38</a:t>
                      </a:r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2 691 200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>
                          <a:effectLst/>
                        </a:rPr>
                        <a:t>დედათა და ბავშვთა თავშესაფრით უზრუნველყოფა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73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450 000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u="none" strike="noStrike" dirty="0" smtClean="0">
                          <a:effectLst/>
                        </a:rPr>
                        <a:t> ბინაზე მოვლა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70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252 000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შშმ მძიმე</a:t>
                      </a:r>
                      <a:r>
                        <a:rPr lang="ka-GE" sz="15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 და ღრმა </a:t>
                      </a:r>
                      <a:r>
                        <a:rPr lang="ka-GE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საოჯახო ტიპის სახლი</a:t>
                      </a:r>
                      <a:endParaRPr lang="ka-GE" sz="15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</a:t>
                      </a:r>
                      <a:endParaRPr lang="en-US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255 500 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00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8991" y="1288791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000" b="1" dirty="0" smtClean="0"/>
              <a:t>ოჯახის გაძლიერების, მიტოვების პრევენციის პროგრამები: 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152400" y="1658123"/>
            <a:ext cx="88392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ka-GE" dirty="0" smtClean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/>
              <a:t>კრიზისში მყოფი ბავშვიანი ოჯახების დახმარება, </a:t>
            </a:r>
            <a:r>
              <a:rPr lang="ka-GE" dirty="0"/>
              <a:t>მიტოვების რისკის ქვეშ მყოფი </a:t>
            </a:r>
            <a:r>
              <a:rPr lang="ka-GE" dirty="0" smtClean="0"/>
              <a:t>12 თვემდე ბავშვების </a:t>
            </a:r>
            <a:r>
              <a:rPr lang="ka-GE" dirty="0"/>
              <a:t>კვებით </a:t>
            </a:r>
            <a:r>
              <a:rPr lang="ka-GE" dirty="0" smtClean="0"/>
              <a:t>უზრუნველყოფა;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/>
              <a:t>დღის </a:t>
            </a:r>
            <a:r>
              <a:rPr lang="ka-GE" dirty="0" smtClean="0"/>
              <a:t>ცენტრების მომსახურება შშმ, არა შშმ ბავშვებისთვის და ზრდასრულებისთვის;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/>
              <a:t>დედათა და ბავშვთა თავშესაფრით </a:t>
            </a:r>
            <a:r>
              <a:rPr lang="ka-GE" dirty="0" smtClean="0"/>
              <a:t>უზრუნველყოფა;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/>
              <a:t>ბინაზე </a:t>
            </a:r>
            <a:r>
              <a:rPr lang="ka-GE" dirty="0" smtClean="0"/>
              <a:t>მოვლა;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smtClean="0"/>
              <a:t>რეინტეგრაციის შემწეობა; </a:t>
            </a:r>
            <a:r>
              <a:rPr lang="ka-GE" dirty="0" smtClean="0"/>
              <a:t/>
            </a:r>
            <a:br>
              <a:rPr lang="ka-GE" dirty="0" smtClean="0"/>
            </a:br>
            <a:endParaRPr lang="ka-GE" dirty="0" smtClean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b="1" dirty="0">
              <a:solidFill>
                <a:srgbClr val="000000"/>
              </a:solidFill>
              <a:latin typeface="Sylfaen"/>
            </a:endParaRPr>
          </a:p>
          <a:p>
            <a:pPr fontAlgn="ctr"/>
            <a:r>
              <a:rPr lang="ka-GE" sz="2000" dirty="0" smtClean="0"/>
              <a:t>                                   </a:t>
            </a:r>
            <a:r>
              <a:rPr lang="ka-GE" sz="2000" b="1" dirty="0" smtClean="0"/>
              <a:t>შშმ ბავშვების/შშმ პირების მომსახურებები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/>
              <a:t>ბავშვთა რეაბილიტაცია;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/>
              <a:t>ბავშვთა </a:t>
            </a:r>
            <a:r>
              <a:rPr lang="ka-GE" dirty="0"/>
              <a:t>ადრეული განვითარება</a:t>
            </a:r>
            <a:endParaRPr lang="ka-GE" b="1" dirty="0">
              <a:solidFill>
                <a:srgbClr val="000000"/>
              </a:solidFill>
              <a:latin typeface="Sylfaen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/>
              <a:t>დამხმარე საშუალებებით უზრუნველყოფა </a:t>
            </a:r>
            <a:r>
              <a:rPr lang="ru-RU" dirty="0"/>
              <a:t>(</a:t>
            </a:r>
            <a:r>
              <a:rPr lang="ka-GE" dirty="0"/>
              <a:t>ეტლები, პროთეზები, სმენ.აპარატები ,</a:t>
            </a:r>
            <a:r>
              <a:rPr lang="ka-GE" dirty="0" smtClean="0"/>
              <a:t>კოხლეარი,ხელჯოხები</a:t>
            </a:r>
            <a:r>
              <a:rPr lang="ru-RU" dirty="0" smtClean="0"/>
              <a:t>)</a:t>
            </a:r>
            <a:endParaRPr lang="ka-GE" dirty="0" smtClean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/>
              <a:t>ყრუთა კომუნიკაციის </a:t>
            </a:r>
            <a:r>
              <a:rPr lang="ka-GE" dirty="0" smtClean="0"/>
              <a:t>ხელშეწყობა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/>
              <a:t>ომის ვეტერანთა რეაბილიტაციის ხელშეწყობა</a:t>
            </a:r>
            <a:endParaRPr lang="ka-GE" b="1" dirty="0">
              <a:solidFill>
                <a:srgbClr val="000000"/>
              </a:solidFill>
              <a:latin typeface="Sylfaen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b="1" dirty="0">
              <a:solidFill>
                <a:srgbClr val="000000"/>
              </a:solidFill>
              <a:latin typeface="Sylfaen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dirty="0" smtClean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b="1" dirty="0">
              <a:solidFill>
                <a:srgbClr val="FF0000"/>
              </a:solidFill>
              <a:latin typeface="Sylfaen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dirty="0" smtClean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b="1" dirty="0">
              <a:solidFill>
                <a:srgbClr val="000000"/>
              </a:solidFill>
              <a:latin typeface="Sylfaen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ka-GE" dirty="0" smtClean="0"/>
              <a:t>64 </a:t>
            </a:r>
            <a:r>
              <a:rPr lang="ka-GE" dirty="0"/>
              <a:t>მონიტორინგი - გეგმიური, განმეორებითი, მომართვის საფუძველზე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dirty="0"/>
              <a:t>26 რეგისტრაცია (მათ შორი 6 მომსახურებაში ფართის, მისამართის ცვლილება)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ka-GE" dirty="0"/>
              <a:t>10 ვიზიტი მომსახურებებში  (შესრულებული რეკომენდაციების შემოწმების, </a:t>
            </a:r>
          </a:p>
        </p:txBody>
      </p:sp>
    </p:spTree>
    <p:extLst>
      <p:ext uri="{BB962C8B-B14F-4D97-AF65-F5344CB8AC3E}">
        <p14:creationId xmlns:p14="http://schemas.microsoft.com/office/powerpoint/2010/main" val="73602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8991" y="1288791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000" b="1" dirty="0"/>
              <a:t>ბავშებზე </a:t>
            </a:r>
            <a:r>
              <a:rPr lang="ka-GE" sz="2000" b="1" dirty="0" smtClean="0"/>
              <a:t>ზრუნვა და 24 მომოსახურება ზრდასრულებისთვის  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152400" y="1658123"/>
            <a:ext cx="8839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ka-GE" dirty="0" smtClean="0"/>
          </a:p>
          <a:p>
            <a:pPr lvl="0"/>
            <a:endParaRPr lang="ka-GE" dirty="0" smtClean="0"/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>
                <a:latin typeface="Sylfaen" panose="010A0502050306030303" pitchFamily="18" charset="0"/>
              </a:rPr>
              <a:t>მიუსაფარ ბავშთა თავშესაფრებით უზრუნველყოფა;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rgbClr val="000000"/>
                </a:solidFill>
                <a:latin typeface="Sylfaen" panose="010A0502050306030303" pitchFamily="18" charset="0"/>
              </a:rPr>
              <a:t>მინობით აღზრდა;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rgbClr val="000000"/>
                </a:solidFill>
                <a:latin typeface="Sylfaen" panose="010A0502050306030303" pitchFamily="18" charset="0"/>
              </a:rPr>
              <a:t>მცირე საოჯახო ტიპის სახელბი;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rgbClr val="000000"/>
                </a:solidFill>
                <a:latin typeface="Sylfaen" panose="010A0502050306030303" pitchFamily="18" charset="0"/>
              </a:rPr>
              <a:t>მძიმე და ღრმა შეზღუდულია შესაძლებლობების და ჯანმღტელობის მქონე ბავშვების საოჯახო ტიპის მომსახურება; </a:t>
            </a:r>
            <a:endParaRPr lang="ka-GE" dirty="0">
              <a:solidFill>
                <a:srgbClr val="000000"/>
              </a:solidFill>
              <a:latin typeface="Sylfaen" panose="010A0502050306030303" pitchFamily="18" charset="0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ka-GE" dirty="0" smtClean="0"/>
              <a:t>მოხუცების და შშმ პირების სათემო მომსახურებით უზრუნველყოფა;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b="1" dirty="0">
              <a:solidFill>
                <a:srgbClr val="FF0000"/>
              </a:solidFill>
              <a:latin typeface="Sylfaen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endParaRPr lang="ka-GE" dirty="0" smtClean="0"/>
          </a:p>
          <a:p>
            <a:pPr fontAlgn="ctr"/>
            <a:endParaRPr lang="ka-GE" b="1" dirty="0">
              <a:solidFill>
                <a:srgbClr val="000000"/>
              </a:solidFill>
              <a:latin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77978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51764" y="1199204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800" b="1" dirty="0" smtClean="0"/>
              <a:t>მიმდინარე საკითხები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81000" y="1905000"/>
            <a:ext cx="8305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2000" dirty="0" smtClean="0"/>
              <a:t>1) მიზნობრივი </a:t>
            </a:r>
            <a:r>
              <a:rPr lang="ka-GE" sz="2000" dirty="0"/>
              <a:t>სოციალური დახმარების სისტემის გაუმჯობესებაზე მუშაობის </a:t>
            </a:r>
            <a:r>
              <a:rPr lang="ka-GE" sz="2000" dirty="0" smtClean="0"/>
              <a:t>გაგრძელება, ფორმულაზე მუშაობა მსოფლიო ბანკთან და გაეროს ბავშთა ფონდთან; </a:t>
            </a:r>
          </a:p>
          <a:p>
            <a:pPr algn="just"/>
            <a:endParaRPr lang="ka-GE" sz="2000" dirty="0"/>
          </a:p>
          <a:p>
            <a:pPr algn="just"/>
            <a:r>
              <a:rPr lang="ka-GE" sz="2000" dirty="0" smtClean="0"/>
              <a:t>2)  შშმ სტატუსის დადგენის სოციალური მოდელის პილოტირების გაგრძელება და დანეგრვა;</a:t>
            </a:r>
          </a:p>
          <a:p>
            <a:pPr algn="just"/>
            <a:endParaRPr lang="ka-GE" sz="2000" dirty="0" smtClean="0"/>
          </a:p>
          <a:p>
            <a:pPr algn="just"/>
            <a:r>
              <a:rPr lang="ka-GE" sz="2000" dirty="0"/>
              <a:t>3</a:t>
            </a:r>
            <a:r>
              <a:rPr lang="ka-GE" sz="2000" dirty="0" smtClean="0"/>
              <a:t>)  „უსახლკარობის სტრატეგიის და სამუშაო გეგმის“ შემუშავება;</a:t>
            </a:r>
          </a:p>
          <a:p>
            <a:pPr algn="just"/>
            <a:endParaRPr lang="ka-GE" sz="2000" dirty="0" smtClean="0"/>
          </a:p>
          <a:p>
            <a:pPr marL="457200" indent="-457200" algn="just">
              <a:buAutoNum type="arabicParenR" startAt="4"/>
            </a:pPr>
            <a:r>
              <a:rPr lang="ka-GE" sz="2000" dirty="0" smtClean="0"/>
              <a:t>ახალი მომსახურებების განვითარება და ხელშეწყობა;</a:t>
            </a:r>
          </a:p>
          <a:p>
            <a:pPr algn="just"/>
            <a:endParaRPr lang="ka-GE" sz="2000" dirty="0"/>
          </a:p>
          <a:p>
            <a:pPr algn="just"/>
            <a:r>
              <a:rPr lang="ka-GE" sz="2000" dirty="0" smtClean="0"/>
              <a:t>5) ბავშთა კეთილდღეობის საკოორინდაციო საბჭო; </a:t>
            </a:r>
          </a:p>
          <a:p>
            <a:pPr algn="just"/>
            <a:endParaRPr lang="ka-GE" sz="1600" dirty="0" smtClean="0"/>
          </a:p>
        </p:txBody>
      </p:sp>
    </p:spTree>
    <p:extLst>
      <p:ext uri="{BB962C8B-B14F-4D97-AF65-F5344CB8AC3E}">
        <p14:creationId xmlns:p14="http://schemas.microsoft.com/office/powerpoint/2010/main" val="28469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460</Words>
  <Application>Microsoft Office PowerPoint</Application>
  <PresentationFormat>On-screen Show (4:3)</PresentationFormat>
  <Paragraphs>150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Nino Odisharia</cp:lastModifiedBy>
  <cp:revision>300</cp:revision>
  <cp:lastPrinted>2015-12-16T08:30:06Z</cp:lastPrinted>
  <dcterms:created xsi:type="dcterms:W3CDTF">2012-07-10T17:34:05Z</dcterms:created>
  <dcterms:modified xsi:type="dcterms:W3CDTF">2019-06-24T13:54:29Z</dcterms:modified>
</cp:coreProperties>
</file>