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71" r:id="rId13"/>
    <p:sldId id="280" r:id="rId14"/>
  </p:sldIdLst>
  <p:sldSz cx="9144000" cy="6858000" type="screen4x3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9C9"/>
    <a:srgbClr val="00823B"/>
    <a:srgbClr val="E3B5B3"/>
    <a:srgbClr val="2D6BB5"/>
    <a:srgbClr val="7F7F7F"/>
    <a:srgbClr val="3D7FCF"/>
    <a:srgbClr val="56426E"/>
    <a:srgbClr val="604A7B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411" autoAdjust="0"/>
  </p:normalViewPr>
  <p:slideViewPr>
    <p:cSldViewPr>
      <p:cViewPr varScale="1">
        <p:scale>
          <a:sx n="112" d="100"/>
          <a:sy n="112" d="100"/>
        </p:scale>
        <p:origin x="158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C4C50-FEB7-402A-9A5E-B23CA3FFDFCA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5342C0-0418-46E1-8850-A1431D11ED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5342C0-0418-46E1-8850-A1431D11ED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38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8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08.10.2018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06191"/>
            <a:ext cx="1676400" cy="61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5800" y="457200"/>
            <a:ext cx="4572000" cy="2209800"/>
          </a:xfrm>
        </p:spPr>
        <p:txBody>
          <a:bodyPr>
            <a:normAutofit/>
          </a:bodyPr>
          <a:lstStyle/>
          <a:p>
            <a:r>
              <a:rPr lang="ka-GE" sz="3300" b="1" dirty="0" smtClean="0"/>
              <a:t>ბავშვთა რეფერირების მექანიზმი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6019800"/>
            <a:ext cx="3048000" cy="457199"/>
          </a:xfrm>
        </p:spPr>
        <p:txBody>
          <a:bodyPr>
            <a:normAutofit/>
          </a:bodyPr>
          <a:lstStyle/>
          <a:p>
            <a:r>
              <a:rPr lang="ka-GE" sz="15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ოქტომბერი, 2018</a:t>
            </a:r>
            <a:endParaRPr lang="en-US" sz="15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267200" cy="65786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181600"/>
            <a:ext cx="1529875" cy="557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64263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a-GE" sz="2000" b="1" dirty="0" smtClean="0"/>
              <a:t>სკოლა-პანსიონი (სამომავლოდ: მცირე საოჯახო ტიპის დაწესებულება)</a:t>
            </a:r>
            <a:endParaRPr lang="en-US" sz="2000" b="1" dirty="0"/>
          </a:p>
        </p:txBody>
      </p:sp>
      <p:sp>
        <p:nvSpPr>
          <p:cNvPr id="46" name="Rounded Rectangle 45"/>
          <p:cNvSpPr/>
          <p:nvPr/>
        </p:nvSpPr>
        <p:spPr>
          <a:xfrm>
            <a:off x="138953" y="1228163"/>
            <a:ext cx="8816788" cy="7530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/>
              <a:t>სკოლა-პანსიონში ბავშვის გაგზავნის </a:t>
            </a:r>
            <a:r>
              <a:rPr lang="ka-GE" sz="1400" b="1" dirty="0" smtClean="0"/>
              <a:t>შესახებ გადაწყვეტილება მიიღება მხოლოდ </a:t>
            </a:r>
            <a:r>
              <a:rPr lang="ka-GE" sz="1400" b="1" dirty="0"/>
              <a:t>იმ შემთხვევაში, თუ სხვა ღონისძიების გამოყენება არ იქნება საკმარისი </a:t>
            </a:r>
            <a:r>
              <a:rPr lang="ka-GE" sz="1400" b="1" dirty="0" smtClean="0"/>
              <a:t>მიზნის </a:t>
            </a:r>
            <a:r>
              <a:rPr lang="ka-GE" sz="1400" b="1" dirty="0"/>
              <a:t>მისაღწევად</a:t>
            </a:r>
            <a:endParaRPr lang="ka-GE" sz="1400" b="1" dirty="0" smtClean="0"/>
          </a:p>
        </p:txBody>
      </p:sp>
      <p:sp>
        <p:nvSpPr>
          <p:cNvPr id="55" name="Rounded Rectangle 54"/>
          <p:cNvSpPr/>
          <p:nvPr/>
        </p:nvSpPr>
        <p:spPr>
          <a:xfrm>
            <a:off x="4652682" y="2125526"/>
            <a:ext cx="4267200" cy="1366228"/>
          </a:xfrm>
          <a:prstGeom prst="roundRect">
            <a:avLst/>
          </a:prstGeom>
          <a:solidFill>
            <a:srgbClr val="00823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სკოლა-პანსიონში ბავშვის გაგზავნის შესახებ გადაწყვეტილების მიღების უფლება აქვს მხოლოდ სასამართლოს (გარდა იმ შემთხვევისა, როცა მშობელი თანახმაა გაგზავნაზე)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67235" y="2138973"/>
            <a:ext cx="4280648" cy="136622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err="1"/>
              <a:t>გადამისამართების</a:t>
            </a:r>
            <a:r>
              <a:rPr lang="ka-GE" sz="1400" b="1" dirty="0"/>
              <a:t> საკითხს უფლებამოსილი პირის მიმართვის საფუძველზე განიხილავს და გადაწყვეტილებას იღებს ექსპერტთა </a:t>
            </a:r>
            <a:r>
              <a:rPr lang="ka-GE" sz="1400" b="1" dirty="0" smtClean="0"/>
              <a:t>ჯგუფი გარდა იმ შემთხვევისა, როცა მშობელი არ ეთანხმება გადაწყვეტილებას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70112" y="729734"/>
            <a:ext cx="3124200" cy="36933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 smtClean="0">
                <a:solidFill>
                  <a:srgbClr val="C00000"/>
                </a:solidFill>
              </a:rPr>
              <a:t>ცვლილებებამდე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257800" y="729734"/>
            <a:ext cx="3124200" cy="36933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 smtClean="0">
                <a:solidFill>
                  <a:srgbClr val="00823B"/>
                </a:solidFill>
              </a:rPr>
              <a:t>ცვლილებების შემდეგ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4710953" y="3694350"/>
            <a:ext cx="4267200" cy="762000"/>
          </a:xfrm>
          <a:prstGeom prst="roundRect">
            <a:avLst/>
          </a:prstGeom>
          <a:solidFill>
            <a:srgbClr val="00823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/>
              <a:t>სკოლა-პანსიონში ბავშვის გადაყვანას ახდენს სკოლა-პანსიონის უფლებამოსილი პირი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25506" y="3707797"/>
            <a:ext cx="4280648" cy="76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/>
              <a:t>სკოლა-პანსიონში ბავშვის გადაყვანას ახდენს </a:t>
            </a:r>
            <a:r>
              <a:rPr lang="ka-GE" sz="1400" b="1" dirty="0" smtClean="0"/>
              <a:t>სოციალური მუშაკი</a:t>
            </a:r>
            <a:endParaRPr lang="ka-GE" sz="1400" b="1" dirty="0"/>
          </a:p>
        </p:txBody>
      </p:sp>
      <p:sp>
        <p:nvSpPr>
          <p:cNvPr id="64" name="Rounded Rectangle 63"/>
          <p:cNvSpPr/>
          <p:nvPr/>
        </p:nvSpPr>
        <p:spPr>
          <a:xfrm>
            <a:off x="125506" y="4672393"/>
            <a:ext cx="4280648" cy="762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err="1" smtClean="0"/>
              <a:t>ადმ</a:t>
            </a:r>
            <a:r>
              <a:rPr lang="ka-GE" sz="1400" b="1" dirty="0" smtClean="0"/>
              <a:t>. პასუხისმგებლობა არ არის გათვალისწინებული სკოლა-პანსიონში გადაყვანისთვის ხელის </a:t>
            </a:r>
            <a:r>
              <a:rPr lang="ka-GE" sz="1400" b="1" dirty="0"/>
              <a:t>შ</a:t>
            </a:r>
            <a:r>
              <a:rPr lang="ka-GE" sz="1400" b="1" dirty="0" smtClean="0"/>
              <a:t>ეშლისთვის</a:t>
            </a:r>
            <a:endParaRPr lang="ka-GE" sz="1400" b="1" dirty="0"/>
          </a:p>
        </p:txBody>
      </p:sp>
      <p:sp>
        <p:nvSpPr>
          <p:cNvPr id="66" name="Rounded Rectangle 65"/>
          <p:cNvSpPr/>
          <p:nvPr/>
        </p:nvSpPr>
        <p:spPr>
          <a:xfrm>
            <a:off x="4710953" y="4694805"/>
            <a:ext cx="4267200" cy="762000"/>
          </a:xfrm>
          <a:prstGeom prst="roundRect">
            <a:avLst/>
          </a:prstGeom>
          <a:solidFill>
            <a:srgbClr val="00823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err="1" smtClean="0"/>
              <a:t>ადმ</a:t>
            </a:r>
            <a:r>
              <a:rPr lang="ka-GE" sz="1400" b="1" dirty="0" smtClean="0"/>
              <a:t>. პასუხისმგებლობა გათვალისწინებულია </a:t>
            </a:r>
            <a:r>
              <a:rPr lang="ka-GE" sz="1400" b="1" dirty="0"/>
              <a:t>სკოლა-პანსიონში გადაყვანისთვის ხელის </a:t>
            </a:r>
            <a:r>
              <a:rPr lang="ka-GE" sz="1400" b="1" dirty="0" smtClean="0"/>
              <a:t>შეშლისთვის </a:t>
            </a:r>
            <a:endParaRPr lang="ka-GE" sz="1400" b="1" dirty="0"/>
          </a:p>
        </p:txBody>
      </p:sp>
    </p:spTree>
    <p:extLst>
      <p:ext uri="{BB962C8B-B14F-4D97-AF65-F5344CB8AC3E}">
        <p14:creationId xmlns:p14="http://schemas.microsoft.com/office/powerpoint/2010/main" val="34236619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a-GE" sz="2000" b="1" dirty="0" smtClean="0"/>
              <a:t>სკოლა-პანსიონი </a:t>
            </a:r>
            <a:r>
              <a:rPr lang="ka-GE" sz="2000" b="1" dirty="0" smtClean="0"/>
              <a:t>(სამომავლოდ: მცირე </a:t>
            </a:r>
            <a:r>
              <a:rPr lang="ka-GE" sz="2000" b="1" dirty="0" smtClean="0"/>
              <a:t>საოჯახო ტიპის დაწესებულება)</a:t>
            </a:r>
            <a:endParaRPr lang="en-US" sz="2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533400" y="3276600"/>
            <a:ext cx="8077200" cy="1066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სკოლა-პანსიონში </a:t>
            </a:r>
            <a:r>
              <a:rPr lang="ka-GE" sz="1400" b="1" dirty="0"/>
              <a:t>შესაძლებელია 10-დან 18 წლამდე ასაკის ბავშვის </a:t>
            </a:r>
            <a:r>
              <a:rPr lang="ka-GE" sz="1400" b="1" dirty="0" smtClean="0"/>
              <a:t>გაგზავნა, </a:t>
            </a:r>
            <a:r>
              <a:rPr lang="ka-GE" sz="1400" b="1" dirty="0"/>
              <a:t>ბავშვის საუკეთესო ინტერესებიდან </a:t>
            </a:r>
            <a:r>
              <a:rPr lang="ka-GE" sz="1400" b="1" dirty="0" smtClean="0"/>
              <a:t>გამომდინარე, რის შესახებ ექსპერტთა ჯგუფი სასამართლოს მიმართავს </a:t>
            </a:r>
            <a:r>
              <a:rPr lang="ka-GE" sz="1400" b="1" dirty="0"/>
              <a:t>ბავშვთა რეფერირების ცენტრის მიმართვის </a:t>
            </a:r>
            <a:r>
              <a:rPr lang="ka-GE" sz="1400" b="1" dirty="0" smtClean="0"/>
              <a:t>საფუძველზე. სკოლა-პანსიონში ბავშვის გაგზავნის საკითხის განხილვა შესაძლებელია თუ: </a:t>
            </a:r>
            <a:endParaRPr lang="ka-GE" sz="1400" b="1" dirty="0"/>
          </a:p>
        </p:txBody>
      </p:sp>
      <p:sp>
        <p:nvSpPr>
          <p:cNvPr id="47" name="Rounded Rectangle 46"/>
          <p:cNvSpPr/>
          <p:nvPr/>
        </p:nvSpPr>
        <p:spPr>
          <a:xfrm>
            <a:off x="342900" y="4648200"/>
            <a:ext cx="2041712" cy="1066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კანონიერი წარმომადგენელი </a:t>
            </a:r>
            <a:r>
              <a:rPr lang="ka-GE" sz="1200" b="1" dirty="0"/>
              <a:t>უარს ამბობს </a:t>
            </a:r>
            <a:r>
              <a:rPr lang="ka-GE" sz="1200" b="1" dirty="0" smtClean="0"/>
              <a:t>ხელშეკრულების გაფორმებაზე ან</a:t>
            </a:r>
            <a:endParaRPr lang="ka-GE" sz="1200" b="1" dirty="0"/>
          </a:p>
        </p:txBody>
      </p:sp>
      <p:sp>
        <p:nvSpPr>
          <p:cNvPr id="48" name="Rounded Rectangle 47"/>
          <p:cNvSpPr/>
          <p:nvPr/>
        </p:nvSpPr>
        <p:spPr>
          <a:xfrm>
            <a:off x="2476500" y="4648200"/>
            <a:ext cx="2041712" cy="1066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200" b="1" dirty="0" smtClean="0"/>
              <a:t>ხელშეკრულებით </a:t>
            </a:r>
            <a:r>
              <a:rPr lang="ka-GE" sz="1200" b="1" dirty="0"/>
              <a:t>გათვალისწინებულ ღონისძიებებში </a:t>
            </a:r>
            <a:r>
              <a:rPr lang="ka-GE" sz="1200" b="1" dirty="0" smtClean="0"/>
              <a:t>ბავშვის </a:t>
            </a:r>
            <a:r>
              <a:rPr lang="ka-GE" sz="1200" b="1" dirty="0"/>
              <a:t>ჩართულობის გაგრძელებაზე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4610100" y="4648200"/>
            <a:ext cx="2041712" cy="1066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200" b="1" dirty="0"/>
              <a:t>ვერ იქნა მიღწეული ცენტრის მიერ შერჩეული სერვისის/პროგრამის მიზანი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743700" y="4648200"/>
            <a:ext cx="2041712" cy="1066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200" b="1" dirty="0"/>
              <a:t>ბავშვის მიერ სავარაუდოდ ჩადენილია </a:t>
            </a:r>
            <a:r>
              <a:rPr lang="ka-GE" sz="1200" b="1" dirty="0" smtClean="0"/>
              <a:t>განსაკუთრებით </a:t>
            </a:r>
            <a:r>
              <a:rPr lang="ka-GE" sz="1200" b="1" dirty="0"/>
              <a:t>მძიმე დანაშაული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1363756" y="4419600"/>
            <a:ext cx="45719" cy="152400"/>
          </a:xfrm>
          <a:prstGeom prst="downArrow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/>
          </a:p>
        </p:txBody>
      </p:sp>
      <p:sp>
        <p:nvSpPr>
          <p:cNvPr id="51" name="Down Arrow 50"/>
          <p:cNvSpPr/>
          <p:nvPr/>
        </p:nvSpPr>
        <p:spPr>
          <a:xfrm>
            <a:off x="3497356" y="4419600"/>
            <a:ext cx="45719" cy="152400"/>
          </a:xfrm>
          <a:prstGeom prst="downArrow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/>
          </a:p>
        </p:txBody>
      </p:sp>
      <p:sp>
        <p:nvSpPr>
          <p:cNvPr id="52" name="Down Arrow 51"/>
          <p:cNvSpPr/>
          <p:nvPr/>
        </p:nvSpPr>
        <p:spPr>
          <a:xfrm>
            <a:off x="5630956" y="4419600"/>
            <a:ext cx="45719" cy="152400"/>
          </a:xfrm>
          <a:prstGeom prst="downArrow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/>
          </a:p>
        </p:txBody>
      </p:sp>
      <p:sp>
        <p:nvSpPr>
          <p:cNvPr id="53" name="Down Arrow 52"/>
          <p:cNvSpPr/>
          <p:nvPr/>
        </p:nvSpPr>
        <p:spPr>
          <a:xfrm>
            <a:off x="7764556" y="4419600"/>
            <a:ext cx="45719" cy="152400"/>
          </a:xfrm>
          <a:prstGeom prst="downArrow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/>
          </a:p>
        </p:txBody>
      </p:sp>
      <p:sp>
        <p:nvSpPr>
          <p:cNvPr id="15" name="TextBox 14"/>
          <p:cNvSpPr txBox="1"/>
          <p:nvPr/>
        </p:nvSpPr>
        <p:spPr>
          <a:xfrm>
            <a:off x="2743200" y="805934"/>
            <a:ext cx="3124200" cy="36933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 smtClean="0">
                <a:solidFill>
                  <a:srgbClr val="C00000"/>
                </a:solidFill>
              </a:rPr>
              <a:t>ცვლილებებამდე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9452" y="1326776"/>
            <a:ext cx="8455960" cy="80682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შესაძლებელია 12-დან 18 წლამდე ნებისმიერი ანტისოციალური ქცევის მქონე ბავშვის გაგზავნა სკოლა-პანსიონში (10-11 წლის ბავშვის გაგზავნა - განსაკუთრებულ შემთხვევაში)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2633844"/>
            <a:ext cx="3124200" cy="36933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 smtClean="0">
                <a:solidFill>
                  <a:srgbClr val="00823B"/>
                </a:solidFill>
              </a:rPr>
              <a:t>ცვლილებების შემდეგ</a:t>
            </a:r>
          </a:p>
        </p:txBody>
      </p:sp>
    </p:spTree>
    <p:extLst>
      <p:ext uri="{BB962C8B-B14F-4D97-AF65-F5344CB8AC3E}">
        <p14:creationId xmlns:p14="http://schemas.microsoft.com/office/powerpoint/2010/main" val="15542270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a-GE" sz="2600" b="1" dirty="0" smtClean="0"/>
              <a:t>ერთიანი საინფორმაციო ბაზა და საკომუნიკაციო პორტალი</a:t>
            </a:r>
            <a:endParaRPr lang="en-US" sz="2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52400" y="1066800"/>
            <a:ext cx="8763000" cy="29238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indent="0" algn="ctr">
              <a:buFontTx/>
              <a:buNone/>
              <a:defRPr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just"/>
            <a:r>
              <a:rPr lang="ka-GE" sz="1400" dirty="0" smtClean="0">
                <a:solidFill>
                  <a:schemeClr val="tx1"/>
                </a:solidFill>
              </a:rPr>
              <a:t>	</a:t>
            </a:r>
            <a:r>
              <a:rPr lang="ka-GE" sz="1600" dirty="0">
                <a:solidFill>
                  <a:srgbClr val="2D6BB5"/>
                </a:solidFill>
              </a:rPr>
              <a:t>ერთიანი საინფორმაციო  </a:t>
            </a:r>
            <a:r>
              <a:rPr lang="ka-GE" sz="1600" dirty="0" smtClean="0">
                <a:solidFill>
                  <a:srgbClr val="2D6BB5"/>
                </a:solidFill>
              </a:rPr>
              <a:t>ბაზა</a:t>
            </a:r>
            <a:r>
              <a:rPr lang="ka-GE" sz="1600" dirty="0" smtClean="0">
                <a:solidFill>
                  <a:schemeClr val="tx1"/>
                </a:solidFill>
              </a:rPr>
              <a:t> </a:t>
            </a:r>
            <a:endParaRPr lang="ka-GE" sz="1600" dirty="0">
              <a:solidFill>
                <a:schemeClr val="tx1"/>
              </a:solidFill>
            </a:endParaRPr>
          </a:p>
          <a:p>
            <a:endParaRPr lang="ka-GE" sz="800" dirty="0" smtClean="0">
              <a:solidFill>
                <a:schemeClr val="tx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ka-GE" sz="1400" dirty="0" smtClean="0">
                <a:solidFill>
                  <a:schemeClr val="tx1"/>
                </a:solidFill>
              </a:rPr>
              <a:t>ბავშვის </a:t>
            </a:r>
            <a:r>
              <a:rPr lang="ka-GE" sz="1400" dirty="0">
                <a:solidFill>
                  <a:schemeClr val="tx1"/>
                </a:solidFill>
              </a:rPr>
              <a:t>სახელი და გვარი, ასაკი, სქესი, საკონტაქტო ინფორმაცია;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ka-GE" sz="1400" dirty="0" smtClean="0">
                <a:solidFill>
                  <a:schemeClr val="tx1"/>
                </a:solidFill>
              </a:rPr>
              <a:t>კანონიერი </a:t>
            </a:r>
            <a:r>
              <a:rPr lang="ka-GE" sz="1400" dirty="0">
                <a:solidFill>
                  <a:schemeClr val="tx1"/>
                </a:solidFill>
              </a:rPr>
              <a:t>წარმომადგენლის საკონტაქტო ინფორმაცია;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ka-GE" sz="1400" dirty="0" smtClean="0">
                <a:solidFill>
                  <a:schemeClr val="tx1"/>
                </a:solidFill>
              </a:rPr>
              <a:t>ინფორმაცია </a:t>
            </a:r>
            <a:r>
              <a:rPr lang="ka-GE" sz="1400" dirty="0">
                <a:solidFill>
                  <a:schemeClr val="tx1"/>
                </a:solidFill>
              </a:rPr>
              <a:t>ბავშვის მიერ ჩადენილ ქმედებაზე;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ka-GE" sz="1400" dirty="0" smtClean="0">
                <a:solidFill>
                  <a:schemeClr val="tx1"/>
                </a:solidFill>
              </a:rPr>
              <a:t>ბავშვის </a:t>
            </a:r>
            <a:r>
              <a:rPr lang="ka-GE" sz="1400" dirty="0">
                <a:solidFill>
                  <a:schemeClr val="tx1"/>
                </a:solidFill>
              </a:rPr>
              <a:t>ინდივიდუალური გარემოებებისა და საჭიროებების შეფასება;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ka-GE" sz="1400" dirty="0" smtClean="0">
                <a:solidFill>
                  <a:schemeClr val="tx1"/>
                </a:solidFill>
              </a:rPr>
              <a:t>ინფორმაცია </a:t>
            </a:r>
            <a:r>
              <a:rPr lang="ka-GE" sz="1400" dirty="0">
                <a:solidFill>
                  <a:schemeClr val="tx1"/>
                </a:solidFill>
              </a:rPr>
              <a:t>იმ სერვისის/პროგრამის შესახებ, რომელშიც მოხდა ბავშვის ჩართვა;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ka-GE" sz="1400" dirty="0" smtClean="0">
                <a:solidFill>
                  <a:schemeClr val="tx1"/>
                </a:solidFill>
              </a:rPr>
              <a:t>მონიტორინგის </a:t>
            </a:r>
            <a:r>
              <a:rPr lang="ka-GE" sz="1400" dirty="0">
                <a:solidFill>
                  <a:schemeClr val="tx1"/>
                </a:solidFill>
              </a:rPr>
              <a:t>ანგარიშების შინაარსი;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ka-GE" sz="1400" dirty="0" smtClean="0">
                <a:solidFill>
                  <a:schemeClr val="tx1"/>
                </a:solidFill>
              </a:rPr>
              <a:t>ინფორმაცია </a:t>
            </a:r>
            <a:r>
              <a:rPr lang="ka-GE" sz="1400" dirty="0">
                <a:solidFill>
                  <a:schemeClr val="tx1"/>
                </a:solidFill>
              </a:rPr>
              <a:t>ხელშეკრულების გაფორმებაზე უარის თქმის ან  გაფორმებული ხელშეკრულების შეუსრულებლობის შესახებ;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ka-GE" sz="1400" dirty="0" smtClean="0">
                <a:solidFill>
                  <a:schemeClr val="tx1"/>
                </a:solidFill>
              </a:rPr>
              <a:t>ინფორმაცია </a:t>
            </a:r>
            <a:r>
              <a:rPr lang="ka-GE" sz="1400" dirty="0">
                <a:solidFill>
                  <a:schemeClr val="tx1"/>
                </a:solidFill>
              </a:rPr>
              <a:t>სკოლა-პანსიონში ბავშვის გაგზავნასთან დაკავშირებით;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ka-GE" sz="1400" dirty="0" smtClean="0">
                <a:solidFill>
                  <a:schemeClr val="tx1"/>
                </a:solidFill>
              </a:rPr>
              <a:t>ინფორმაცია </a:t>
            </a:r>
            <a:r>
              <a:rPr lang="ka-GE" sz="1400" dirty="0">
                <a:solidFill>
                  <a:schemeClr val="tx1"/>
                </a:solidFill>
              </a:rPr>
              <a:t>სკოლა-პანსიონში ყოფნისას ბავშვის მიერ მიღწეულ შედეგებზე. </a:t>
            </a:r>
          </a:p>
          <a:p>
            <a:endParaRPr lang="ka-GE" sz="14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4811" y="4335126"/>
            <a:ext cx="5329518" cy="1066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ka-GE" sz="1400" dirty="0" smtClean="0">
                <a:solidFill>
                  <a:srgbClr val="2D6BB5"/>
                </a:solidFill>
              </a:rPr>
              <a:t>ელექტრონული </a:t>
            </a:r>
            <a:r>
              <a:rPr lang="ka-GE" sz="1400" dirty="0">
                <a:solidFill>
                  <a:srgbClr val="2D6BB5"/>
                </a:solidFill>
              </a:rPr>
              <a:t>საკომუნიკაციო ინტერაქტიული </a:t>
            </a:r>
            <a:r>
              <a:rPr lang="ka-GE" sz="1400" dirty="0" smtClean="0">
                <a:solidFill>
                  <a:srgbClr val="2D6BB5"/>
                </a:solidFill>
              </a:rPr>
              <a:t>პორტალი </a:t>
            </a:r>
            <a:r>
              <a:rPr lang="ka-GE" sz="1400" dirty="0" smtClean="0"/>
              <a:t>-უწყებებს </a:t>
            </a:r>
            <a:r>
              <a:rPr lang="ka-GE" sz="1400" dirty="0"/>
              <a:t>შორის კომუნიკაციის გამარტივება.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00800" y="4335126"/>
            <a:ext cx="1912056" cy="1447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5791200"/>
            <a:ext cx="6893859" cy="609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ka-GE" sz="1400" dirty="0" smtClean="0">
                <a:solidFill>
                  <a:schemeClr val="tx1"/>
                </a:solidFill>
              </a:rPr>
              <a:t>ბავშვის სასკოლო ასაკის შესახებ მონაცემთა გაცვლა სახელმწიფო სერვისების განვითარების სააგენტოსა და განათლების სამინისტროს შორის</a:t>
            </a:r>
            <a:endParaRPr lang="ka-G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676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1600200"/>
            <a:ext cx="6858000" cy="2895600"/>
          </a:xfrm>
          <a:prstGeom prst="ellipse">
            <a:avLst/>
          </a:prstGeo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a-GE" sz="3400" b="1" dirty="0" smtClean="0"/>
              <a:t>მადლობა ყურადღებისთვის!</a:t>
            </a:r>
            <a:endParaRPr lang="en-US" sz="3400" b="1" dirty="0"/>
          </a:p>
        </p:txBody>
      </p:sp>
    </p:spTree>
    <p:extLst>
      <p:ext uri="{BB962C8B-B14F-4D97-AF65-F5344CB8AC3E}">
        <p14:creationId xmlns:p14="http://schemas.microsoft.com/office/powerpoint/2010/main" val="22844430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a-GE" sz="2600" b="1" dirty="0" smtClean="0"/>
              <a:t>ბავშვთა რეფერირების მექანიზმის საჭიროება</a:t>
            </a:r>
            <a:endParaRPr lang="en-US" sz="2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914400"/>
            <a:ext cx="876299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>
              <a:buNone/>
            </a:pPr>
            <a:r>
              <a:rPr lang="ka-GE" sz="1800" dirty="0" smtClean="0">
                <a:solidFill>
                  <a:schemeClr val="tx1"/>
                </a:solidFill>
              </a:rPr>
              <a:t>14 წლამდე ასაკის ბავშვების </a:t>
            </a:r>
            <a:r>
              <a:rPr lang="ka-GE" sz="1800" dirty="0">
                <a:solidFill>
                  <a:schemeClr val="tx1"/>
                </a:solidFill>
              </a:rPr>
              <a:t>მიერ </a:t>
            </a:r>
            <a:r>
              <a:rPr lang="ka-GE" sz="1800" dirty="0" smtClean="0">
                <a:solidFill>
                  <a:schemeClr val="tx1"/>
                </a:solidFill>
              </a:rPr>
              <a:t>ჩადენილ </a:t>
            </a:r>
            <a:r>
              <a:rPr lang="ka-GE" sz="1800" dirty="0">
                <a:solidFill>
                  <a:schemeClr val="tx1"/>
                </a:solidFill>
              </a:rPr>
              <a:t>დანაშაულებრივ ფაქტებზე </a:t>
            </a:r>
            <a:r>
              <a:rPr lang="ka-GE" sz="1800" dirty="0" smtClean="0">
                <a:solidFill>
                  <a:schemeClr val="tx1"/>
                </a:solidFill>
              </a:rPr>
              <a:t>ეფექტიანი </a:t>
            </a:r>
            <a:r>
              <a:rPr lang="ka-GE" sz="1800" dirty="0">
                <a:solidFill>
                  <a:schemeClr val="tx1"/>
                </a:solidFill>
              </a:rPr>
              <a:t>რეაგირების </a:t>
            </a:r>
            <a:r>
              <a:rPr lang="ka-GE" sz="1800" dirty="0" smtClean="0">
                <a:solidFill>
                  <a:schemeClr val="tx1"/>
                </a:solidFill>
              </a:rPr>
              <a:t>მექანიზმის </a:t>
            </a:r>
            <a:r>
              <a:rPr lang="ka-GE" sz="1800" dirty="0">
                <a:solidFill>
                  <a:schemeClr val="tx1"/>
                </a:solidFill>
              </a:rPr>
              <a:t>არარსებობა.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5845" y="1821874"/>
            <a:ext cx="876299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>
              <a:buNone/>
            </a:pPr>
            <a:r>
              <a:rPr lang="ka-GE" sz="1800" dirty="0" smtClean="0">
                <a:solidFill>
                  <a:schemeClr val="tx1"/>
                </a:solidFill>
              </a:rPr>
              <a:t>უწყებებს შორის კოორდინაციის მექანიზმის არარსებობა</a:t>
            </a:r>
            <a:endParaRPr lang="ka-GE" sz="18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5846" y="2452349"/>
            <a:ext cx="876299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>
              <a:buNone/>
            </a:pPr>
            <a:r>
              <a:rPr lang="ka-GE" sz="1800" dirty="0" smtClean="0">
                <a:solidFill>
                  <a:schemeClr val="tx1"/>
                </a:solidFill>
              </a:rPr>
              <a:t>საჭირო სერვისები და პროგრამების სიმცირე</a:t>
            </a:r>
            <a:endParaRPr lang="ka-GE" sz="1800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" y="3352800"/>
            <a:ext cx="8763000" cy="609600"/>
          </a:xfrm>
          <a:prstGeom prst="rect">
            <a:avLst/>
          </a:prstGeo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600" b="1" dirty="0" smtClean="0"/>
              <a:t>ბავშვთა რეფერირების მექანიზმის მიზანი</a:t>
            </a:r>
            <a:endParaRPr lang="en-US" sz="2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295400" y="5295050"/>
            <a:ext cx="62484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indent="0">
              <a:buFontTx/>
              <a:buNone/>
              <a:defRPr b="1">
                <a:solidFill>
                  <a:schemeClr val="tx1"/>
                </a:solidFill>
              </a:defRPr>
            </a:lvl1pPr>
          </a:lstStyle>
          <a:p>
            <a:pPr algn="ctr"/>
            <a:r>
              <a:rPr lang="ka-GE" dirty="0"/>
              <a:t>ინსტიტუციური და კომპლექსური მიდგომის გზით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5846" y="4225485"/>
            <a:ext cx="2958353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 smtClean="0">
                <a:solidFill>
                  <a:schemeClr val="tx1"/>
                </a:solidFill>
              </a:rPr>
              <a:t>რთული ქცევის მქონე ბავშვების სოციალიზაცია</a:t>
            </a:r>
            <a:endParaRPr lang="ka-GE" sz="1800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6598" y="4225485"/>
            <a:ext cx="358140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/>
              <a:t>რთული ქცევის მქონე ბავშვების</a:t>
            </a:r>
            <a:endParaRPr lang="en-US" sz="1800" dirty="0"/>
          </a:p>
          <a:p>
            <a:pPr marL="0" indent="0" algn="ctr">
              <a:buNone/>
            </a:pPr>
            <a:r>
              <a:rPr lang="ka-GE" sz="1800" dirty="0" smtClean="0">
                <a:solidFill>
                  <a:schemeClr val="tx1"/>
                </a:solidFill>
              </a:rPr>
              <a:t>რეაბილიტაცია</a:t>
            </a:r>
            <a:endParaRPr lang="ka-GE" sz="18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0399" y="4225485"/>
            <a:ext cx="189155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 smtClean="0">
                <a:solidFill>
                  <a:schemeClr val="tx1"/>
                </a:solidFill>
              </a:rPr>
              <a:t>დანაშაულის პრევენცია</a:t>
            </a:r>
            <a:endParaRPr lang="ka-GE" sz="1800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676400" y="4871816"/>
            <a:ext cx="304800" cy="30978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72000" y="4871816"/>
            <a:ext cx="0" cy="30978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7315200" y="4871816"/>
            <a:ext cx="609600" cy="30978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106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1376"/>
            <a:ext cx="8763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a-GE" sz="2600" b="1" dirty="0" smtClean="0"/>
              <a:t>რეფერირების მექანიზმის მოქმედების სფერო</a:t>
            </a:r>
            <a:endParaRPr lang="en-US" sz="2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52399" y="1923819"/>
            <a:ext cx="876299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>
                <a:solidFill>
                  <a:schemeClr val="tx1"/>
                </a:solidFill>
              </a:rPr>
              <a:t>რთული ქცევა - ქცევა, რომელიც შესაძლოა საფრთხეს </a:t>
            </a:r>
            <a:r>
              <a:rPr lang="ka-GE" sz="1800" dirty="0" smtClean="0">
                <a:solidFill>
                  <a:schemeClr val="tx1"/>
                </a:solidFill>
              </a:rPr>
              <a:t>უქმნიდეს</a:t>
            </a:r>
            <a:endParaRPr lang="ka-GE" sz="18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2400" y="914400"/>
            <a:ext cx="8762999" cy="646331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>
              <a:buNone/>
            </a:pPr>
            <a:r>
              <a:rPr lang="ka-GE" sz="1800" dirty="0" smtClean="0">
                <a:solidFill>
                  <a:schemeClr val="tx1"/>
                </a:solidFill>
              </a:rPr>
              <a:t>7-დან 18 წლამდე ასაკის </a:t>
            </a:r>
            <a:r>
              <a:rPr lang="ka-GE" sz="1800" u="sng" dirty="0" smtClean="0">
                <a:solidFill>
                  <a:schemeClr val="tx1"/>
                </a:solidFill>
              </a:rPr>
              <a:t>რთული ქცევის </a:t>
            </a:r>
            <a:r>
              <a:rPr lang="ka-GE" sz="1800" dirty="0" smtClean="0">
                <a:solidFill>
                  <a:schemeClr val="tx1"/>
                </a:solidFill>
              </a:rPr>
              <a:t>მქონე ბავშვები. 7 წლამდე ასაკის რთული ქცევის მქონე ბავშვი - მშობლის თანხმობის შემთხვევაში</a:t>
            </a:r>
            <a:endParaRPr lang="ka-GE" sz="18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5846" y="2656239"/>
            <a:ext cx="1981199" cy="369332"/>
          </a:xfrm>
          <a:prstGeom prst="rect">
            <a:avLst/>
          </a:prstGeom>
          <a:solidFill>
            <a:srgbClr val="F2DCDB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 smtClean="0">
                <a:solidFill>
                  <a:schemeClr val="tx1"/>
                </a:solidFill>
              </a:rPr>
              <a:t>ბავშვის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43298" y="2656239"/>
            <a:ext cx="1981199" cy="646331"/>
          </a:xfrm>
          <a:prstGeom prst="rect">
            <a:avLst/>
          </a:prstGeom>
          <a:solidFill>
            <a:srgbClr val="F2DCDB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 smtClean="0">
                <a:solidFill>
                  <a:schemeClr val="tx1"/>
                </a:solidFill>
              </a:rPr>
              <a:t>სხვა ადამიანების</a:t>
            </a:r>
            <a:endParaRPr lang="ka-GE" sz="18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0" y="3463353"/>
            <a:ext cx="1981199" cy="369332"/>
          </a:xfrm>
          <a:prstGeom prst="rect">
            <a:avLst/>
          </a:prstGeom>
          <a:solidFill>
            <a:srgbClr val="F2DCDB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r>
              <a:rPr lang="ka-GE" sz="1800" dirty="0" smtClean="0">
                <a:solidFill>
                  <a:schemeClr val="tx1"/>
                </a:solidFill>
              </a:rPr>
              <a:t>მართლწესრიგს</a:t>
            </a:r>
            <a:endParaRPr lang="ka-GE" sz="1800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143000" y="2346455"/>
            <a:ext cx="0" cy="30978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72000" y="2346455"/>
            <a:ext cx="0" cy="30978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7848599" y="2423901"/>
            <a:ext cx="1" cy="83400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165846" y="3424518"/>
            <a:ext cx="2348754" cy="1528482"/>
          </a:xfrm>
          <a:prstGeom prst="roundRect">
            <a:avLst/>
          </a:prstGeom>
          <a:solidFill>
            <a:srgbClr val="F2DCD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b="1" dirty="0" smtClean="0"/>
              <a:t>უსაფრთხოებას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b="1" dirty="0" smtClean="0"/>
              <a:t>კეთილდღეობას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b="1" dirty="0" smtClean="0"/>
              <a:t>ჰარმონიულ და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b="1" dirty="0" smtClean="0"/>
              <a:t>სოციალურ განვითარებას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143000" y="3025571"/>
            <a:ext cx="0" cy="30978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72000" y="3335355"/>
            <a:ext cx="0" cy="30978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581400" y="3733800"/>
            <a:ext cx="2348754" cy="1219200"/>
          </a:xfrm>
          <a:prstGeom prst="roundRect">
            <a:avLst/>
          </a:prstGeom>
          <a:solidFill>
            <a:srgbClr val="F2DCDB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b="1" dirty="0" smtClean="0"/>
              <a:t>უსაფრთხოებას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b="1" dirty="0" smtClean="0"/>
              <a:t>კეთილდღეობას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33597" y="5161037"/>
            <a:ext cx="6781799" cy="1315963"/>
          </a:xfrm>
          <a:prstGeom prst="rect">
            <a:avLst/>
          </a:prstGeo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>
              <a:spcBef>
                <a:spcPct val="0"/>
              </a:spcBef>
              <a:buNone/>
              <a:defRPr sz="2600" b="1"/>
            </a:lvl1pPr>
          </a:lstStyle>
          <a:p>
            <a:r>
              <a:rPr lang="ka-GE" sz="1800" dirty="0"/>
              <a:t>რთული ქცევა შესაძლებელია გამოხატული იყოს ბავშვის ჩართულობით ანტისაზოგადოებრივ, კანონსაწინააღმდეგო ან/და დანაშაულებრივ საქმიანობაში, აზარტულ თამაშებში, სხვადასხვა სახის ძალადობრივ ქმედებებში. </a:t>
            </a:r>
          </a:p>
        </p:txBody>
      </p:sp>
    </p:spTree>
    <p:extLst>
      <p:ext uri="{BB962C8B-B14F-4D97-AF65-F5344CB8AC3E}">
        <p14:creationId xmlns:p14="http://schemas.microsoft.com/office/powerpoint/2010/main" val="1672166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21" grpId="0" animBg="1"/>
      <p:bldP spid="6" grpId="0" animBg="1"/>
      <p:bldP spid="8" grpId="0" animBg="1"/>
      <p:bldP spid="9" grpId="0" animBg="1"/>
      <p:bldP spid="15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a-GE" sz="2600" b="1" dirty="0" smtClean="0"/>
              <a:t>რეფერირების მექანიზმში ჩართული უწყებები</a:t>
            </a:r>
            <a:endParaRPr lang="en-US" sz="26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381000" y="717176"/>
            <a:ext cx="8001000" cy="4997824"/>
            <a:chOff x="533401" y="709490"/>
            <a:chExt cx="7887255" cy="5972418"/>
          </a:xfrm>
          <a:solidFill>
            <a:srgbClr val="471A19"/>
          </a:solidFill>
        </p:grpSpPr>
        <p:sp>
          <p:nvSpPr>
            <p:cNvPr id="7" name="Freeform 6"/>
            <p:cNvSpPr/>
            <p:nvPr/>
          </p:nvSpPr>
          <p:spPr>
            <a:xfrm>
              <a:off x="3408422" y="2819394"/>
              <a:ext cx="2095511" cy="1656805"/>
            </a:xfrm>
            <a:custGeom>
              <a:avLst/>
              <a:gdLst>
                <a:gd name="connsiteX0" fmla="*/ 0 w 2095511"/>
                <a:gd name="connsiteY0" fmla="*/ 828403 h 1656805"/>
                <a:gd name="connsiteX1" fmla="*/ 1047756 w 2095511"/>
                <a:gd name="connsiteY1" fmla="*/ 0 h 1656805"/>
                <a:gd name="connsiteX2" fmla="*/ 2095512 w 2095511"/>
                <a:gd name="connsiteY2" fmla="*/ 828403 h 1656805"/>
                <a:gd name="connsiteX3" fmla="*/ 1047756 w 2095511"/>
                <a:gd name="connsiteY3" fmla="*/ 1656806 h 1656805"/>
                <a:gd name="connsiteX4" fmla="*/ 0 w 2095511"/>
                <a:gd name="connsiteY4" fmla="*/ 828403 h 165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95511" h="1656805">
                  <a:moveTo>
                    <a:pt x="0" y="828403"/>
                  </a:moveTo>
                  <a:cubicBezTo>
                    <a:pt x="0" y="370889"/>
                    <a:pt x="469096" y="0"/>
                    <a:pt x="1047756" y="0"/>
                  </a:cubicBezTo>
                  <a:cubicBezTo>
                    <a:pt x="1626416" y="0"/>
                    <a:pt x="2095512" y="370889"/>
                    <a:pt x="2095512" y="828403"/>
                  </a:cubicBezTo>
                  <a:cubicBezTo>
                    <a:pt x="2095512" y="1285917"/>
                    <a:pt x="1626416" y="1656806"/>
                    <a:pt x="1047756" y="1656806"/>
                  </a:cubicBezTo>
                  <a:cubicBezTo>
                    <a:pt x="469096" y="1656806"/>
                    <a:pt x="0" y="1285917"/>
                    <a:pt x="0" y="828403"/>
                  </a:cubicBezTo>
                  <a:close/>
                </a:path>
              </a:pathLst>
            </a:custGeom>
            <a:grpFill/>
            <a:ln w="28575"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318310" tIns="254063" rIns="318310" bIns="254063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800" b="1" kern="1200" dirty="0" smtClean="0">
                  <a:solidFill>
                    <a:schemeClr val="bg1"/>
                  </a:solidFill>
                </a:rPr>
                <a:t>ბავშვთა რეფერირების ცენტრი</a:t>
              </a:r>
              <a:endParaRPr lang="ka-GE" sz="18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 rot="26984038">
              <a:off x="4321499" y="2576536"/>
              <a:ext cx="453115" cy="32615"/>
            </a:xfrm>
            <a:custGeom>
              <a:avLst/>
              <a:gdLst>
                <a:gd name="connsiteX0" fmla="*/ 0 w 453115"/>
                <a:gd name="connsiteY0" fmla="*/ 16307 h 32614"/>
                <a:gd name="connsiteX1" fmla="*/ 453115 w 453115"/>
                <a:gd name="connsiteY1" fmla="*/ 16307 h 3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53115" h="32614">
                  <a:moveTo>
                    <a:pt x="453115" y="16307"/>
                  </a:moveTo>
                  <a:lnTo>
                    <a:pt x="0" y="16307"/>
                  </a:lnTo>
                </a:path>
              </a:pathLst>
            </a:custGeom>
            <a:grpFill/>
            <a:ln w="1905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7930" tIns="4979" rIns="227929" bIns="498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500" kern="120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3600461" y="709490"/>
              <a:ext cx="1885395" cy="1656805"/>
            </a:xfrm>
            <a:custGeom>
              <a:avLst/>
              <a:gdLst>
                <a:gd name="connsiteX0" fmla="*/ 0 w 1885395"/>
                <a:gd name="connsiteY0" fmla="*/ 828403 h 1656805"/>
                <a:gd name="connsiteX1" fmla="*/ 942698 w 1885395"/>
                <a:gd name="connsiteY1" fmla="*/ 0 h 1656805"/>
                <a:gd name="connsiteX2" fmla="*/ 1885396 w 1885395"/>
                <a:gd name="connsiteY2" fmla="*/ 828403 h 1656805"/>
                <a:gd name="connsiteX3" fmla="*/ 942698 w 1885395"/>
                <a:gd name="connsiteY3" fmla="*/ 1656806 h 1656805"/>
                <a:gd name="connsiteX4" fmla="*/ 0 w 1885395"/>
                <a:gd name="connsiteY4" fmla="*/ 828403 h 165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85395" h="1656805">
                  <a:moveTo>
                    <a:pt x="0" y="828403"/>
                  </a:moveTo>
                  <a:cubicBezTo>
                    <a:pt x="0" y="370889"/>
                    <a:pt x="422060" y="0"/>
                    <a:pt x="942698" y="0"/>
                  </a:cubicBezTo>
                  <a:cubicBezTo>
                    <a:pt x="1463336" y="0"/>
                    <a:pt x="1885396" y="370889"/>
                    <a:pt x="1885396" y="828403"/>
                  </a:cubicBezTo>
                  <a:cubicBezTo>
                    <a:pt x="1885396" y="1285917"/>
                    <a:pt x="1463336" y="1656806"/>
                    <a:pt x="942698" y="1656806"/>
                  </a:cubicBezTo>
                  <a:cubicBezTo>
                    <a:pt x="422060" y="1656806"/>
                    <a:pt x="0" y="1285917"/>
                    <a:pt x="0" y="828403"/>
                  </a:cubicBezTo>
                  <a:close/>
                </a:path>
              </a:pathLst>
            </a:custGeom>
            <a:solidFill>
              <a:srgbClr val="E3B5B3">
                <a:alpha val="38824"/>
              </a:srgbClr>
            </a:solidFill>
            <a:ln w="28575"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286270" tIns="252793" rIns="286270" bIns="252793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b="1" kern="1200" dirty="0" smtClean="0"/>
                <a:t>შინაგან საქმეთა </a:t>
              </a:r>
              <a:r>
                <a:rPr lang="ka-GE" sz="1400" b="1" kern="1200" dirty="0" smtClean="0"/>
                <a:t>სამინისტრო</a:t>
              </a:r>
              <a:endParaRPr lang="ka-GE" sz="1400" b="1" kern="1200" dirty="0"/>
            </a:p>
          </p:txBody>
        </p:sp>
        <p:sp>
          <p:nvSpPr>
            <p:cNvPr id="30" name="Freeform 29"/>
            <p:cNvSpPr/>
            <p:nvPr/>
          </p:nvSpPr>
          <p:spPr>
            <a:xfrm rot="19818669">
              <a:off x="5343313" y="2922510"/>
              <a:ext cx="906352" cy="32614"/>
            </a:xfrm>
            <a:custGeom>
              <a:avLst/>
              <a:gdLst>
                <a:gd name="connsiteX0" fmla="*/ 0 w 906352"/>
                <a:gd name="connsiteY0" fmla="*/ 16307 h 32614"/>
                <a:gd name="connsiteX1" fmla="*/ 906352 w 906352"/>
                <a:gd name="connsiteY1" fmla="*/ 16307 h 3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6352" h="32614">
                  <a:moveTo>
                    <a:pt x="0" y="16307"/>
                  </a:moveTo>
                  <a:lnTo>
                    <a:pt x="906352" y="16307"/>
                  </a:lnTo>
                </a:path>
              </a:pathLst>
            </a:custGeom>
            <a:grpFill/>
            <a:ln w="1905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43217" tIns="-6351" rIns="443217" bIns="-6353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500" kern="1200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038851" y="990592"/>
              <a:ext cx="2305577" cy="2305611"/>
            </a:xfrm>
            <a:custGeom>
              <a:avLst/>
              <a:gdLst>
                <a:gd name="connsiteX0" fmla="*/ 0 w 2305577"/>
                <a:gd name="connsiteY0" fmla="*/ 1152806 h 2305611"/>
                <a:gd name="connsiteX1" fmla="*/ 1152789 w 2305577"/>
                <a:gd name="connsiteY1" fmla="*/ 0 h 2305611"/>
                <a:gd name="connsiteX2" fmla="*/ 2305578 w 2305577"/>
                <a:gd name="connsiteY2" fmla="*/ 1152806 h 2305611"/>
                <a:gd name="connsiteX3" fmla="*/ 1152789 w 2305577"/>
                <a:gd name="connsiteY3" fmla="*/ 2305612 h 2305611"/>
                <a:gd name="connsiteX4" fmla="*/ 0 w 2305577"/>
                <a:gd name="connsiteY4" fmla="*/ 1152806 h 230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5577" h="2305611">
                  <a:moveTo>
                    <a:pt x="0" y="1152806"/>
                  </a:moveTo>
                  <a:cubicBezTo>
                    <a:pt x="0" y="516129"/>
                    <a:pt x="516121" y="0"/>
                    <a:pt x="1152789" y="0"/>
                  </a:cubicBezTo>
                  <a:cubicBezTo>
                    <a:pt x="1789457" y="0"/>
                    <a:pt x="2305578" y="516129"/>
                    <a:pt x="2305578" y="1152806"/>
                  </a:cubicBezTo>
                  <a:cubicBezTo>
                    <a:pt x="2305578" y="1789483"/>
                    <a:pt x="1789457" y="2305612"/>
                    <a:pt x="1152789" y="2305612"/>
                  </a:cubicBezTo>
                  <a:cubicBezTo>
                    <a:pt x="516121" y="2305612"/>
                    <a:pt x="0" y="1789483"/>
                    <a:pt x="0" y="1152806"/>
                  </a:cubicBezTo>
                  <a:close/>
                </a:path>
              </a:pathLst>
            </a:custGeom>
            <a:solidFill>
              <a:srgbClr val="E3B5B3">
                <a:alpha val="38824"/>
              </a:srgbClr>
            </a:solidFill>
            <a:ln w="28575"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2">
                <a:hueOff val="936304"/>
                <a:satOff val="-1168"/>
                <a:lumOff val="275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346534" tIns="346539" rIns="346534" bIns="346539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/>
                <a:t>ოკუპირებული ტერიტორიებიდან დევნილთა, შრომის, ჯანმრთელობისა და სოციალური დაცვის სამინისტრო</a:t>
              </a:r>
              <a:endParaRPr lang="ka-GE" sz="1400" b="1" kern="1200" dirty="0"/>
            </a:p>
          </p:txBody>
        </p:sp>
        <p:sp>
          <p:nvSpPr>
            <p:cNvPr id="32" name="Freeform 31"/>
            <p:cNvSpPr/>
            <p:nvPr/>
          </p:nvSpPr>
          <p:spPr>
            <a:xfrm rot="1369904">
              <a:off x="5443957" y="4188291"/>
              <a:ext cx="863054" cy="32614"/>
            </a:xfrm>
            <a:custGeom>
              <a:avLst/>
              <a:gdLst>
                <a:gd name="connsiteX0" fmla="*/ 0 w 863054"/>
                <a:gd name="connsiteY0" fmla="*/ 16307 h 32614"/>
                <a:gd name="connsiteX1" fmla="*/ 863054 w 863054"/>
                <a:gd name="connsiteY1" fmla="*/ 16307 h 3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3054" h="32614">
                  <a:moveTo>
                    <a:pt x="0" y="16307"/>
                  </a:moveTo>
                  <a:lnTo>
                    <a:pt x="863054" y="16307"/>
                  </a:lnTo>
                </a:path>
              </a:pathLst>
            </a:custGeom>
            <a:grpFill/>
            <a:ln w="1905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2651" tIns="-5270" rIns="422650" bIns="-527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500" kern="1200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115062" y="3962404"/>
              <a:ext cx="2305594" cy="1656805"/>
            </a:xfrm>
            <a:custGeom>
              <a:avLst/>
              <a:gdLst>
                <a:gd name="connsiteX0" fmla="*/ 0 w 2305594"/>
                <a:gd name="connsiteY0" fmla="*/ 828403 h 1656805"/>
                <a:gd name="connsiteX1" fmla="*/ 1152797 w 2305594"/>
                <a:gd name="connsiteY1" fmla="*/ 0 h 1656805"/>
                <a:gd name="connsiteX2" fmla="*/ 2305594 w 2305594"/>
                <a:gd name="connsiteY2" fmla="*/ 828403 h 1656805"/>
                <a:gd name="connsiteX3" fmla="*/ 1152797 w 2305594"/>
                <a:gd name="connsiteY3" fmla="*/ 1656806 h 1656805"/>
                <a:gd name="connsiteX4" fmla="*/ 0 w 2305594"/>
                <a:gd name="connsiteY4" fmla="*/ 828403 h 165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5594" h="1656805">
                  <a:moveTo>
                    <a:pt x="0" y="828403"/>
                  </a:moveTo>
                  <a:cubicBezTo>
                    <a:pt x="0" y="370889"/>
                    <a:pt x="516125" y="0"/>
                    <a:pt x="1152797" y="0"/>
                  </a:cubicBezTo>
                  <a:cubicBezTo>
                    <a:pt x="1789469" y="0"/>
                    <a:pt x="2305594" y="370889"/>
                    <a:pt x="2305594" y="828403"/>
                  </a:cubicBezTo>
                  <a:cubicBezTo>
                    <a:pt x="2305594" y="1285917"/>
                    <a:pt x="1789469" y="1656806"/>
                    <a:pt x="1152797" y="1656806"/>
                  </a:cubicBezTo>
                  <a:cubicBezTo>
                    <a:pt x="516125" y="1656806"/>
                    <a:pt x="0" y="1285917"/>
                    <a:pt x="0" y="828403"/>
                  </a:cubicBezTo>
                  <a:close/>
                </a:path>
              </a:pathLst>
            </a:custGeom>
            <a:solidFill>
              <a:srgbClr val="E3B5B3">
                <a:alpha val="38824"/>
              </a:srgbClr>
            </a:solidFill>
            <a:ln w="28575"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2">
                <a:hueOff val="1872608"/>
                <a:satOff val="-2336"/>
                <a:lumOff val="549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346536" tIns="251523" rIns="346536" bIns="251523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/>
                <a:t>განათლების, მეცნიერების, კულტურისა და სპორტის სამინისტრო</a:t>
              </a:r>
              <a:endParaRPr lang="ka-GE" sz="1400" b="1" kern="1200" dirty="0"/>
            </a:p>
          </p:txBody>
        </p:sp>
        <p:sp>
          <p:nvSpPr>
            <p:cNvPr id="34" name="Freeform 33"/>
            <p:cNvSpPr/>
            <p:nvPr/>
          </p:nvSpPr>
          <p:spPr>
            <a:xfrm rot="16215268">
              <a:off x="4273597" y="4734343"/>
              <a:ext cx="548920" cy="32615"/>
            </a:xfrm>
            <a:custGeom>
              <a:avLst/>
              <a:gdLst>
                <a:gd name="connsiteX0" fmla="*/ 0 w 548919"/>
                <a:gd name="connsiteY0" fmla="*/ 16307 h 32614"/>
                <a:gd name="connsiteX1" fmla="*/ 548919 w 548919"/>
                <a:gd name="connsiteY1" fmla="*/ 16307 h 3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8919" h="32614">
                  <a:moveTo>
                    <a:pt x="548919" y="16307"/>
                  </a:moveTo>
                  <a:lnTo>
                    <a:pt x="0" y="16307"/>
                  </a:lnTo>
                </a:path>
              </a:pathLst>
            </a:custGeom>
            <a:grpFill/>
            <a:ln w="1905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3436" tIns="2584" rIns="273438" bIns="2585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500" kern="1200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3428451" y="5025103"/>
              <a:ext cx="2229414" cy="1656805"/>
            </a:xfrm>
            <a:custGeom>
              <a:avLst/>
              <a:gdLst>
                <a:gd name="connsiteX0" fmla="*/ 0 w 2229414"/>
                <a:gd name="connsiteY0" fmla="*/ 828403 h 1656805"/>
                <a:gd name="connsiteX1" fmla="*/ 1114707 w 2229414"/>
                <a:gd name="connsiteY1" fmla="*/ 0 h 1656805"/>
                <a:gd name="connsiteX2" fmla="*/ 2229414 w 2229414"/>
                <a:gd name="connsiteY2" fmla="*/ 828403 h 1656805"/>
                <a:gd name="connsiteX3" fmla="*/ 1114707 w 2229414"/>
                <a:gd name="connsiteY3" fmla="*/ 1656806 h 1656805"/>
                <a:gd name="connsiteX4" fmla="*/ 0 w 2229414"/>
                <a:gd name="connsiteY4" fmla="*/ 828403 h 165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414" h="1656805">
                  <a:moveTo>
                    <a:pt x="0" y="828403"/>
                  </a:moveTo>
                  <a:cubicBezTo>
                    <a:pt x="0" y="370889"/>
                    <a:pt x="499071" y="0"/>
                    <a:pt x="1114707" y="0"/>
                  </a:cubicBezTo>
                  <a:cubicBezTo>
                    <a:pt x="1730343" y="0"/>
                    <a:pt x="2229414" y="370889"/>
                    <a:pt x="2229414" y="828403"/>
                  </a:cubicBezTo>
                  <a:cubicBezTo>
                    <a:pt x="2229414" y="1285917"/>
                    <a:pt x="1730343" y="1656806"/>
                    <a:pt x="1114707" y="1656806"/>
                  </a:cubicBezTo>
                  <a:cubicBezTo>
                    <a:pt x="499071" y="1656806"/>
                    <a:pt x="0" y="1285917"/>
                    <a:pt x="0" y="828403"/>
                  </a:cubicBezTo>
                  <a:close/>
                </a:path>
              </a:pathLst>
            </a:custGeom>
            <a:solidFill>
              <a:srgbClr val="E3B5B3">
                <a:alpha val="38824"/>
              </a:srgbClr>
            </a:solidFill>
            <a:ln w="28575"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2">
                <a:hueOff val="2808911"/>
                <a:satOff val="-3503"/>
                <a:lumOff val="824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335380" tIns="251523" rIns="335380" bIns="251523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/>
                <a:t>სამინისტროების იურიდიული პირები</a:t>
              </a:r>
              <a:endParaRPr lang="ka-GE" sz="1400" b="1" kern="1200" dirty="0"/>
            </a:p>
          </p:txBody>
        </p:sp>
        <p:sp>
          <p:nvSpPr>
            <p:cNvPr id="36" name="Freeform 35"/>
            <p:cNvSpPr/>
            <p:nvPr/>
          </p:nvSpPr>
          <p:spPr>
            <a:xfrm rot="1493804">
              <a:off x="2519108" y="2920987"/>
              <a:ext cx="1011970" cy="45719"/>
            </a:xfrm>
            <a:custGeom>
              <a:avLst/>
              <a:gdLst>
                <a:gd name="connsiteX0" fmla="*/ 0 w 1191339"/>
                <a:gd name="connsiteY0" fmla="*/ 16307 h 32614"/>
                <a:gd name="connsiteX1" fmla="*/ 1191339 w 1191339"/>
                <a:gd name="connsiteY1" fmla="*/ 16307 h 3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91339" h="32614">
                  <a:moveTo>
                    <a:pt x="1191339" y="16307"/>
                  </a:moveTo>
                  <a:lnTo>
                    <a:pt x="0" y="16307"/>
                  </a:lnTo>
                </a:path>
              </a:pathLst>
            </a:custGeom>
            <a:grpFill/>
            <a:ln w="1905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8586" tIns="-13475" rIns="578587" bIns="-13477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500" kern="1200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857245" y="1524000"/>
              <a:ext cx="1809215" cy="1656805"/>
            </a:xfrm>
            <a:custGeom>
              <a:avLst/>
              <a:gdLst>
                <a:gd name="connsiteX0" fmla="*/ 0 w 1809215"/>
                <a:gd name="connsiteY0" fmla="*/ 828403 h 1656805"/>
                <a:gd name="connsiteX1" fmla="*/ 904608 w 1809215"/>
                <a:gd name="connsiteY1" fmla="*/ 0 h 1656805"/>
                <a:gd name="connsiteX2" fmla="*/ 1809216 w 1809215"/>
                <a:gd name="connsiteY2" fmla="*/ 828403 h 1656805"/>
                <a:gd name="connsiteX3" fmla="*/ 904608 w 1809215"/>
                <a:gd name="connsiteY3" fmla="*/ 1656806 h 1656805"/>
                <a:gd name="connsiteX4" fmla="*/ 0 w 1809215"/>
                <a:gd name="connsiteY4" fmla="*/ 828403 h 165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215" h="1656805">
                  <a:moveTo>
                    <a:pt x="0" y="828403"/>
                  </a:moveTo>
                  <a:cubicBezTo>
                    <a:pt x="0" y="370889"/>
                    <a:pt x="405007" y="0"/>
                    <a:pt x="904608" y="0"/>
                  </a:cubicBezTo>
                  <a:cubicBezTo>
                    <a:pt x="1404209" y="0"/>
                    <a:pt x="1809216" y="370889"/>
                    <a:pt x="1809216" y="828403"/>
                  </a:cubicBezTo>
                  <a:cubicBezTo>
                    <a:pt x="1809216" y="1285917"/>
                    <a:pt x="1404209" y="1656806"/>
                    <a:pt x="904608" y="1656806"/>
                  </a:cubicBezTo>
                  <a:cubicBezTo>
                    <a:pt x="405007" y="1656806"/>
                    <a:pt x="0" y="1285917"/>
                    <a:pt x="0" y="828403"/>
                  </a:cubicBezTo>
                  <a:close/>
                </a:path>
              </a:pathLst>
            </a:custGeom>
            <a:solidFill>
              <a:srgbClr val="E3B5B3">
                <a:alpha val="38824"/>
              </a:srgbClr>
            </a:solidFill>
            <a:ln w="28575"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2">
                <a:hueOff val="3745215"/>
                <a:satOff val="-4671"/>
                <a:lumOff val="1098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273843" tIns="251523" rIns="273843" bIns="251523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/>
                <a:t>პროკურატურა</a:t>
              </a:r>
              <a:endParaRPr lang="ka-GE" sz="1400" b="1" kern="1200" dirty="0"/>
            </a:p>
          </p:txBody>
        </p:sp>
        <p:sp>
          <p:nvSpPr>
            <p:cNvPr id="38" name="Freeform 37"/>
            <p:cNvSpPr/>
            <p:nvPr/>
          </p:nvSpPr>
          <p:spPr>
            <a:xfrm rot="20397509">
              <a:off x="2589534" y="4183589"/>
              <a:ext cx="909031" cy="45719"/>
            </a:xfrm>
            <a:custGeom>
              <a:avLst/>
              <a:gdLst>
                <a:gd name="connsiteX0" fmla="*/ 0 w 1050253"/>
                <a:gd name="connsiteY0" fmla="*/ 16307 h 32614"/>
                <a:gd name="connsiteX1" fmla="*/ 1050253 w 1050253"/>
                <a:gd name="connsiteY1" fmla="*/ 16307 h 32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50253" h="32614">
                  <a:moveTo>
                    <a:pt x="1050253" y="16307"/>
                  </a:moveTo>
                  <a:lnTo>
                    <a:pt x="0" y="16307"/>
                  </a:lnTo>
                </a:path>
              </a:pathLst>
            </a:custGeom>
            <a:grpFill/>
            <a:ln w="1905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11570" tIns="-9949" rIns="511571" bIns="-9949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500" kern="1200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533401" y="3886203"/>
              <a:ext cx="2190231" cy="1656805"/>
            </a:xfrm>
            <a:custGeom>
              <a:avLst/>
              <a:gdLst>
                <a:gd name="connsiteX0" fmla="*/ 0 w 2190231"/>
                <a:gd name="connsiteY0" fmla="*/ 828403 h 1656805"/>
                <a:gd name="connsiteX1" fmla="*/ 1095116 w 2190231"/>
                <a:gd name="connsiteY1" fmla="*/ 0 h 1656805"/>
                <a:gd name="connsiteX2" fmla="*/ 2190232 w 2190231"/>
                <a:gd name="connsiteY2" fmla="*/ 828403 h 1656805"/>
                <a:gd name="connsiteX3" fmla="*/ 1095116 w 2190231"/>
                <a:gd name="connsiteY3" fmla="*/ 1656806 h 1656805"/>
                <a:gd name="connsiteX4" fmla="*/ 0 w 2190231"/>
                <a:gd name="connsiteY4" fmla="*/ 828403 h 1656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90231" h="1656805">
                  <a:moveTo>
                    <a:pt x="0" y="828403"/>
                  </a:moveTo>
                  <a:cubicBezTo>
                    <a:pt x="0" y="370889"/>
                    <a:pt x="490300" y="0"/>
                    <a:pt x="1095116" y="0"/>
                  </a:cubicBezTo>
                  <a:cubicBezTo>
                    <a:pt x="1699932" y="0"/>
                    <a:pt x="2190232" y="370889"/>
                    <a:pt x="2190232" y="828403"/>
                  </a:cubicBezTo>
                  <a:cubicBezTo>
                    <a:pt x="2190232" y="1285917"/>
                    <a:pt x="1699932" y="1656806"/>
                    <a:pt x="1095116" y="1656806"/>
                  </a:cubicBezTo>
                  <a:cubicBezTo>
                    <a:pt x="490300" y="1656806"/>
                    <a:pt x="0" y="1285917"/>
                    <a:pt x="0" y="828403"/>
                  </a:cubicBezTo>
                  <a:close/>
                </a:path>
              </a:pathLst>
            </a:custGeom>
            <a:solidFill>
              <a:srgbClr val="E3B5B3">
                <a:alpha val="38824"/>
              </a:srgbClr>
            </a:solidFill>
            <a:ln w="28575"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4681519"/>
                <a:satOff val="-5839"/>
                <a:lumOff val="1373"/>
                <a:alphaOff val="0"/>
              </a:schemeClr>
            </a:fillRef>
            <a:effectRef idx="1">
              <a:schemeClr val="accent2">
                <a:hueOff val="4681519"/>
                <a:satOff val="-5839"/>
                <a:lumOff val="1373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329642" tIns="251523" rIns="329642" bIns="251523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/>
                <a:t>დამოუკიდებლად მოქმედი იურიდიული პირები</a:t>
              </a:r>
              <a:endParaRPr lang="ka-GE" sz="1400" b="1" kern="1200" dirty="0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5871882" y="5105400"/>
            <a:ext cx="3043518" cy="1467326"/>
          </a:xfrm>
          <a:prstGeom prst="star6">
            <a:avLst/>
          </a:prstGeom>
          <a:solidFill>
            <a:srgbClr val="00823B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457200" indent="-457200">
              <a:buFontTx/>
              <a:buBlip>
                <a:blip r:embed="rId2"/>
              </a:buBlip>
              <a:defRPr sz="2600" b="1">
                <a:solidFill>
                  <a:prstClr val="black"/>
                </a:solidFill>
              </a:defRPr>
            </a:lvl1pPr>
          </a:lstStyle>
          <a:p>
            <a:pPr marL="0" indent="0" algn="ctr">
              <a:buNone/>
            </a:pPr>
            <a:endParaRPr lang="ka-GE" sz="14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ka-GE" sz="1400" dirty="0" smtClean="0">
                <a:solidFill>
                  <a:schemeClr val="bg1"/>
                </a:solidFill>
              </a:rPr>
              <a:t>მუნიციპალიტეტები</a:t>
            </a:r>
          </a:p>
          <a:p>
            <a:pPr marL="0" indent="0" algn="ctr">
              <a:buNone/>
            </a:pPr>
            <a:endParaRPr lang="ka-GE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4271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1376"/>
            <a:ext cx="8763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a-GE" sz="2600" b="1" dirty="0" smtClean="0"/>
              <a:t>რეფერირების სისტემა</a:t>
            </a:r>
            <a:endParaRPr lang="en-US" sz="2600" b="1" dirty="0"/>
          </a:p>
        </p:txBody>
      </p:sp>
      <p:grpSp>
        <p:nvGrpSpPr>
          <p:cNvPr id="46" name="Group 45"/>
          <p:cNvGrpSpPr/>
          <p:nvPr/>
        </p:nvGrpSpPr>
        <p:grpSpPr>
          <a:xfrm>
            <a:off x="914400" y="838200"/>
            <a:ext cx="7391400" cy="5029200"/>
            <a:chOff x="1371595" y="918714"/>
            <a:chExt cx="6400809" cy="4868171"/>
          </a:xfrm>
          <a:solidFill>
            <a:srgbClr val="604A7B">
              <a:alpha val="38824"/>
            </a:srgbClr>
          </a:solidFill>
        </p:grpSpPr>
        <p:sp>
          <p:nvSpPr>
            <p:cNvPr id="47" name="Freeform 46"/>
            <p:cNvSpPr/>
            <p:nvPr/>
          </p:nvSpPr>
          <p:spPr>
            <a:xfrm>
              <a:off x="1371595" y="918714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>
                  <a:solidFill>
                    <a:schemeClr val="tx1"/>
                  </a:solidFill>
                </a:rPr>
                <a:t>რთული ქცევის მქონე ბავშვის იდენტიფიცირებას და ბავშვთა რეფერირების ცენტრის ინფორმირება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4443136" y="1527235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1371595" y="1777803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>
                  <a:solidFill>
                    <a:schemeClr val="tx1"/>
                  </a:solidFill>
                </a:rPr>
                <a:t>ბავშვის მდგომარეობის, მისი ინდივიდუალურ საჭიროებების შეფასება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4443136" y="2386324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1371595" y="2636892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>
                  <a:solidFill>
                    <a:schemeClr val="tx1"/>
                  </a:solidFill>
                </a:rPr>
                <a:t>ბავშვის შესაბამის სერვისებში/პროგრამებში ჩართვა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4443136" y="3245413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53" name="Freeform 52"/>
            <p:cNvSpPr/>
            <p:nvPr/>
          </p:nvSpPr>
          <p:spPr>
            <a:xfrm>
              <a:off x="1371595" y="3495981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>
                  <a:solidFill>
                    <a:schemeClr val="tx1"/>
                  </a:solidFill>
                </a:rPr>
                <a:t>შესაბამის სერვისებში/პროგრამებში ბავშვის მონაწილეობის მონიტორინგს და ზედამხედველობა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54" name="Freeform 53"/>
            <p:cNvSpPr/>
            <p:nvPr/>
          </p:nvSpPr>
          <p:spPr>
            <a:xfrm>
              <a:off x="4443136" y="4104502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>
              <a:off x="1371595" y="4355070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>
                  <a:solidFill>
                    <a:schemeClr val="tx1"/>
                  </a:solidFill>
                </a:rPr>
                <a:t>შესაბამისი სერვისის/პროგრამის დასრულების შემდგომ მონიტორინგი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56" name="Freeform 55"/>
            <p:cNvSpPr/>
            <p:nvPr/>
          </p:nvSpPr>
          <p:spPr>
            <a:xfrm>
              <a:off x="4443136" y="4963591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57" name="Freeform 56"/>
            <p:cNvSpPr/>
            <p:nvPr/>
          </p:nvSpPr>
          <p:spPr>
            <a:xfrm>
              <a:off x="1371595" y="5214159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smtClean="0">
                  <a:solidFill>
                    <a:schemeClr val="tx1"/>
                  </a:solidFill>
                </a:rPr>
                <a:t>საჭიროების შემთხვევაში სკოლა-პანსიონში ბავშვის გაგზავნა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07991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a-GE" sz="2600" b="1" dirty="0" smtClean="0"/>
              <a:t>ბავშვთა რეფერირების ცენტრი</a:t>
            </a:r>
            <a:endParaRPr lang="en-US" sz="2600" b="1" dirty="0"/>
          </a:p>
        </p:txBody>
      </p:sp>
      <p:grpSp>
        <p:nvGrpSpPr>
          <p:cNvPr id="22" name="Group 21"/>
          <p:cNvGrpSpPr/>
          <p:nvPr/>
        </p:nvGrpSpPr>
        <p:grpSpPr>
          <a:xfrm>
            <a:off x="114300" y="1219201"/>
            <a:ext cx="4305300" cy="5029199"/>
            <a:chOff x="1371595" y="918714"/>
            <a:chExt cx="6400809" cy="5020300"/>
          </a:xfrm>
          <a:solidFill>
            <a:schemeClr val="accent1">
              <a:lumMod val="20000"/>
              <a:lumOff val="80000"/>
              <a:alpha val="38824"/>
            </a:schemeClr>
          </a:solidFill>
        </p:grpSpPr>
        <p:sp>
          <p:nvSpPr>
            <p:cNvPr id="23" name="Freeform 22"/>
            <p:cNvSpPr/>
            <p:nvPr/>
          </p:nvSpPr>
          <p:spPr>
            <a:xfrm>
              <a:off x="1371595" y="918714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რეფერირების მექანიზმის ეფექტიანობისთვის საჭირო სერვისების/პროგრამების კონცეფციის შემუშავება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24" name="Freeform 23"/>
            <p:cNvSpPr/>
            <p:nvPr/>
          </p:nvSpPr>
          <p:spPr>
            <a:xfrm>
              <a:off x="4443136" y="1527235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>
              <a:off x="1371595" y="1777803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ოჯახის სოციალური ფუნქციონირების მხარდამჭერი სერვისების განვითარება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>
              <a:off x="4443136" y="2386324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1371595" y="2636892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რეფერირების მექანიზმის ფარგლებში ქვეყანაში არსებული სერვისების/პროგრამების ერთიანი რუკის შექმნა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>
              <a:off x="4443136" y="3245413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>
              <a:off x="1371595" y="3495981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ბავშვის ინდივიდუალური და ჯგუფური რისკების შეფასების და  რეაგირების მექანიზმების შემუშავება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30" name="Freeform 29"/>
            <p:cNvSpPr/>
            <p:nvPr/>
          </p:nvSpPr>
          <p:spPr>
            <a:xfrm>
              <a:off x="4443136" y="4104502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1371595" y="4355070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უწყებების მიერ ბავშვის </a:t>
              </a:r>
              <a:r>
                <a:rPr lang="ka-GE" sz="1400" b="1" dirty="0" err="1">
                  <a:solidFill>
                    <a:schemeClr val="tx1"/>
                  </a:solidFill>
                </a:rPr>
                <a:t>გადამისამართებისთვის</a:t>
              </a:r>
              <a:r>
                <a:rPr lang="ka-GE" sz="1400" b="1" dirty="0">
                  <a:solidFill>
                    <a:schemeClr val="tx1"/>
                  </a:solidFill>
                </a:rPr>
                <a:t> საჭირო კითხვარის (ე. წ. </a:t>
              </a:r>
              <a:r>
                <a:rPr lang="ka-GE" sz="1400" b="1" dirty="0" err="1">
                  <a:solidFill>
                    <a:schemeClr val="tx1"/>
                  </a:solidFill>
                </a:rPr>
                <a:t>სკრინინგ</a:t>
              </a:r>
              <a:r>
                <a:rPr lang="ka-GE" sz="1400" b="1" dirty="0">
                  <a:solidFill>
                    <a:schemeClr val="tx1"/>
                  </a:solidFill>
                </a:rPr>
                <a:t> კითხვარის) შემუშავება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32" name="Freeform 31"/>
            <p:cNvSpPr/>
            <p:nvPr/>
          </p:nvSpPr>
          <p:spPr>
            <a:xfrm>
              <a:off x="4443136" y="4963591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33" name="Freeform 32"/>
            <p:cNvSpPr/>
            <p:nvPr/>
          </p:nvSpPr>
          <p:spPr>
            <a:xfrm>
              <a:off x="1371595" y="5214159"/>
              <a:ext cx="6400809" cy="724855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რეფერირების ერთიანი საინფორმაციო  ბაზის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შექმნა </a:t>
              </a:r>
              <a:r>
                <a:rPr lang="ka-GE" sz="1400" b="1" dirty="0">
                  <a:solidFill>
                    <a:schemeClr val="tx1"/>
                  </a:solidFill>
                </a:rPr>
                <a:t>და რეგულარულ განახლება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639235" y="1219200"/>
            <a:ext cx="4267200" cy="5334000"/>
            <a:chOff x="1371595" y="918714"/>
            <a:chExt cx="6400809" cy="4868171"/>
          </a:xfrm>
          <a:solidFill>
            <a:schemeClr val="accent1">
              <a:lumMod val="20000"/>
              <a:lumOff val="80000"/>
              <a:alpha val="38824"/>
            </a:schemeClr>
          </a:solidFill>
        </p:grpSpPr>
        <p:sp>
          <p:nvSpPr>
            <p:cNvPr id="35" name="Freeform 34"/>
            <p:cNvSpPr/>
            <p:nvPr/>
          </p:nvSpPr>
          <p:spPr>
            <a:xfrm>
              <a:off x="1371595" y="918714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რეფერირების ელექტრონული საკომუნიკაციო ინტერაქტიული პორტალის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შექმნა </a:t>
              </a:r>
              <a:r>
                <a:rPr lang="ka-GE" sz="1400" b="1" dirty="0">
                  <a:solidFill>
                    <a:schemeClr val="tx1"/>
                  </a:solidFill>
                </a:rPr>
                <a:t>და ადმინისტრირება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>
              <a:off x="4443136" y="1527235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>
              <a:off x="1371595" y="1777803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ბავშვთან დაკავშირებით მიღებული ინფორმაციის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დამუშავება </a:t>
              </a:r>
              <a:r>
                <a:rPr lang="ka-GE" sz="1400" b="1" dirty="0">
                  <a:solidFill>
                    <a:schemeClr val="tx1"/>
                  </a:solidFill>
                </a:rPr>
                <a:t>და მისი ინდივიდუალური გარემოებებისა და საჭიროებების შეფასება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>
              <a:off x="4443136" y="2386324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1371595" y="2636892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 smtClean="0">
                  <a:solidFill>
                    <a:schemeClr val="tx1"/>
                  </a:solidFill>
                </a:rPr>
                <a:t>კანონიერი წარმომადგენლისთვის </a:t>
              </a:r>
              <a:r>
                <a:rPr lang="ka-GE" sz="1400" b="1" dirty="0">
                  <a:solidFill>
                    <a:schemeClr val="tx1"/>
                  </a:solidFill>
                </a:rPr>
                <a:t>კონსულტაციის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გაწევა და ბავშვის </a:t>
              </a:r>
              <a:r>
                <a:rPr lang="ka-GE" sz="1400" b="1" kern="1200" dirty="0" smtClean="0">
                  <a:solidFill>
                    <a:schemeClr val="tx1"/>
                  </a:solidFill>
                </a:rPr>
                <a:t>შესაბამის სერვისებში/პროგრამებში ჩართვა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>
              <a:off x="4443136" y="3245413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>
              <a:off x="1371595" y="3495981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kern="1200" dirty="0" smtClean="0">
                  <a:solidFill>
                    <a:schemeClr val="tx1"/>
                  </a:solidFill>
                </a:rPr>
                <a:t>შესაბამის სერვისებში/პროგრამებში ბავშვის მონაწილეობის მონიტორინგის მეთოდოლოგიის შემუშავება, მონიტორინგი და ზედამხედველობა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42" name="Freeform 41"/>
            <p:cNvSpPr/>
            <p:nvPr/>
          </p:nvSpPr>
          <p:spPr>
            <a:xfrm>
              <a:off x="4443136" y="4104502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43" name="Freeform 42"/>
            <p:cNvSpPr/>
            <p:nvPr/>
          </p:nvSpPr>
          <p:spPr>
            <a:xfrm>
              <a:off x="1371595" y="4355070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 smtClean="0">
                  <a:solidFill>
                    <a:schemeClr val="tx1"/>
                  </a:solidFill>
                </a:rPr>
                <a:t>ხელშეკრულების </a:t>
              </a:r>
              <a:r>
                <a:rPr lang="ka-GE" sz="1400" b="1" dirty="0">
                  <a:solidFill>
                    <a:schemeClr val="tx1"/>
                  </a:solidFill>
                </a:rPr>
                <a:t>გაფორმებაზე უარის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ან  ხელშეკრულების დარღვევის შსს-თვის </a:t>
              </a:r>
              <a:r>
                <a:rPr lang="ka-GE" sz="1400" b="1" dirty="0">
                  <a:solidFill>
                    <a:schemeClr val="tx1"/>
                  </a:solidFill>
                </a:rPr>
                <a:t>ინფორმაციის მიწოდება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44" name="Freeform 43"/>
            <p:cNvSpPr/>
            <p:nvPr/>
          </p:nvSpPr>
          <p:spPr>
            <a:xfrm>
              <a:off x="4443136" y="4963591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1371595" y="5214159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სკოლა-პანსიონში ბავშვის გაგზავნის მიზანშეწონილობის განხილვის მიზნით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ცენტრის სპეციალისტთა ჯგუფის მიერ ექსპერტთა </a:t>
              </a:r>
              <a:r>
                <a:rPr lang="ka-GE" sz="1400" b="1" dirty="0">
                  <a:solidFill>
                    <a:schemeClr val="tx1"/>
                  </a:solidFill>
                </a:rPr>
                <a:t>ჯგუფისთვის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მიმართვა</a:t>
              </a:r>
              <a:endParaRPr lang="ka-GE" sz="1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161365" y="695981"/>
            <a:ext cx="8754035" cy="52322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indent="0">
              <a:buFontTx/>
              <a:buNone/>
              <a:defRPr b="1">
                <a:solidFill>
                  <a:schemeClr val="tx1"/>
                </a:solidFill>
              </a:defRPr>
            </a:lvl1pPr>
          </a:lstStyle>
          <a:p>
            <a:pPr algn="ctr"/>
            <a:r>
              <a:rPr lang="ka-GE" sz="1300" dirty="0" smtClean="0"/>
              <a:t>ბავშვთა რეფერირების ცენტრი მოქმედებს სსიპ „</a:t>
            </a:r>
            <a:r>
              <a:rPr lang="ka-GE" sz="1400" dirty="0" smtClean="0"/>
              <a:t>დანაშაულის </a:t>
            </a:r>
            <a:r>
              <a:rPr lang="ka-GE" sz="1400" dirty="0"/>
              <a:t>პრევენციის, არასაპატიმრო სასჯელთა აღსრულებისა და პრობაციის ეროვნული </a:t>
            </a:r>
            <a:r>
              <a:rPr lang="ka-GE" sz="1400" dirty="0" smtClean="0"/>
              <a:t>სააგენტო“-ს </a:t>
            </a:r>
            <a:r>
              <a:rPr lang="ka-GE" sz="1300" dirty="0" smtClean="0"/>
              <a:t>ბაზაზე. მისი ფუნქციებია:</a:t>
            </a:r>
            <a:endParaRPr lang="ka-GE" sz="1300" dirty="0"/>
          </a:p>
        </p:txBody>
      </p:sp>
    </p:spTree>
    <p:extLst>
      <p:ext uri="{BB962C8B-B14F-4D97-AF65-F5344CB8AC3E}">
        <p14:creationId xmlns:p14="http://schemas.microsoft.com/office/powerpoint/2010/main" val="12342810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a-GE" sz="2600" b="1" dirty="0" smtClean="0"/>
              <a:t>ბავშვთა რეფერირების პროცესი</a:t>
            </a:r>
            <a:endParaRPr lang="en-US" sz="2600" b="1" dirty="0"/>
          </a:p>
        </p:txBody>
      </p:sp>
      <p:grpSp>
        <p:nvGrpSpPr>
          <p:cNvPr id="34" name="Group 33"/>
          <p:cNvGrpSpPr/>
          <p:nvPr/>
        </p:nvGrpSpPr>
        <p:grpSpPr>
          <a:xfrm>
            <a:off x="457200" y="838198"/>
            <a:ext cx="8449235" cy="5105402"/>
            <a:chOff x="1371595" y="918714"/>
            <a:chExt cx="6400809" cy="4009082"/>
          </a:xfrm>
          <a:solidFill>
            <a:schemeClr val="accent5">
              <a:lumMod val="60000"/>
              <a:lumOff val="40000"/>
              <a:alpha val="38824"/>
            </a:schemeClr>
          </a:solidFill>
        </p:grpSpPr>
        <p:sp>
          <p:nvSpPr>
            <p:cNvPr id="35" name="Freeform 34"/>
            <p:cNvSpPr/>
            <p:nvPr/>
          </p:nvSpPr>
          <p:spPr>
            <a:xfrm>
              <a:off x="1371595" y="918714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რთული ქცევის მქონე ბავშვის იდენტიფიცირება და რეფერირების ცენტრის (საჭიროების შემთხვევაში, ასევე შსს-ს) ინფორმირება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>
              <a:off x="4443136" y="1527235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>
              <a:off x="1371595" y="1777803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კანონიერ წარმომადგენელთან, საჭიროების შემთხვევაში, სხვა პირებთან დაკავშირება ბავშვის  ქცევის თავისებურებების შესახებ ინფორმაციის მისაღებად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4443136" y="2386324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>
              <a:off x="1371595" y="2636892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 smtClean="0">
                  <a:solidFill>
                    <a:schemeClr val="tx1"/>
                  </a:solidFill>
                </a:rPr>
                <a:t>ინფორმაციის დამუშავება და ინდივიდუალური შეფასების ანგარიშის მომზადება</a:t>
              </a:r>
              <a:endParaRPr lang="ka-GE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>
              <a:off x="4443136" y="3245413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>
              <a:off x="1371595" y="3495981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კანონიერი წარმომადგენლისთვის კონსულტაციის გაწევა, მასთან ხელშეკრულების გაფორმება და ბავშვის სერვისებში/პროგრამებში ჩართვა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4443136" y="4104502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43" name="Freeform 42"/>
            <p:cNvSpPr/>
            <p:nvPr/>
          </p:nvSpPr>
          <p:spPr>
            <a:xfrm>
              <a:off x="1371595" y="4355070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ხელშეკრულების შესრულების დეტალური გეგმის შემუშავება, ბავშვისთვის და კანონიერი წარმომადგენელისთვის გაცნობა და გადაცემა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7494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1376"/>
            <a:ext cx="8763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a-GE" sz="2800" b="1" dirty="0" smtClean="0"/>
              <a:t>მონიტორინგი </a:t>
            </a:r>
            <a:r>
              <a:rPr lang="ka-GE" sz="2800" b="1" dirty="0"/>
              <a:t>და </a:t>
            </a:r>
            <a:r>
              <a:rPr lang="ka-GE" sz="2800" b="1" dirty="0" smtClean="0"/>
              <a:t>ზედამხედველობა</a:t>
            </a:r>
            <a:endParaRPr lang="ka-GE" sz="28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152400" y="838200"/>
            <a:ext cx="8763000" cy="5029200"/>
            <a:chOff x="1371595" y="918714"/>
            <a:chExt cx="6400809" cy="4868171"/>
          </a:xfrm>
          <a:solidFill>
            <a:schemeClr val="accent4">
              <a:lumMod val="60000"/>
              <a:lumOff val="40000"/>
              <a:alpha val="38824"/>
            </a:schemeClr>
          </a:solidFill>
        </p:grpSpPr>
        <p:sp>
          <p:nvSpPr>
            <p:cNvPr id="47" name="Freeform 46"/>
            <p:cNvSpPr/>
            <p:nvPr/>
          </p:nvSpPr>
          <p:spPr>
            <a:xfrm>
              <a:off x="1371595" y="918714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უწყებები, რომელთა მიერ ორგანიზებულ სერვისში/პროგრამაში მონაწილეობს ბავშვი,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სამ </a:t>
              </a:r>
              <a:r>
                <a:rPr lang="ka-GE" sz="1400" b="1" dirty="0">
                  <a:solidFill>
                    <a:schemeClr val="tx1"/>
                  </a:solidFill>
                </a:rPr>
                <a:t>კვირაში ერთხელ ცენტრს მის მიერ დადგენილი ფორმით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აწვდიან ინფორმაციას </a:t>
              </a:r>
              <a:r>
                <a:rPr lang="ka-GE" sz="1400" b="1" dirty="0">
                  <a:solidFill>
                    <a:schemeClr val="tx1"/>
                  </a:solidFill>
                </a:rPr>
                <a:t>პროცესში ბავშვის მონაწილეობისა და ბავშვის მდგომარეობის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შესახებ </a:t>
              </a:r>
              <a:endParaRPr lang="ka-GE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4443136" y="1527235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1371595" y="1777803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რეფერირების ცენტრის წარმომადგენელი უფლებამოსილია თავადაც დაესწროს შესაბამის სერვისს/პროგრამას, გაესაუბროს სერვისის/პროგრამის მიმწოდებელს, ბავშვს და მის კანონიერ წარმომადგენელს/ფაქტობრივ მზრუნველს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4443136" y="2386324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1371595" y="2636892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რეფერირების ცენტრის წარმომადგენელი ბავშვის ინდივიდუალურ საჭიროებებისა და მახასიათებლების შესაბამისად შერჩეული პერიოდულობით, მაგრამ არანაკლებ 2 კვირაში ერთხელ, ხვდება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ბავშვს და </a:t>
              </a:r>
              <a:r>
                <a:rPr lang="ka-GE" sz="1400" b="1" dirty="0">
                  <a:solidFill>
                    <a:schemeClr val="tx1"/>
                  </a:solidFill>
                </a:rPr>
                <a:t>განიხილავს ხელშეკრულებით გათვალისწინებული ღონისძიებების შესრულების მიმდინარეობას. 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4443136" y="3245413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53" name="Freeform 52"/>
            <p:cNvSpPr/>
            <p:nvPr/>
          </p:nvSpPr>
          <p:spPr>
            <a:xfrm>
              <a:off x="1371595" y="3495981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მონიტორინგის და ზედამხედველობის შედეგების გათვალისწინებით, ცენტრი განიხილავს ბავშვისათვის სერვისის/პროგრამის შეცვლის საკითხს და გადაწყვეტილებას იღებს ბავშვის საუკეთესო ინტერესების გათვალისწინებით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54" name="Freeform 53"/>
            <p:cNvSpPr/>
            <p:nvPr/>
          </p:nvSpPr>
          <p:spPr>
            <a:xfrm>
              <a:off x="4443136" y="4104502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>
              <a:off x="1371595" y="4355070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ბავშვთა რეფერირების ცენტრი ამზადებს მონიტორინგისა და ზედამხედველობის ყოველთვიურ და საბოლოო </a:t>
              </a:r>
              <a:r>
                <a:rPr lang="ka-GE" sz="1400" b="1" dirty="0" smtClean="0">
                  <a:solidFill>
                    <a:schemeClr val="tx1"/>
                  </a:solidFill>
                </a:rPr>
                <a:t>ანგარიშებს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56" name="Freeform 55"/>
            <p:cNvSpPr/>
            <p:nvPr/>
          </p:nvSpPr>
          <p:spPr>
            <a:xfrm>
              <a:off x="4443136" y="4963591"/>
              <a:ext cx="257726" cy="214772"/>
            </a:xfrm>
            <a:custGeom>
              <a:avLst/>
              <a:gdLst>
                <a:gd name="connsiteX0" fmla="*/ 0 w 214772"/>
                <a:gd name="connsiteY0" fmla="*/ 51545 h 257726"/>
                <a:gd name="connsiteX1" fmla="*/ 107386 w 214772"/>
                <a:gd name="connsiteY1" fmla="*/ 51545 h 257726"/>
                <a:gd name="connsiteX2" fmla="*/ 107386 w 214772"/>
                <a:gd name="connsiteY2" fmla="*/ 0 h 257726"/>
                <a:gd name="connsiteX3" fmla="*/ 214772 w 214772"/>
                <a:gd name="connsiteY3" fmla="*/ 128863 h 257726"/>
                <a:gd name="connsiteX4" fmla="*/ 107386 w 214772"/>
                <a:gd name="connsiteY4" fmla="*/ 257726 h 257726"/>
                <a:gd name="connsiteX5" fmla="*/ 107386 w 214772"/>
                <a:gd name="connsiteY5" fmla="*/ 206181 h 257726"/>
                <a:gd name="connsiteX6" fmla="*/ 0 w 214772"/>
                <a:gd name="connsiteY6" fmla="*/ 206181 h 257726"/>
                <a:gd name="connsiteX7" fmla="*/ 0 w 214772"/>
                <a:gd name="connsiteY7" fmla="*/ 51545 h 257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772" h="257726">
                  <a:moveTo>
                    <a:pt x="171818" y="1"/>
                  </a:moveTo>
                  <a:lnTo>
                    <a:pt x="171818" y="128863"/>
                  </a:lnTo>
                  <a:lnTo>
                    <a:pt x="214772" y="128863"/>
                  </a:lnTo>
                  <a:lnTo>
                    <a:pt x="107386" y="257725"/>
                  </a:lnTo>
                  <a:lnTo>
                    <a:pt x="0" y="128863"/>
                  </a:lnTo>
                  <a:lnTo>
                    <a:pt x="42954" y="128863"/>
                  </a:lnTo>
                  <a:lnTo>
                    <a:pt x="42954" y="1"/>
                  </a:lnTo>
                  <a:lnTo>
                    <a:pt x="171818" y="1"/>
                  </a:lnTo>
                  <a:close/>
                </a:path>
              </a:pathLst>
            </a:cu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545" tIns="0" rIns="51545" bIns="6443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a-GE" sz="1000" b="1" kern="1200">
                <a:solidFill>
                  <a:schemeClr val="tx1"/>
                </a:solidFill>
              </a:endParaRPr>
            </a:p>
          </p:txBody>
        </p:sp>
        <p:sp>
          <p:nvSpPr>
            <p:cNvPr id="57" name="Freeform 56"/>
            <p:cNvSpPr/>
            <p:nvPr/>
          </p:nvSpPr>
          <p:spPr>
            <a:xfrm>
              <a:off x="1371595" y="5214159"/>
              <a:ext cx="6400809" cy="572726"/>
            </a:xfrm>
            <a:custGeom>
              <a:avLst/>
              <a:gdLst>
                <a:gd name="connsiteX0" fmla="*/ 0 w 6400809"/>
                <a:gd name="connsiteY0" fmla="*/ 57273 h 572726"/>
                <a:gd name="connsiteX1" fmla="*/ 57273 w 6400809"/>
                <a:gd name="connsiteY1" fmla="*/ 0 h 572726"/>
                <a:gd name="connsiteX2" fmla="*/ 6343536 w 6400809"/>
                <a:gd name="connsiteY2" fmla="*/ 0 h 572726"/>
                <a:gd name="connsiteX3" fmla="*/ 6400809 w 6400809"/>
                <a:gd name="connsiteY3" fmla="*/ 57273 h 572726"/>
                <a:gd name="connsiteX4" fmla="*/ 6400809 w 6400809"/>
                <a:gd name="connsiteY4" fmla="*/ 515453 h 572726"/>
                <a:gd name="connsiteX5" fmla="*/ 6343536 w 6400809"/>
                <a:gd name="connsiteY5" fmla="*/ 572726 h 572726"/>
                <a:gd name="connsiteX6" fmla="*/ 57273 w 6400809"/>
                <a:gd name="connsiteY6" fmla="*/ 572726 h 572726"/>
                <a:gd name="connsiteX7" fmla="*/ 0 w 6400809"/>
                <a:gd name="connsiteY7" fmla="*/ 515453 h 572726"/>
                <a:gd name="connsiteX8" fmla="*/ 0 w 6400809"/>
                <a:gd name="connsiteY8" fmla="*/ 57273 h 572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00809" h="572726">
                  <a:moveTo>
                    <a:pt x="0" y="57273"/>
                  </a:moveTo>
                  <a:cubicBezTo>
                    <a:pt x="0" y="25642"/>
                    <a:pt x="25642" y="0"/>
                    <a:pt x="57273" y="0"/>
                  </a:cubicBezTo>
                  <a:lnTo>
                    <a:pt x="6343536" y="0"/>
                  </a:lnTo>
                  <a:cubicBezTo>
                    <a:pt x="6375167" y="0"/>
                    <a:pt x="6400809" y="25642"/>
                    <a:pt x="6400809" y="57273"/>
                  </a:cubicBezTo>
                  <a:lnTo>
                    <a:pt x="6400809" y="515453"/>
                  </a:lnTo>
                  <a:cubicBezTo>
                    <a:pt x="6400809" y="547084"/>
                    <a:pt x="6375167" y="572726"/>
                    <a:pt x="6343536" y="572726"/>
                  </a:cubicBezTo>
                  <a:lnTo>
                    <a:pt x="57273" y="572726"/>
                  </a:lnTo>
                  <a:cubicBezTo>
                    <a:pt x="25642" y="572726"/>
                    <a:pt x="0" y="547084"/>
                    <a:pt x="0" y="515453"/>
                  </a:cubicBezTo>
                  <a:lnTo>
                    <a:pt x="0" y="57273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0115" tIns="70115" rIns="70115" bIns="7011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400" b="1" dirty="0">
                  <a:solidFill>
                    <a:schemeClr val="tx1"/>
                  </a:solidFill>
                </a:rPr>
                <a:t>ბავშვთა რეფერირების ცენტრი ბავშვზე დაკვირვებას აგრძელებს შესაბამისი სერვისის/პროგრამის დასრულების შემდეგ ერთი წლის განმავლობაში და საჭიროების შემთხვევაში, ბავშვის საუკეთესო ინტერესების გათვალისწინებით, კვლავ უზრუნველყოფს მის ჩართვას შესაბამის სერვისში/პროგრამაში</a:t>
              </a:r>
              <a:endParaRPr lang="ka-GE" sz="14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3486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09600"/>
          </a:xfrm>
          <a:solidFill>
            <a:srgbClr val="471A1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ka-GE" sz="2000" b="1" dirty="0" smtClean="0"/>
              <a:t>რეფერირების სავალდებულო ხასიათი და მშობლის პასუხისმგებლობა</a:t>
            </a:r>
            <a:endParaRPr lang="en-US" sz="20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152400" y="835959"/>
            <a:ext cx="5549154" cy="152848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tx1"/>
                </a:solidFill>
              </a:rPr>
              <a:t>ბავშვთა რეფერირების ცენტრის გადაწყვეტილება შესაბამის სერვისებში/პროგრამებში ბავშვის ჩართვის შესახებ სავალდებულოა შესასრულებლად</a:t>
            </a:r>
            <a:endParaRPr lang="ka-GE" sz="1600" b="1" dirty="0" smtClean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62000" y="2594161"/>
            <a:ext cx="6324600" cy="18243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tx1"/>
                </a:solidFill>
              </a:rPr>
              <a:t>კანონიერი წარმომადგენლის/ფაქტობრივი მზრუნველის მიერ ხელშეკრულების გაფორმებაზე უარი ან ხელშეკრულებით განსაზღვრული ვალდებულებების შეუსრულებლობა გამოიწვევს საქართველოს ადმინისტრაციულ სამართალდარღვევათა კოდექსით გათვალისწინებულ პასუხისმგებლობას</a:t>
            </a:r>
            <a:endParaRPr lang="ka-GE" sz="1600" b="1" dirty="0" smtClean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24600" y="854728"/>
            <a:ext cx="2266397" cy="1509713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>
          <a:xfrm>
            <a:off x="2913530" y="4648199"/>
            <a:ext cx="5549154" cy="152848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tx1"/>
                </a:solidFill>
              </a:rPr>
              <a:t>ბავშვის </a:t>
            </a:r>
            <a:r>
              <a:rPr lang="ka-GE" sz="1600" b="1" dirty="0" smtClean="0">
                <a:solidFill>
                  <a:schemeClr val="tx1"/>
                </a:solidFill>
              </a:rPr>
              <a:t>პერსონალური </a:t>
            </a:r>
            <a:r>
              <a:rPr lang="ka-GE" sz="1600" b="1" dirty="0">
                <a:solidFill>
                  <a:schemeClr val="tx1"/>
                </a:solidFill>
              </a:rPr>
              <a:t>მონაცემები კონფიდენციალურია და მისი გამჟღავნება შესაძლებელია მხოლოდ </a:t>
            </a:r>
            <a:r>
              <a:rPr lang="ka-GE" sz="1600" b="1" dirty="0" smtClean="0">
                <a:solidFill>
                  <a:schemeClr val="tx1"/>
                </a:solidFill>
              </a:rPr>
              <a:t>რეფერირების </a:t>
            </a:r>
            <a:r>
              <a:rPr lang="ka-GE" sz="1600" b="1" dirty="0">
                <a:solidFill>
                  <a:schemeClr val="tx1"/>
                </a:solidFill>
              </a:rPr>
              <a:t>პროცედურებში ჩართული უწყებების </a:t>
            </a:r>
            <a:r>
              <a:rPr lang="ka-GE" sz="1600" b="1" dirty="0" smtClean="0">
                <a:solidFill>
                  <a:schemeClr val="tx1"/>
                </a:solidFill>
              </a:rPr>
              <a:t>უფლებამოსილ </a:t>
            </a:r>
            <a:r>
              <a:rPr lang="ka-GE" sz="1600" b="1" dirty="0">
                <a:solidFill>
                  <a:schemeClr val="tx1"/>
                </a:solidFill>
              </a:rPr>
              <a:t>თანამშრომლებს შორის </a:t>
            </a:r>
            <a:r>
              <a:rPr lang="ka-GE" sz="1600" b="1" dirty="0" smtClean="0">
                <a:solidFill>
                  <a:schemeClr val="tx1"/>
                </a:solidFill>
              </a:rPr>
              <a:t>კანონმდებლობის შესაბამისად</a:t>
            </a:r>
          </a:p>
        </p:txBody>
      </p:sp>
    </p:spTree>
    <p:extLst>
      <p:ext uri="{BB962C8B-B14F-4D97-AF65-F5344CB8AC3E}">
        <p14:creationId xmlns:p14="http://schemas.microsoft.com/office/powerpoint/2010/main" val="15387473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827</Words>
  <Application>Microsoft Office PowerPoint</Application>
  <PresentationFormat>On-screen Show (4:3)</PresentationFormat>
  <Paragraphs>108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Wingdings</vt:lpstr>
      <vt:lpstr>Office Theme</vt:lpstr>
      <vt:lpstr>ბავშვთა რეფერირების მექანიზმი </vt:lpstr>
      <vt:lpstr>ბავშვთა რეფერირების მექანიზმის საჭიროება</vt:lpstr>
      <vt:lpstr>რეფერირების მექანიზმის მოქმედების სფერო</vt:lpstr>
      <vt:lpstr>რეფერირების მექანიზმში ჩართული უწყებები</vt:lpstr>
      <vt:lpstr>რეფერირების სისტემა</vt:lpstr>
      <vt:lpstr>ბავშვთა რეფერირების ცენტრი</vt:lpstr>
      <vt:lpstr>ბავშვთა რეფერირების პროცესი</vt:lpstr>
      <vt:lpstr>მონიტორინგი და ზედამხედველობა</vt:lpstr>
      <vt:lpstr>რეფერირების სავალდებულო ხასიათი და მშობლის პასუხისმგებლობა</vt:lpstr>
      <vt:lpstr>სკოლა-პანსიონი (სამომავლოდ: მცირე საოჯახო ტიპის დაწესებულება)</vt:lpstr>
      <vt:lpstr>სკოლა-პანსიონი (სამომავლოდ: მცირე საოჯახო ტიპის დაწესებულება)</vt:lpstr>
      <vt:lpstr>ერთიანი საინფორმაციო ბაზა და საკომუნიკაციო პორტალი</vt:lpstr>
      <vt:lpstr>მადლობა ყურადღებისთვის!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არასრულწლოვანთა მართლმსაჯულების კოდექსი (პროექტი)</dc:title>
  <dc:creator>Mariam Maisuradze</dc:creator>
  <cp:lastModifiedBy>Zurab Sanikidze</cp:lastModifiedBy>
  <cp:revision>143</cp:revision>
  <cp:lastPrinted>2018-10-05T16:22:02Z</cp:lastPrinted>
  <dcterms:created xsi:type="dcterms:W3CDTF">2006-08-16T00:00:00Z</dcterms:created>
  <dcterms:modified xsi:type="dcterms:W3CDTF">2018-10-08T13:57:25Z</dcterms:modified>
</cp:coreProperties>
</file>