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2" r:id="rId1"/>
  </p:sldMasterIdLst>
  <p:notesMasterIdLst>
    <p:notesMasterId r:id="rId16"/>
  </p:notesMasterIdLst>
  <p:sldIdLst>
    <p:sldId id="257" r:id="rId2"/>
    <p:sldId id="271" r:id="rId3"/>
    <p:sldId id="280" r:id="rId4"/>
    <p:sldId id="274" r:id="rId5"/>
    <p:sldId id="275" r:id="rId6"/>
    <p:sldId id="264" r:id="rId7"/>
    <p:sldId id="272" r:id="rId8"/>
    <p:sldId id="276" r:id="rId9"/>
    <p:sldId id="277" r:id="rId10"/>
    <p:sldId id="278" r:id="rId11"/>
    <p:sldId id="279" r:id="rId12"/>
    <p:sldId id="281" r:id="rId13"/>
    <p:sldId id="282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urabi" initials="Z" lastIdx="1" clrIdx="0">
    <p:extLst>
      <p:ext uri="{19B8F6BF-5375-455C-9EA6-DF929625EA0E}">
        <p15:presenceInfo xmlns:p15="http://schemas.microsoft.com/office/powerpoint/2012/main" userId="Zurab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09" autoAdjust="0"/>
    <p:restoredTop sz="89946" autoAdjust="0"/>
  </p:normalViewPr>
  <p:slideViewPr>
    <p:cSldViewPr snapToGrid="0">
      <p:cViewPr varScale="1">
        <p:scale>
          <a:sx n="63" d="100"/>
          <a:sy n="63" d="100"/>
        </p:scale>
        <p:origin x="10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90F2CC-5065-47E5-B9CB-F1BC4CF37CE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AD1C4-F4A5-4831-869C-137A216B3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585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0F9BE9-9528-4E64-9F28-453EEEEC17C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859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54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057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414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9131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2918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2044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9655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116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564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868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941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8404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08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302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887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901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055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292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3" r:id="rId1"/>
    <p:sldLayoutId id="2147484124" r:id="rId2"/>
    <p:sldLayoutId id="2147484125" r:id="rId3"/>
    <p:sldLayoutId id="2147484126" r:id="rId4"/>
    <p:sldLayoutId id="2147484127" r:id="rId5"/>
    <p:sldLayoutId id="2147484128" r:id="rId6"/>
    <p:sldLayoutId id="2147484129" r:id="rId7"/>
    <p:sldLayoutId id="2147484130" r:id="rId8"/>
    <p:sldLayoutId id="2147484131" r:id="rId9"/>
    <p:sldLayoutId id="2147484132" r:id="rId10"/>
    <p:sldLayoutId id="2147484133" r:id="rId11"/>
    <p:sldLayoutId id="2147484134" r:id="rId12"/>
    <p:sldLayoutId id="2147484135" r:id="rId13"/>
    <p:sldLayoutId id="2147484136" r:id="rId14"/>
    <p:sldLayoutId id="2147484137" r:id="rId15"/>
    <p:sldLayoutId id="2147484138" r:id="rId16"/>
    <p:sldLayoutId id="214748413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733023" y="2253268"/>
            <a:ext cx="6815669" cy="1515533"/>
          </a:xfrm>
        </p:spPr>
        <p:txBody>
          <a:bodyPr>
            <a:normAutofit fontScale="90000"/>
          </a:bodyPr>
          <a:lstStyle/>
          <a:p>
            <a:r>
              <a:rPr lang="ka-GE" sz="3200" b="1" dirty="0" smtClean="0">
                <a:latin typeface="Sylfaen" panose="010A0502050306030303" pitchFamily="18" charset="0"/>
              </a:rPr>
              <a:t>კორონავირუსით  </a:t>
            </a:r>
            <a:r>
              <a:rPr lang="ka-GE" sz="3200" b="1" dirty="0">
                <a:latin typeface="Sylfaen" panose="010A0502050306030303" pitchFamily="18" charset="0"/>
              </a:rPr>
              <a:t>(</a:t>
            </a:r>
            <a:r>
              <a:rPr lang="en-US" sz="3200" b="1" dirty="0">
                <a:latin typeface="Sylfaen" panose="010A0502050306030303" pitchFamily="18" charset="0"/>
              </a:rPr>
              <a:t>SARS-COV-2) </a:t>
            </a:r>
            <a:r>
              <a:rPr lang="ka-GE" sz="3200" b="1" dirty="0">
                <a:latin typeface="Sylfaen" panose="010A0502050306030303" pitchFamily="18" charset="0"/>
              </a:rPr>
              <a:t>გამოწვეული ინფექციის  (</a:t>
            </a:r>
            <a:r>
              <a:rPr lang="en-US" sz="3200" b="1" dirty="0">
                <a:latin typeface="Sylfaen" panose="010A0502050306030303" pitchFamily="18" charset="0"/>
              </a:rPr>
              <a:t>COVID-19) </a:t>
            </a:r>
            <a:r>
              <a:rPr lang="ka-GE" sz="3200" b="1" dirty="0" smtClean="0">
                <a:latin typeface="Sylfaen" panose="010A0502050306030303" pitchFamily="18" charset="0"/>
              </a:rPr>
              <a:t>გავრცელების პირობებში განხორციელებული საქმიანობა და გამოწვევები</a:t>
            </a:r>
            <a:endParaRPr lang="ka-GE" sz="3200" b="1" dirty="0">
              <a:latin typeface="Sylfaen" panose="010A0502050306030303" pitchFamily="18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2733024" y="4260119"/>
            <a:ext cx="7985133" cy="1642969"/>
          </a:xfrm>
        </p:spPr>
        <p:txBody>
          <a:bodyPr>
            <a:normAutofit/>
          </a:bodyPr>
          <a:lstStyle/>
          <a:p>
            <a:r>
              <a:rPr lang="ka-GE" b="1" dirty="0" smtClean="0"/>
              <a:t>სსიპ სახელმწიფო ზრუნვისა და ტრეფიკინგის მსხვერპლთა, დაზარალებულთა დახმარების სააგენტო</a:t>
            </a:r>
          </a:p>
          <a:p>
            <a:r>
              <a:rPr lang="ka-GE" sz="1400" b="1" dirty="0" smtClean="0"/>
              <a:t>05.2020</a:t>
            </a:r>
            <a:endParaRPr lang="en-US" sz="1400" b="1" dirty="0"/>
          </a:p>
        </p:txBody>
      </p:sp>
      <p:pic>
        <p:nvPicPr>
          <p:cNvPr id="4" name="Picture 3" descr="cid:WC20200422110531.63A7B1@moh.gov.g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485" y="5318725"/>
            <a:ext cx="1400535" cy="11687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036486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671513"/>
          </a:xfrm>
        </p:spPr>
        <p:txBody>
          <a:bodyPr>
            <a:noAutofit/>
          </a:bodyPr>
          <a:lstStyle/>
          <a:p>
            <a:r>
              <a:rPr lang="ka-GE" sz="2400" b="1" dirty="0" smtClean="0"/>
              <a:t>სააგენტო ადმინისტრირებას უწევს ბავშვთა დახმარების ცხელ ხაზის „111“ ფუნქციონირებას: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950720"/>
            <a:ext cx="10018713" cy="5150168"/>
          </a:xfrm>
        </p:spPr>
        <p:txBody>
          <a:bodyPr>
            <a:normAutofit lnSpcReduction="10000"/>
          </a:bodyPr>
          <a:lstStyle/>
          <a:p>
            <a:endParaRPr lang="ka-GE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just"/>
            <a:r>
              <a:rPr lang="ka-GE" sz="1900" b="1" dirty="0" smtClean="0">
                <a:solidFill>
                  <a:schemeClr val="accent4">
                    <a:lumMod val="75000"/>
                  </a:schemeClr>
                </a:solidFill>
              </a:rPr>
              <a:t>ბავშვთა დახმარების ცხელი ხაზის „111“ -ის ამუშავება განხორციელდა საქართველოს პარლამენტის ადამიანის უფლებათა და სამოქალაქო ინტეგრაციის კომიტეტის მიერ;</a:t>
            </a:r>
          </a:p>
          <a:p>
            <a:r>
              <a:rPr lang="ka-GE" sz="1900" b="1" dirty="0" smtClean="0"/>
              <a:t>ხორციელდება </a:t>
            </a:r>
            <a:r>
              <a:rPr lang="en-US" sz="1900" b="1" dirty="0" smtClean="0"/>
              <a:t>UNICEF </a:t>
            </a:r>
            <a:r>
              <a:rPr lang="ka-GE" sz="1900" b="1" dirty="0" smtClean="0"/>
              <a:t>-</a:t>
            </a:r>
            <a:r>
              <a:rPr lang="en-US" sz="1900" b="1" dirty="0" smtClean="0"/>
              <a:t> </a:t>
            </a:r>
            <a:r>
              <a:rPr lang="ka-GE" sz="1900" b="1" dirty="0" smtClean="0"/>
              <a:t>ის </a:t>
            </a:r>
            <a:r>
              <a:rPr lang="ka-GE" sz="1900" b="1" dirty="0" smtClean="0"/>
              <a:t>ფინანსური მხარდაჭერით; </a:t>
            </a:r>
          </a:p>
          <a:p>
            <a:pPr algn="just"/>
            <a:r>
              <a:rPr lang="ka-GE" sz="1900" b="1" i="1" dirty="0" smtClean="0">
                <a:solidFill>
                  <a:schemeClr val="accent4">
                    <a:lumMod val="75000"/>
                  </a:schemeClr>
                </a:solidFill>
              </a:rPr>
              <a:t>ბავშვთა ცხელი ხაზის მიზანია </a:t>
            </a:r>
            <a:r>
              <a:rPr lang="ka-GE" sz="1900" b="1" dirty="0" smtClean="0"/>
              <a:t>- დავეხმაროთ ბავშვებს მიიღონ სახელმწიფო მომსახურები სწრაფი და მარტივი გზით;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a-GE" sz="1900" b="1" dirty="0" smtClean="0"/>
              <a:t>ბავშვთა ცხელი ხაზი ფუნქციონირებს კვირაში 7 დღე 24 საათის განმავლობაში;</a:t>
            </a:r>
          </a:p>
          <a:p>
            <a:r>
              <a:rPr lang="ka-GE" sz="1900" b="1" i="1" dirty="0" smtClean="0">
                <a:solidFill>
                  <a:schemeClr val="accent4">
                    <a:lumMod val="75000"/>
                  </a:schemeClr>
                </a:solidFill>
              </a:rPr>
              <a:t>ამ ეტაპზე დასაქმებულია: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1900" dirty="0" smtClean="0"/>
              <a:t> 8 ცხელი ხაზის ოპერატორი;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1900" dirty="0" smtClean="0"/>
              <a:t>2 ფსიქოლოგი;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a-GE" sz="1900" b="1" i="1" dirty="0" smtClean="0">
                <a:solidFill>
                  <a:schemeClr val="accent4">
                    <a:lumMod val="75000"/>
                  </a:schemeClr>
                </a:solidFill>
              </a:rPr>
              <a:t>დაარსებიდან </a:t>
            </a:r>
            <a:r>
              <a:rPr lang="ka-GE" sz="1900" b="1" i="1" dirty="0" smtClean="0">
                <a:solidFill>
                  <a:schemeClr val="accent4">
                    <a:lumMod val="75000"/>
                  </a:schemeClr>
                </a:solidFill>
              </a:rPr>
              <a:t>- დღემდე ბავშვთა ცხელი ხაზის მომსახურება მიიღო 250-მდე ბენეფიციარმა;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a-GE" sz="1900" b="1" i="1" dirty="0" smtClean="0"/>
              <a:t>ცხელი ხაზის ბიუჯეტი შეადგენს - </a:t>
            </a:r>
            <a:r>
              <a:rPr lang="ka-GE" sz="1900" b="1" i="1" dirty="0" smtClean="0"/>
              <a:t>126 450 </a:t>
            </a:r>
            <a:r>
              <a:rPr lang="ka-GE" sz="1900" b="1" i="1" dirty="0" smtClean="0"/>
              <a:t>ლარს;</a:t>
            </a:r>
          </a:p>
          <a:p>
            <a:pPr>
              <a:buFont typeface="Wingdings" panose="05000000000000000000" pitchFamily="2" charset="2"/>
              <a:buChar char="ü"/>
            </a:pPr>
            <a:endParaRPr lang="ka-GE" dirty="0" smtClean="0"/>
          </a:p>
          <a:p>
            <a:endParaRPr lang="ka-GE" dirty="0" smtClean="0"/>
          </a:p>
          <a:p>
            <a:endParaRPr lang="en-US" dirty="0"/>
          </a:p>
        </p:txBody>
      </p:sp>
      <p:pic>
        <p:nvPicPr>
          <p:cNvPr id="4" name="Picture 3" descr="cid:WC20200422110531.63A7B1@moh.gov.g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5744" y="959901"/>
            <a:ext cx="639688" cy="3974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7741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85750"/>
            <a:ext cx="9486900" cy="428625"/>
          </a:xfrm>
        </p:spPr>
        <p:txBody>
          <a:bodyPr>
            <a:noAutofit/>
          </a:bodyPr>
          <a:lstStyle/>
          <a:p>
            <a:r>
              <a:rPr lang="ka-GE" sz="2800" b="1" dirty="0" smtClean="0"/>
              <a:t>სააგენტოს მხარდაჭერით განხორციელებული პროექტები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7760" y="1657349"/>
            <a:ext cx="10375263" cy="5514975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ka-GE" dirty="0" smtClean="0"/>
              <a:t>ორგანიზაცია </a:t>
            </a:r>
            <a:r>
              <a:rPr lang="ka-GE" b="1" i="1" dirty="0" smtClean="0"/>
              <a:t>„საქართველოს ბავშვები“ </a:t>
            </a:r>
            <a:r>
              <a:rPr lang="ka-GE" dirty="0" smtClean="0"/>
              <a:t>სააგენტოს მხარდაჭერით ახორციელებს პროექტს:</a:t>
            </a:r>
          </a:p>
          <a:p>
            <a:pPr marL="0" indent="0" algn="just">
              <a:buNone/>
            </a:pPr>
            <a:r>
              <a:rPr lang="ka-GE" sz="1800" b="1" i="1" dirty="0" smtClean="0">
                <a:solidFill>
                  <a:schemeClr val="accent4">
                    <a:lumMod val="75000"/>
                  </a:schemeClr>
                </a:solidFill>
              </a:rPr>
              <a:t>სახელმწიფო </a:t>
            </a:r>
            <a:r>
              <a:rPr lang="ka-GE" sz="1800" b="1" i="1" dirty="0">
                <a:solidFill>
                  <a:schemeClr val="accent4">
                    <a:lumMod val="75000"/>
                  </a:schemeClr>
                </a:solidFill>
              </a:rPr>
              <a:t>ზრუნვაში მყოფი  ბავშვების, აღმზრდელების/მიმღები მშობლების  დახმარება  ახალი კორონა ვირუსისგან </a:t>
            </a:r>
            <a:r>
              <a:rPr lang="ka-GE" sz="1800" b="1" i="1" dirty="0" smtClean="0">
                <a:solidFill>
                  <a:schemeClr val="accent4">
                    <a:lumMod val="75000"/>
                  </a:schemeClr>
                </a:solidFill>
              </a:rPr>
              <a:t>გამოწვეულ  </a:t>
            </a:r>
            <a:r>
              <a:rPr lang="ka-GE" sz="1800" b="1" i="1" dirty="0">
                <a:solidFill>
                  <a:schemeClr val="accent4">
                    <a:lumMod val="75000"/>
                  </a:schemeClr>
                </a:solidFill>
              </a:rPr>
              <a:t>სტრესთან </a:t>
            </a:r>
            <a:r>
              <a:rPr lang="ka-GE" sz="1800" b="1" i="1" dirty="0" smtClean="0">
                <a:solidFill>
                  <a:schemeClr val="accent4">
                    <a:lumMod val="75000"/>
                  </a:schemeClr>
                </a:solidFill>
              </a:rPr>
              <a:t>გამკლავებაში;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პროექტით გათვალისწინებული მომსახურება ამ ეტაპზე უკვე მიიღო </a:t>
            </a:r>
            <a:r>
              <a:rPr lang="en-US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200</a:t>
            </a:r>
            <a:r>
              <a:rPr lang="ka-GE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-მა </a:t>
            </a:r>
            <a:r>
              <a:rPr lang="ka-GE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პირმა;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პროექტი ხორციელდება </a:t>
            </a:r>
            <a:r>
              <a:rPr lang="en-US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UNICEF </a:t>
            </a:r>
            <a:r>
              <a:rPr lang="ka-GE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საქართველოს  ფინანსური მხარდაჭერით; </a:t>
            </a:r>
            <a:endParaRPr lang="en-US" sz="1800" b="1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 algn="just">
              <a:buNone/>
            </a:pPr>
            <a:endParaRPr lang="ka-GE" sz="1800" b="1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ka-GE" dirty="0" smtClean="0"/>
              <a:t>ორგანიზაცია </a:t>
            </a:r>
            <a:r>
              <a:rPr lang="ka-GE" b="1" i="1" dirty="0" smtClean="0"/>
              <a:t>„ინიციატივა სოციალური ცვლილებებისთვის</a:t>
            </a:r>
            <a:r>
              <a:rPr lang="ka-GE" dirty="0" smtClean="0"/>
              <a:t>“ სააგენტოს მხარდაჭერით  ახორციელებს პროექტს: </a:t>
            </a:r>
          </a:p>
          <a:p>
            <a:pPr marL="0" indent="0" algn="just">
              <a:buNone/>
            </a:pPr>
            <a:r>
              <a:rPr lang="ka-GE" sz="2000" b="1" i="1" dirty="0" smtClean="0">
                <a:solidFill>
                  <a:schemeClr val="accent4">
                    <a:lumMod val="75000"/>
                  </a:schemeClr>
                </a:solidFill>
              </a:rPr>
              <a:t>სოციალურ </a:t>
            </a:r>
            <a:r>
              <a:rPr lang="ka-GE" sz="2000" b="1" i="1" dirty="0">
                <a:solidFill>
                  <a:schemeClr val="accent4">
                    <a:lumMod val="75000"/>
                  </a:schemeClr>
                </a:solidFill>
              </a:rPr>
              <a:t>მუშაკთა პროფესიული შესაძლებლობების გაძლიერება საგანგებო მდგომარეობის დროს </a:t>
            </a:r>
            <a:r>
              <a:rPr lang="ka-GE" sz="2000" b="1" i="1" dirty="0" smtClean="0">
                <a:solidFill>
                  <a:schemeClr val="accent4">
                    <a:lumMod val="75000"/>
                  </a:schemeClr>
                </a:solidFill>
              </a:rPr>
              <a:t>მოქმედების დროს</a:t>
            </a:r>
            <a:r>
              <a:rPr lang="ka-GE" sz="2000" b="1" i="1" dirty="0" smtClean="0">
                <a:solidFill>
                  <a:schemeClr val="bg2">
                    <a:lumMod val="25000"/>
                  </a:schemeClr>
                </a:solidFill>
              </a:rPr>
              <a:t>; 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000" b="1" i="1" dirty="0" smtClean="0">
                <a:solidFill>
                  <a:schemeClr val="bg2">
                    <a:lumMod val="25000"/>
                  </a:schemeClr>
                </a:solidFill>
              </a:rPr>
              <a:t>ძლიერი მხარეებისა და გამოწვევების იდენტიფიცირება;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000" b="1" i="1" dirty="0" smtClean="0">
                <a:solidFill>
                  <a:schemeClr val="bg2">
                    <a:lumMod val="25000"/>
                  </a:schemeClr>
                </a:solidFill>
              </a:rPr>
              <a:t>საუკეთესო პრაქტიკის გაზიარება;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000" b="1" i="1" dirty="0" smtClean="0">
                <a:solidFill>
                  <a:schemeClr val="bg2">
                    <a:lumMod val="25000"/>
                  </a:schemeClr>
                </a:solidFill>
              </a:rPr>
              <a:t>სუპერვიზიის განხორციელება;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000" b="1" i="1" dirty="0" smtClean="0">
                <a:solidFill>
                  <a:schemeClr val="bg2">
                    <a:lumMod val="25000"/>
                  </a:schemeClr>
                </a:solidFill>
              </a:rPr>
              <a:t>საგანგებო მდგომარეობისათვის სპეციალური სამუშაო ინსტრუქციების შემუშავება;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ka-GE" sz="2000" b="1" i="1" dirty="0" smtClean="0">
                <a:solidFill>
                  <a:schemeClr val="accent4">
                    <a:lumMod val="75000"/>
                  </a:schemeClr>
                </a:solidFill>
              </a:rPr>
              <a:t>ამ ეტაპზე 200 - მდე სოციალური მუშაკი და უფროსი სოციალური მუშაკია ჩართული პროექტის მიმდინარეობაში;</a:t>
            </a:r>
          </a:p>
          <a:p>
            <a:pPr marL="0" indent="0" algn="just">
              <a:buNone/>
            </a:pPr>
            <a:r>
              <a:rPr lang="ka-GE" sz="20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პროექტი ხორციელდება </a:t>
            </a:r>
            <a:r>
              <a:rPr lang="en-US" sz="20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UNICEP </a:t>
            </a:r>
            <a:r>
              <a:rPr lang="ka-GE" sz="20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საქართველოს  ფინანსური მხარდაჭერით; </a:t>
            </a:r>
          </a:p>
          <a:p>
            <a:pPr marL="0" indent="0" algn="just">
              <a:buNone/>
            </a:pPr>
            <a:endParaRPr lang="ka-GE" sz="2000" b="1" i="1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endParaRPr lang="ka-GE" sz="2000" b="1" i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just"/>
            <a:endParaRPr lang="en-US" dirty="0"/>
          </a:p>
        </p:txBody>
      </p:sp>
      <p:pic>
        <p:nvPicPr>
          <p:cNvPr id="4" name="Picture 3" descr="cid:WC20200422110531.63A7B1@moh.gov.g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3179" y="316962"/>
            <a:ext cx="639688" cy="6583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9106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228601"/>
            <a:ext cx="10018713" cy="838200"/>
          </a:xfrm>
        </p:spPr>
        <p:txBody>
          <a:bodyPr>
            <a:normAutofit/>
          </a:bodyPr>
          <a:lstStyle/>
          <a:p>
            <a:r>
              <a:rPr lang="ka-GE" sz="1800" b="1" dirty="0" smtClean="0"/>
              <a:t>სააგენტოს კოვიდ ინფექციის პერიოდში დახმარება გაუწია შემდეგმა იურიდიულმა და ფიზიკურმა პირებმა: </a:t>
            </a:r>
            <a:endParaRPr lang="en-US" sz="1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310640"/>
            <a:ext cx="10018713" cy="5166359"/>
          </a:xfrm>
        </p:spPr>
        <p:txBody>
          <a:bodyPr>
            <a:normAutofit fontScale="70000" lnSpcReduction="20000"/>
          </a:bodyPr>
          <a:lstStyle/>
          <a:p>
            <a:r>
              <a:rPr lang="ka-GE" b="1" dirty="0" smtClean="0"/>
              <a:t>დამცავი </a:t>
            </a:r>
            <a:r>
              <a:rPr lang="ka-GE" b="1" dirty="0"/>
              <a:t>საშუალებების უსასყიდლოდ გადმოცემულ </a:t>
            </a:r>
            <a:r>
              <a:rPr lang="ka-GE" b="1" dirty="0" smtClean="0"/>
              <a:t>იქნა: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 </a:t>
            </a:r>
            <a:r>
              <a:rPr lang="ka-GE" dirty="0"/>
              <a:t>საქართველოს ეკონომიკისა და მდგრადი განვითარების </a:t>
            </a:r>
            <a:r>
              <a:rPr lang="ka-GE" dirty="0" smtClean="0"/>
              <a:t>სამინისტროს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 </a:t>
            </a:r>
            <a:r>
              <a:rPr lang="ka-GE" dirty="0"/>
              <a:t>შპს ,,მეღვინეობა გრანელის</a:t>
            </a:r>
            <a:r>
              <a:rPr lang="ka-GE" dirty="0" smtClean="0"/>
              <a:t>“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 </a:t>
            </a:r>
            <a:r>
              <a:rPr lang="ka-GE" dirty="0"/>
              <a:t>,,ნიუქსულეი - ოჯი </a:t>
            </a:r>
            <a:r>
              <a:rPr lang="ka-GE" dirty="0" smtClean="0"/>
              <a:t>ინტერნეიშენალის“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ქ</a:t>
            </a:r>
            <a:r>
              <a:rPr lang="ka-GE" dirty="0"/>
              <a:t>. ქუთაისის მუნიციპალიტეტის </a:t>
            </a:r>
            <a:r>
              <a:rPr lang="ka-GE" dirty="0" smtClean="0"/>
              <a:t>მერიის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 </a:t>
            </a:r>
            <a:r>
              <a:rPr lang="ka-GE" dirty="0"/>
              <a:t>ჩინური </a:t>
            </a:r>
            <a:r>
              <a:rPr lang="ka-GE" dirty="0" smtClean="0"/>
              <a:t>უნივერსიტეტის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 </a:t>
            </a:r>
            <a:r>
              <a:rPr lang="ka-GE" dirty="0"/>
              <a:t>ტელეკომპანია </a:t>
            </a:r>
            <a:r>
              <a:rPr lang="en-US" dirty="0"/>
              <a:t>POST </a:t>
            </a:r>
            <a:r>
              <a:rPr lang="en-US" dirty="0" smtClean="0"/>
              <a:t>TV</a:t>
            </a:r>
            <a:endParaRPr lang="ka-GE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 </a:t>
            </a:r>
            <a:r>
              <a:rPr lang="ka-GE" dirty="0"/>
              <a:t>ლიბერთი </a:t>
            </a:r>
            <a:r>
              <a:rPr lang="ka-GE" dirty="0" smtClean="0"/>
              <a:t>ბანკის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შპს სოფტექსტილის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 </a:t>
            </a:r>
            <a:r>
              <a:rPr lang="en-US" dirty="0"/>
              <a:t>UNICEF</a:t>
            </a:r>
            <a:r>
              <a:rPr lang="ka-GE" dirty="0" smtClean="0"/>
              <a:t>-ს</a:t>
            </a:r>
            <a:endParaRPr lang="ka-GE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 </a:t>
            </a:r>
            <a:r>
              <a:rPr lang="en-US" dirty="0"/>
              <a:t>,,</a:t>
            </a:r>
            <a:r>
              <a:rPr lang="ka-GE" dirty="0"/>
              <a:t>ჩემი სახლი ჯიქიაზე“ </a:t>
            </a:r>
            <a:endParaRPr lang="ka-GE" dirty="0"/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 </a:t>
            </a:r>
            <a:r>
              <a:rPr lang="ka-GE" dirty="0"/>
              <a:t>UNFPA -ს მიერ.  </a:t>
            </a:r>
            <a:endParaRPr lang="en-US" dirty="0"/>
          </a:p>
          <a:p>
            <a:r>
              <a:rPr lang="ka-GE" dirty="0"/>
              <a:t>სააგენტოს მიერ შესყიდული და ჩატარებული სადეზინფექციო სამუშაოებისა მოხალისეების (მირანგულა მანჯავიძე, ოთარ იმედაშვილი, ვასო გელაშვილი და მიხეილ თათარაშვილი) მიერ თავშესაფრებში და ფილიალებში ასევე ჩატარებულ იქნა </a:t>
            </a:r>
            <a:r>
              <a:rPr lang="ka-GE" b="1" dirty="0"/>
              <a:t>შენობის შიდა და გარე ტერიტორიის სადეზინფექციო სამუშაოები</a:t>
            </a:r>
            <a:r>
              <a:rPr lang="ka-GE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20905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1"/>
            <a:ext cx="11384279" cy="655320"/>
          </a:xfrm>
        </p:spPr>
        <p:txBody>
          <a:bodyPr>
            <a:normAutofit/>
          </a:bodyPr>
          <a:lstStyle/>
          <a:p>
            <a:r>
              <a:rPr lang="ka-GE" sz="1800" b="1" dirty="0"/>
              <a:t>სააგენტოს კოვიდ ინფექციის პერიოდში დახმარება გაუწია შემდეგმა იურიდიულმა და ფიზიკურმა პირებმა: 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402080"/>
            <a:ext cx="10287000" cy="5455920"/>
          </a:xfrm>
        </p:spPr>
        <p:txBody>
          <a:bodyPr>
            <a:normAutofit fontScale="55000" lnSpcReduction="20000"/>
          </a:bodyPr>
          <a:lstStyle/>
          <a:p>
            <a:r>
              <a:rPr lang="ka-GE" dirty="0"/>
              <a:t>პენდემიის პერიოდში </a:t>
            </a:r>
            <a:r>
              <a:rPr lang="ka-GE" u="sng" dirty="0"/>
              <a:t>საკვები პროდუქტებით</a:t>
            </a:r>
            <a:r>
              <a:rPr lang="ka-GE" dirty="0"/>
              <a:t> დახმარება გაგვიწიეს: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/>
              <a:t> ქ. თბილისის მინიციპალიტეტის მერიამ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/>
              <a:t> შპს ,,კოკა-კოლა ბოთლერ ჯორჯიამ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/>
              <a:t> შპს ,,ფიშკამ“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/>
              <a:t> ქ. თბილისის ნაძალადევის რაიონის გამგეობამ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/>
              <a:t> შპს ,,კონდმა“,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/>
              <a:t>შპს ,,არკომ“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/>
              <a:t>ლიბერთი ბანკმა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/>
              <a:t> ქ. ქუთაისის საკრებულომ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/>
              <a:t>ქ. ქუთაისის მუნიციპალიტეტის </a:t>
            </a:r>
            <a:r>
              <a:rPr lang="ka-GE" dirty="0" smtClean="0"/>
              <a:t>მერიამ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 smtClean="0"/>
              <a:t> </a:t>
            </a:r>
            <a:r>
              <a:rPr lang="ka-GE" dirty="0"/>
              <a:t>თერჯოლის მუნიციპალიტეტის </a:t>
            </a:r>
            <a:r>
              <a:rPr lang="ka-GE" dirty="0" smtClean="0"/>
              <a:t>მერიამ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 smtClean="0"/>
              <a:t> </a:t>
            </a:r>
            <a:r>
              <a:rPr lang="ka-GE" dirty="0"/>
              <a:t>ქ. თბილისის 82-ე </a:t>
            </a:r>
            <a:r>
              <a:rPr lang="ka-GE" dirty="0" smtClean="0"/>
              <a:t>ბაგა-ბაღმა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 smtClean="0"/>
              <a:t> კარფურმა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 smtClean="0"/>
              <a:t>უძოს </a:t>
            </a:r>
            <a:r>
              <a:rPr lang="ka-GE" dirty="0"/>
              <a:t>ეკლესიის წინამძღოლმა და მისმა მრევლმა.</a:t>
            </a:r>
            <a:endParaRPr lang="en-US" dirty="0"/>
          </a:p>
          <a:p>
            <a:r>
              <a:rPr lang="ka-GE" u="sng" dirty="0"/>
              <a:t>მედიკამენტებით</a:t>
            </a:r>
            <a:r>
              <a:rPr lang="ka-GE" dirty="0"/>
              <a:t> უსასყიდლო მომარაგება განახორციელეს შპს </a:t>
            </a:r>
            <a:r>
              <a:rPr lang="ka-GE" b="1" dirty="0"/>
              <a:t>,,ავერსი-ფარმამ“, შპს ,,პსპ“, ლიბერთი ბანკმა  და შპს ,,ჯეოსოლოუშენმა</a:t>
            </a:r>
            <a:r>
              <a:rPr lang="ka-GE" b="1" dirty="0" smtClean="0"/>
              <a:t>“,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ka-GE" dirty="0"/>
              <a:t>გარდა იურიდიული პირებისა, ასევე მოქალაქეების მიერ უსასყიდლოდ გადმოგვეცა   საკვები პროდუქტები, მედიკამენტები და სადეზინფექციო საშუალებები, კერძოდ მეუფე იოანე გამრეკელის, </a:t>
            </a:r>
            <a:r>
              <a:rPr lang="ka-GE" dirty="0" smtClean="0"/>
              <a:t>რ</a:t>
            </a:r>
            <a:r>
              <a:rPr lang="ka-GE" dirty="0"/>
              <a:t>. ჯანელიძის, ყ.ჯალიშვილის, ჟუჟუნა შალუკაშვილის, დავით ლობჟანიძის მიერ.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4849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965579"/>
          </a:xfrm>
        </p:spPr>
        <p:txBody>
          <a:bodyPr>
            <a:normAutofit fontScale="90000"/>
          </a:bodyPr>
          <a:lstStyle/>
          <a:p>
            <a:r>
              <a:rPr lang="ka-GE" b="1" dirty="0" smtClean="0"/>
              <a:t>სააგენტოს წინაშე მდგარი გამოწვევები </a:t>
            </a:r>
            <a:r>
              <a:rPr lang="en-US" b="1" dirty="0" smtClean="0"/>
              <a:t>(COVID-19</a:t>
            </a:r>
            <a:r>
              <a:rPr lang="ka-GE" b="1" dirty="0" smtClean="0"/>
              <a:t>) პირობებში: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316480"/>
            <a:ext cx="10018713" cy="3961489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შშმ პირთა 24 საათიანი დაწესებულების ნაკლებობა;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 ახალი მიმღები ოჯახების დატრენინგების პროცესი შეჩერება, მიმღები მშობლის ნაკლებობა;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შშმ ბავშთა </a:t>
            </a:r>
            <a:r>
              <a:rPr lang="ka-GE" dirty="0" smtClean="0"/>
              <a:t>სერვისების ნაკლებობა;</a:t>
            </a:r>
            <a:endParaRPr lang="ka-GE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რთული ქცევის მქონე ბავშვების ქცევის მართვის მომსახურებების ნაკლებობა;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/>
              <a:t> </a:t>
            </a:r>
            <a:r>
              <a:rPr lang="ka-GE" dirty="0" smtClean="0"/>
              <a:t>სტაციონარში </a:t>
            </a:r>
            <a:r>
              <a:rPr lang="ka-GE" dirty="0" smtClean="0"/>
              <a:t>მშობლების გარეშე მოხვედრილი </a:t>
            </a:r>
            <a:r>
              <a:rPr lang="ka-GE" dirty="0" smtClean="0"/>
              <a:t>ბავშვის მეთვალყურის პრობლემა;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მინდობითი </a:t>
            </a:r>
            <a:r>
              <a:rPr lang="ka-GE" dirty="0" smtClean="0"/>
              <a:t>აღზრდისა (590000ლარი) და რეინტეგრაციის (100000ლარი) ქვეპროგრამებში წლის ბოლომდე წარმოქმნილი საბიუჯეტო დეფიციტი;</a:t>
            </a:r>
          </a:p>
          <a:p>
            <a:pPr marL="0" indent="0">
              <a:buNone/>
            </a:pPr>
            <a:endParaRPr lang="ka-GE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787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167640"/>
            <a:ext cx="10018713" cy="1173481"/>
          </a:xfrm>
        </p:spPr>
        <p:txBody>
          <a:bodyPr>
            <a:normAutofit/>
          </a:bodyPr>
          <a:lstStyle/>
          <a:p>
            <a:r>
              <a:rPr lang="ka-GE" sz="1800" dirty="0"/>
              <a:t>ადამიანით ვაჭრობის (ტრეფიკინგის) მსხვერპლთა, დაზარალებულთა დაცვისა და დახმარების სახელმწიფო ფონდი გარდაიქმნა </a:t>
            </a:r>
            <a:r>
              <a:rPr lang="ka-GE" sz="1800" b="1" dirty="0"/>
              <a:t>სახელმწიფო ზრუნვისა და ტრეფიკინგის მსხვერპლთა, დაზარალებულთა დახმარების </a:t>
            </a:r>
            <a:r>
              <a:rPr lang="ka-GE" sz="1800" b="1" dirty="0" smtClean="0"/>
              <a:t>სააგენტოდ   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8720" y="1600200"/>
            <a:ext cx="3962399" cy="394716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ka-GE" dirty="0"/>
              <a:t>სახელმწიფო ფონდი 2020 წლის 1 თებერვლამდე  ადმინისტრირებას უწევდა სახელმწიფო ზრუნვისა და ძალადობის მსხვერპლთა  მხარდამჭერ  </a:t>
            </a:r>
            <a:r>
              <a:rPr lang="ka-GE" dirty="0" smtClean="0"/>
              <a:t>დაწესებულებებს:  </a:t>
            </a:r>
          </a:p>
          <a:p>
            <a:pPr marL="0" indent="0">
              <a:buNone/>
            </a:pPr>
            <a:endParaRPr lang="ka-GE" dirty="0"/>
          </a:p>
          <a:p>
            <a:pPr>
              <a:buFont typeface="Wingdings" panose="05000000000000000000" pitchFamily="2" charset="2"/>
              <a:buChar char="Ø"/>
            </a:pPr>
            <a:r>
              <a:rPr lang="ka-GE" dirty="0"/>
              <a:t>5 </a:t>
            </a:r>
            <a:r>
              <a:rPr lang="ka-GE" dirty="0" smtClean="0"/>
              <a:t>ოჯახში ძალადობის </a:t>
            </a:r>
            <a:r>
              <a:rPr lang="ka-GE" dirty="0"/>
              <a:t>და ტრეფიკინგის მსხვერპლთა </a:t>
            </a:r>
            <a:r>
              <a:rPr lang="ka-GE" dirty="0" smtClean="0"/>
              <a:t>თავშესაფარი;</a:t>
            </a:r>
            <a:endParaRPr lang="ka-GE" dirty="0"/>
          </a:p>
          <a:p>
            <a:pPr>
              <a:buFont typeface="Wingdings" panose="05000000000000000000" pitchFamily="2" charset="2"/>
              <a:buChar char="Ø"/>
            </a:pPr>
            <a:r>
              <a:rPr lang="ka-GE" dirty="0"/>
              <a:t>5 </a:t>
            </a:r>
            <a:r>
              <a:rPr lang="ka-GE" dirty="0" smtClean="0"/>
              <a:t>ოჯახში ძალადობის </a:t>
            </a:r>
            <a:r>
              <a:rPr lang="ka-GE" dirty="0"/>
              <a:t>მსხვერპლთა კრიზისული </a:t>
            </a:r>
            <a:r>
              <a:rPr lang="ka-GE" dirty="0" smtClean="0"/>
              <a:t>ცენტრი;   </a:t>
            </a:r>
            <a:endParaRPr lang="ka-GE" dirty="0"/>
          </a:p>
          <a:p>
            <a:pPr>
              <a:buFont typeface="Wingdings" panose="05000000000000000000" pitchFamily="2" charset="2"/>
              <a:buChar char="Ø"/>
            </a:pPr>
            <a:r>
              <a:rPr lang="ka-GE" dirty="0"/>
              <a:t>3 შშმ პირთა </a:t>
            </a:r>
            <a:r>
              <a:rPr lang="ka-GE" dirty="0" smtClean="0"/>
              <a:t>პანსიონატი;</a:t>
            </a:r>
            <a:endParaRPr lang="ka-GE" dirty="0"/>
          </a:p>
          <a:p>
            <a:pPr>
              <a:buFont typeface="Wingdings" panose="05000000000000000000" pitchFamily="2" charset="2"/>
              <a:buChar char="Ø"/>
            </a:pPr>
            <a:r>
              <a:rPr lang="ka-GE" dirty="0"/>
              <a:t>2 ხანდაზმულთა </a:t>
            </a:r>
            <a:r>
              <a:rPr lang="ka-GE" dirty="0" smtClean="0"/>
              <a:t>პანსიონატი;</a:t>
            </a:r>
            <a:endParaRPr lang="ka-GE" dirty="0"/>
          </a:p>
          <a:p>
            <a:pPr>
              <a:buFont typeface="Wingdings" panose="05000000000000000000" pitchFamily="2" charset="2"/>
              <a:buChar char="Ø"/>
            </a:pPr>
            <a:r>
              <a:rPr lang="ka-GE" dirty="0"/>
              <a:t>2 ბავშვთა </a:t>
            </a:r>
            <a:r>
              <a:rPr lang="ka-GE" dirty="0" smtClean="0"/>
              <a:t>სახლი; </a:t>
            </a:r>
          </a:p>
          <a:p>
            <a:pPr>
              <a:buFont typeface="Wingdings" panose="05000000000000000000" pitchFamily="2" charset="2"/>
              <a:buChar char="Ø"/>
            </a:pPr>
            <a:endParaRPr lang="ka-GE" dirty="0"/>
          </a:p>
          <a:p>
            <a:pPr marL="0" indent="0">
              <a:buNone/>
            </a:pPr>
            <a:r>
              <a:rPr lang="ka-GE" dirty="0" smtClean="0"/>
              <a:t>წლიურად</a:t>
            </a:r>
            <a:r>
              <a:rPr lang="ka-GE" b="1" dirty="0" smtClean="0">
                <a:solidFill>
                  <a:schemeClr val="tx1"/>
                </a:solidFill>
              </a:rPr>
              <a:t> ვემსახურებოდით 500-ზე მეტ</a:t>
            </a:r>
            <a:r>
              <a:rPr lang="ka-GE" dirty="0" smtClean="0"/>
              <a:t> </a:t>
            </a:r>
            <a:r>
              <a:rPr lang="ka-GE" b="1" dirty="0" smtClean="0">
                <a:solidFill>
                  <a:schemeClr val="tx1"/>
                </a:solidFill>
              </a:rPr>
              <a:t>ბენეფიციარს </a:t>
            </a:r>
            <a:endParaRPr lang="ka-GE" b="1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6016623" cy="394716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ka-GE" sz="1900" b="1" dirty="0">
                <a:solidFill>
                  <a:schemeClr val="tx1"/>
                </a:solidFill>
              </a:rPr>
              <a:t>1 თებერვლიდან გაიზარდა ორგანიზაციის ფუნქციები და გახდა: </a:t>
            </a:r>
          </a:p>
          <a:p>
            <a:r>
              <a:rPr lang="ka-GE" sz="1900" dirty="0"/>
              <a:t>მეურვეობისა და მზრუნველობის </a:t>
            </a:r>
            <a:r>
              <a:rPr lang="ka-GE" sz="1900" dirty="0" smtClean="0"/>
              <a:t>ორგანო;</a:t>
            </a:r>
            <a:endParaRPr lang="ka-GE" sz="1900" dirty="0"/>
          </a:p>
          <a:p>
            <a:r>
              <a:rPr lang="ka-GE" sz="1900" dirty="0"/>
              <a:t>საერთაშორისო შვილად აყვანის ურთიერთობებში – ცენტრალური </a:t>
            </a:r>
            <a:r>
              <a:rPr lang="ka-GE" sz="1900" dirty="0" smtClean="0"/>
              <a:t>ორგანო;</a:t>
            </a:r>
          </a:p>
          <a:p>
            <a:r>
              <a:rPr lang="ka-GE" sz="1900" dirty="0" smtClean="0"/>
              <a:t>სოციალური რეაბილიტაციისა და ბავშვზე ზრუნვის სახელმწიფო პროგრამა </a:t>
            </a:r>
            <a:endParaRPr lang="ka-GE" sz="1900" dirty="0"/>
          </a:p>
          <a:p>
            <a:r>
              <a:rPr lang="ka-GE" sz="1900" b="1" dirty="0">
                <a:solidFill>
                  <a:schemeClr val="tx1"/>
                </a:solidFill>
              </a:rPr>
              <a:t>15 </a:t>
            </a:r>
            <a:r>
              <a:rPr lang="ka-GE" sz="1900" b="1" dirty="0" smtClean="0">
                <a:solidFill>
                  <a:schemeClr val="tx1"/>
                </a:solidFill>
              </a:rPr>
              <a:t>რეგიონალური ცენტრი </a:t>
            </a:r>
            <a:r>
              <a:rPr lang="ka-GE" sz="1900" dirty="0"/>
              <a:t> </a:t>
            </a:r>
            <a:r>
              <a:rPr lang="ka-GE" sz="1900" dirty="0" smtClean="0"/>
              <a:t>და </a:t>
            </a:r>
            <a:r>
              <a:rPr lang="ka-GE" sz="1900" b="1" dirty="0" smtClean="0">
                <a:solidFill>
                  <a:schemeClr val="tx1"/>
                </a:solidFill>
              </a:rPr>
              <a:t>56 </a:t>
            </a:r>
            <a:r>
              <a:rPr lang="ka-GE" sz="1900" b="1" dirty="0">
                <a:solidFill>
                  <a:schemeClr val="tx1"/>
                </a:solidFill>
              </a:rPr>
              <a:t>რაიონული </a:t>
            </a:r>
            <a:r>
              <a:rPr lang="ka-GE" sz="1900" b="1" dirty="0" smtClean="0">
                <a:solidFill>
                  <a:schemeClr val="tx1"/>
                </a:solidFill>
              </a:rPr>
              <a:t>წარმომადგენლობა</a:t>
            </a:r>
            <a:r>
              <a:rPr lang="ka-GE" sz="1900" dirty="0" smtClean="0"/>
              <a:t>  </a:t>
            </a:r>
            <a:r>
              <a:rPr lang="ka-GE" sz="1900" dirty="0"/>
              <a:t>– მეურვეობისა და მზრუნველობის ადგილობრივი ორგანო საქართველოს </a:t>
            </a:r>
            <a:r>
              <a:rPr lang="ka-GE" sz="1900" dirty="0" smtClean="0"/>
              <a:t>ტერიტორიაზე;</a:t>
            </a:r>
            <a:endParaRPr lang="ka-GE" sz="1900" dirty="0"/>
          </a:p>
          <a:p>
            <a:r>
              <a:rPr lang="ka-GE" sz="1900" dirty="0" smtClean="0"/>
              <a:t>დასაქმებულ პირთა რიცხოვნობა 591-დან </a:t>
            </a:r>
            <a:r>
              <a:rPr lang="ka-GE" sz="1900" dirty="0"/>
              <a:t>გაიზარდა 333 ერთეულით და </a:t>
            </a:r>
            <a:r>
              <a:rPr lang="ka-GE" sz="1900" b="1" dirty="0" smtClean="0">
                <a:solidFill>
                  <a:schemeClr val="tx1"/>
                </a:solidFill>
              </a:rPr>
              <a:t>გახდა 924 ერთეული;</a:t>
            </a:r>
            <a:endParaRPr lang="ka-GE" sz="1900" b="1" dirty="0">
              <a:solidFill>
                <a:schemeClr val="tx1"/>
              </a:solidFill>
            </a:endParaRPr>
          </a:p>
          <a:p>
            <a:r>
              <a:rPr lang="ka-GE" sz="1900" dirty="0"/>
              <a:t>პროგრამის მართვის ბიუჯეტი იყო 1100 </a:t>
            </a:r>
            <a:r>
              <a:rPr lang="ka-GE" sz="1900" dirty="0" smtClean="0"/>
              <a:t>000 ლარი </a:t>
            </a:r>
            <a:r>
              <a:rPr lang="ka-GE" sz="1900" dirty="0"/>
              <a:t>- </a:t>
            </a:r>
            <a:r>
              <a:rPr lang="ka-GE" sz="1900" b="1" dirty="0" smtClean="0">
                <a:solidFill>
                  <a:schemeClr val="tx1"/>
                </a:solidFill>
              </a:rPr>
              <a:t>გახდა 5 </a:t>
            </a:r>
            <a:r>
              <a:rPr lang="ka-GE" sz="1900" b="1" dirty="0">
                <a:solidFill>
                  <a:schemeClr val="tx1"/>
                </a:solidFill>
              </a:rPr>
              <a:t>473 300 </a:t>
            </a:r>
            <a:r>
              <a:rPr lang="ka-GE" sz="1900" b="1" dirty="0" smtClean="0">
                <a:solidFill>
                  <a:schemeClr val="tx1"/>
                </a:solidFill>
              </a:rPr>
              <a:t>ლარი;</a:t>
            </a:r>
            <a:endParaRPr lang="ka-GE" sz="1900" b="1" dirty="0">
              <a:solidFill>
                <a:schemeClr val="tx1"/>
              </a:solidFill>
            </a:endParaRPr>
          </a:p>
          <a:p>
            <a:r>
              <a:rPr lang="ka-GE" sz="1900" dirty="0"/>
              <a:t>სააგენტოს მიერ განხორციელებადი პროგრამების </a:t>
            </a:r>
            <a:r>
              <a:rPr lang="ka-GE" sz="1900" dirty="0" smtClean="0"/>
              <a:t>ჯამური ბიუჯეტი  </a:t>
            </a:r>
            <a:r>
              <a:rPr lang="ka-GE" sz="1900" b="1" dirty="0" smtClean="0">
                <a:solidFill>
                  <a:schemeClr val="tx1"/>
                </a:solidFill>
              </a:rPr>
              <a:t>8 </a:t>
            </a:r>
            <a:r>
              <a:rPr lang="ka-GE" sz="1900" b="1" dirty="0">
                <a:solidFill>
                  <a:schemeClr val="tx1"/>
                </a:solidFill>
              </a:rPr>
              <a:t>400 000 </a:t>
            </a:r>
            <a:r>
              <a:rPr lang="ka-GE" sz="1900" dirty="0"/>
              <a:t>დან </a:t>
            </a:r>
            <a:r>
              <a:rPr lang="ka-GE" sz="1900" b="1" dirty="0">
                <a:solidFill>
                  <a:schemeClr val="tx1"/>
                </a:solidFill>
              </a:rPr>
              <a:t>გაიზარდა</a:t>
            </a:r>
            <a:r>
              <a:rPr lang="ka-GE" sz="1900" dirty="0"/>
              <a:t> </a:t>
            </a:r>
            <a:r>
              <a:rPr lang="ka-GE" sz="1900" b="1" dirty="0">
                <a:solidFill>
                  <a:schemeClr val="tx1"/>
                </a:solidFill>
              </a:rPr>
              <a:t>48 136 </a:t>
            </a:r>
            <a:r>
              <a:rPr lang="ka-GE" sz="1900" b="1" dirty="0" smtClean="0">
                <a:solidFill>
                  <a:schemeClr val="tx1"/>
                </a:solidFill>
              </a:rPr>
              <a:t>874 ლარამდე. </a:t>
            </a:r>
            <a:endParaRPr lang="ka-GE" sz="19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 descr="cid:WC20200422110531.63A7B1@moh.gov.g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3023" y="502749"/>
            <a:ext cx="407149" cy="50326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1920240" y="6111240"/>
            <a:ext cx="8961120" cy="60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76400" y="5852160"/>
            <a:ext cx="9826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/>
              <a:t>ახალ ფუნქციასთან ერთად წარმოიშვა </a:t>
            </a:r>
            <a:r>
              <a:rPr lang="ka-GE" b="1" dirty="0" smtClean="0"/>
              <a:t>100-ზე მეტი </a:t>
            </a:r>
            <a:r>
              <a:rPr lang="ka-GE" dirty="0" smtClean="0"/>
              <a:t>ვაკანტური პოზიცია რაც ართულებს ორგანიზაციის სრულყოფილ ფუნქციონირებას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882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106680"/>
            <a:ext cx="10018713" cy="762001"/>
          </a:xfrm>
        </p:spPr>
        <p:txBody>
          <a:bodyPr>
            <a:noAutofit/>
          </a:bodyPr>
          <a:lstStyle/>
          <a:p>
            <a:r>
              <a:rPr lang="ka-GE" sz="2400" b="1" dirty="0"/>
              <a:t>სააგენტოს მიერ გატარებული ღონისძიებები ქუჩაში მცხოვრები და მომუშავე ბავშვების დაცვის მიმართულებით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1158240"/>
            <a:ext cx="4895055" cy="467868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ka-GE" sz="2000" b="1" i="1" dirty="0">
                <a:solidFill>
                  <a:schemeClr val="accent4">
                    <a:lumMod val="75000"/>
                  </a:schemeClr>
                </a:solidFill>
              </a:rPr>
              <a:t>დისტანციური  მუშაობა ხორციელდება შემდეგი მიმართულებებით:</a:t>
            </a:r>
            <a:endParaRPr lang="en-GB" sz="2000" b="1" i="1" dirty="0">
              <a:solidFill>
                <a:schemeClr val="accent4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en-GB" i="1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/>
              <a:t>ხორციელდება ყოველკვირეული სატეელეფონო მონიტორინგი 2123 ალტერნატიულ ზრუნვაში მყოფ არასრულწლოვანთან, მათ მზრუნველებთან დაკავშირებით და ანგარიშის სახით წარედგინება ცენტრალურ აპარატს; 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/>
              <a:t>ახორციელებენ პირველად შეფასებას საჭიროებების გამოკვეთისა და ინტერვენციის დაგეგმვის მიზნით;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/>
              <a:t>სოციალური მუშაკები მუშაობენ პრევენციისა და რეაბილიტაციის სხვადსხვა ტიპის შემთხვევაზე;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/>
              <a:t>ახორციელებენ რისკისა და ზიანის დონის შეფასებას;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/>
              <a:t>თანამშრომლობენ სხვადასხვა უწყებასთან;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/>
              <a:t>მუშაობენ შეზღუდული შესაძლებლობის მქონე პირებთან და მათ ოჯახებთან;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000" i="1" dirty="0"/>
              <a:t>სოციალური მუშაკები აგრძელებენ მუშაობას ქუჩაში მცხოვრებ და მომუშავე ბავშვებთან , ამ ეტაპზე 42 არასრულწლოვანი; 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1158241"/>
            <a:ext cx="4895056" cy="467868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ka-GE" sz="2400" b="1" i="1" dirty="0">
                <a:solidFill>
                  <a:schemeClr val="accent4">
                    <a:lumMod val="75000"/>
                  </a:schemeClr>
                </a:solidFill>
              </a:rPr>
              <a:t>არადისტანციურ რეჟიმში მუშაობენ შემდეგი მიმართულებებით: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ka-GE" i="1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/>
              <a:t>მუშაობენ ძალადობის და უგულებელყოფის შემთხვევებზე;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/>
              <a:t>საჭიროების შემთხვევაში სპეციალური აღჭურვილობით გადიან ადგილზე;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/>
              <a:t>საჭიროების შემთხვევაში უზრუნველყოფენ არასრულწლოვნის 24 საათიან მომსახურებაში გადაყვანას;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/>
              <a:t>კანონთან კონფლიქტში მყოფ არასრულლწოვნებთან ასრულებენ საპროცესო წარმომადგენლის ფუნქციას;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/>
              <a:t>იცავენ გეითქიფინგის პრინციპებს და მაქსიმალურად ცდილობენ არასრულწლოვანი შენარჩუნებულ იქნას ბიოლოგიურ გარემოში; </a:t>
            </a:r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484311" y="6126479"/>
            <a:ext cx="10018712" cy="7315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b="1" i="1" dirty="0" smtClean="0">
                <a:solidFill>
                  <a:schemeClr val="accent4">
                    <a:lumMod val="75000"/>
                  </a:schemeClr>
                </a:solidFill>
              </a:rPr>
              <a:t>სააგენტოს </a:t>
            </a:r>
            <a:r>
              <a:rPr lang="ka-GE" sz="1600" b="1" i="1" dirty="0">
                <a:solidFill>
                  <a:schemeClr val="accent4">
                    <a:lumMod val="75000"/>
                  </a:schemeClr>
                </a:solidFill>
              </a:rPr>
              <a:t>რეგიონულ/რაიონულ ცენტრებს </a:t>
            </a:r>
            <a:r>
              <a:rPr lang="ka-GE" sz="1600" b="1" i="1" dirty="0" smtClean="0">
                <a:solidFill>
                  <a:schemeClr val="accent4">
                    <a:lumMod val="75000"/>
                  </a:schemeClr>
                </a:solidFill>
              </a:rPr>
              <a:t>მიეცათ ინსტრუქციები </a:t>
            </a:r>
            <a:r>
              <a:rPr lang="ka-GE" sz="1600" b="1" i="1" dirty="0">
                <a:solidFill>
                  <a:schemeClr val="accent4">
                    <a:lumMod val="75000"/>
                  </a:schemeClr>
                </a:solidFill>
              </a:rPr>
              <a:t>ფუნქციების დისტანციურად შესრულებასთან დაკავშირებით; </a:t>
            </a:r>
            <a:endParaRPr lang="en-US" sz="16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184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085850"/>
          </a:xfrm>
        </p:spPr>
        <p:txBody>
          <a:bodyPr>
            <a:normAutofit/>
          </a:bodyPr>
          <a:lstStyle/>
          <a:p>
            <a:r>
              <a:rPr lang="ka-GE" sz="2000" b="1" dirty="0" smtClean="0"/>
              <a:t>სააგენტოს მიერ გატარებული ღონისძიებები ქუჩაში მცხოვრები და მომუშავე ბავშვების დაცვის მიმართულებით 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0743" y="1771651"/>
            <a:ext cx="9732280" cy="5086349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endParaRPr lang="ka-GE" sz="2000" b="1" i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a-GE" sz="2000" b="1" i="1" dirty="0" smtClean="0">
                <a:solidFill>
                  <a:schemeClr val="accent4">
                    <a:lumMod val="75000"/>
                  </a:schemeClr>
                </a:solidFill>
              </a:rPr>
              <a:t>ქალაქ </a:t>
            </a:r>
            <a:r>
              <a:rPr lang="ka-GE" sz="2000" b="1" i="1" dirty="0">
                <a:solidFill>
                  <a:schemeClr val="accent4">
                    <a:lumMod val="75000"/>
                  </a:schemeClr>
                </a:solidFill>
              </a:rPr>
              <a:t>თბილისში გაიხსნა საკარანტინე სივრცე, სადაც </a:t>
            </a:r>
            <a:r>
              <a:rPr lang="ka-GE" sz="2000" b="1" i="1" dirty="0" smtClean="0">
                <a:solidFill>
                  <a:schemeClr val="accent4">
                    <a:lumMod val="75000"/>
                  </a:schemeClr>
                </a:solidFill>
              </a:rPr>
              <a:t>თავსდებიან: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1700" b="1" i="1" dirty="0" smtClean="0"/>
              <a:t>ქუჩაში </a:t>
            </a:r>
            <a:r>
              <a:rPr lang="ka-GE" sz="1700" b="1" i="1" dirty="0"/>
              <a:t>მცხოვრები და მომუშავე </a:t>
            </a:r>
            <a:r>
              <a:rPr lang="ka-GE" sz="1700" b="1" i="1" dirty="0" smtClean="0"/>
              <a:t>ბავშვები;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1700" b="1" i="1" dirty="0" smtClean="0"/>
              <a:t> </a:t>
            </a:r>
            <a:r>
              <a:rPr lang="ka-GE" sz="1700" b="1" i="1" dirty="0"/>
              <a:t>სახელმწიფო მზრუნველობაში მყოფი </a:t>
            </a:r>
            <a:r>
              <a:rPr lang="ka-GE" sz="1700" b="1" i="1" dirty="0" smtClean="0"/>
              <a:t>არასრულწლოვნები;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1700" b="1" i="1" dirty="0" smtClean="0"/>
              <a:t>ძალადობის მსხვერპლი პირები არასრულწლოვან შვილებთან ერთად; </a:t>
            </a:r>
          </a:p>
          <a:p>
            <a:pPr marL="0" indent="0">
              <a:buNone/>
            </a:pPr>
            <a:r>
              <a:rPr lang="ka-GE" sz="1800" b="1" i="1" dirty="0" smtClean="0">
                <a:solidFill>
                  <a:schemeClr val="accent4">
                    <a:lumMod val="75000"/>
                  </a:schemeClr>
                </a:solidFill>
              </a:rPr>
              <a:t>საკარანტინე სივრცეს მუდმივ 24 საათიან მეთვალყურეობს უწევს მობილური ჯგუფი შემდეგი შემადგენლობით: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a-GE" sz="1800" b="1" i="1" dirty="0" smtClean="0"/>
              <a:t>სოციალურ მუშაკი;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a-GE" sz="1800" b="1" i="1" dirty="0" smtClean="0"/>
              <a:t>ფსიქოლოგი;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a-GE" sz="1800" b="1" i="1" dirty="0" smtClean="0"/>
              <a:t>თანასწორგანმანათლებელი; </a:t>
            </a:r>
            <a:endParaRPr lang="ka-GE" sz="1800" b="1" i="1" dirty="0"/>
          </a:p>
          <a:p>
            <a:pPr>
              <a:buFont typeface="Arial" panose="020B0604020202020204" pitchFamily="34" charset="0"/>
              <a:buChar char="•"/>
            </a:pPr>
            <a:r>
              <a:rPr lang="ka-GE" sz="1800" b="1" i="1" dirty="0" smtClean="0"/>
              <a:t>საქართველოს შინაგან საქმეთა სამინისტრო წარმომადგენელი;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1800" b="1" i="1" dirty="0" smtClean="0">
                <a:solidFill>
                  <a:schemeClr val="accent4">
                    <a:lumMod val="75000"/>
                  </a:schemeClr>
                </a:solidFill>
              </a:rPr>
              <a:t>საკარანტინე სივრცის გახსნისთანავე მობილური ჯგუფის ყველა წევრმა გაიარა მომზადება და მიიღო რეკომენდაციები ინფექციისა და პრევენციის შესახებ;</a:t>
            </a:r>
            <a:r>
              <a:rPr lang="ka-GE" sz="1800" b="1" i="1" dirty="0" smtClean="0"/>
              <a:t/>
            </a:r>
            <a:br>
              <a:rPr lang="ka-GE" sz="1800" b="1" i="1" dirty="0" smtClean="0"/>
            </a:br>
            <a:endParaRPr lang="ka-GE" sz="1800" b="1" i="1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ka-GE" sz="1800" b="1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28 მარტიდან დღემდე საკარნიტე სივრცე მოემსახურა 25 ბენეფიციარს; </a:t>
            </a:r>
          </a:p>
          <a:p>
            <a:pPr>
              <a:buFont typeface="Arial" panose="020B0604020202020204" pitchFamily="34" charset="0"/>
              <a:buChar char="•"/>
            </a:pPr>
            <a:endParaRPr lang="ka-GE" sz="1200" b="1" i="1" dirty="0"/>
          </a:p>
          <a:p>
            <a:pPr>
              <a:buFont typeface="Arial" panose="020B0604020202020204" pitchFamily="34" charset="0"/>
              <a:buChar char="•"/>
            </a:pPr>
            <a:endParaRPr lang="ka-GE" sz="1200" b="1" i="1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cid:WC20200422110531.63A7B1@moh.gov.g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8525" y="1228726"/>
            <a:ext cx="1029395" cy="5429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84070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3028" y="245659"/>
            <a:ext cx="10041189" cy="772268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ka-GE" sz="1800" b="1" dirty="0" smtClean="0"/>
              <a:t>საქართველოს მთავრობის N670 დადგენილებაში „სოციალური </a:t>
            </a:r>
            <a:r>
              <a:rPr lang="ka-GE" sz="1800" b="1" dirty="0"/>
              <a:t>რეაბილიტაციისა და ბავშვზე ზრუნვის 2020 წლის სახელმწიფო </a:t>
            </a:r>
            <a:r>
              <a:rPr lang="ka-GE" sz="1800" b="1" dirty="0" smtClean="0"/>
              <a:t>პროგრამაში“ განხორციელებული ცვლილების შედეგად:</a:t>
            </a:r>
            <a:endParaRPr lang="en-US" sz="1800" b="1" dirty="0"/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ka-GE" sz="2000" dirty="0" smtClean="0"/>
              <a:t> </a:t>
            </a:r>
            <a:r>
              <a:rPr lang="ka-GE" sz="1400" b="1" i="1" dirty="0"/>
              <a:t>დისტანციურ </a:t>
            </a:r>
            <a:r>
              <a:rPr lang="ka-GE" sz="1400" b="1" i="1" dirty="0" smtClean="0"/>
              <a:t>მომსახურებაზე</a:t>
            </a:r>
            <a:r>
              <a:rPr lang="en-US" sz="1400" b="1" i="1" dirty="0" smtClean="0"/>
              <a:t> </a:t>
            </a:r>
            <a:r>
              <a:rPr lang="ka-GE" sz="1400" b="1" i="1" dirty="0" smtClean="0"/>
              <a:t>გადასვლის </a:t>
            </a:r>
            <a:r>
              <a:rPr lang="ka-GE" sz="1400" b="1" i="1" dirty="0"/>
              <a:t>რეკომენდაცია მიეცათ: </a:t>
            </a:r>
            <a:endParaRPr lang="ka-GE" sz="1400" dirty="0" smtClean="0"/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1400" dirty="0" smtClean="0"/>
              <a:t>„</a:t>
            </a:r>
            <a:r>
              <a:rPr lang="ka-GE" sz="1400" dirty="0"/>
              <a:t>ბავშვთა ადრეული განვითარების ხელშეწყობის </a:t>
            </a:r>
            <a:r>
              <a:rPr lang="ka-GE" sz="1400" dirty="0" smtClean="0"/>
              <a:t>ქვეპროგრამის მომსახურების მიმწოდებელ </a:t>
            </a:r>
            <a:r>
              <a:rPr lang="ka-GE" sz="1400" i="1" dirty="0" smtClean="0">
                <a:solidFill>
                  <a:schemeClr val="accent4">
                    <a:lumMod val="75000"/>
                  </a:schemeClr>
                </a:solidFill>
              </a:rPr>
              <a:t>33 ორგანიზაციას</a:t>
            </a:r>
            <a:r>
              <a:rPr lang="ka-GE" sz="1400" dirty="0" smtClean="0"/>
              <a:t>, რომელიც ემსახურება ჯამში - </a:t>
            </a:r>
            <a:r>
              <a:rPr lang="ka-GE" sz="1400" b="1" i="1" dirty="0" smtClean="0">
                <a:solidFill>
                  <a:schemeClr val="accent4">
                    <a:lumMod val="75000"/>
                  </a:schemeClr>
                </a:solidFill>
              </a:rPr>
              <a:t>1505 ბენეფიციარს;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1400" dirty="0" smtClean="0"/>
              <a:t>„</a:t>
            </a:r>
            <a:r>
              <a:rPr lang="ka-GE" sz="1400" dirty="0"/>
              <a:t>ბავშვთა რეაბილიტაცია/აბილიტაციის </a:t>
            </a:r>
            <a:r>
              <a:rPr lang="ka-GE" sz="1400" dirty="0" smtClean="0"/>
              <a:t>ქვეპროგრამის მომსახურების მიმწოდებელ </a:t>
            </a:r>
            <a:r>
              <a:rPr lang="ka-GE" sz="1400" i="1" dirty="0" smtClean="0">
                <a:solidFill>
                  <a:schemeClr val="accent4">
                    <a:lumMod val="75000"/>
                  </a:schemeClr>
                </a:solidFill>
              </a:rPr>
              <a:t>30 ორგანიზაციას, </a:t>
            </a:r>
            <a:r>
              <a:rPr lang="ka-GE" sz="1400" dirty="0" smtClean="0"/>
              <a:t>რომელიც ჯამში ემსახურება </a:t>
            </a:r>
            <a:r>
              <a:rPr lang="ka-GE" sz="1400" b="1" i="1" dirty="0" smtClean="0">
                <a:solidFill>
                  <a:schemeClr val="accent4">
                    <a:lumMod val="75000"/>
                  </a:schemeClr>
                </a:solidFill>
              </a:rPr>
              <a:t>1109 ბენეფიციარს; 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1400" dirty="0" smtClean="0"/>
              <a:t>„</a:t>
            </a:r>
            <a:r>
              <a:rPr lang="ka-GE" sz="1400" dirty="0"/>
              <a:t>დღის ცენტრებში მომსახურებით უზრუნველყოფის </a:t>
            </a:r>
            <a:r>
              <a:rPr lang="ka-GE" sz="1400" dirty="0" smtClean="0"/>
              <a:t>ქვეპროგრამის მომსახურების მიმწოდებელ </a:t>
            </a:r>
            <a:r>
              <a:rPr lang="ka-GE" sz="1400" i="1" dirty="0" smtClean="0">
                <a:solidFill>
                  <a:schemeClr val="accent4">
                    <a:lumMod val="75000"/>
                  </a:schemeClr>
                </a:solidFill>
              </a:rPr>
              <a:t>89 ორგანიზაციას</a:t>
            </a:r>
            <a:r>
              <a:rPr lang="ka-GE" sz="1400" dirty="0" smtClean="0"/>
              <a:t>, სულ ჯამში ემსახურება </a:t>
            </a:r>
            <a:r>
              <a:rPr lang="ka-GE" sz="1400" b="1" i="1" dirty="0" smtClean="0">
                <a:solidFill>
                  <a:schemeClr val="accent4">
                    <a:lumMod val="75000"/>
                  </a:schemeClr>
                </a:solidFill>
              </a:rPr>
              <a:t>1879 ბენეფიციარს; 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1400" dirty="0" smtClean="0"/>
              <a:t>„განვითარების მძიმე და ღრმა შეფერხების მქონე ბავშვთა ბინაზე მოვლით უზრუნველყოფის ქვეპროგრამის მომსახურების მიმწოდებელ </a:t>
            </a:r>
            <a:r>
              <a:rPr lang="ka-GE" sz="1400" i="1" dirty="0" smtClean="0">
                <a:solidFill>
                  <a:schemeClr val="accent4">
                    <a:lumMod val="75000"/>
                  </a:schemeClr>
                </a:solidFill>
              </a:rPr>
              <a:t>4 ორგანიზაციას, </a:t>
            </a:r>
            <a:r>
              <a:rPr lang="ka-GE" sz="1400" dirty="0" smtClean="0"/>
              <a:t>რომელიც ჯამში ემსახურება </a:t>
            </a:r>
            <a:r>
              <a:rPr lang="ka-GE" sz="1400" b="1" i="1" dirty="0" smtClean="0">
                <a:solidFill>
                  <a:schemeClr val="accent4">
                    <a:lumMod val="75000"/>
                  </a:schemeClr>
                </a:solidFill>
              </a:rPr>
              <a:t>89 ბენეფიციარს</a:t>
            </a:r>
            <a:r>
              <a:rPr lang="ka-GE" sz="1400" dirty="0" smtClean="0"/>
              <a:t> </a:t>
            </a:r>
            <a:r>
              <a:rPr lang="ka-GE" sz="1400" dirty="0" smtClean="0"/>
              <a:t>;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ka-GE" sz="1400" dirty="0" smtClean="0"/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ka-GE" sz="1600" b="1" dirty="0" smtClean="0">
                <a:solidFill>
                  <a:schemeClr val="accent4">
                    <a:lumMod val="75000"/>
                  </a:schemeClr>
                </a:solidFill>
              </a:rPr>
              <a:t>დღის ცენტრების ქვეპროგრამით მოსარგებლე 2127 ბენეფიციარს გადეცა 4125 </a:t>
            </a:r>
            <a:r>
              <a:rPr lang="ka-GE" sz="1600" b="1" dirty="0">
                <a:solidFill>
                  <a:schemeClr val="accent4">
                    <a:lumMod val="75000"/>
                  </a:schemeClr>
                </a:solidFill>
              </a:rPr>
              <a:t>80 ლარის </a:t>
            </a:r>
            <a:r>
              <a:rPr lang="ka-GE" sz="1600" b="1" dirty="0" smtClean="0">
                <a:solidFill>
                  <a:schemeClr val="accent4">
                    <a:lumMod val="75000"/>
                  </a:schemeClr>
                </a:solidFill>
              </a:rPr>
              <a:t>ღირებულების კვების </a:t>
            </a:r>
            <a:r>
              <a:rPr lang="ka-GE" sz="1600" b="1" dirty="0" smtClean="0">
                <a:solidFill>
                  <a:schemeClr val="accent4">
                    <a:lumMod val="75000"/>
                  </a:schemeClr>
                </a:solidFill>
              </a:rPr>
              <a:t>ვაუჩერი </a:t>
            </a:r>
            <a:endParaRPr lang="ka-GE" sz="16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ka-GE" sz="1600" b="1" dirty="0" smtClean="0">
                <a:solidFill>
                  <a:schemeClr val="accent4">
                    <a:lumMod val="75000"/>
                  </a:schemeClr>
                </a:solidFill>
              </a:rPr>
              <a:t>ჯამში ვაუჩერების ღირებულებამ შეადგინა </a:t>
            </a:r>
            <a:r>
              <a:rPr lang="ka-GE" sz="1600" b="1" dirty="0" smtClean="0">
                <a:solidFill>
                  <a:schemeClr val="accent4">
                    <a:lumMod val="75000"/>
                  </a:schemeClr>
                </a:solidFill>
              </a:rPr>
              <a:t>330000 </a:t>
            </a:r>
            <a:r>
              <a:rPr lang="ka-GE" sz="1600" b="1" dirty="0" smtClean="0">
                <a:solidFill>
                  <a:schemeClr val="accent4">
                    <a:lumMod val="75000"/>
                  </a:schemeClr>
                </a:solidFill>
              </a:rPr>
              <a:t>ლარი 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ka-GE" sz="1600" b="1" dirty="0" smtClean="0">
                <a:solidFill>
                  <a:schemeClr val="accent4">
                    <a:lumMod val="75000"/>
                  </a:schemeClr>
                </a:solidFill>
              </a:rPr>
              <a:t>ვაუჩერით </a:t>
            </a:r>
            <a:r>
              <a:rPr lang="ka-GE" sz="1600" b="1" dirty="0" smtClean="0">
                <a:solidFill>
                  <a:schemeClr val="accent4">
                    <a:lumMod val="75000"/>
                  </a:schemeClr>
                </a:solidFill>
              </a:rPr>
              <a:t>შესაძლებელია მხოლოდ საკვები პროდუქტების შეძენა, რაც მკაცრად კონტროლდება სააგენტოს მიერ ვაუჩერის თანხის ანაზღაურებისას;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ka-GE" sz="1800" b="1" dirty="0"/>
          </a:p>
          <a:p>
            <a:pPr marL="0" indent="0" algn="just">
              <a:lnSpc>
                <a:spcPct val="120000"/>
              </a:lnSpc>
              <a:buNone/>
            </a:pPr>
            <a:endParaRPr lang="ka-GE" sz="1700" b="1" dirty="0" smtClean="0"/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ka-GE" b="1" dirty="0" smtClean="0"/>
          </a:p>
        </p:txBody>
      </p:sp>
      <p:pic>
        <p:nvPicPr>
          <p:cNvPr id="4" name="Picture 3" descr="cid:WC20200422110531.63A7B1@moh.gov.g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4217" y="594654"/>
            <a:ext cx="559817" cy="3996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7841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006522"/>
          </a:xfrm>
        </p:spPr>
        <p:txBody>
          <a:bodyPr>
            <a:normAutofit/>
          </a:bodyPr>
          <a:lstStyle/>
          <a:p>
            <a:r>
              <a:rPr lang="ka-GE" sz="2000" b="1" dirty="0" smtClean="0"/>
              <a:t>სააგენტოს </a:t>
            </a:r>
            <a:r>
              <a:rPr lang="ka-GE" sz="2000" b="1" dirty="0" smtClean="0"/>
              <a:t>ფილიალების </a:t>
            </a:r>
            <a:r>
              <a:rPr lang="ka-GE" sz="2000" b="1" dirty="0" smtClean="0"/>
              <a:t>(ხანდაზმულთა პანსიონატები, შშმ პირთა პანსიონატები და ბავშვთა სახლები) </a:t>
            </a:r>
            <a:r>
              <a:rPr lang="ka-GE" sz="2000" b="1" dirty="0" smtClean="0"/>
              <a:t>განხორციელდა </a:t>
            </a:r>
            <a:r>
              <a:rPr lang="ka-GE" sz="2000" b="1" dirty="0" smtClean="0"/>
              <a:t>შემდეგი: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692323"/>
            <a:ext cx="10283823" cy="5409517"/>
          </a:xfrm>
        </p:spPr>
        <p:txBody>
          <a:bodyPr>
            <a:normAutofit fontScale="62500" lnSpcReduction="20000"/>
          </a:bodyPr>
          <a:lstStyle/>
          <a:p>
            <a:pPr algn="just">
              <a:buFont typeface="Wingdings" panose="05000000000000000000" pitchFamily="2" charset="2"/>
              <a:buChar char="ü"/>
            </a:pPr>
            <a:endParaRPr lang="ka-GE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dirty="0" smtClean="0"/>
              <a:t>კოვიდ ინფექციის გავრცელების პირველ ეტაპზე ამოქმედა სპეციალური კითხვარი - რისკის ჯგუფის ქვეყნებიდან შემოსული პირების დასაიდენტიფიცირებლად;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dirty="0" smtClean="0"/>
              <a:t>ეტაპობრივად შეიზღუდა დაწესებულებაში პირთა შესვლა-გასვლა;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dirty="0" smtClean="0"/>
              <a:t>სააგენტოს </a:t>
            </a:r>
            <a:r>
              <a:rPr lang="ka-GE" dirty="0"/>
              <a:t>მიერ </a:t>
            </a:r>
            <a:r>
              <a:rPr lang="ka-GE" dirty="0" smtClean="0"/>
              <a:t>ჩატარებულ </a:t>
            </a:r>
            <a:r>
              <a:rPr lang="ka-GE" dirty="0"/>
              <a:t>იქნა სადეზინფექციო სამუშაოები, როგორც შიდა, ასევე გარე პერიმეტრზე; </a:t>
            </a:r>
            <a:endParaRPr lang="ka-GE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dirty="0" smtClean="0"/>
              <a:t>მოხდა ყველა დაწესებულების დამცავი საშუალებებით აღჭურვა; </a:t>
            </a:r>
            <a:endParaRPr lang="ka-GE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dirty="0" smtClean="0"/>
              <a:t>ინფექციის შიდა გავრცელების ეტაპზე ფილიალებს </a:t>
            </a:r>
            <a:r>
              <a:rPr lang="ka-GE" dirty="0" smtClean="0"/>
              <a:t>დაევალათ საგანგებო მდგომარეობის მოქმედების პერიოდში </a:t>
            </a:r>
            <a:r>
              <a:rPr lang="ka-GE" dirty="0" smtClean="0"/>
              <a:t>არადისტანციურად </a:t>
            </a:r>
            <a:r>
              <a:rPr lang="ka-GE" dirty="0" smtClean="0"/>
              <a:t>მომუშავე თანამშრომლების </a:t>
            </a:r>
            <a:r>
              <a:rPr lang="ka-GE" dirty="0" smtClean="0"/>
              <a:t>გრაფიკის შემუშავება  </a:t>
            </a:r>
            <a:r>
              <a:rPr lang="ka-GE" dirty="0" smtClean="0"/>
              <a:t>(მინიმუმ 7- მაქსიმუმ 14 დღე); </a:t>
            </a:r>
            <a:endParaRPr lang="ka-GE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 smtClean="0"/>
              <a:t>NCDC-</a:t>
            </a:r>
            <a:r>
              <a:rPr lang="ka-GE" dirty="0" smtClean="0"/>
              <a:t>ს ეპიდემიოლოგის მიერ მოხდა ყველა დაწესებულებიდან პასუხისმგებელი თანამშრომლების გადამზადება ინფექციის შესახებ;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dirty="0" smtClean="0"/>
              <a:t> მომზადდა რეკომენდაციები 24 საათიანი ზრუნვის დაწესებულებებში ახალი კორონა ვირუსის გავრცელების პრევენციისა და რეაგირების შესახებ;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dirty="0" smtClean="0"/>
              <a:t>ბენეფიციარებს მიეწოდათ დეტალური ინფორმაცია ინფექციისა და მისი გავრცელების პრევენციის შესახებ;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dirty="0" smtClean="0"/>
              <a:t>ხორციალდება მუდმივი მონიტორინგი არსებული მითითებებისა და რეკომენდაციების შესრულებაზე;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dirty="0" smtClean="0"/>
              <a:t>ყველა დაწესებულებაში ჩატარდა ბენეფიციართა და თანამშრომელთა ტესტირება კოვიდ ინფექციაზე. 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ka-GE" dirty="0" smtClean="0"/>
          </a:p>
          <a:p>
            <a:pPr algn="just">
              <a:buFont typeface="Wingdings" panose="05000000000000000000" pitchFamily="2" charset="2"/>
              <a:buChar char="ü"/>
            </a:pPr>
            <a:endParaRPr lang="ka-GE" dirty="0" smtClean="0"/>
          </a:p>
          <a:p>
            <a:pPr algn="just"/>
            <a:endParaRPr lang="ka-GE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cid:WC20200422110531.63A7B1@moh.gov.g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3023" y="685801"/>
            <a:ext cx="577285" cy="71627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0911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762000"/>
          </a:xfrm>
        </p:spPr>
        <p:txBody>
          <a:bodyPr>
            <a:noAutofit/>
          </a:bodyPr>
          <a:lstStyle/>
          <a:p>
            <a:r>
              <a:rPr lang="ka-GE" sz="2000" b="1" dirty="0" smtClean="0"/>
              <a:t>სააგენტოს თავშესაფრებსა და კრიზისულ ცენტრებში განხორციელებული ღონისძიოებები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042160"/>
            <a:ext cx="10018713" cy="4815840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ka-GE" sz="1900" dirty="0"/>
              <a:t>კოვიდ ინფექციის გავრცელების პირველ ეტაპზე ამოქმედა სპეციალური კითხვარი - რისკის ჯგუფის ქვეყნებიდან შემოსული პირების დასაიდენტიფიცირებლად;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1900" dirty="0"/>
              <a:t>ეტაპობრივად შეიზღუდა დაწესებულებაში პირთა შესვლა-გასვლა;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1900" dirty="0"/>
              <a:t>სააგენტოს მიერ ჩატარებულ იქნა სადეზინფექციო სამუშაოები, როგორც შიდა, ასევე გარე პერიმეტრზე;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1900" dirty="0"/>
              <a:t>მოხდა ყველა დაწესებულების დამცავი საშუალებებით აღჭურვა;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1900" dirty="0" smtClean="0"/>
              <a:t>NCDC-</a:t>
            </a:r>
            <a:r>
              <a:rPr lang="ka-GE" sz="1900" dirty="0"/>
              <a:t>ს ეპიდემიოლოგის მიერ მოხდა ყველა დაწესებულებიდან პასუხისმგებელი თანამშრომლების გადამზადება ინფექციის შესახებ</a:t>
            </a:r>
            <a:r>
              <a:rPr lang="ka-GE" sz="1900" dirty="0" smtClean="0"/>
              <a:t>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1900" dirty="0" smtClean="0"/>
              <a:t>თბილისის თავშესაფარში მოეწყო საიზოლაციო სივრცე სადაც ბენეფიციარები 14 დღით თაბსდებიან და ამის შემდეგ ხდება მათი სხვა დაწესებულებებში გადაყვანა;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1900" dirty="0" smtClean="0"/>
              <a:t>მომზადდა საკარანტინე სივრცე, დამატებითი ბენეფიციარების განსათავსებლად; </a:t>
            </a:r>
            <a:endParaRPr lang="ka-GE" sz="19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1900" dirty="0" smtClean="0"/>
              <a:t>ხორციალდება </a:t>
            </a:r>
            <a:r>
              <a:rPr lang="ka-GE" sz="1900" dirty="0"/>
              <a:t>მუდმივი მონიტორინგი არსებული მითითებებისა და რეკომენდაციების შესრულებაზე;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ka-GE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045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8424" y="1"/>
            <a:ext cx="10126189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ka-GE" b="1" dirty="0"/>
              <a:t>სსიპ სახელმწიფო ზრუნვისა და ტრეფიკინგის მსხვერპლთა, დაზარალებულთა დახმარების </a:t>
            </a:r>
            <a:r>
              <a:rPr lang="ka-GE" b="1" dirty="0" smtClean="0"/>
              <a:t>სააგენტოს მიერ შემუშავდა კვლევის კითხვარი:</a:t>
            </a:r>
          </a:p>
          <a:p>
            <a:pPr marL="0" indent="0" algn="just">
              <a:buNone/>
            </a:pPr>
            <a:r>
              <a:rPr lang="ka-GE" u="sng" dirty="0" smtClean="0"/>
              <a:t>კვლევის მიზანია </a:t>
            </a:r>
            <a:r>
              <a:rPr lang="ka-GE" u="sng" dirty="0" smtClean="0"/>
              <a:t>ყველაზე მოწყვლადი ჯგუფების საჭიროებების გამოკვეთა შემდგომი ინტერვენციის მიზნით</a:t>
            </a:r>
            <a:r>
              <a:rPr lang="ka-GE" u="sng" dirty="0" smtClean="0"/>
              <a:t>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b="1" i="1" dirty="0" smtClean="0">
                <a:solidFill>
                  <a:schemeClr val="accent4">
                    <a:lumMod val="75000"/>
                  </a:schemeClr>
                </a:solidFill>
              </a:rPr>
              <a:t>200 ოჯახი </a:t>
            </a:r>
            <a:r>
              <a:rPr lang="ka-GE" dirty="0"/>
              <a:t>ჩაერთო „კრიზისულ მდგომარეობაში მყოფი ბავშვიანი ოჯახების  გადაუდებელი დახმარების ქვეპროგრამაში“ და მიიღო პირველადი საჭიროება საკვების სახით;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b="1" i="1" dirty="0">
                <a:solidFill>
                  <a:schemeClr val="accent4">
                    <a:lumMod val="75000"/>
                  </a:schemeClr>
                </a:solidFill>
              </a:rPr>
              <a:t>403 ბენეფიციარის </a:t>
            </a:r>
            <a:r>
              <a:rPr lang="ka-GE" dirty="0"/>
              <a:t>შესახებ ინფორმაცია გაიგზავნა </a:t>
            </a:r>
            <a:r>
              <a:rPr lang="ka-GE" dirty="0" smtClean="0"/>
              <a:t>სხვადასხვა უწყებებში </a:t>
            </a:r>
            <a:r>
              <a:rPr lang="ka-GE" dirty="0"/>
              <a:t>შემდგომი </a:t>
            </a:r>
            <a:r>
              <a:rPr lang="ka-GE" dirty="0" smtClean="0"/>
              <a:t>რეაგირების </a:t>
            </a:r>
            <a:r>
              <a:rPr lang="ka-GE" dirty="0"/>
              <a:t>მიზნით</a:t>
            </a:r>
            <a:r>
              <a:rPr lang="ka-GE" dirty="0" smtClean="0"/>
              <a:t>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dirty="0" smtClean="0"/>
              <a:t> </a:t>
            </a:r>
            <a:r>
              <a:rPr lang="ka-GE" dirty="0"/>
              <a:t>კვლევაში მონაწილეობა მიიღო </a:t>
            </a:r>
            <a:r>
              <a:rPr lang="ka-GE" b="1" i="1" dirty="0">
                <a:solidFill>
                  <a:schemeClr val="accent4"/>
                </a:solidFill>
              </a:rPr>
              <a:t>650-მა ოჯახმა</a:t>
            </a:r>
            <a:r>
              <a:rPr lang="ka-GE" b="1" i="1" dirty="0" smtClean="0">
                <a:solidFill>
                  <a:schemeClr val="accent4"/>
                </a:solidFill>
              </a:rPr>
              <a:t>;</a:t>
            </a:r>
            <a:endParaRPr lang="ka-GE" b="1" dirty="0" smtClean="0"/>
          </a:p>
          <a:p>
            <a:pPr marL="0" indent="0" algn="just">
              <a:buNone/>
            </a:pPr>
            <a:r>
              <a:rPr lang="ka-GE" b="1" dirty="0" smtClean="0">
                <a:solidFill>
                  <a:schemeClr val="accent4">
                    <a:lumMod val="75000"/>
                  </a:schemeClr>
                </a:solidFill>
              </a:rPr>
              <a:t>სამიზნე ჯგუფი:</a:t>
            </a:r>
            <a:endParaRPr lang="ka-GE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ka-GE" dirty="0" smtClean="0"/>
              <a:t>1.ბავშვიანი ოჯახები;</a:t>
            </a:r>
          </a:p>
          <a:p>
            <a:pPr marL="0" indent="0" algn="just">
              <a:buNone/>
            </a:pPr>
            <a:r>
              <a:rPr lang="ka-GE" dirty="0" smtClean="0"/>
              <a:t>2.ხანდაზმულები;</a:t>
            </a:r>
          </a:p>
          <a:p>
            <a:pPr marL="0" indent="0" algn="just">
              <a:buNone/>
            </a:pPr>
            <a:r>
              <a:rPr lang="ka-GE" dirty="0" smtClean="0"/>
              <a:t>3. შშმ პირები</a:t>
            </a:r>
            <a:r>
              <a:rPr lang="ka-GE" dirty="0" smtClean="0"/>
              <a:t>;</a:t>
            </a:r>
            <a:endParaRPr lang="ka-GE" dirty="0" smtClean="0"/>
          </a:p>
        </p:txBody>
      </p:sp>
      <p:pic>
        <p:nvPicPr>
          <p:cNvPr id="5" name="Picture 4" descr="cid:WC20200422110531.63A7B1@moh.gov.ge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0338" y="807057"/>
            <a:ext cx="639688" cy="3974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45510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781460"/>
          </a:xfrm>
        </p:spPr>
        <p:txBody>
          <a:bodyPr>
            <a:normAutofit fontScale="90000"/>
          </a:bodyPr>
          <a:lstStyle/>
          <a:p>
            <a:pPr algn="ctr"/>
            <a:r>
              <a:rPr lang="ka-GE" sz="3200" b="1" dirty="0" smtClean="0"/>
              <a:t>სააგენტო </a:t>
            </a:r>
            <a:r>
              <a:rPr lang="ka-GE" sz="3200" b="1" dirty="0" smtClean="0"/>
              <a:t>გაეროს მოსახლეობის ფონდის მხადაჭერით უზრუნველყოფს: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1625" y="1390943"/>
            <a:ext cx="9783312" cy="5937905"/>
          </a:xfrm>
        </p:spPr>
        <p:txBody>
          <a:bodyPr>
            <a:normAutofit/>
          </a:bodyPr>
          <a:lstStyle/>
          <a:p>
            <a:endParaRPr lang="ka-GE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ka-GE" sz="2000" dirty="0" smtClean="0"/>
              <a:t>დუშეთის</a:t>
            </a:r>
            <a:r>
              <a:rPr lang="ka-GE" sz="2000" dirty="0"/>
              <a:t>, მარტყოფის და ძევრის პანსიონატებში თანამშრომლების ფსიქო-ემოციონალური </a:t>
            </a:r>
            <a:r>
              <a:rPr lang="ka-GE" sz="2000" dirty="0" smtClean="0"/>
              <a:t>ტრეინინგები;</a:t>
            </a:r>
            <a:endParaRPr lang="ka-GE" sz="20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000" dirty="0" smtClean="0"/>
              <a:t>ფსიქოლოგების </a:t>
            </a:r>
            <a:r>
              <a:rPr lang="ka-GE" sz="2000" dirty="0"/>
              <a:t>ჯგუფი გადაამზადებს დუშეთის, მარტყოფის, ძევრის შშმპ, თბილისის და ქუთაისის  პანსიონატების ფსიქოლოგებს და სოციალურ მუშაკებს იმ მიზნით, რომ შემდგომში თავად შესძლონ თანამშრომლებთან ტრეინინგების ჩატარება;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000" dirty="0" smtClean="0"/>
              <a:t>მარტყოფის </a:t>
            </a:r>
            <a:r>
              <a:rPr lang="ka-GE" sz="2000" dirty="0"/>
              <a:t>და დუშეთის პანსიონატების თანამშრომლებისა და ბენეფიციარებისთვის ამოქმედდა პროექტი</a:t>
            </a:r>
            <a:r>
              <a:rPr lang="ka-GE" sz="2000" dirty="0" smtClean="0"/>
              <a:t>: „მარტყოფის</a:t>
            </a:r>
            <a:r>
              <a:rPr lang="ka-GE" sz="2000" dirty="0"/>
              <a:t> და დუშეთის შშმ პირთა პანსიონატებში კარანტინის ფსიქოლოგიური ეფექტის მინიმიზაცია და ფსიქიკური მდგომარეობის </a:t>
            </a:r>
            <a:r>
              <a:rPr lang="ka-GE" sz="2000" dirty="0" smtClean="0"/>
              <a:t>მართვა;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000" dirty="0" smtClean="0"/>
              <a:t>ორგანიზაციამ </a:t>
            </a:r>
            <a:r>
              <a:rPr lang="en-US" sz="2000" b="1" dirty="0" smtClean="0"/>
              <a:t>“PIN” </a:t>
            </a:r>
            <a:r>
              <a:rPr lang="ka-GE" sz="2000" dirty="0" smtClean="0"/>
              <a:t>სააგენტოს სტრუქურულ ერთეულებსა და ფილიალებს გადასცა ინფექციისგან დაცვის საშუალებები;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ka-GE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cid:WC20200422110531.63A7B1@moh.gov.g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1590" y="800187"/>
            <a:ext cx="792088" cy="5907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52337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570</TotalTime>
  <Words>1431</Words>
  <Application>Microsoft Office PowerPoint</Application>
  <PresentationFormat>Widescreen</PresentationFormat>
  <Paragraphs>170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Corbel</vt:lpstr>
      <vt:lpstr>Sylfaen</vt:lpstr>
      <vt:lpstr>Wingdings</vt:lpstr>
      <vt:lpstr>Parallax</vt:lpstr>
      <vt:lpstr>კორონავირუსით  (SARS-COV-2) გამოწვეული ინფექციის  (COVID-19) გავრცელების პირობებში განხორციელებული საქმიანობა და გამოწვევები</vt:lpstr>
      <vt:lpstr>ადამიანით ვაჭრობის (ტრეფიკინგის) მსხვერპლთა, დაზარალებულთა დაცვისა და დახმარების სახელმწიფო ფონდი გარდაიქმნა სახელმწიფო ზრუნვისა და ტრეფიკინგის მსხვერპლთა, დაზარალებულთა დახმარების სააგენტოდ   </vt:lpstr>
      <vt:lpstr>სააგენტოს მიერ გატარებული ღონისძიებები ქუჩაში მცხოვრები და მომუშავე ბავშვების დაცვის მიმართულებით </vt:lpstr>
      <vt:lpstr>სააგენტოს მიერ გატარებული ღონისძიებები ქუჩაში მცხოვრები და მომუშავე ბავშვების დაცვის მიმართულებით </vt:lpstr>
      <vt:lpstr>PowerPoint Presentation</vt:lpstr>
      <vt:lpstr>სააგენტოს ფილიალების (ხანდაზმულთა პანსიონატები, შშმ პირთა პანსიონატები და ბავშვთა სახლები) განხორციელდა შემდეგი:</vt:lpstr>
      <vt:lpstr>სააგენტოს თავშესაფრებსა და კრიზისულ ცენტრებში განხორციელებული ღონისძიოებები</vt:lpstr>
      <vt:lpstr>PowerPoint Presentation</vt:lpstr>
      <vt:lpstr>სააგენტო გაეროს მოსახლეობის ფონდის მხადაჭერით უზრუნველყოფს: </vt:lpstr>
      <vt:lpstr>სააგენტო ადმინისტრირებას უწევს ბავშვთა დახმარების ცხელ ხაზის „111“ ფუნქციონირებას:</vt:lpstr>
      <vt:lpstr>სააგენტოს მხარდაჭერით განხორციელებული პროექტები </vt:lpstr>
      <vt:lpstr>სააგენტოს კოვიდ ინფექციის პერიოდში დახმარება გაუწია შემდეგმა იურიდიულმა და ფიზიკურმა პირებმა: </vt:lpstr>
      <vt:lpstr>სააგენტოს კოვიდ ინფექციის პერიოდში დახმარება გაუწია შემდეგმა იურიდიულმა და ფიზიკურმა პირებმა: </vt:lpstr>
      <vt:lpstr>სააგენტოს წინაშე მდგარი გამოწვევები (COVID-19) პირობებში: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სამუშაო ადგილებზე ახალი კორონავირუსით (SARS-CoV-2) გამოწვეული ინფექციის (COVID-19) გავრცელების პრევენციული ღონისძიებები</dc:title>
  <dc:creator>Shorena Kubaneishvili</dc:creator>
  <cp:lastModifiedBy>RePack by Diakov</cp:lastModifiedBy>
  <cp:revision>56</cp:revision>
  <dcterms:created xsi:type="dcterms:W3CDTF">2020-05-09T09:08:29Z</dcterms:created>
  <dcterms:modified xsi:type="dcterms:W3CDTF">2020-05-11T18:26:03Z</dcterms:modified>
</cp:coreProperties>
</file>