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2"/>
  </p:notesMasterIdLst>
  <p:handoutMasterIdLst>
    <p:handoutMasterId r:id="rId13"/>
  </p:handoutMasterIdLst>
  <p:sldIdLst>
    <p:sldId id="296" r:id="rId2"/>
    <p:sldId id="309" r:id="rId3"/>
    <p:sldId id="299" r:id="rId4"/>
    <p:sldId id="300" r:id="rId5"/>
    <p:sldId id="307" r:id="rId6"/>
    <p:sldId id="313" r:id="rId7"/>
    <p:sldId id="314" r:id="rId8"/>
    <p:sldId id="315" r:id="rId9"/>
    <p:sldId id="312" r:id="rId10"/>
    <p:sldId id="28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E887328B-7E0A-4732-8609-87175FF79195}">
          <p14:sldIdLst>
            <p14:sldId id="296"/>
            <p14:sldId id="309"/>
            <p14:sldId id="299"/>
            <p14:sldId id="300"/>
            <p14:sldId id="307"/>
            <p14:sldId id="313"/>
            <p14:sldId id="314"/>
            <p14:sldId id="315"/>
            <p14:sldId id="312"/>
            <p14:sldId id="285"/>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CC0066"/>
    <a:srgbClr val="336600"/>
    <a:srgbClr val="808000"/>
    <a:srgbClr val="6699FF"/>
    <a:srgbClr val="006666"/>
    <a:srgbClr val="0066CC"/>
    <a:srgbClr val="996633"/>
    <a:srgbClr val="669900"/>
    <a:srgbClr val="66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411" autoAdjust="0"/>
    <p:restoredTop sz="95461" autoAdjust="0"/>
  </p:normalViewPr>
  <p:slideViewPr>
    <p:cSldViewPr>
      <p:cViewPr>
        <p:scale>
          <a:sx n="100" d="100"/>
          <a:sy n="100" d="100"/>
        </p:scale>
        <p:origin x="-984" y="-1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9" d="100"/>
          <a:sy n="69" d="100"/>
        </p:scale>
        <p:origin x="-3318"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6D52AC6-CF61-4C83-8790-DE55707288AB}" type="datetimeFigureOut">
              <a:rPr lang="en-US" smtClean="0"/>
              <a:pPr/>
              <a:t>1/16/2020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427285D-EABE-496B-8F7D-F2BA6B4107A2}" type="slidenum">
              <a:rPr lang="en-US" smtClean="0"/>
              <a:pPr/>
              <a:t>‹#›</a:t>
            </a:fld>
            <a:endParaRPr lang="en-US" dirty="0"/>
          </a:p>
        </p:txBody>
      </p:sp>
    </p:spTree>
    <p:extLst>
      <p:ext uri="{BB962C8B-B14F-4D97-AF65-F5344CB8AC3E}">
        <p14:creationId xmlns:p14="http://schemas.microsoft.com/office/powerpoint/2010/main" val="25511211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9A093D-73F9-464C-B59E-F48721CC8909}" type="datetimeFigureOut">
              <a:rPr lang="en-US" smtClean="0"/>
              <a:pPr/>
              <a:t>1/16/2020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F5DF73-8820-4335-95AC-65804597BEB2}" type="slidenum">
              <a:rPr lang="en-US" smtClean="0"/>
              <a:pPr/>
              <a:t>‹#›</a:t>
            </a:fld>
            <a:endParaRPr lang="en-US" dirty="0"/>
          </a:p>
        </p:txBody>
      </p:sp>
    </p:spTree>
    <p:extLst>
      <p:ext uri="{BB962C8B-B14F-4D97-AF65-F5344CB8AC3E}">
        <p14:creationId xmlns:p14="http://schemas.microsoft.com/office/powerpoint/2010/main" val="4113125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F5DF73-8820-4335-95AC-65804597BEB2}"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31839028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F5DF73-8820-4335-95AC-65804597BEB2}" type="slidenum">
              <a:rPr lang="en-US" smtClean="0">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31839028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F5DF73-8820-4335-95AC-65804597BEB2}"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31839028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F5DF73-8820-4335-95AC-65804597BEB2}"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3183902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F5DF73-8820-4335-95AC-65804597BEB2}"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31839028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F5DF73-8820-4335-95AC-65804597BEB2}" type="slidenum">
              <a:rPr lang="en-US" smtClean="0">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31839028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A91A41E-52BA-4551-A0CE-446491DDFA9E}" type="datetime1">
              <a:rPr lang="ka-GE" smtClean="0">
                <a:solidFill>
                  <a:prstClr val="black">
                    <a:tint val="75000"/>
                  </a:prstClr>
                </a:solidFill>
              </a:rPr>
              <a:t>16.01.2020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12151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6F4F18-29B7-40B9-B08E-DEA42A06F0BC}" type="datetime1">
              <a:rPr lang="ka-GE" smtClean="0">
                <a:solidFill>
                  <a:prstClr val="black">
                    <a:tint val="75000"/>
                  </a:prstClr>
                </a:solidFill>
              </a:rPr>
              <a:t>16.01.2020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78345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2A0F8E-411E-4F17-9188-45D40D88AB83}" type="datetime1">
              <a:rPr lang="ka-GE" smtClean="0">
                <a:solidFill>
                  <a:prstClr val="black">
                    <a:tint val="75000"/>
                  </a:prstClr>
                </a:solidFill>
              </a:rPr>
              <a:t>16.01.2020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97302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AEC45E-9755-47F7-957A-7176E727E620}" type="datetime1">
              <a:rPr lang="ka-GE" smtClean="0">
                <a:solidFill>
                  <a:prstClr val="black">
                    <a:tint val="75000"/>
                  </a:prstClr>
                </a:solidFill>
              </a:rPr>
              <a:t>16.01.2020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31790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6D7E25-887E-4854-9551-82AD86D9A338}" type="datetime1">
              <a:rPr lang="ka-GE" smtClean="0">
                <a:solidFill>
                  <a:prstClr val="black">
                    <a:tint val="75000"/>
                  </a:prstClr>
                </a:solidFill>
              </a:rPr>
              <a:t>16.01.2020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81300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9166AF-289C-4FE8-927A-4E7DAFD720C2}" type="datetime1">
              <a:rPr lang="ka-GE" smtClean="0">
                <a:solidFill>
                  <a:prstClr val="black">
                    <a:tint val="75000"/>
                  </a:prstClr>
                </a:solidFill>
              </a:rPr>
              <a:t>16.01.2020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546649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7BCB650-457D-4E71-8A08-A9D9AC1D9475}" type="datetime1">
              <a:rPr lang="ka-GE" smtClean="0">
                <a:solidFill>
                  <a:prstClr val="black">
                    <a:tint val="75000"/>
                  </a:prstClr>
                </a:solidFill>
              </a:rPr>
              <a:t>16.01.2020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44094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645F32-38B7-4A4D-ACDD-9F1F7DE5C378}" type="datetime1">
              <a:rPr lang="ka-GE" smtClean="0">
                <a:solidFill>
                  <a:prstClr val="black">
                    <a:tint val="75000"/>
                  </a:prstClr>
                </a:solidFill>
              </a:rPr>
              <a:t>16.01.2020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56956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B085D9-8920-44CA-B87C-2680F27E88F8}" type="datetime1">
              <a:rPr lang="ka-GE" smtClean="0">
                <a:solidFill>
                  <a:prstClr val="black">
                    <a:tint val="75000"/>
                  </a:prstClr>
                </a:solidFill>
              </a:rPr>
              <a:t>16.01.2020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17795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5ABA77-0FAD-4404-B45B-A2DE31E3DCF6}" type="datetime1">
              <a:rPr lang="ka-GE" smtClean="0">
                <a:solidFill>
                  <a:prstClr val="black">
                    <a:tint val="75000"/>
                  </a:prstClr>
                </a:solidFill>
              </a:rPr>
              <a:t>16.01.2020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11250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457977-E0C8-40D1-935F-18D509FAB3AB}" type="datetime1">
              <a:rPr lang="ka-GE" smtClean="0">
                <a:solidFill>
                  <a:prstClr val="black">
                    <a:tint val="75000"/>
                  </a:prstClr>
                </a:solidFill>
              </a:rPr>
              <a:t>16.01.2020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53375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9DF9B2-EA4D-439D-89DF-D85773621377}" type="datetime1">
              <a:rPr lang="ka-GE" smtClean="0">
                <a:solidFill>
                  <a:prstClr val="black">
                    <a:tint val="75000"/>
                  </a:prstClr>
                </a:solidFill>
              </a:rPr>
              <a:t>16.01.2020</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38497296"/>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_დისკი და ა.შ.\Users\itsilikishvili\Desktop\პპტ_ შშმ დღის ცენტრები\IIZIIyIoIA_IIIyIZIInIuIIeIoIA_IAIIyIoIIoIAIIZ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116632"/>
            <a:ext cx="8082697" cy="6200788"/>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6"/>
          <p:cNvSpPr>
            <a:spLocks noGrp="1"/>
          </p:cNvSpPr>
          <p:nvPr>
            <p:ph type="sldNum" sz="quarter" idx="12"/>
          </p:nvPr>
        </p:nvSpPr>
        <p:spPr/>
        <p:txBody>
          <a:bodyPr/>
          <a:lstStyle/>
          <a:p>
            <a:fld id="{B6F15528-21DE-4FAA-801E-634DDDAF4B2B}" type="slidenum">
              <a:rPr lang="en-US" smtClean="0">
                <a:solidFill>
                  <a:schemeClr val="bg1">
                    <a:lumMod val="50000"/>
                  </a:schemeClr>
                </a:solidFill>
              </a:rPr>
              <a:pPr/>
              <a:t>1</a:t>
            </a:fld>
            <a:endParaRPr lang="en-US" dirty="0">
              <a:solidFill>
                <a:schemeClr val="bg1">
                  <a:lumMod val="50000"/>
                </a:schemeClr>
              </a:solidFill>
            </a:endParaRPr>
          </a:p>
        </p:txBody>
      </p:sp>
      <p:sp>
        <p:nvSpPr>
          <p:cNvPr id="8" name="Rectangle 7"/>
          <p:cNvSpPr/>
          <p:nvPr/>
        </p:nvSpPr>
        <p:spPr>
          <a:xfrm>
            <a:off x="251520" y="251779"/>
            <a:ext cx="8640960" cy="646331"/>
          </a:xfrm>
          <a:prstGeom prst="rect">
            <a:avLst/>
          </a:prstGeom>
        </p:spPr>
        <p:txBody>
          <a:bodyPr wrap="square">
            <a:spAutoFit/>
          </a:bodyPr>
          <a:lstStyle/>
          <a:p>
            <a:pPr algn="ctr"/>
            <a:r>
              <a:rPr lang="ka-GE" b="1" dirty="0"/>
              <a:t>საქართველოს </a:t>
            </a:r>
            <a:r>
              <a:rPr lang="ka-GE" b="1" dirty="0" smtClean="0"/>
              <a:t>ოკუპირებული ტერიტორიებიდან დევნილთა, შრომის, </a:t>
            </a:r>
            <a:r>
              <a:rPr lang="ka-GE" b="1" dirty="0"/>
              <a:t>ჯანმრთელობისა და სოციალური დაცვის </a:t>
            </a:r>
            <a:r>
              <a:rPr lang="ka-GE" b="1" dirty="0" smtClean="0"/>
              <a:t>სამინისტრო</a:t>
            </a:r>
            <a:endParaRPr lang="en-US" b="1" dirty="0"/>
          </a:p>
        </p:txBody>
      </p:sp>
      <p:sp>
        <p:nvSpPr>
          <p:cNvPr id="9" name="TextBox 8"/>
          <p:cNvSpPr txBox="1"/>
          <p:nvPr/>
        </p:nvSpPr>
        <p:spPr>
          <a:xfrm>
            <a:off x="323528" y="1769088"/>
            <a:ext cx="8496944" cy="3170099"/>
          </a:xfrm>
          <a:prstGeom prst="rect">
            <a:avLst/>
          </a:prstGeom>
          <a:noFill/>
        </p:spPr>
        <p:txBody>
          <a:bodyPr wrap="square" rtlCol="0">
            <a:spAutoFit/>
          </a:bodyPr>
          <a:lstStyle/>
          <a:p>
            <a:pPr algn="ctr"/>
            <a:endParaRPr lang="en-US" sz="2400" b="1" dirty="0" smtClean="0">
              <a:solidFill>
                <a:schemeClr val="tx2">
                  <a:lumMod val="75000"/>
                </a:schemeClr>
              </a:solidFill>
            </a:endParaRPr>
          </a:p>
          <a:p>
            <a:pPr algn="ctr"/>
            <a:endParaRPr lang="ka-GE" sz="2400" b="1" dirty="0">
              <a:solidFill>
                <a:schemeClr val="tx2">
                  <a:lumMod val="75000"/>
                </a:schemeClr>
              </a:solidFill>
            </a:endParaRPr>
          </a:p>
          <a:p>
            <a:pPr algn="ctr"/>
            <a:r>
              <a:rPr lang="ka-GE" sz="3200" b="1" dirty="0" smtClean="0"/>
              <a:t>ბავშვზე ზრუნვა</a:t>
            </a:r>
            <a:endParaRPr lang="en-US" sz="3200" b="1" dirty="0"/>
          </a:p>
          <a:p>
            <a:pPr algn="ctr"/>
            <a:endParaRPr lang="ka-GE" b="1" dirty="0"/>
          </a:p>
          <a:p>
            <a:pPr algn="ctr"/>
            <a:endParaRPr lang="ka-GE" b="1" dirty="0"/>
          </a:p>
          <a:p>
            <a:pPr algn="ctr"/>
            <a:endParaRPr lang="ka-GE" b="1" dirty="0" smtClean="0"/>
          </a:p>
          <a:p>
            <a:pPr algn="ctr"/>
            <a:endParaRPr lang="ka-GE" b="1" dirty="0"/>
          </a:p>
          <a:p>
            <a:pPr algn="ctr"/>
            <a:endParaRPr lang="en-US" sz="2400" b="1" dirty="0">
              <a:solidFill>
                <a:schemeClr val="tx2">
                  <a:lumMod val="75000"/>
                </a:schemeClr>
              </a:solidFill>
            </a:endParaRPr>
          </a:p>
          <a:p>
            <a:pPr algn="ctr"/>
            <a:endParaRPr lang="en-US" sz="2400" b="1" dirty="0" smtClean="0">
              <a:solidFill>
                <a:schemeClr val="tx2">
                  <a:lumMod val="75000"/>
                </a:schemeClr>
              </a:solidFill>
            </a:endParaRPr>
          </a:p>
        </p:txBody>
      </p:sp>
    </p:spTree>
    <p:extLst>
      <p:ext uri="{BB962C8B-B14F-4D97-AF65-F5344CB8AC3E}">
        <p14:creationId xmlns:p14="http://schemas.microsoft.com/office/powerpoint/2010/main" val="14477202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122" name="Picture 2" descr="D:\D_დისკი და ა.შ.\Users\itsilikishvili\Desktop\IIZIIyIoIA_IIIyIZIInIuIIeIoIA_IAIIyIoIIoIAIIZ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2325" y="0"/>
            <a:ext cx="8475962" cy="6681052"/>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755576" y="2535536"/>
            <a:ext cx="7772400" cy="914400"/>
          </a:xfrm>
          <a:prstGeom prst="rect">
            <a:avLst/>
          </a:prstGeom>
        </p:spPr>
        <p:txBody>
          <a:bodyPr vert="horz" lIns="91440" tIns="45720" rIns="91440" bIns="45720" rtlCol="0" anchor="ctr">
            <a:normAutofit/>
          </a:bodyPr>
          <a:lstStyle/>
          <a:p>
            <a:pPr algn="ctr">
              <a:spcBef>
                <a:spcPct val="0"/>
              </a:spcBef>
              <a:defRPr/>
            </a:pPr>
            <a:r>
              <a:rPr lang="ka-GE" sz="3200" b="1" dirty="0" smtClean="0">
                <a:effectLst>
                  <a:outerShdw blurRad="38100" dist="38100" dir="2700000" algn="tl">
                    <a:srgbClr val="000000">
                      <a:alpha val="43137"/>
                    </a:srgbClr>
                  </a:outerShdw>
                </a:effectLst>
                <a:latin typeface="+mj-lt"/>
                <a:ea typeface="+mj-ea"/>
                <a:cs typeface="+mj-cs"/>
              </a:rPr>
              <a:t>მადლობა ყურადღებისთვის</a:t>
            </a:r>
            <a:r>
              <a:rPr lang="ka-GE" sz="3200" b="1" dirty="0" smtClean="0">
                <a:solidFill>
                  <a:schemeClr val="tx2">
                    <a:lumMod val="75000"/>
                  </a:schemeClr>
                </a:solidFill>
                <a:effectLst>
                  <a:outerShdw blurRad="38100" dist="38100" dir="2700000" algn="tl">
                    <a:srgbClr val="000000">
                      <a:alpha val="43137"/>
                    </a:srgbClr>
                  </a:outerShdw>
                </a:effectLst>
                <a:latin typeface="+mj-lt"/>
                <a:ea typeface="+mj-ea"/>
                <a:cs typeface="+mj-cs"/>
              </a:rPr>
              <a:t>!</a:t>
            </a:r>
            <a:endParaRPr lang="en-US" sz="3200" b="1" dirty="0" smtClean="0">
              <a:solidFill>
                <a:schemeClr val="tx2">
                  <a:lumMod val="75000"/>
                </a:schemeClr>
              </a:solidFill>
              <a:effectLst>
                <a:outerShdw blurRad="38100" dist="38100" dir="2700000" algn="tl">
                  <a:srgbClr val="000000">
                    <a:alpha val="43137"/>
                  </a:srgbClr>
                </a:outerShdw>
              </a:effectLst>
              <a:ea typeface="+mj-ea"/>
              <a:cs typeface="+mj-cs"/>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10</a:t>
            </a:fld>
            <a:endParaRPr lang="en-US" dirty="0">
              <a:solidFill>
                <a:prstClr val="black">
                  <a:tint val="75000"/>
                </a:prstClr>
              </a:solidFill>
            </a:endParaRPr>
          </a:p>
        </p:txBody>
      </p:sp>
    </p:spTree>
    <p:extLst>
      <p:ext uri="{BB962C8B-B14F-4D97-AF65-F5344CB8AC3E}">
        <p14:creationId xmlns:p14="http://schemas.microsoft.com/office/powerpoint/2010/main" val="11713261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_დისკი და ა.შ.\Users\itsilikishvili\Desktop\პპტ_ შშმ დღის ცენტრები\IIZIIyIoIA_IIIyIZIInIuIIeIoIA_IAIIyIoIIoIAIIZ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4667" y="116632"/>
            <a:ext cx="8082697" cy="6200788"/>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6"/>
          <p:cNvSpPr>
            <a:spLocks noGrp="1"/>
          </p:cNvSpPr>
          <p:nvPr>
            <p:ph type="sldNum" sz="quarter" idx="12"/>
          </p:nvPr>
        </p:nvSpPr>
        <p:spPr/>
        <p:txBody>
          <a:bodyPr/>
          <a:lstStyle/>
          <a:p>
            <a:fld id="{B6F15528-21DE-4FAA-801E-634DDDAF4B2B}" type="slidenum">
              <a:rPr lang="en-US" smtClean="0">
                <a:solidFill>
                  <a:schemeClr val="bg1">
                    <a:lumMod val="50000"/>
                  </a:schemeClr>
                </a:solidFill>
              </a:rPr>
              <a:pPr/>
              <a:t>2</a:t>
            </a:fld>
            <a:endParaRPr lang="en-US" dirty="0">
              <a:solidFill>
                <a:schemeClr val="bg1">
                  <a:lumMod val="50000"/>
                </a:schemeClr>
              </a:solidFill>
            </a:endParaRPr>
          </a:p>
        </p:txBody>
      </p:sp>
      <p:sp>
        <p:nvSpPr>
          <p:cNvPr id="9" name="TextBox 8"/>
          <p:cNvSpPr txBox="1"/>
          <p:nvPr/>
        </p:nvSpPr>
        <p:spPr>
          <a:xfrm>
            <a:off x="323527" y="908720"/>
            <a:ext cx="8496944" cy="1077218"/>
          </a:xfrm>
          <a:prstGeom prst="rect">
            <a:avLst/>
          </a:prstGeom>
          <a:noFill/>
        </p:spPr>
        <p:txBody>
          <a:bodyPr wrap="square" rtlCol="0">
            <a:spAutoFit/>
          </a:bodyPr>
          <a:lstStyle/>
          <a:p>
            <a:endParaRPr lang="ka-GE" sz="1600" dirty="0" smtClean="0"/>
          </a:p>
          <a:p>
            <a:endParaRPr lang="ka-GE" sz="1600" dirty="0"/>
          </a:p>
          <a:p>
            <a:endParaRPr lang="ka-GE" sz="1600" dirty="0" smtClean="0"/>
          </a:p>
          <a:p>
            <a:endParaRPr lang="ka-GE" sz="1600" dirty="0"/>
          </a:p>
        </p:txBody>
      </p:sp>
      <p:sp>
        <p:nvSpPr>
          <p:cNvPr id="2" name="Oval 1"/>
          <p:cNvSpPr/>
          <p:nvPr/>
        </p:nvSpPr>
        <p:spPr>
          <a:xfrm>
            <a:off x="3586068" y="2419859"/>
            <a:ext cx="2088232" cy="10801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t>ბავშვი</a:t>
            </a:r>
            <a:endParaRPr lang="en-US" dirty="0"/>
          </a:p>
        </p:txBody>
      </p:sp>
      <p:sp>
        <p:nvSpPr>
          <p:cNvPr id="4" name="Oval 3"/>
          <p:cNvSpPr/>
          <p:nvPr/>
        </p:nvSpPr>
        <p:spPr>
          <a:xfrm>
            <a:off x="6300192" y="620687"/>
            <a:ext cx="1944216" cy="82664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200" dirty="0"/>
              <a:t>ბავშვთა ადრეული განვითარების </a:t>
            </a:r>
            <a:r>
              <a:rPr lang="ka-GE" sz="1200" dirty="0" smtClean="0"/>
              <a:t>ხელშეწყობა</a:t>
            </a:r>
            <a:endParaRPr lang="en-US" sz="1200" dirty="0"/>
          </a:p>
        </p:txBody>
      </p:sp>
      <p:sp>
        <p:nvSpPr>
          <p:cNvPr id="5" name="Oval 4"/>
          <p:cNvSpPr/>
          <p:nvPr/>
        </p:nvSpPr>
        <p:spPr>
          <a:xfrm>
            <a:off x="607760" y="457943"/>
            <a:ext cx="2592288" cy="1152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200" dirty="0"/>
              <a:t>კრიზისულ მდგომარეობაში მყოფი ბავშვიანი ოჯახების </a:t>
            </a:r>
            <a:r>
              <a:rPr lang="ka-GE" sz="1200" dirty="0" smtClean="0"/>
              <a:t>დახმარება</a:t>
            </a:r>
            <a:endParaRPr lang="en-US" sz="1200" dirty="0"/>
          </a:p>
        </p:txBody>
      </p:sp>
      <p:sp>
        <p:nvSpPr>
          <p:cNvPr id="10" name="Oval 9"/>
          <p:cNvSpPr/>
          <p:nvPr/>
        </p:nvSpPr>
        <p:spPr>
          <a:xfrm>
            <a:off x="6327630" y="2247936"/>
            <a:ext cx="2122082" cy="10801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200" dirty="0"/>
              <a:t>ბავშვთა </a:t>
            </a:r>
            <a:r>
              <a:rPr lang="ka-GE" sz="1200" dirty="0" smtClean="0"/>
              <a:t>რეაბილიტაცია</a:t>
            </a:r>
            <a:r>
              <a:rPr lang="ka-GE" sz="1200" dirty="0" smtClean="0"/>
              <a:t>/ აბილიტაცია</a:t>
            </a:r>
            <a:endParaRPr lang="en-US" sz="1200" dirty="0"/>
          </a:p>
        </p:txBody>
      </p:sp>
      <p:sp>
        <p:nvSpPr>
          <p:cNvPr id="11" name="Oval 10"/>
          <p:cNvSpPr/>
          <p:nvPr/>
        </p:nvSpPr>
        <p:spPr>
          <a:xfrm>
            <a:off x="679365" y="2132856"/>
            <a:ext cx="2449077" cy="13102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200" dirty="0"/>
              <a:t>დღის ცენტრებში მომსახურებით </a:t>
            </a:r>
            <a:r>
              <a:rPr lang="ka-GE" sz="1200" dirty="0" smtClean="0"/>
              <a:t>უზრუნველყოფა (მიტოვების რისკის ქვეშ მყოფი და შშმ ბავშვები)</a:t>
            </a:r>
            <a:endParaRPr lang="en-US" sz="1200" dirty="0"/>
          </a:p>
        </p:txBody>
      </p:sp>
      <p:sp>
        <p:nvSpPr>
          <p:cNvPr id="12" name="Oval 11"/>
          <p:cNvSpPr/>
          <p:nvPr/>
        </p:nvSpPr>
        <p:spPr>
          <a:xfrm>
            <a:off x="365612" y="4464535"/>
            <a:ext cx="2736304" cy="12309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a:t> </a:t>
            </a:r>
            <a:r>
              <a:rPr lang="ka-GE" sz="1200" dirty="0"/>
              <a:t>მიუსაფარ ბავშვთა თავშესაფრით </a:t>
            </a:r>
            <a:r>
              <a:rPr lang="ka-GE" sz="1200" dirty="0" smtClean="0"/>
              <a:t>უზრუნველყოფა</a:t>
            </a:r>
            <a:endParaRPr lang="en-US" sz="1200" dirty="0"/>
          </a:p>
        </p:txBody>
      </p:sp>
      <p:sp>
        <p:nvSpPr>
          <p:cNvPr id="13" name="Oval 12"/>
          <p:cNvSpPr/>
          <p:nvPr/>
        </p:nvSpPr>
        <p:spPr>
          <a:xfrm>
            <a:off x="6094888" y="4293095"/>
            <a:ext cx="2725583" cy="15019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a:t> </a:t>
            </a:r>
            <a:r>
              <a:rPr lang="ka-GE" sz="1200" dirty="0"/>
              <a:t>განვითარების მძიმე და ღრმა შეფერხების მქონე ბავშვთა ბინაზე მოვლით </a:t>
            </a:r>
            <a:r>
              <a:rPr lang="ka-GE" sz="1200" dirty="0" smtClean="0"/>
              <a:t>უზრუნველყოფა</a:t>
            </a:r>
            <a:endParaRPr lang="en-US" sz="1200" dirty="0"/>
          </a:p>
        </p:txBody>
      </p:sp>
      <p:sp>
        <p:nvSpPr>
          <p:cNvPr id="14" name="Oval 13"/>
          <p:cNvSpPr/>
          <p:nvPr/>
        </p:nvSpPr>
        <p:spPr>
          <a:xfrm>
            <a:off x="3707904" y="4464535"/>
            <a:ext cx="1800200" cy="140252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200" dirty="0" smtClean="0"/>
              <a:t>მინდობით აღზრდა და მცირე საოჯახო ტიპის სახლი</a:t>
            </a:r>
            <a:endParaRPr lang="en-US" sz="1200" dirty="0"/>
          </a:p>
        </p:txBody>
      </p:sp>
      <p:sp>
        <p:nvSpPr>
          <p:cNvPr id="15" name="Oval 14"/>
          <p:cNvSpPr/>
          <p:nvPr/>
        </p:nvSpPr>
        <p:spPr>
          <a:xfrm>
            <a:off x="3817086" y="681977"/>
            <a:ext cx="2051057" cy="1152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200" dirty="0"/>
              <a:t>დამხმარე საშუალებებით </a:t>
            </a:r>
            <a:r>
              <a:rPr lang="ka-GE" sz="1200" dirty="0" smtClean="0"/>
              <a:t>უზრუნველყოფა</a:t>
            </a:r>
            <a:endParaRPr lang="en-US" sz="1200" dirty="0"/>
          </a:p>
        </p:txBody>
      </p:sp>
      <p:cxnSp>
        <p:nvCxnSpPr>
          <p:cNvPr id="6" name="Straight Arrow Connector 5"/>
          <p:cNvCxnSpPr/>
          <p:nvPr/>
        </p:nvCxnSpPr>
        <p:spPr>
          <a:xfrm flipH="1">
            <a:off x="4553998" y="1834105"/>
            <a:ext cx="76186" cy="58575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2555776" y="1556792"/>
            <a:ext cx="1261310" cy="10801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3131840" y="2787996"/>
            <a:ext cx="399637" cy="649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V="1">
            <a:off x="2843808" y="3443137"/>
            <a:ext cx="1080120" cy="12820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14" idx="0"/>
          </p:cNvCxnSpPr>
          <p:nvPr/>
        </p:nvCxnSpPr>
        <p:spPr>
          <a:xfrm flipH="1" flipV="1">
            <a:off x="4571999" y="3499979"/>
            <a:ext cx="36005" cy="9645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24" name="Straight Arrow Connector 1023"/>
          <p:cNvCxnSpPr/>
          <p:nvPr/>
        </p:nvCxnSpPr>
        <p:spPr>
          <a:xfrm flipH="1" flipV="1">
            <a:off x="5436096" y="3328056"/>
            <a:ext cx="1296144" cy="1037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27" name="Straight Arrow Connector 1026"/>
          <p:cNvCxnSpPr/>
          <p:nvPr/>
        </p:nvCxnSpPr>
        <p:spPr>
          <a:xfrm flipH="1">
            <a:off x="5674300" y="2787996"/>
            <a:ext cx="625892" cy="649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29" name="Straight Arrow Connector 1028"/>
          <p:cNvCxnSpPr/>
          <p:nvPr/>
        </p:nvCxnSpPr>
        <p:spPr>
          <a:xfrm flipH="1">
            <a:off x="5436096" y="1258041"/>
            <a:ext cx="891534" cy="13068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19081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_დისკი და ა.შ.\Users\itsilikishvili\Desktop\პპტ_ შშმ დღის ცენტრები\IIZIIyIoIA_IIIyIZIInIuIIeIoIA_IAIIyIoIIoIAIIZ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453" y="1237042"/>
            <a:ext cx="8410014" cy="492826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21453" y="1052736"/>
            <a:ext cx="8671028" cy="4154984"/>
          </a:xfrm>
          <a:prstGeom prst="rect">
            <a:avLst/>
          </a:prstGeom>
        </p:spPr>
        <p:txBody>
          <a:bodyPr wrap="square">
            <a:spAutoFit/>
          </a:bodyPr>
          <a:lstStyle/>
          <a:p>
            <a:pPr algn="ctr"/>
            <a:endParaRPr lang="ka-GE" b="1" dirty="0"/>
          </a:p>
          <a:p>
            <a:pPr algn="ctr"/>
            <a:r>
              <a:rPr lang="ka-GE" b="1" dirty="0" smtClean="0"/>
              <a:t>მომსახურების</a:t>
            </a:r>
            <a:r>
              <a:rPr lang="ka-GE" dirty="0" smtClean="0"/>
              <a:t> </a:t>
            </a:r>
            <a:r>
              <a:rPr lang="ka-GE" b="1" dirty="0" smtClean="0"/>
              <a:t>ტერიტორიული  გადანაწილება</a:t>
            </a:r>
            <a:endParaRPr lang="ka-GE" b="1" dirty="0"/>
          </a:p>
          <a:p>
            <a:pPr algn="ctr"/>
            <a:endParaRPr lang="ka-GE" b="1" dirty="0">
              <a:solidFill>
                <a:schemeClr val="tx2">
                  <a:lumMod val="75000"/>
                </a:schemeClr>
              </a:solidFill>
            </a:endParaRPr>
          </a:p>
          <a:p>
            <a:r>
              <a:rPr lang="ka-GE" sz="1400" dirty="0"/>
              <a:t>2019 წლის </a:t>
            </a:r>
            <a:r>
              <a:rPr lang="en-US" sz="1400" dirty="0"/>
              <a:t>„სოციალური </a:t>
            </a:r>
            <a:r>
              <a:rPr lang="en-US" sz="1400" dirty="0" err="1"/>
              <a:t>რეაბილიტაციისა</a:t>
            </a:r>
            <a:r>
              <a:rPr lang="en-US" sz="1400" dirty="0"/>
              <a:t> </a:t>
            </a:r>
            <a:r>
              <a:rPr lang="en-US" sz="1400" dirty="0" err="1"/>
              <a:t>და</a:t>
            </a:r>
            <a:r>
              <a:rPr lang="en-US" sz="1400" dirty="0"/>
              <a:t> </a:t>
            </a:r>
            <a:r>
              <a:rPr lang="en-US" sz="1400" dirty="0" err="1"/>
              <a:t>ბავშვზე</a:t>
            </a:r>
            <a:r>
              <a:rPr lang="en-US" sz="1400" dirty="0"/>
              <a:t> </a:t>
            </a:r>
            <a:r>
              <a:rPr lang="en-US" sz="1400" dirty="0" err="1"/>
              <a:t>ზრუნვის</a:t>
            </a:r>
            <a:r>
              <a:rPr lang="en-US" sz="1400" dirty="0"/>
              <a:t>“ </a:t>
            </a:r>
            <a:r>
              <a:rPr lang="en-US" sz="1400" dirty="0" err="1"/>
              <a:t>სახელმწიფო</a:t>
            </a:r>
            <a:r>
              <a:rPr lang="en-US" sz="1400" dirty="0"/>
              <a:t> </a:t>
            </a:r>
            <a:r>
              <a:rPr lang="en-US" sz="1400" dirty="0" err="1" smtClean="0"/>
              <a:t>პროგრამის</a:t>
            </a:r>
            <a:r>
              <a:rPr lang="ka-GE" sz="1400" dirty="0" smtClean="0"/>
              <a:t>:</a:t>
            </a:r>
            <a:r>
              <a:rPr lang="en-US" sz="1400" dirty="0" smtClean="0"/>
              <a:t> </a:t>
            </a:r>
            <a:endParaRPr lang="ka-GE" sz="1400" dirty="0" smtClean="0"/>
          </a:p>
          <a:p>
            <a:endParaRPr lang="ka-GE" sz="1400" dirty="0" smtClean="0"/>
          </a:p>
          <a:p>
            <a:pPr marL="285750" indent="-285750">
              <a:buFont typeface="Arial" panose="020B0604020202020204" pitchFamily="34" charset="0"/>
              <a:buChar char="•"/>
            </a:pPr>
            <a:r>
              <a:rPr lang="ka-GE" sz="1400" dirty="0" smtClean="0"/>
              <a:t>„</a:t>
            </a:r>
            <a:r>
              <a:rPr lang="en-US" sz="1400" dirty="0" err="1" smtClean="0"/>
              <a:t>დღის</a:t>
            </a:r>
            <a:r>
              <a:rPr lang="en-US" sz="1400" dirty="0" smtClean="0"/>
              <a:t> </a:t>
            </a:r>
            <a:r>
              <a:rPr lang="en-US" sz="1400" dirty="0" err="1"/>
              <a:t>ცენტრებში</a:t>
            </a:r>
            <a:r>
              <a:rPr lang="en-US" sz="1400" dirty="0"/>
              <a:t> </a:t>
            </a:r>
            <a:r>
              <a:rPr lang="en-US" sz="1400" dirty="0" err="1"/>
              <a:t>მომსახურებით</a:t>
            </a:r>
            <a:r>
              <a:rPr lang="en-US" sz="1400" dirty="0"/>
              <a:t> </a:t>
            </a:r>
            <a:r>
              <a:rPr lang="en-US" sz="1400" dirty="0" err="1"/>
              <a:t>უზრუნველყოფის</a:t>
            </a:r>
            <a:r>
              <a:rPr lang="en-US" sz="1400" dirty="0"/>
              <a:t>  </a:t>
            </a:r>
            <a:r>
              <a:rPr lang="en-US" sz="1400" dirty="0" err="1" smtClean="0"/>
              <a:t>ქვეპროგრამ</a:t>
            </a:r>
            <a:r>
              <a:rPr lang="ka-GE" sz="1400" dirty="0"/>
              <a:t>ა</a:t>
            </a:r>
            <a:r>
              <a:rPr lang="ka-GE" sz="1400" dirty="0" smtClean="0"/>
              <a:t>“ - </a:t>
            </a:r>
          </a:p>
          <a:p>
            <a:r>
              <a:rPr lang="ka-GE" sz="1400" dirty="0"/>
              <a:t>	 35 </a:t>
            </a:r>
            <a:r>
              <a:rPr lang="ka-GE" sz="1400" dirty="0" smtClean="0"/>
              <a:t>მუნიციპალიტეტში, </a:t>
            </a:r>
            <a:r>
              <a:rPr lang="ka-GE" sz="1400" b="1" dirty="0" smtClean="0"/>
              <a:t>95 დღის ცენტრი</a:t>
            </a:r>
            <a:r>
              <a:rPr lang="ka-GE" sz="1400" dirty="0" smtClean="0"/>
              <a:t>.</a:t>
            </a:r>
          </a:p>
          <a:p>
            <a:endParaRPr lang="ka-GE" sz="1400" dirty="0"/>
          </a:p>
          <a:p>
            <a:pPr marL="285750" indent="-285750">
              <a:buFont typeface="Arial" panose="020B0604020202020204" pitchFamily="34" charset="0"/>
              <a:buChar char="•"/>
            </a:pPr>
            <a:r>
              <a:rPr lang="ka-GE" sz="1400" dirty="0" smtClean="0"/>
              <a:t>„ბავშვთა </a:t>
            </a:r>
            <a:r>
              <a:rPr lang="ka-GE" sz="1400" dirty="0"/>
              <a:t>ადრეული განვითარების ხელშეწყობის </a:t>
            </a:r>
            <a:r>
              <a:rPr lang="ka-GE" sz="1400" dirty="0" smtClean="0"/>
              <a:t>ქვეპროგრამა“  - </a:t>
            </a:r>
          </a:p>
          <a:p>
            <a:r>
              <a:rPr lang="ka-GE" sz="1400" dirty="0"/>
              <a:t>	 13 </a:t>
            </a:r>
            <a:r>
              <a:rPr lang="ka-GE" sz="1400" dirty="0" smtClean="0"/>
              <a:t>მუნიციპალიტეტში, 33  </a:t>
            </a:r>
            <a:r>
              <a:rPr lang="ka-GE" sz="1400" dirty="0"/>
              <a:t>მომსახურების </a:t>
            </a:r>
            <a:r>
              <a:rPr lang="ka-GE" sz="1400" dirty="0"/>
              <a:t>მიმწოდებელი </a:t>
            </a:r>
            <a:r>
              <a:rPr lang="ka-GE" sz="1400" dirty="0" smtClean="0"/>
              <a:t>ორგანიზაცია </a:t>
            </a:r>
            <a:r>
              <a:rPr lang="ka-GE" sz="1400" b="1" dirty="0" smtClean="0"/>
              <a:t>(2019 წელი - 1500 პროგრმაში ჩართული ბავშვი; 2020 წლის გეგმა 1700 პროგრამაში ჩართული ბავშვი).</a:t>
            </a:r>
          </a:p>
          <a:p>
            <a:endParaRPr lang="ka-GE" sz="1400" dirty="0"/>
          </a:p>
          <a:p>
            <a:pPr marL="285750" indent="-285750">
              <a:buFont typeface="Arial" panose="020B0604020202020204" pitchFamily="34" charset="0"/>
              <a:buChar char="•"/>
            </a:pPr>
            <a:r>
              <a:rPr lang="ka-GE" sz="1400" dirty="0" smtClean="0"/>
              <a:t>„</a:t>
            </a:r>
            <a:r>
              <a:rPr lang="en-US" sz="1400" dirty="0" err="1" smtClean="0"/>
              <a:t>მიუსაფარ</a:t>
            </a:r>
            <a:r>
              <a:rPr lang="en-US" sz="1400" dirty="0" smtClean="0"/>
              <a:t> </a:t>
            </a:r>
            <a:r>
              <a:rPr lang="en-US" sz="1400" dirty="0" err="1"/>
              <a:t>ბავშვთა</a:t>
            </a:r>
            <a:r>
              <a:rPr lang="en-US" sz="1400" dirty="0"/>
              <a:t> </a:t>
            </a:r>
            <a:r>
              <a:rPr lang="en-US" sz="1400" dirty="0" err="1"/>
              <a:t>თავშესაფრით</a:t>
            </a:r>
            <a:r>
              <a:rPr lang="en-US" sz="1400" dirty="0"/>
              <a:t> </a:t>
            </a:r>
            <a:r>
              <a:rPr lang="en-US" sz="1400" dirty="0" err="1"/>
              <a:t>უზრუნველყოფის</a:t>
            </a:r>
            <a:r>
              <a:rPr lang="en-US" sz="1400" dirty="0"/>
              <a:t> </a:t>
            </a:r>
            <a:r>
              <a:rPr lang="en-US" sz="1400" dirty="0" err="1" smtClean="0"/>
              <a:t>ქვეპროგრამ</a:t>
            </a:r>
            <a:r>
              <a:rPr lang="ka-GE" sz="1400" dirty="0" smtClean="0"/>
              <a:t>ა“ -   </a:t>
            </a:r>
          </a:p>
          <a:p>
            <a:r>
              <a:rPr lang="ka-GE" sz="1400" dirty="0"/>
              <a:t>	 3 </a:t>
            </a:r>
            <a:r>
              <a:rPr lang="ka-GE" sz="1400" dirty="0" smtClean="0"/>
              <a:t>მუნიციპალიტეტში,  </a:t>
            </a:r>
            <a:r>
              <a:rPr lang="ka-GE" sz="1400" b="1" dirty="0" smtClean="0"/>
              <a:t>6 დღის </a:t>
            </a:r>
            <a:r>
              <a:rPr lang="ka-GE" sz="1400" b="1" dirty="0" smtClean="0"/>
              <a:t>ცენტრი, 6 თავშესაფარი.</a:t>
            </a:r>
            <a:endParaRPr lang="ka-GE" sz="1400" b="1" dirty="0" smtClean="0"/>
          </a:p>
          <a:p>
            <a:pPr marL="285750" indent="-285750">
              <a:buFont typeface="Arial" panose="020B0604020202020204" pitchFamily="34" charset="0"/>
              <a:buChar char="•"/>
            </a:pPr>
            <a:r>
              <a:rPr lang="ka-GE" sz="1400" dirty="0" smtClean="0"/>
              <a:t>„</a:t>
            </a:r>
            <a:r>
              <a:rPr lang="en-US" sz="1400" dirty="0" err="1" smtClean="0"/>
              <a:t>განვითარების</a:t>
            </a:r>
            <a:r>
              <a:rPr lang="en-US" sz="1400" dirty="0" smtClean="0"/>
              <a:t> </a:t>
            </a:r>
            <a:r>
              <a:rPr lang="en-US" sz="1400" dirty="0" err="1"/>
              <a:t>მძიმე</a:t>
            </a:r>
            <a:r>
              <a:rPr lang="en-US" sz="1400" dirty="0"/>
              <a:t> </a:t>
            </a:r>
            <a:r>
              <a:rPr lang="en-US" sz="1400" dirty="0" err="1"/>
              <a:t>და</a:t>
            </a:r>
            <a:r>
              <a:rPr lang="en-US" sz="1400" dirty="0"/>
              <a:t> </a:t>
            </a:r>
            <a:r>
              <a:rPr lang="en-US" sz="1400" dirty="0" err="1"/>
              <a:t>ღრმა</a:t>
            </a:r>
            <a:r>
              <a:rPr lang="en-US" sz="1400" dirty="0"/>
              <a:t> </a:t>
            </a:r>
            <a:r>
              <a:rPr lang="en-US" sz="1400" dirty="0" err="1"/>
              <a:t>შეფერხების</a:t>
            </a:r>
            <a:r>
              <a:rPr lang="en-US" sz="1400" dirty="0"/>
              <a:t> </a:t>
            </a:r>
            <a:r>
              <a:rPr lang="en-US" sz="1400" dirty="0" err="1"/>
              <a:t>მქონე</a:t>
            </a:r>
            <a:r>
              <a:rPr lang="en-US" sz="1400" dirty="0"/>
              <a:t> </a:t>
            </a:r>
            <a:r>
              <a:rPr lang="en-US" sz="1400" dirty="0" err="1"/>
              <a:t>ბავშვთა</a:t>
            </a:r>
            <a:r>
              <a:rPr lang="en-US" sz="1400" dirty="0"/>
              <a:t> </a:t>
            </a:r>
            <a:r>
              <a:rPr lang="en-US" sz="1400" dirty="0" err="1"/>
              <a:t>ბინაზე</a:t>
            </a:r>
            <a:r>
              <a:rPr lang="en-US" sz="1400" dirty="0"/>
              <a:t> </a:t>
            </a:r>
            <a:r>
              <a:rPr lang="en-US" sz="1400" dirty="0" err="1"/>
              <a:t>მოვლით</a:t>
            </a:r>
            <a:r>
              <a:rPr lang="en-US" sz="1400" dirty="0"/>
              <a:t> </a:t>
            </a:r>
            <a:r>
              <a:rPr lang="en-US" sz="1400" dirty="0" err="1"/>
              <a:t>უზრუნველყოფის</a:t>
            </a:r>
            <a:r>
              <a:rPr lang="en-US" sz="1400" dirty="0"/>
              <a:t> </a:t>
            </a:r>
            <a:r>
              <a:rPr lang="en-US" sz="1400" dirty="0" err="1" smtClean="0"/>
              <a:t>ქვეპროგრამ</a:t>
            </a:r>
            <a:r>
              <a:rPr lang="ka-GE" sz="1400" dirty="0" smtClean="0"/>
              <a:t>ა“  - 3 </a:t>
            </a:r>
            <a:r>
              <a:rPr lang="ka-GE" sz="1400" dirty="0"/>
              <a:t>მუნიციპალიტეტში 4 მომსახურების მიმწოდებელი ორგანიზაცია </a:t>
            </a:r>
            <a:r>
              <a:rPr lang="ka-GE" sz="1400" dirty="0" smtClean="0"/>
              <a:t>.</a:t>
            </a:r>
            <a:endParaRPr lang="ka-GE" sz="1400" dirty="0"/>
          </a:p>
          <a:p>
            <a:pPr marL="285750" indent="-285750">
              <a:buFont typeface="Arial" panose="020B0604020202020204" pitchFamily="34" charset="0"/>
              <a:buChar char="•"/>
            </a:pPr>
            <a:r>
              <a:rPr lang="ka-GE" sz="1400" dirty="0" smtClean="0"/>
              <a:t>„</a:t>
            </a:r>
            <a:r>
              <a:rPr lang="en-US" sz="1400" dirty="0" err="1" smtClean="0"/>
              <a:t>ბავშვთა</a:t>
            </a:r>
            <a:r>
              <a:rPr lang="en-US" sz="1400" dirty="0" smtClean="0"/>
              <a:t> </a:t>
            </a:r>
            <a:r>
              <a:rPr lang="en-US" sz="1400" dirty="0" err="1"/>
              <a:t>რეაბილიტაცია</a:t>
            </a:r>
            <a:r>
              <a:rPr lang="en-US" sz="1400" dirty="0"/>
              <a:t>/</a:t>
            </a:r>
            <a:r>
              <a:rPr lang="en-US" sz="1400" dirty="0" err="1"/>
              <a:t>აბილიტაციის</a:t>
            </a:r>
            <a:r>
              <a:rPr lang="en-US" sz="1400" dirty="0"/>
              <a:t> </a:t>
            </a:r>
            <a:r>
              <a:rPr lang="en-US" sz="1400" dirty="0" err="1" smtClean="0"/>
              <a:t>ქვეპროგრა</a:t>
            </a:r>
            <a:r>
              <a:rPr lang="ka-GE" sz="1400" dirty="0" smtClean="0"/>
              <a:t>მა’’ </a:t>
            </a:r>
            <a:r>
              <a:rPr lang="ka-GE" sz="1400" dirty="0"/>
              <a:t>მომსახურების მიმწოდებელი ორგანიზაცია </a:t>
            </a:r>
            <a:r>
              <a:rPr lang="ka-GE" sz="1400" dirty="0" smtClean="0"/>
              <a:t>9 </a:t>
            </a:r>
            <a:r>
              <a:rPr lang="ka-GE" sz="1400" dirty="0"/>
              <a:t>მუნიციპალიტეტში შეადგენს </a:t>
            </a:r>
            <a:r>
              <a:rPr lang="ka-GE" sz="1400" dirty="0" smtClean="0"/>
              <a:t>36-ს</a:t>
            </a:r>
            <a:endParaRPr lang="en-US" sz="1400" dirty="0">
              <a:solidFill>
                <a:schemeClr val="tx2">
                  <a:lumMod val="75000"/>
                </a:schemeClr>
              </a:solidFill>
            </a:endParaRPr>
          </a:p>
        </p:txBody>
      </p:sp>
    </p:spTree>
    <p:extLst>
      <p:ext uri="{BB962C8B-B14F-4D97-AF65-F5344CB8AC3E}">
        <p14:creationId xmlns:p14="http://schemas.microsoft.com/office/powerpoint/2010/main" val="27564256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_დისკი და ა.შ.\Users\itsilikishvili\Desktop\პპტ_ შშმ დღის ცენტრები\IIZIIyIoIA_IIIyIZIInIuIIeIoIA_IAIIyIoIIoIAIIZ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0087" y="1916832"/>
            <a:ext cx="8410014" cy="4406516"/>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89677" y="2063164"/>
            <a:ext cx="9090835" cy="369332"/>
          </a:xfrm>
          <a:prstGeom prst="rect">
            <a:avLst/>
          </a:prstGeom>
          <a:ln>
            <a:solidFill>
              <a:schemeClr val="bg1"/>
            </a:solidFill>
          </a:ln>
        </p:spPr>
        <p:txBody>
          <a:bodyPr wrap="square">
            <a:spAutoFit/>
          </a:bodyPr>
          <a:lstStyle/>
          <a:p>
            <a:pPr marL="285750" indent="-285750">
              <a:buFont typeface="Wingdings" pitchFamily="2" charset="2"/>
              <a:buChar char="Ø"/>
            </a:pPr>
            <a:endParaRPr lang="en-US" b="1" dirty="0">
              <a:effectLst>
                <a:outerShdw blurRad="38100" dist="38100" dir="2700000" algn="tl">
                  <a:srgbClr val="000000">
                    <a:alpha val="43137"/>
                  </a:srgbClr>
                </a:outerShdw>
              </a:effectLst>
            </a:endParaRPr>
          </a:p>
        </p:txBody>
      </p:sp>
      <p:sp>
        <p:nvSpPr>
          <p:cNvPr id="2" name="Rectangle 1"/>
          <p:cNvSpPr/>
          <p:nvPr/>
        </p:nvSpPr>
        <p:spPr>
          <a:xfrm>
            <a:off x="2118036" y="495368"/>
            <a:ext cx="4020652" cy="369332"/>
          </a:xfrm>
          <a:prstGeom prst="rect">
            <a:avLst/>
          </a:prstGeom>
        </p:spPr>
        <p:txBody>
          <a:bodyPr wrap="none">
            <a:spAutoFit/>
          </a:bodyPr>
          <a:lstStyle/>
          <a:p>
            <a:pPr algn="ctr"/>
            <a:r>
              <a:rPr lang="ka-GE" b="1" dirty="0" smtClean="0"/>
              <a:t>მეურვეობა/მზრუნველობის სისტემა</a:t>
            </a:r>
            <a:endParaRPr lang="ka-GE" b="1" dirty="0"/>
          </a:p>
        </p:txBody>
      </p:sp>
      <p:sp>
        <p:nvSpPr>
          <p:cNvPr id="4" name="Rectangle 3"/>
          <p:cNvSpPr/>
          <p:nvPr/>
        </p:nvSpPr>
        <p:spPr>
          <a:xfrm>
            <a:off x="611560" y="864700"/>
            <a:ext cx="7488832" cy="8279190"/>
          </a:xfrm>
          <a:prstGeom prst="rect">
            <a:avLst/>
          </a:prstGeom>
        </p:spPr>
        <p:txBody>
          <a:bodyPr wrap="square">
            <a:spAutoFit/>
          </a:bodyPr>
          <a:lstStyle/>
          <a:p>
            <a:pPr algn="just"/>
            <a:endParaRPr lang="ka-GE" sz="1400" dirty="0" smtClean="0"/>
          </a:p>
          <a:p>
            <a:pPr algn="just"/>
            <a:r>
              <a:rPr lang="en-US" sz="1400" dirty="0" smtClean="0"/>
              <a:t>დ</a:t>
            </a:r>
            <a:r>
              <a:rPr lang="ka-GE" sz="1400" dirty="0" smtClean="0"/>
              <a:t>ღეს არსებული </a:t>
            </a:r>
            <a:r>
              <a:rPr lang="ka-GE" sz="1400" dirty="0" smtClean="0"/>
              <a:t>მდგომარეობა:</a:t>
            </a:r>
            <a:endParaRPr lang="ka-GE" sz="1400" dirty="0" smtClean="0"/>
          </a:p>
          <a:p>
            <a:pPr algn="just"/>
            <a:endParaRPr lang="ka-GE" sz="1400" dirty="0" smtClean="0"/>
          </a:p>
          <a:p>
            <a:pPr algn="just"/>
            <a:r>
              <a:rPr lang="ka-GE" sz="1400" dirty="0" smtClean="0"/>
              <a:t>სსიპ </a:t>
            </a:r>
            <a:r>
              <a:rPr lang="ka-GE" sz="1400" dirty="0" smtClean="0"/>
              <a:t>სოციალური მომსახურების </a:t>
            </a:r>
            <a:r>
              <a:rPr lang="ka-GE" sz="1400" dirty="0" smtClean="0"/>
              <a:t>სააგენტოში:</a:t>
            </a:r>
          </a:p>
          <a:p>
            <a:pPr marL="285750" indent="-285750" algn="just">
              <a:buFont typeface="Arial" panose="020B0604020202020204" pitchFamily="34" charset="0"/>
              <a:buChar char="•"/>
            </a:pPr>
            <a:endParaRPr lang="ka-GE" sz="1400" dirty="0"/>
          </a:p>
          <a:p>
            <a:pPr marL="285750" indent="-285750" algn="just">
              <a:buFont typeface="Arial" panose="020B0604020202020204" pitchFamily="34" charset="0"/>
              <a:buChar char="•"/>
            </a:pPr>
            <a:r>
              <a:rPr lang="ka-GE" sz="1400" dirty="0" smtClean="0"/>
              <a:t>სოციალური </a:t>
            </a:r>
            <a:r>
              <a:rPr lang="ka-GE" sz="1400" dirty="0" smtClean="0"/>
              <a:t>მუშაკის 271 საშტატო ერთეული, მათ შორის 21 უფროსი სოციალური </a:t>
            </a:r>
            <a:r>
              <a:rPr lang="ka-GE" sz="1400" dirty="0" smtClean="0"/>
              <a:t>მუშაკი</a:t>
            </a:r>
            <a:r>
              <a:rPr lang="ka-GE" sz="1400" dirty="0"/>
              <a:t>;</a:t>
            </a:r>
            <a:r>
              <a:rPr lang="ka-GE" sz="1400" dirty="0" smtClean="0"/>
              <a:t> </a:t>
            </a:r>
          </a:p>
          <a:p>
            <a:pPr marL="285750" indent="-285750" algn="just">
              <a:buFont typeface="Arial" panose="020B0604020202020204" pitchFamily="34" charset="0"/>
              <a:buChar char="•"/>
            </a:pPr>
            <a:r>
              <a:rPr lang="ka-GE" sz="1400" dirty="0" smtClean="0"/>
              <a:t>20 ხელშეკრულებით დასაქმებული </a:t>
            </a:r>
            <a:r>
              <a:rPr lang="ka-GE" sz="1400" dirty="0" smtClean="0"/>
              <a:t>სოციალური მუშაკი;</a:t>
            </a:r>
          </a:p>
          <a:p>
            <a:pPr marL="285750" indent="-285750" algn="just">
              <a:buFont typeface="Arial" panose="020B0604020202020204" pitchFamily="34" charset="0"/>
              <a:buChar char="•"/>
            </a:pPr>
            <a:r>
              <a:rPr lang="ka-GE" sz="1400" dirty="0" smtClean="0"/>
              <a:t>14 </a:t>
            </a:r>
            <a:r>
              <a:rPr lang="ka-GE" sz="1400" dirty="0" smtClean="0"/>
              <a:t>ფსიქოლოგის </a:t>
            </a:r>
            <a:r>
              <a:rPr lang="ka-GE" sz="1400" dirty="0"/>
              <a:t>საშტატო </a:t>
            </a:r>
            <a:r>
              <a:rPr lang="ka-GE" sz="1400" dirty="0" smtClean="0"/>
              <a:t>ერთეული.</a:t>
            </a:r>
            <a:endParaRPr lang="ka-GE" sz="1400" dirty="0" smtClean="0"/>
          </a:p>
          <a:p>
            <a:pPr algn="just"/>
            <a:endParaRPr lang="ka-GE" sz="1400" dirty="0" smtClean="0"/>
          </a:p>
          <a:p>
            <a:pPr algn="just"/>
            <a:endParaRPr lang="ka-GE" sz="1400" dirty="0"/>
          </a:p>
          <a:p>
            <a:pPr lvl="0" algn="just"/>
            <a:r>
              <a:rPr lang="en-US" sz="1400" dirty="0" smtClean="0"/>
              <a:t>* </a:t>
            </a:r>
            <a:r>
              <a:rPr lang="en-US" sz="1400" dirty="0" err="1" smtClean="0"/>
              <a:t>Xxxxxxx</a:t>
            </a:r>
            <a:r>
              <a:rPr lang="en-US" sz="1400" dirty="0" smtClean="0"/>
              <a:t> SERTIFICIREBUL/AKRREDITIREBULI KURIKULUMI </a:t>
            </a:r>
            <a:r>
              <a:rPr lang="en-US" sz="1400" dirty="0" err="1" smtClean="0"/>
              <a:t>sEMUsAVDA</a:t>
            </a:r>
            <a:endParaRPr lang="en-US" sz="1400" dirty="0" smtClean="0"/>
          </a:p>
          <a:p>
            <a:pPr lvl="0" algn="just"/>
            <a:r>
              <a:rPr lang="en-US" sz="1400" dirty="0" smtClean="0"/>
              <a:t>* </a:t>
            </a:r>
            <a:r>
              <a:rPr lang="en-US" sz="1400" dirty="0" err="1" smtClean="0"/>
              <a:t>SISTEMAsI</a:t>
            </a:r>
            <a:r>
              <a:rPr lang="en-US" sz="1400" dirty="0" smtClean="0"/>
              <a:t> </a:t>
            </a:r>
            <a:r>
              <a:rPr lang="en-US" sz="1400" dirty="0" err="1" smtClean="0"/>
              <a:t>MOMUsAVE</a:t>
            </a:r>
            <a:r>
              <a:rPr lang="en-US" sz="1400" dirty="0" smtClean="0"/>
              <a:t> SOC MOMIJNACE DAIWYO GADAMZADEBA </a:t>
            </a:r>
            <a:r>
              <a:rPr lang="en-US" sz="1400" dirty="0" err="1" smtClean="0"/>
              <a:t>GAGRzELDEBA</a:t>
            </a:r>
            <a:r>
              <a:rPr lang="en-US" sz="1400" dirty="0" smtClean="0"/>
              <a:t> 2020sI.</a:t>
            </a:r>
            <a:r>
              <a:rPr lang="ka-GE" sz="1400" dirty="0" smtClean="0"/>
              <a:t>გადამზადდა </a:t>
            </a:r>
            <a:r>
              <a:rPr lang="ka-GE" sz="1400" dirty="0"/>
              <a:t>სსიპ სოციალური მომსახურების სააგენტოში </a:t>
            </a:r>
            <a:r>
              <a:rPr lang="ka-GE" sz="1400" dirty="0" smtClean="0"/>
              <a:t>დასაქმებული 133 </a:t>
            </a:r>
            <a:r>
              <a:rPr lang="ka-GE" sz="1400" dirty="0"/>
              <a:t>სოციალური მუშაკი </a:t>
            </a:r>
            <a:r>
              <a:rPr lang="ka-GE" sz="1400" dirty="0" smtClean="0"/>
              <a:t>.</a:t>
            </a:r>
          </a:p>
          <a:p>
            <a:pPr lvl="0" algn="just"/>
            <a:endParaRPr lang="ka-GE" sz="1400" dirty="0"/>
          </a:p>
          <a:p>
            <a:pPr lvl="0" algn="just"/>
            <a:r>
              <a:rPr lang="ka-GE" sz="1400" dirty="0" smtClean="0"/>
              <a:t>დაარსდა ბავშვთა კეთილდღეობისაკენ </a:t>
            </a:r>
            <a:r>
              <a:rPr lang="ka-GE" sz="1400" dirty="0"/>
              <a:t>მიმართული   საკოორდინაციო </a:t>
            </a:r>
            <a:r>
              <a:rPr lang="ka-GE" sz="1400" dirty="0" smtClean="0"/>
              <a:t>საბჭო (</a:t>
            </a:r>
            <a:r>
              <a:rPr lang="en-US" sz="1400" dirty="0" err="1" smtClean="0"/>
              <a:t>ccm</a:t>
            </a:r>
            <a:r>
              <a:rPr lang="en-US" sz="1400" dirty="0" smtClean="0"/>
              <a:t>):</a:t>
            </a:r>
            <a:endParaRPr lang="ka-GE" sz="1400" dirty="0" smtClean="0"/>
          </a:p>
          <a:p>
            <a:pPr algn="just"/>
            <a:r>
              <a:rPr lang="ka-GE" sz="1400" b="1" dirty="0" smtClean="0"/>
              <a:t>კომიტეტი </a:t>
            </a:r>
            <a:r>
              <a:rPr lang="ka-GE" sz="1400" b="1" dirty="0"/>
              <a:t>I</a:t>
            </a:r>
            <a:r>
              <a:rPr lang="ka-GE" sz="1400" dirty="0"/>
              <a:t> - სოციალური მუშაობისა და ალტერნატიული მომსახურებების განვითარების კომიტეტი </a:t>
            </a:r>
            <a:endParaRPr lang="ka-GE" sz="1400" dirty="0" smtClean="0"/>
          </a:p>
          <a:p>
            <a:pPr algn="just"/>
            <a:r>
              <a:rPr lang="ka-GE" sz="1400" b="1" dirty="0"/>
              <a:t>კომიტეტი </a:t>
            </a:r>
            <a:r>
              <a:rPr lang="en-US" sz="1400" b="1" dirty="0"/>
              <a:t>II </a:t>
            </a:r>
            <a:r>
              <a:rPr lang="en-US" sz="1400" dirty="0"/>
              <a:t>- </a:t>
            </a:r>
            <a:r>
              <a:rPr lang="ka-GE" sz="1400" dirty="0"/>
              <a:t>პრევენციისა და ოჯახის მხარდამჭერი მომსახურებების გაძლიერების </a:t>
            </a:r>
            <a:r>
              <a:rPr lang="ka-GE" sz="1400" dirty="0" smtClean="0"/>
              <a:t>კომიტეტი</a:t>
            </a:r>
          </a:p>
          <a:p>
            <a:pPr algn="just"/>
            <a:r>
              <a:rPr lang="ka-GE" sz="1400" b="1" dirty="0"/>
              <a:t>კომიტეტი III </a:t>
            </a:r>
            <a:r>
              <a:rPr lang="ka-GE" sz="1400" dirty="0"/>
              <a:t>- დეინსტიტუციონალიზაციის სტრატეგიისა და სამოქმედო გეგმის შემუშავებისა და განხორციელების </a:t>
            </a:r>
            <a:r>
              <a:rPr lang="ka-GE" sz="1400" dirty="0" smtClean="0"/>
              <a:t>კომიტეტი</a:t>
            </a:r>
          </a:p>
          <a:p>
            <a:pPr algn="just"/>
            <a:r>
              <a:rPr lang="ka-GE" sz="1400" b="1" dirty="0"/>
              <a:t>კომიტეტი IV </a:t>
            </a:r>
            <a:r>
              <a:rPr lang="ka-GE" sz="1400" dirty="0"/>
              <a:t>- ბავშვზე ზრუნვის მომსახურებათა მონიტორინგის სისტემის განვითარების კომიტეტი</a:t>
            </a:r>
            <a:endParaRPr lang="en-US" sz="1400" dirty="0"/>
          </a:p>
          <a:p>
            <a:pPr algn="just"/>
            <a:endParaRPr lang="en-US" sz="1400" dirty="0"/>
          </a:p>
          <a:p>
            <a:pPr algn="just"/>
            <a:endParaRPr lang="en-US" sz="1400" dirty="0"/>
          </a:p>
          <a:p>
            <a:pPr lvl="0" algn="just"/>
            <a:endParaRPr lang="en-US" sz="1400" dirty="0"/>
          </a:p>
          <a:p>
            <a:pPr algn="just"/>
            <a:endParaRPr lang="ka-GE" sz="1400" dirty="0" smtClean="0"/>
          </a:p>
          <a:p>
            <a:pPr algn="just"/>
            <a:endParaRPr lang="ka-GE" sz="1400" dirty="0"/>
          </a:p>
          <a:p>
            <a:pPr algn="just"/>
            <a:endParaRPr lang="ka-GE" sz="1400" dirty="0" smtClean="0"/>
          </a:p>
          <a:p>
            <a:pPr algn="just"/>
            <a:endParaRPr lang="ka-GE" sz="1400" dirty="0" smtClean="0"/>
          </a:p>
          <a:p>
            <a:pPr algn="just"/>
            <a:endParaRPr lang="ka-GE" sz="1400" dirty="0" smtClean="0"/>
          </a:p>
          <a:p>
            <a:pPr algn="just"/>
            <a:endParaRPr lang="ka-GE" sz="1400" dirty="0"/>
          </a:p>
          <a:p>
            <a:pPr algn="just"/>
            <a:endParaRPr lang="ka-GE" sz="1400" dirty="0" smtClean="0"/>
          </a:p>
          <a:p>
            <a:pPr algn="just"/>
            <a:endParaRPr lang="ka-GE" sz="1400" dirty="0"/>
          </a:p>
          <a:p>
            <a:pPr algn="just"/>
            <a:endParaRPr lang="ka-GE" sz="1400" dirty="0" smtClean="0"/>
          </a:p>
          <a:p>
            <a:pPr algn="just"/>
            <a:endParaRPr lang="en-US" sz="1400" dirty="0"/>
          </a:p>
        </p:txBody>
      </p:sp>
    </p:spTree>
    <p:extLst>
      <p:ext uri="{BB962C8B-B14F-4D97-AF65-F5344CB8AC3E}">
        <p14:creationId xmlns:p14="http://schemas.microsoft.com/office/powerpoint/2010/main" val="27564256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_დისკი და ა.შ.\Users\itsilikishvili\Desktop\პპტ_ შშმ დღის ცენტრები\IIZIIyIoIA_IIIyIZIInIuIIeIoIA_IAIIyIoIIoIAIIZ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0458" y="463508"/>
            <a:ext cx="8410014" cy="5720350"/>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6"/>
          <p:cNvSpPr>
            <a:spLocks noGrp="1"/>
          </p:cNvSpPr>
          <p:nvPr>
            <p:ph type="sldNum" sz="quarter" idx="12"/>
          </p:nvPr>
        </p:nvSpPr>
        <p:spPr/>
        <p:txBody>
          <a:bodyPr/>
          <a:lstStyle/>
          <a:p>
            <a:fld id="{B6F15528-21DE-4FAA-801E-634DDDAF4B2B}" type="slidenum">
              <a:rPr lang="en-US" smtClean="0">
                <a:solidFill>
                  <a:prstClr val="white">
                    <a:lumMod val="50000"/>
                  </a:prstClr>
                </a:solidFill>
              </a:rPr>
              <a:pPr/>
              <a:t>5</a:t>
            </a:fld>
            <a:endParaRPr lang="en-US" dirty="0">
              <a:solidFill>
                <a:prstClr val="white">
                  <a:lumMod val="50000"/>
                </a:prstClr>
              </a:solidFill>
            </a:endParaRPr>
          </a:p>
        </p:txBody>
      </p:sp>
      <p:sp>
        <p:nvSpPr>
          <p:cNvPr id="2" name="TextBox 1"/>
          <p:cNvSpPr txBox="1"/>
          <p:nvPr/>
        </p:nvSpPr>
        <p:spPr>
          <a:xfrm>
            <a:off x="267592" y="548680"/>
            <a:ext cx="8695746" cy="6078587"/>
          </a:xfrm>
          <a:prstGeom prst="rect">
            <a:avLst/>
          </a:prstGeom>
          <a:noFill/>
        </p:spPr>
        <p:txBody>
          <a:bodyPr wrap="square" rtlCol="0">
            <a:spAutoFit/>
          </a:bodyPr>
          <a:lstStyle/>
          <a:p>
            <a:r>
              <a:rPr lang="ka-GE" sz="1200" dirty="0"/>
              <a:t>საქართველოს ოკუპირებული ტერიტორიებიდან დევნილთა, შრომის, ჯანმრთელობისა და სოციალური დაცვის მინისტრის 2019 წლის 27 მარტის ბრძანებით დამტკიცდა ბავშვთა კეთილდღეობისაკენ მიმართული   საკოორდინაციო საბჭოს დებულება. საბჭოს, ასევე, საბჭოს ფარგლებში არსებული კომიტეტების წევრები არიან, როგორც საქართველოს საპატრიარქოს, ისე მუსლიმთა სამმართველოს წარმომადგენლები.</a:t>
            </a:r>
            <a:endParaRPr lang="en-US" sz="1200" dirty="0"/>
          </a:p>
          <a:p>
            <a:r>
              <a:rPr lang="ka-GE" sz="1200" dirty="0"/>
              <a:t> საბჭოს ფარგლებში ფუნქციონირებს 4 კომიტეტი</a:t>
            </a:r>
            <a:r>
              <a:rPr lang="ka-GE" sz="1200" dirty="0" smtClean="0"/>
              <a:t>:</a:t>
            </a:r>
          </a:p>
          <a:p>
            <a:endParaRPr lang="en-US" sz="1000" dirty="0"/>
          </a:p>
          <a:p>
            <a:r>
              <a:rPr lang="ka-GE" sz="1100" b="1" dirty="0"/>
              <a:t>კომიტეტი I</a:t>
            </a:r>
            <a:r>
              <a:rPr lang="ka-GE" sz="1100" dirty="0"/>
              <a:t> - სოციალური მუშაობისა და ალტერნატიული მომსახურებების განვითარების კომიტეტი </a:t>
            </a:r>
            <a:endParaRPr lang="en-US" sz="1100" dirty="0"/>
          </a:p>
          <a:p>
            <a:pPr lvl="0"/>
            <a:r>
              <a:rPr lang="ka-GE" sz="1100" dirty="0"/>
              <a:t>სოციალური მომსახურების სააგენტოში არსებული სოციალური სამუშაოს გადახედვა და ხარისხის ამაღლების კუთხით რეკომენდაციების შემუშავება;</a:t>
            </a:r>
            <a:endParaRPr lang="en-US" sz="1100" dirty="0"/>
          </a:p>
          <a:p>
            <a:pPr lvl="0"/>
            <a:r>
              <a:rPr lang="ka-GE" sz="1100" dirty="0"/>
              <a:t>სოციალური მომსახურების სააგენტოს სოციალური მუშაკებსა და მუნიციპალიტეტის სოციალურ სამსახურებს შორის თანამშრომლობის ჩარჩოსა და გაიდლაინების შემუშავება (დარგის ექსპერტთან მჭიდრო თანამშრომლობის გზით); </a:t>
            </a:r>
            <a:endParaRPr lang="en-US" sz="1100" dirty="0"/>
          </a:p>
          <a:p>
            <a:pPr lvl="0"/>
            <a:r>
              <a:rPr lang="ka-GE" sz="1100" dirty="0"/>
              <a:t>მინდობითი აღზრდის და სპეციალიზებული მინდობითი აღზრდის კონცეფციის გადახედვა და საჭირო ცვლილებების შეტანა; </a:t>
            </a:r>
            <a:endParaRPr lang="en-US" sz="1100" dirty="0"/>
          </a:p>
          <a:p>
            <a:pPr lvl="0"/>
            <a:r>
              <a:rPr lang="ka-GE" sz="1100" dirty="0"/>
              <a:t>მინდობით აღმზრდელების მოზიდვის კონცეფციის შემუშავება; </a:t>
            </a:r>
            <a:endParaRPr lang="en-US" sz="1100" dirty="0"/>
          </a:p>
          <a:p>
            <a:pPr lvl="0"/>
            <a:r>
              <a:rPr lang="ka-GE" sz="1100" dirty="0"/>
              <a:t>მიმღები მშობლებისათვის ბავშვის განთავსების შემდგომი მხარდამჭერი მოდულის შემუშავება (დარგის ექსპერტთან მჭიდრო თანამშრომლობის გზით);</a:t>
            </a:r>
            <a:endParaRPr lang="en-US" sz="1100" dirty="0"/>
          </a:p>
          <a:p>
            <a:pPr lvl="0"/>
            <a:r>
              <a:rPr lang="ka-GE" sz="1100" dirty="0"/>
              <a:t>განსახორციელებელი ინიციატივების განფასების მომზადება;</a:t>
            </a:r>
            <a:endParaRPr lang="en-US" sz="1100" dirty="0"/>
          </a:p>
          <a:p>
            <a:pPr lvl="0"/>
            <a:r>
              <a:rPr lang="ka-GE" sz="1100" dirty="0"/>
              <a:t>საბჭოს და კომიტეტის წევრების მიერ წარდგენილ სხვა ინიციატივებზე მუშაობა.</a:t>
            </a:r>
            <a:endParaRPr lang="en-US" sz="1100" dirty="0"/>
          </a:p>
          <a:p>
            <a:r>
              <a:rPr lang="ka-GE" sz="1100" b="1" dirty="0"/>
              <a:t> </a:t>
            </a:r>
            <a:r>
              <a:rPr lang="ka-GE" sz="1100" b="1" dirty="0" smtClean="0"/>
              <a:t>კომიტეტი </a:t>
            </a:r>
            <a:r>
              <a:rPr lang="en-US" sz="1100" b="1" dirty="0"/>
              <a:t>II </a:t>
            </a:r>
            <a:r>
              <a:rPr lang="en-US" sz="1100" dirty="0"/>
              <a:t>- </a:t>
            </a:r>
            <a:r>
              <a:rPr lang="ka-GE" sz="1100" dirty="0"/>
              <a:t>პრევენციისა და ოჯახის მხარდამჭერი მომსახურებების გაძლიერების კომიტეტი</a:t>
            </a:r>
            <a:endParaRPr lang="en-US" sz="1100" dirty="0"/>
          </a:p>
          <a:p>
            <a:pPr lvl="0"/>
            <a:r>
              <a:rPr lang="ka-GE" sz="1100" dirty="0"/>
              <a:t>მოწყვლადი ბავშვიანი ოჯახების ადრეული იდენტიფიცირების, რეფერირებისა და რეაგირების კონცეფციისა და ინსტრუმენტების შემუშავება (დარგის ექსპერტთან მჭიდრო თანამშრომლობის გზით);</a:t>
            </a:r>
            <a:endParaRPr lang="en-US" sz="1100" dirty="0"/>
          </a:p>
          <a:p>
            <a:pPr lvl="0"/>
            <a:r>
              <a:rPr lang="ka-GE" sz="1100" dirty="0"/>
              <a:t>მოწყვლადი ბავშვიანი ოჯახების ადრეული იდენტიფიცირებისა და რეფერირების მექანიზმის პილოტირება და შემდგომ პილოტირების შედეგების განხილვა და ერთიანი საკოორდინაციო საბჭოსათვის შედეგების წარდგენა;</a:t>
            </a:r>
            <a:endParaRPr lang="en-US" sz="1100" dirty="0"/>
          </a:p>
          <a:p>
            <a:pPr lvl="0"/>
            <a:r>
              <a:rPr lang="ka-GE" sz="1100" dirty="0"/>
              <a:t>მიტოვების პრევენციის და ოჯახის მხარდამჭერი მომსახურებების შექმნისა და გაძლიერების კონცეფციის შემუშავება; </a:t>
            </a:r>
            <a:endParaRPr lang="en-US" sz="1100" dirty="0"/>
          </a:p>
          <a:p>
            <a:pPr lvl="0"/>
            <a:r>
              <a:rPr lang="ka-GE" sz="1100" dirty="0"/>
              <a:t>განსახორციელებელი ინიციატივების განფასების მომზადება;</a:t>
            </a:r>
            <a:endParaRPr lang="en-US" sz="1100" dirty="0"/>
          </a:p>
          <a:p>
            <a:pPr lvl="0"/>
            <a:r>
              <a:rPr lang="ka-GE" sz="1100" dirty="0"/>
              <a:t>საბჭოს და კომიტეტის წევრების მიერ წარდგენილ სხვა ინიციატივებზე მუშაობა.</a:t>
            </a:r>
            <a:endParaRPr lang="en-US" sz="1100" dirty="0"/>
          </a:p>
          <a:p>
            <a:r>
              <a:rPr lang="ka-GE" sz="1100" b="1" dirty="0"/>
              <a:t>კომიტეტი III </a:t>
            </a:r>
            <a:r>
              <a:rPr lang="ka-GE" sz="1100" dirty="0"/>
              <a:t>- დეინსტიტუციონალიზაციის სტრატეგიისა და სამოქმედო გეგმის შემუშავებისა და განხორციელების კომიტეტი</a:t>
            </a:r>
            <a:endParaRPr lang="en-US" sz="1100" dirty="0"/>
          </a:p>
          <a:p>
            <a:pPr lvl="0"/>
            <a:r>
              <a:rPr lang="ka-GE" sz="1100" dirty="0"/>
              <a:t>დიდი ზომის ბავშვთა დაწესებულებების დეინსტიტუციონალიზაციის სამოქმედო გეგმის შემუშავება (დარგის ექსპერტთან მჭიდრო თანამშრომლობის გზით);</a:t>
            </a:r>
            <a:endParaRPr lang="en-US" sz="1100" dirty="0"/>
          </a:p>
          <a:p>
            <a:pPr lvl="0"/>
            <a:r>
              <a:rPr lang="ka-GE" sz="1100" dirty="0"/>
              <a:t>განსახორციელებელი ინიციატივების განფასების მომზადება;</a:t>
            </a:r>
            <a:endParaRPr lang="en-US" sz="1100" dirty="0"/>
          </a:p>
          <a:p>
            <a:pPr lvl="0"/>
            <a:r>
              <a:rPr lang="ka-GE" sz="1100" dirty="0"/>
              <a:t>საბჭოს და კომიტეტის წევრების მიერ წარდგენილ სხვა ინიციატივებზე მუშაობა.</a:t>
            </a:r>
            <a:endParaRPr lang="en-US" sz="1100" dirty="0"/>
          </a:p>
          <a:p>
            <a:r>
              <a:rPr lang="ka-GE" sz="1100" dirty="0"/>
              <a:t> </a:t>
            </a:r>
            <a:r>
              <a:rPr lang="ka-GE" sz="1100" b="1" dirty="0" smtClean="0"/>
              <a:t>კომიტეტი </a:t>
            </a:r>
            <a:r>
              <a:rPr lang="ka-GE" sz="1100" b="1" dirty="0"/>
              <a:t>IV </a:t>
            </a:r>
            <a:r>
              <a:rPr lang="ka-GE" sz="1100" dirty="0"/>
              <a:t>- ბავშვზე ზრუნვის მომსახურებათა მონიტორინგის სისტემის განვითარების კომიტეტი</a:t>
            </a:r>
            <a:endParaRPr lang="en-US" sz="1100" dirty="0"/>
          </a:p>
          <a:p>
            <a:pPr lvl="0"/>
            <a:r>
              <a:rPr lang="ka-GE" sz="1100" dirty="0"/>
              <a:t>ბავშვთა მომსახურებების  გარე მონიტორინგის სისტემისა და სტანდარტების შემუშავება (დარგის ექსპერტთან მჭიდრო თანამშრომლობის გზით);</a:t>
            </a:r>
            <a:endParaRPr lang="en-US" sz="1100" dirty="0"/>
          </a:p>
          <a:p>
            <a:pPr lvl="0"/>
            <a:r>
              <a:rPr lang="ka-GE" sz="1100" dirty="0"/>
              <a:t>განსახორციელებელი ინიციატივების განფასების მომზადება;</a:t>
            </a:r>
            <a:endParaRPr lang="en-US" sz="1100" dirty="0"/>
          </a:p>
          <a:p>
            <a:pPr lvl="0"/>
            <a:r>
              <a:rPr lang="ka-GE" sz="1100" dirty="0"/>
              <a:t>საბჭოს და კომიტეტის წევრების მიერ წარდგენილ სხვა ინიციატივებზე მუშაობა.</a:t>
            </a:r>
            <a:endParaRPr lang="en-US" sz="1100" dirty="0"/>
          </a:p>
        </p:txBody>
      </p:sp>
    </p:spTree>
    <p:extLst>
      <p:ext uri="{BB962C8B-B14F-4D97-AF65-F5344CB8AC3E}">
        <p14:creationId xmlns:p14="http://schemas.microsoft.com/office/powerpoint/2010/main" val="24760481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fld id="{20AEC45E-9755-47F7-957A-7176E727E620}" type="datetime1">
              <a:rPr lang="ka-GE" smtClean="0">
                <a:solidFill>
                  <a:prstClr val="black">
                    <a:tint val="75000"/>
                  </a:prstClr>
                </a:solidFill>
              </a:rPr>
              <a:t>16.01.2020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6</a:t>
            </a:fld>
            <a:endParaRPr lang="en-US" dirty="0">
              <a:solidFill>
                <a:prstClr val="black">
                  <a:tint val="75000"/>
                </a:prstClr>
              </a:solidFill>
            </a:endParaRPr>
          </a:p>
        </p:txBody>
      </p:sp>
      <p:sp>
        <p:nvSpPr>
          <p:cNvPr id="7" name="Rectangle 6"/>
          <p:cNvSpPr/>
          <p:nvPr/>
        </p:nvSpPr>
        <p:spPr>
          <a:xfrm>
            <a:off x="971600" y="2413338"/>
            <a:ext cx="6984776" cy="1754326"/>
          </a:xfrm>
          <a:prstGeom prst="rect">
            <a:avLst/>
          </a:prstGeom>
        </p:spPr>
        <p:txBody>
          <a:bodyPr wrap="square">
            <a:spAutoFit/>
          </a:bodyPr>
          <a:lstStyle/>
          <a:p>
            <a:pPr algn="just"/>
            <a:r>
              <a:rPr lang="ka-GE" dirty="0"/>
              <a:t>2020 წლის 1 </a:t>
            </a:r>
            <a:r>
              <a:rPr lang="ka-GE" dirty="0" smtClean="0"/>
              <a:t>თებერვლიდან</a:t>
            </a:r>
            <a:r>
              <a:rPr lang="en-US" dirty="0" smtClean="0"/>
              <a:t> </a:t>
            </a:r>
            <a:r>
              <a:rPr lang="ka-GE" dirty="0" smtClean="0"/>
              <a:t>დაგემილი წვლილებები:</a:t>
            </a:r>
          </a:p>
          <a:p>
            <a:pPr algn="just"/>
            <a:endParaRPr lang="ka-GE" dirty="0"/>
          </a:p>
          <a:p>
            <a:pPr algn="just"/>
            <a:r>
              <a:rPr lang="ka-GE" dirty="0" smtClean="0"/>
              <a:t> </a:t>
            </a:r>
            <a:r>
              <a:rPr lang="ka-GE" dirty="0"/>
              <a:t>ყალიბდება მეურვეობა-მზრუნველობის ერთიანი სისტემა.</a:t>
            </a:r>
          </a:p>
          <a:p>
            <a:pPr algn="just"/>
            <a:endParaRPr lang="ka-GE" b="1" dirty="0"/>
          </a:p>
          <a:p>
            <a:pPr algn="ctr"/>
            <a:r>
              <a:rPr lang="ka-GE" b="1" dirty="0"/>
              <a:t>სახელმწიფო ზრუნვისა და ტრეფიკინგის მსხვერპლთა, დაზარალებულთა დახმარების სააგენტო</a:t>
            </a:r>
            <a:r>
              <a:rPr lang="ka-GE" dirty="0"/>
              <a:t>. </a:t>
            </a:r>
          </a:p>
        </p:txBody>
      </p:sp>
    </p:spTree>
    <p:extLst>
      <p:ext uri="{BB962C8B-B14F-4D97-AF65-F5344CB8AC3E}">
        <p14:creationId xmlns:p14="http://schemas.microsoft.com/office/powerpoint/2010/main" val="3985268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dirty="0" smtClean="0"/>
              <a:t>სოც მუშაკების რაოდენობის ზრდა - საჭირო რესურსები</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273565658"/>
              </p:ext>
            </p:extLst>
          </p:nvPr>
        </p:nvGraphicFramePr>
        <p:xfrm>
          <a:off x="2123728" y="1484784"/>
          <a:ext cx="3746458" cy="4532540"/>
        </p:xfrm>
        <a:graphic>
          <a:graphicData uri="http://schemas.openxmlformats.org/drawingml/2006/table">
            <a:tbl>
              <a:tblPr>
                <a:tableStyleId>{5C22544A-7EE6-4342-B048-85BDC9FD1C3A}</a:tableStyleId>
              </a:tblPr>
              <a:tblGrid>
                <a:gridCol w="1805789"/>
                <a:gridCol w="909940"/>
                <a:gridCol w="1030729"/>
              </a:tblGrid>
              <a:tr h="247750">
                <a:tc>
                  <a:txBody>
                    <a:bodyPr/>
                    <a:lstStyle/>
                    <a:p>
                      <a:pPr algn="ctr" fontAlgn="ctr"/>
                      <a:r>
                        <a:rPr lang="en-US" sz="1000" u="none" strike="noStrike" dirty="0">
                          <a:effectLst/>
                        </a:rPr>
                        <a:t>2019</a:t>
                      </a:r>
                      <a:endParaRPr lang="en-US" sz="1000" b="1" i="0" u="none" strike="noStrike" dirty="0">
                        <a:solidFill>
                          <a:srgbClr val="000000"/>
                        </a:solidFill>
                        <a:effectLst/>
                        <a:latin typeface="Calibri"/>
                      </a:endParaRPr>
                    </a:p>
                  </a:txBody>
                  <a:tcPr marL="6043" marR="6043" marT="6043" marB="0" anchor="ctr"/>
                </a:tc>
                <a:tc>
                  <a:txBody>
                    <a:bodyPr/>
                    <a:lstStyle/>
                    <a:p>
                      <a:pPr algn="l" fontAlgn="ctr"/>
                      <a:r>
                        <a:rPr lang="ka-GE" sz="700" u="none" strike="noStrike">
                          <a:effectLst/>
                        </a:rPr>
                        <a:t>რაოდენობა</a:t>
                      </a:r>
                      <a:endParaRPr lang="ka-GE" sz="700" b="1" i="0" u="none" strike="noStrike">
                        <a:solidFill>
                          <a:srgbClr val="000000"/>
                        </a:solidFill>
                        <a:effectLst/>
                        <a:latin typeface="Calibri"/>
                      </a:endParaRPr>
                    </a:p>
                  </a:txBody>
                  <a:tcPr marL="6043" marR="6043" marT="6043" marB="0" anchor="ctr"/>
                </a:tc>
                <a:tc>
                  <a:txBody>
                    <a:bodyPr/>
                    <a:lstStyle/>
                    <a:p>
                      <a:pPr algn="l" fontAlgn="ctr"/>
                      <a:r>
                        <a:rPr lang="ka-GE" sz="700" u="none" strike="noStrike">
                          <a:effectLst/>
                        </a:rPr>
                        <a:t>სახელფასო ბიუჯეტი</a:t>
                      </a:r>
                      <a:endParaRPr lang="ka-GE" sz="700" b="1" i="0" u="none" strike="noStrike">
                        <a:solidFill>
                          <a:srgbClr val="000000"/>
                        </a:solidFill>
                        <a:effectLst/>
                        <a:latin typeface="Calibri"/>
                      </a:endParaRPr>
                    </a:p>
                  </a:txBody>
                  <a:tcPr marL="6043" marR="6043" marT="6043" marB="0" anchor="ctr"/>
                </a:tc>
              </a:tr>
              <a:tr h="218745">
                <a:tc>
                  <a:txBody>
                    <a:bodyPr/>
                    <a:lstStyle/>
                    <a:p>
                      <a:pPr algn="l" fontAlgn="b"/>
                      <a:r>
                        <a:rPr lang="ka-GE" sz="700" u="none" strike="noStrike">
                          <a:effectLst/>
                        </a:rPr>
                        <a:t>სოც. მუშაკი (ხელფასი - 800ლ)</a:t>
                      </a:r>
                      <a:endParaRPr lang="ka-GE" sz="700" b="0" i="0" u="none" strike="noStrike">
                        <a:solidFill>
                          <a:srgbClr val="000000"/>
                        </a:solidFill>
                        <a:effectLst/>
                        <a:latin typeface="Calibri"/>
                      </a:endParaRPr>
                    </a:p>
                  </a:txBody>
                  <a:tcPr marL="6043" marR="6043" marT="6043" marB="0" anchor="b"/>
                </a:tc>
                <a:tc>
                  <a:txBody>
                    <a:bodyPr/>
                    <a:lstStyle/>
                    <a:p>
                      <a:pPr algn="r" fontAlgn="b"/>
                      <a:r>
                        <a:rPr lang="en-US" sz="700" u="none" strike="noStrike">
                          <a:effectLst/>
                        </a:rPr>
                        <a:t>183</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1,756,800.00 </a:t>
                      </a:r>
                      <a:endParaRPr lang="en-US" sz="700" b="0" i="0" u="none" strike="noStrike">
                        <a:solidFill>
                          <a:srgbClr val="000000"/>
                        </a:solidFill>
                        <a:effectLst/>
                        <a:latin typeface="Calibri"/>
                      </a:endParaRPr>
                    </a:p>
                  </a:txBody>
                  <a:tcPr marL="6043" marR="6043" marT="6043" marB="0" anchor="b"/>
                </a:tc>
              </a:tr>
              <a:tr h="218745">
                <a:tc>
                  <a:txBody>
                    <a:bodyPr/>
                    <a:lstStyle/>
                    <a:p>
                      <a:pPr algn="l" fontAlgn="b"/>
                      <a:r>
                        <a:rPr lang="ka-GE" sz="700" u="none" strike="noStrike">
                          <a:effectLst/>
                        </a:rPr>
                        <a:t>სოც. მუშაკი (ხელფასი - 850ლ)</a:t>
                      </a:r>
                      <a:endParaRPr lang="ka-GE" sz="700" b="0" i="0" u="none" strike="noStrike">
                        <a:solidFill>
                          <a:srgbClr val="000000"/>
                        </a:solidFill>
                        <a:effectLst/>
                        <a:latin typeface="Calibri"/>
                      </a:endParaRPr>
                    </a:p>
                  </a:txBody>
                  <a:tcPr marL="6043" marR="6043" marT="6043" marB="0" anchor="b"/>
                </a:tc>
                <a:tc>
                  <a:txBody>
                    <a:bodyPr/>
                    <a:lstStyle/>
                    <a:p>
                      <a:pPr algn="r" fontAlgn="b"/>
                      <a:r>
                        <a:rPr lang="en-US" sz="700" u="none" strike="noStrike">
                          <a:effectLst/>
                        </a:rPr>
                        <a:t>67</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683,400.00 </a:t>
                      </a:r>
                      <a:endParaRPr lang="en-US" sz="700" b="0" i="0" u="none" strike="noStrike">
                        <a:solidFill>
                          <a:srgbClr val="000000"/>
                        </a:solidFill>
                        <a:effectLst/>
                        <a:latin typeface="Calibri"/>
                      </a:endParaRPr>
                    </a:p>
                  </a:txBody>
                  <a:tcPr marL="6043" marR="6043" marT="6043" marB="0" anchor="b"/>
                </a:tc>
              </a:tr>
              <a:tr h="218745">
                <a:tc>
                  <a:txBody>
                    <a:bodyPr/>
                    <a:lstStyle/>
                    <a:p>
                      <a:pPr algn="l" fontAlgn="b"/>
                      <a:r>
                        <a:rPr lang="ka-GE" sz="700" u="none" strike="noStrike">
                          <a:effectLst/>
                        </a:rPr>
                        <a:t>უროსი სოც მუშაკი (ხელფასი - 1000ლ)</a:t>
                      </a:r>
                      <a:endParaRPr lang="ka-GE" sz="700" b="0" i="0" u="none" strike="noStrike">
                        <a:solidFill>
                          <a:srgbClr val="000000"/>
                        </a:solidFill>
                        <a:effectLst/>
                        <a:latin typeface="Calibri"/>
                      </a:endParaRPr>
                    </a:p>
                  </a:txBody>
                  <a:tcPr marL="6043" marR="6043" marT="6043" marB="0" anchor="b"/>
                </a:tc>
                <a:tc>
                  <a:txBody>
                    <a:bodyPr/>
                    <a:lstStyle/>
                    <a:p>
                      <a:pPr algn="r" fontAlgn="b"/>
                      <a:r>
                        <a:rPr lang="en-US" sz="700" u="none" strike="noStrike">
                          <a:effectLst/>
                        </a:rPr>
                        <a:t>21</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252,000.00 </a:t>
                      </a:r>
                      <a:endParaRPr lang="en-US" sz="700" b="0" i="0" u="none" strike="noStrike">
                        <a:solidFill>
                          <a:srgbClr val="000000"/>
                        </a:solidFill>
                        <a:effectLst/>
                        <a:latin typeface="Calibri"/>
                      </a:endParaRPr>
                    </a:p>
                  </a:txBody>
                  <a:tcPr marL="6043" marR="6043" marT="6043" marB="0" anchor="b"/>
                </a:tc>
              </a:tr>
              <a:tr h="120853">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r>
              <a:tr h="126896">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r>
              <a:tr h="218745">
                <a:tc>
                  <a:txBody>
                    <a:bodyPr/>
                    <a:lstStyle/>
                    <a:p>
                      <a:pPr algn="l" fontAlgn="b"/>
                      <a:r>
                        <a:rPr lang="ka-GE" sz="700" u="none" strike="noStrike">
                          <a:effectLst/>
                        </a:rPr>
                        <a:t>ჯამი (შტატი)</a:t>
                      </a:r>
                      <a:endParaRPr lang="ka-GE" sz="700" b="1" i="0" u="none" strike="noStrike">
                        <a:solidFill>
                          <a:srgbClr val="000000"/>
                        </a:solidFill>
                        <a:effectLst/>
                        <a:latin typeface="Calibri"/>
                      </a:endParaRPr>
                    </a:p>
                  </a:txBody>
                  <a:tcPr marL="6043" marR="6043" marT="6043" marB="0" anchor="b"/>
                </a:tc>
                <a:tc>
                  <a:txBody>
                    <a:bodyPr/>
                    <a:lstStyle/>
                    <a:p>
                      <a:pPr algn="r" fontAlgn="b"/>
                      <a:r>
                        <a:rPr lang="en-US" sz="700" u="none" strike="noStrike">
                          <a:effectLst/>
                        </a:rPr>
                        <a:t>271</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2,692,200.00 </a:t>
                      </a:r>
                      <a:endParaRPr lang="en-US" sz="700" b="0" i="0" u="none" strike="noStrike">
                        <a:solidFill>
                          <a:srgbClr val="000000"/>
                        </a:solidFill>
                        <a:effectLst/>
                        <a:latin typeface="Calibri"/>
                      </a:endParaRPr>
                    </a:p>
                  </a:txBody>
                  <a:tcPr marL="6043" marR="6043" marT="6043" marB="0" anchor="b"/>
                </a:tc>
              </a:tr>
              <a:tr h="120853">
                <a:tc>
                  <a:txBody>
                    <a:bodyPr/>
                    <a:lstStyle/>
                    <a:p>
                      <a:pPr algn="l" fontAlgn="b"/>
                      <a:r>
                        <a:rPr lang="ka-GE" sz="700" u="none" strike="noStrike">
                          <a:effectLst/>
                        </a:rPr>
                        <a:t>შტატგარეშე</a:t>
                      </a:r>
                      <a:endParaRPr lang="ka-GE" sz="700" b="0" i="0" u="none" strike="noStrike">
                        <a:solidFill>
                          <a:srgbClr val="000000"/>
                        </a:solidFill>
                        <a:effectLst/>
                        <a:latin typeface="Calibri"/>
                      </a:endParaRPr>
                    </a:p>
                  </a:txBody>
                  <a:tcPr marL="6043" marR="6043" marT="6043" marB="0" anchor="b"/>
                </a:tc>
                <a:tc>
                  <a:txBody>
                    <a:bodyPr/>
                    <a:lstStyle/>
                    <a:p>
                      <a:pPr algn="r" fontAlgn="b"/>
                      <a:r>
                        <a:rPr lang="en-US" sz="700" u="none" strike="noStrike">
                          <a:effectLst/>
                        </a:rPr>
                        <a:t>20</a:t>
                      </a:r>
                      <a:endParaRPr lang="en-US" sz="700" b="0" i="1"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r>
              <a:tr h="126896">
                <a:tc>
                  <a:txBody>
                    <a:bodyPr/>
                    <a:lstStyle/>
                    <a:p>
                      <a:pPr algn="l" fontAlgn="b"/>
                      <a:r>
                        <a:rPr lang="ka-GE" sz="700" u="none" strike="noStrike">
                          <a:effectLst/>
                        </a:rPr>
                        <a:t>სულ</a:t>
                      </a:r>
                      <a:endParaRPr lang="ka-GE" sz="700" b="1" i="0" u="none" strike="noStrike">
                        <a:solidFill>
                          <a:srgbClr val="000000"/>
                        </a:solidFill>
                        <a:effectLst/>
                        <a:latin typeface="Calibri"/>
                      </a:endParaRPr>
                    </a:p>
                  </a:txBody>
                  <a:tcPr marL="6043" marR="6043" marT="6043" marB="0" anchor="b"/>
                </a:tc>
                <a:tc>
                  <a:txBody>
                    <a:bodyPr/>
                    <a:lstStyle/>
                    <a:p>
                      <a:pPr algn="r" fontAlgn="b"/>
                      <a:r>
                        <a:rPr lang="en-US" sz="700" u="none" strike="noStrike">
                          <a:effectLst/>
                        </a:rPr>
                        <a:t>291</a:t>
                      </a:r>
                      <a:endParaRPr lang="en-US" sz="700" b="1"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1" i="0" u="none" strike="noStrike">
                        <a:solidFill>
                          <a:srgbClr val="000000"/>
                        </a:solidFill>
                        <a:effectLst/>
                        <a:latin typeface="Calibri"/>
                      </a:endParaRPr>
                    </a:p>
                  </a:txBody>
                  <a:tcPr marL="6043" marR="6043" marT="6043" marB="0" anchor="b"/>
                </a:tc>
              </a:tr>
              <a:tr h="120853">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r>
              <a:tr h="120853">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r>
              <a:tr h="126896">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r>
              <a:tr h="247750">
                <a:tc>
                  <a:txBody>
                    <a:bodyPr/>
                    <a:lstStyle/>
                    <a:p>
                      <a:pPr algn="ctr" fontAlgn="ctr"/>
                      <a:r>
                        <a:rPr lang="en-US" sz="900" u="none" strike="noStrike">
                          <a:effectLst/>
                        </a:rPr>
                        <a:t>2020</a:t>
                      </a:r>
                      <a:endParaRPr lang="en-US" sz="900" b="1" i="0" u="none" strike="noStrike">
                        <a:solidFill>
                          <a:srgbClr val="000000"/>
                        </a:solidFill>
                        <a:effectLst/>
                        <a:latin typeface="Calibri"/>
                      </a:endParaRPr>
                    </a:p>
                  </a:txBody>
                  <a:tcPr marL="6043" marR="6043" marT="6043" marB="0" anchor="ctr"/>
                </a:tc>
                <a:tc>
                  <a:txBody>
                    <a:bodyPr/>
                    <a:lstStyle/>
                    <a:p>
                      <a:pPr algn="l" fontAlgn="ctr"/>
                      <a:r>
                        <a:rPr lang="ka-GE" sz="700" u="none" strike="noStrike">
                          <a:effectLst/>
                        </a:rPr>
                        <a:t>რაოდენობა</a:t>
                      </a:r>
                      <a:endParaRPr lang="ka-GE" sz="700" b="1" i="0" u="none" strike="noStrike">
                        <a:solidFill>
                          <a:srgbClr val="000000"/>
                        </a:solidFill>
                        <a:effectLst/>
                        <a:latin typeface="Calibri"/>
                      </a:endParaRPr>
                    </a:p>
                  </a:txBody>
                  <a:tcPr marL="6043" marR="6043" marT="6043" marB="0" anchor="ctr"/>
                </a:tc>
                <a:tc>
                  <a:txBody>
                    <a:bodyPr/>
                    <a:lstStyle/>
                    <a:p>
                      <a:pPr algn="l" fontAlgn="ctr"/>
                      <a:r>
                        <a:rPr lang="ka-GE" sz="700" u="none" strike="noStrike">
                          <a:effectLst/>
                        </a:rPr>
                        <a:t>სახელფასო ბიუჯეტი</a:t>
                      </a:r>
                      <a:endParaRPr lang="ka-GE" sz="700" b="1" i="0" u="none" strike="noStrike">
                        <a:solidFill>
                          <a:srgbClr val="000000"/>
                        </a:solidFill>
                        <a:effectLst/>
                        <a:latin typeface="Calibri"/>
                      </a:endParaRPr>
                    </a:p>
                  </a:txBody>
                  <a:tcPr marL="6043" marR="6043" marT="6043" marB="0" anchor="ctr"/>
                </a:tc>
              </a:tr>
              <a:tr h="218745">
                <a:tc>
                  <a:txBody>
                    <a:bodyPr/>
                    <a:lstStyle/>
                    <a:p>
                      <a:pPr algn="l" fontAlgn="b"/>
                      <a:r>
                        <a:rPr lang="ka-GE" sz="700" u="none" strike="noStrike">
                          <a:effectLst/>
                        </a:rPr>
                        <a:t>სოც. მუშაკი (ხელფასი - 1200ლ)</a:t>
                      </a:r>
                      <a:endParaRPr lang="ka-GE" sz="700" b="0" i="0" u="none" strike="noStrike">
                        <a:solidFill>
                          <a:srgbClr val="000000"/>
                        </a:solidFill>
                        <a:effectLst/>
                        <a:latin typeface="Calibri"/>
                      </a:endParaRPr>
                    </a:p>
                  </a:txBody>
                  <a:tcPr marL="6043" marR="6043" marT="6043" marB="0" anchor="b"/>
                </a:tc>
                <a:tc>
                  <a:txBody>
                    <a:bodyPr/>
                    <a:lstStyle/>
                    <a:p>
                      <a:pPr algn="r" fontAlgn="b"/>
                      <a:r>
                        <a:rPr lang="en-US" sz="700" u="none" strike="noStrike">
                          <a:effectLst/>
                        </a:rPr>
                        <a:t>329</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4,737,600.00 </a:t>
                      </a:r>
                      <a:endParaRPr lang="en-US" sz="700" b="0" i="0" u="none" strike="noStrike">
                        <a:solidFill>
                          <a:srgbClr val="000000"/>
                        </a:solidFill>
                        <a:effectLst/>
                        <a:latin typeface="Calibri"/>
                      </a:endParaRPr>
                    </a:p>
                  </a:txBody>
                  <a:tcPr marL="6043" marR="6043" marT="6043" marB="0" anchor="b"/>
                </a:tc>
              </a:tr>
              <a:tr h="218745">
                <a:tc>
                  <a:txBody>
                    <a:bodyPr/>
                    <a:lstStyle/>
                    <a:p>
                      <a:pPr algn="l" fontAlgn="b"/>
                      <a:r>
                        <a:rPr lang="ka-GE" sz="700" u="none" strike="noStrike">
                          <a:effectLst/>
                        </a:rPr>
                        <a:t>უროსი სოც მუშაკი (ხელფასი - 1400ლ)</a:t>
                      </a:r>
                      <a:endParaRPr lang="ka-GE" sz="700" b="0" i="0" u="none" strike="noStrike">
                        <a:solidFill>
                          <a:srgbClr val="000000"/>
                        </a:solidFill>
                        <a:effectLst/>
                        <a:latin typeface="Calibri"/>
                      </a:endParaRPr>
                    </a:p>
                  </a:txBody>
                  <a:tcPr marL="6043" marR="6043" marT="6043" marB="0" anchor="b"/>
                </a:tc>
                <a:tc>
                  <a:txBody>
                    <a:bodyPr/>
                    <a:lstStyle/>
                    <a:p>
                      <a:pPr algn="r" fontAlgn="b"/>
                      <a:r>
                        <a:rPr lang="en-US" sz="700" u="none" strike="noStrike">
                          <a:effectLst/>
                        </a:rPr>
                        <a:t>21</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352,800.00 </a:t>
                      </a:r>
                      <a:endParaRPr lang="en-US" sz="700" b="0" i="0" u="none" strike="noStrike">
                        <a:solidFill>
                          <a:srgbClr val="000000"/>
                        </a:solidFill>
                        <a:effectLst/>
                        <a:latin typeface="Calibri"/>
                      </a:endParaRPr>
                    </a:p>
                  </a:txBody>
                  <a:tcPr marL="6043" marR="6043" marT="6043" marB="0" anchor="b"/>
                </a:tc>
              </a:tr>
              <a:tr h="120853">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r>
              <a:tr h="126896">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r>
              <a:tr h="218745">
                <a:tc>
                  <a:txBody>
                    <a:bodyPr/>
                    <a:lstStyle/>
                    <a:p>
                      <a:pPr algn="l" fontAlgn="b"/>
                      <a:r>
                        <a:rPr lang="ka-GE" sz="700" u="none" strike="noStrike">
                          <a:effectLst/>
                        </a:rPr>
                        <a:t>ჯამი (შტატი)</a:t>
                      </a:r>
                      <a:endParaRPr lang="ka-GE" sz="700" b="1" i="0" u="none" strike="noStrike">
                        <a:solidFill>
                          <a:srgbClr val="000000"/>
                        </a:solidFill>
                        <a:effectLst/>
                        <a:latin typeface="Calibri"/>
                      </a:endParaRPr>
                    </a:p>
                  </a:txBody>
                  <a:tcPr marL="6043" marR="6043" marT="6043" marB="0" anchor="b"/>
                </a:tc>
                <a:tc>
                  <a:txBody>
                    <a:bodyPr/>
                    <a:lstStyle/>
                    <a:p>
                      <a:pPr algn="r" fontAlgn="b"/>
                      <a:r>
                        <a:rPr lang="en-US" sz="700" u="none" strike="noStrike">
                          <a:effectLst/>
                        </a:rPr>
                        <a:t>350</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5,090,400.00 </a:t>
                      </a:r>
                      <a:endParaRPr lang="en-US" sz="700" b="0" i="0" u="none" strike="noStrike">
                        <a:solidFill>
                          <a:srgbClr val="000000"/>
                        </a:solidFill>
                        <a:effectLst/>
                        <a:latin typeface="Calibri"/>
                      </a:endParaRPr>
                    </a:p>
                  </a:txBody>
                  <a:tcPr marL="6043" marR="6043" marT="6043" marB="0" anchor="b"/>
                </a:tc>
              </a:tr>
              <a:tr h="120853">
                <a:tc>
                  <a:txBody>
                    <a:bodyPr/>
                    <a:lstStyle/>
                    <a:p>
                      <a:pPr algn="l" fontAlgn="b"/>
                      <a:r>
                        <a:rPr lang="ka-GE" sz="700" u="none" strike="noStrike">
                          <a:effectLst/>
                        </a:rPr>
                        <a:t>შტატგარეშე</a:t>
                      </a:r>
                      <a:endParaRPr lang="ka-GE" sz="700" b="0" i="0" u="none" strike="noStrike">
                        <a:solidFill>
                          <a:srgbClr val="000000"/>
                        </a:solidFill>
                        <a:effectLst/>
                        <a:latin typeface="Calibri"/>
                      </a:endParaRPr>
                    </a:p>
                  </a:txBody>
                  <a:tcPr marL="6043" marR="6043" marT="6043" marB="0" anchor="b"/>
                </a:tc>
                <a:tc>
                  <a:txBody>
                    <a:bodyPr/>
                    <a:lstStyle/>
                    <a:p>
                      <a:pPr algn="r" fontAlgn="b"/>
                      <a:r>
                        <a:rPr lang="en-US" sz="700" u="none" strike="noStrike">
                          <a:effectLst/>
                        </a:rPr>
                        <a:t>0</a:t>
                      </a:r>
                      <a:endParaRPr lang="en-US" sz="700" b="0" i="1"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r>
              <a:tr h="126896">
                <a:tc>
                  <a:txBody>
                    <a:bodyPr/>
                    <a:lstStyle/>
                    <a:p>
                      <a:pPr algn="l" fontAlgn="b"/>
                      <a:r>
                        <a:rPr lang="ka-GE" sz="700" u="none" strike="noStrike">
                          <a:effectLst/>
                        </a:rPr>
                        <a:t>სულ</a:t>
                      </a:r>
                      <a:endParaRPr lang="ka-GE" sz="700" b="1" i="0" u="none" strike="noStrike">
                        <a:solidFill>
                          <a:srgbClr val="000000"/>
                        </a:solidFill>
                        <a:effectLst/>
                        <a:latin typeface="Calibri"/>
                      </a:endParaRPr>
                    </a:p>
                  </a:txBody>
                  <a:tcPr marL="6043" marR="6043" marT="6043" marB="0" anchor="b"/>
                </a:tc>
                <a:tc>
                  <a:txBody>
                    <a:bodyPr/>
                    <a:lstStyle/>
                    <a:p>
                      <a:pPr algn="r" fontAlgn="b"/>
                      <a:r>
                        <a:rPr lang="en-US" sz="700" u="none" strike="noStrike">
                          <a:effectLst/>
                        </a:rPr>
                        <a:t>350</a:t>
                      </a:r>
                      <a:endParaRPr lang="en-US" sz="700" b="1"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1" i="0" u="none" strike="noStrike">
                        <a:solidFill>
                          <a:srgbClr val="000000"/>
                        </a:solidFill>
                        <a:effectLst/>
                        <a:latin typeface="Calibri"/>
                      </a:endParaRPr>
                    </a:p>
                  </a:txBody>
                  <a:tcPr marL="6043" marR="6043" marT="6043" marB="0" anchor="b"/>
                </a:tc>
              </a:tr>
              <a:tr h="120853">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r>
              <a:tr h="120853">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r>
              <a:tr h="218745">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r>
                        <a:rPr lang="ka-GE" sz="700" u="none" strike="noStrike" dirty="0">
                          <a:effectLst/>
                        </a:rPr>
                        <a:t>სხვაობა</a:t>
                      </a:r>
                      <a:endParaRPr lang="ka-GE" sz="700" b="1" i="0" u="none" strike="noStrike" dirty="0">
                        <a:solidFill>
                          <a:srgbClr val="000000"/>
                        </a:solidFill>
                        <a:effectLst/>
                        <a:latin typeface="Calibri"/>
                      </a:endParaRPr>
                    </a:p>
                  </a:txBody>
                  <a:tcPr marL="6043" marR="6043" marT="6043" marB="0" anchor="b"/>
                </a:tc>
                <a:tc>
                  <a:txBody>
                    <a:bodyPr/>
                    <a:lstStyle/>
                    <a:p>
                      <a:pPr algn="l" fontAlgn="b"/>
                      <a:r>
                        <a:rPr lang="en-US" sz="700" u="none" strike="noStrike">
                          <a:effectLst/>
                        </a:rPr>
                        <a:t>                             2,398,200.00 </a:t>
                      </a:r>
                      <a:endParaRPr lang="en-US" sz="700" b="1" i="0" u="none" strike="noStrike">
                        <a:solidFill>
                          <a:srgbClr val="000000"/>
                        </a:solidFill>
                        <a:effectLst/>
                        <a:latin typeface="Calibri"/>
                      </a:endParaRPr>
                    </a:p>
                  </a:txBody>
                  <a:tcPr marL="6043" marR="6043" marT="6043" marB="0" anchor="b"/>
                </a:tc>
              </a:tr>
              <a:tr h="120853">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r>
              <a:tr h="218745">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r>
                        <a:rPr lang="ka-GE" sz="700" u="none" strike="noStrike">
                          <a:effectLst/>
                        </a:rPr>
                        <a:t>2020 დამატებულია</a:t>
                      </a:r>
                      <a:endParaRPr lang="ka-GE" sz="700" b="1"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1,000,000.00 </a:t>
                      </a:r>
                      <a:endParaRPr lang="en-US" sz="700" b="1" i="0" u="none" strike="noStrike">
                        <a:solidFill>
                          <a:srgbClr val="000000"/>
                        </a:solidFill>
                        <a:effectLst/>
                        <a:latin typeface="Calibri"/>
                      </a:endParaRPr>
                    </a:p>
                  </a:txBody>
                  <a:tcPr marL="6043" marR="6043" marT="6043" marB="0" anchor="b"/>
                </a:tc>
              </a:tr>
              <a:tr h="120853">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r>
              <a:tr h="218745">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r>
                        <a:rPr lang="ka-GE" sz="700" u="none" strike="noStrike">
                          <a:effectLst/>
                        </a:rPr>
                        <a:t>დეფიციტი</a:t>
                      </a:r>
                      <a:endParaRPr lang="ka-GE" sz="700" b="1" i="0" u="none" strike="noStrike">
                        <a:solidFill>
                          <a:srgbClr val="000000"/>
                        </a:solidFill>
                        <a:effectLst/>
                        <a:latin typeface="Calibri"/>
                      </a:endParaRPr>
                    </a:p>
                  </a:txBody>
                  <a:tcPr marL="6043" marR="6043" marT="6043" marB="0" anchor="b"/>
                </a:tc>
                <a:tc>
                  <a:txBody>
                    <a:bodyPr/>
                    <a:lstStyle/>
                    <a:p>
                      <a:pPr algn="l" fontAlgn="b"/>
                      <a:r>
                        <a:rPr lang="en-US" sz="700" u="none" strike="noStrike" dirty="0">
                          <a:effectLst/>
                        </a:rPr>
                        <a:t>                             1,398,200.00 </a:t>
                      </a:r>
                      <a:endParaRPr lang="en-US" sz="700" b="1" i="0" u="none" strike="noStrike" dirty="0">
                        <a:solidFill>
                          <a:srgbClr val="000000"/>
                        </a:solidFill>
                        <a:effectLst/>
                        <a:latin typeface="Calibri"/>
                      </a:endParaRPr>
                    </a:p>
                  </a:txBody>
                  <a:tcPr marL="6043" marR="6043" marT="6043" marB="0" anchor="b"/>
                </a:tc>
              </a:tr>
            </a:tbl>
          </a:graphicData>
        </a:graphic>
      </p:graphicFrame>
      <p:sp>
        <p:nvSpPr>
          <p:cNvPr id="4" name="Date Placeholder 3"/>
          <p:cNvSpPr>
            <a:spLocks noGrp="1"/>
          </p:cNvSpPr>
          <p:nvPr>
            <p:ph type="dt" sz="half" idx="10"/>
          </p:nvPr>
        </p:nvSpPr>
        <p:spPr/>
        <p:txBody>
          <a:bodyPr/>
          <a:lstStyle/>
          <a:p>
            <a:fld id="{20AEC45E-9755-47F7-957A-7176E727E620}" type="datetime1">
              <a:rPr lang="ka-GE" smtClean="0">
                <a:solidFill>
                  <a:prstClr val="black">
                    <a:tint val="75000"/>
                  </a:prstClr>
                </a:solidFill>
              </a:rPr>
              <a:t>16.01.2020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ka-GE" smtClean="0">
                <a:solidFill>
                  <a:prstClr val="black">
                    <a:tint val="75000"/>
                  </a:prstClr>
                </a:solidFill>
              </a:rPr>
              <a:t>სოციალური დაცვის დეპარტამენტი, პროგრამების მონიტორინგის სამმართველო</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7</a:t>
            </a:fld>
            <a:endParaRPr lang="en-US" dirty="0">
              <a:solidFill>
                <a:prstClr val="black">
                  <a:tint val="75000"/>
                </a:prstClr>
              </a:solidFill>
            </a:endParaRPr>
          </a:p>
        </p:txBody>
      </p:sp>
    </p:spTree>
    <p:extLst>
      <p:ext uri="{BB962C8B-B14F-4D97-AF65-F5344CB8AC3E}">
        <p14:creationId xmlns:p14="http://schemas.microsoft.com/office/powerpoint/2010/main" val="2318794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dirty="0" smtClean="0"/>
              <a:t>ფსიქოლოგების </a:t>
            </a:r>
            <a:r>
              <a:rPr lang="ka-GE" dirty="0"/>
              <a:t>რაოდენობის ზრდა - საჭირო რესურსები</a:t>
            </a:r>
            <a:endParaRPr lang="en-US" dirty="0"/>
          </a:p>
        </p:txBody>
      </p:sp>
      <p:graphicFrame>
        <p:nvGraphicFramePr>
          <p:cNvPr id="8" name="Content Placeholder 7"/>
          <p:cNvGraphicFramePr>
            <a:graphicFrameLocks noGrp="1"/>
          </p:cNvGraphicFramePr>
          <p:nvPr>
            <p:ph idx="1"/>
          </p:nvPr>
        </p:nvGraphicFramePr>
        <p:xfrm>
          <a:off x="2698771" y="1596912"/>
          <a:ext cx="3746458" cy="4532540"/>
        </p:xfrm>
        <a:graphic>
          <a:graphicData uri="http://schemas.openxmlformats.org/drawingml/2006/table">
            <a:tbl>
              <a:tblPr>
                <a:tableStyleId>{5C22544A-7EE6-4342-B048-85BDC9FD1C3A}</a:tableStyleId>
              </a:tblPr>
              <a:tblGrid>
                <a:gridCol w="1805789"/>
                <a:gridCol w="909940"/>
                <a:gridCol w="1030729"/>
              </a:tblGrid>
              <a:tr h="247750">
                <a:tc>
                  <a:txBody>
                    <a:bodyPr/>
                    <a:lstStyle/>
                    <a:p>
                      <a:pPr algn="ctr" fontAlgn="ctr"/>
                      <a:r>
                        <a:rPr lang="en-US" sz="1000" u="none" strike="noStrike">
                          <a:effectLst/>
                        </a:rPr>
                        <a:t>2019</a:t>
                      </a:r>
                      <a:endParaRPr lang="en-US" sz="1000" b="1" i="0" u="none" strike="noStrike">
                        <a:solidFill>
                          <a:srgbClr val="000000"/>
                        </a:solidFill>
                        <a:effectLst/>
                        <a:latin typeface="Calibri"/>
                      </a:endParaRPr>
                    </a:p>
                  </a:txBody>
                  <a:tcPr marL="6043" marR="6043" marT="6043" marB="0" anchor="ctr"/>
                </a:tc>
                <a:tc>
                  <a:txBody>
                    <a:bodyPr/>
                    <a:lstStyle/>
                    <a:p>
                      <a:pPr algn="l" fontAlgn="ctr"/>
                      <a:r>
                        <a:rPr lang="ka-GE" sz="700" u="none" strike="noStrike">
                          <a:effectLst/>
                        </a:rPr>
                        <a:t>რაოდენობა</a:t>
                      </a:r>
                      <a:endParaRPr lang="ka-GE" sz="700" b="1" i="0" u="none" strike="noStrike">
                        <a:solidFill>
                          <a:srgbClr val="000000"/>
                        </a:solidFill>
                        <a:effectLst/>
                        <a:latin typeface="Calibri"/>
                      </a:endParaRPr>
                    </a:p>
                  </a:txBody>
                  <a:tcPr marL="6043" marR="6043" marT="6043" marB="0" anchor="ctr"/>
                </a:tc>
                <a:tc>
                  <a:txBody>
                    <a:bodyPr/>
                    <a:lstStyle/>
                    <a:p>
                      <a:pPr algn="l" fontAlgn="ctr"/>
                      <a:r>
                        <a:rPr lang="ka-GE" sz="700" u="none" strike="noStrike">
                          <a:effectLst/>
                        </a:rPr>
                        <a:t>სახელფასო ბიუჯეტი</a:t>
                      </a:r>
                      <a:endParaRPr lang="ka-GE" sz="700" b="1" i="0" u="none" strike="noStrike">
                        <a:solidFill>
                          <a:srgbClr val="000000"/>
                        </a:solidFill>
                        <a:effectLst/>
                        <a:latin typeface="Calibri"/>
                      </a:endParaRPr>
                    </a:p>
                  </a:txBody>
                  <a:tcPr marL="6043" marR="6043" marT="6043" marB="0" anchor="ctr"/>
                </a:tc>
              </a:tr>
              <a:tr h="218745">
                <a:tc>
                  <a:txBody>
                    <a:bodyPr/>
                    <a:lstStyle/>
                    <a:p>
                      <a:pPr algn="l" fontAlgn="b"/>
                      <a:r>
                        <a:rPr lang="ka-GE" sz="700" u="none" strike="noStrike">
                          <a:effectLst/>
                        </a:rPr>
                        <a:t>სოც. მუშაკი (ხელფასი - 800ლ)</a:t>
                      </a:r>
                      <a:endParaRPr lang="ka-GE" sz="700" b="0" i="0" u="none" strike="noStrike">
                        <a:solidFill>
                          <a:srgbClr val="000000"/>
                        </a:solidFill>
                        <a:effectLst/>
                        <a:latin typeface="Calibri"/>
                      </a:endParaRPr>
                    </a:p>
                  </a:txBody>
                  <a:tcPr marL="6043" marR="6043" marT="6043" marB="0" anchor="b"/>
                </a:tc>
                <a:tc>
                  <a:txBody>
                    <a:bodyPr/>
                    <a:lstStyle/>
                    <a:p>
                      <a:pPr algn="r" fontAlgn="b"/>
                      <a:r>
                        <a:rPr lang="en-US" sz="700" u="none" strike="noStrike">
                          <a:effectLst/>
                        </a:rPr>
                        <a:t>183</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1,756,800.00 </a:t>
                      </a:r>
                      <a:endParaRPr lang="en-US" sz="700" b="0" i="0" u="none" strike="noStrike">
                        <a:solidFill>
                          <a:srgbClr val="000000"/>
                        </a:solidFill>
                        <a:effectLst/>
                        <a:latin typeface="Calibri"/>
                      </a:endParaRPr>
                    </a:p>
                  </a:txBody>
                  <a:tcPr marL="6043" marR="6043" marT="6043" marB="0" anchor="b"/>
                </a:tc>
              </a:tr>
              <a:tr h="218745">
                <a:tc>
                  <a:txBody>
                    <a:bodyPr/>
                    <a:lstStyle/>
                    <a:p>
                      <a:pPr algn="l" fontAlgn="b"/>
                      <a:r>
                        <a:rPr lang="ka-GE" sz="700" u="none" strike="noStrike">
                          <a:effectLst/>
                        </a:rPr>
                        <a:t>სოც. მუშაკი (ხელფასი - 850ლ)</a:t>
                      </a:r>
                      <a:endParaRPr lang="ka-GE" sz="700" b="0" i="0" u="none" strike="noStrike">
                        <a:solidFill>
                          <a:srgbClr val="000000"/>
                        </a:solidFill>
                        <a:effectLst/>
                        <a:latin typeface="Calibri"/>
                      </a:endParaRPr>
                    </a:p>
                  </a:txBody>
                  <a:tcPr marL="6043" marR="6043" marT="6043" marB="0" anchor="b"/>
                </a:tc>
                <a:tc>
                  <a:txBody>
                    <a:bodyPr/>
                    <a:lstStyle/>
                    <a:p>
                      <a:pPr algn="r" fontAlgn="b"/>
                      <a:r>
                        <a:rPr lang="en-US" sz="700" u="none" strike="noStrike">
                          <a:effectLst/>
                        </a:rPr>
                        <a:t>67</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683,400.00 </a:t>
                      </a:r>
                      <a:endParaRPr lang="en-US" sz="700" b="0" i="0" u="none" strike="noStrike">
                        <a:solidFill>
                          <a:srgbClr val="000000"/>
                        </a:solidFill>
                        <a:effectLst/>
                        <a:latin typeface="Calibri"/>
                      </a:endParaRPr>
                    </a:p>
                  </a:txBody>
                  <a:tcPr marL="6043" marR="6043" marT="6043" marB="0" anchor="b"/>
                </a:tc>
              </a:tr>
              <a:tr h="218745">
                <a:tc>
                  <a:txBody>
                    <a:bodyPr/>
                    <a:lstStyle/>
                    <a:p>
                      <a:pPr algn="l" fontAlgn="b"/>
                      <a:r>
                        <a:rPr lang="ka-GE" sz="700" u="none" strike="noStrike">
                          <a:effectLst/>
                        </a:rPr>
                        <a:t>უროსი სოც მუშაკი (ხელფასი - 1000ლ)</a:t>
                      </a:r>
                      <a:endParaRPr lang="ka-GE" sz="700" b="0" i="0" u="none" strike="noStrike">
                        <a:solidFill>
                          <a:srgbClr val="000000"/>
                        </a:solidFill>
                        <a:effectLst/>
                        <a:latin typeface="Calibri"/>
                      </a:endParaRPr>
                    </a:p>
                  </a:txBody>
                  <a:tcPr marL="6043" marR="6043" marT="6043" marB="0" anchor="b"/>
                </a:tc>
                <a:tc>
                  <a:txBody>
                    <a:bodyPr/>
                    <a:lstStyle/>
                    <a:p>
                      <a:pPr algn="r" fontAlgn="b"/>
                      <a:r>
                        <a:rPr lang="en-US" sz="700" u="none" strike="noStrike">
                          <a:effectLst/>
                        </a:rPr>
                        <a:t>21</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252,000.00 </a:t>
                      </a:r>
                      <a:endParaRPr lang="en-US" sz="700" b="0" i="0" u="none" strike="noStrike">
                        <a:solidFill>
                          <a:srgbClr val="000000"/>
                        </a:solidFill>
                        <a:effectLst/>
                        <a:latin typeface="Calibri"/>
                      </a:endParaRPr>
                    </a:p>
                  </a:txBody>
                  <a:tcPr marL="6043" marR="6043" marT="6043" marB="0" anchor="b"/>
                </a:tc>
              </a:tr>
              <a:tr h="120853">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r>
              <a:tr h="126896">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r>
              <a:tr h="218745">
                <a:tc>
                  <a:txBody>
                    <a:bodyPr/>
                    <a:lstStyle/>
                    <a:p>
                      <a:pPr algn="l" fontAlgn="b"/>
                      <a:r>
                        <a:rPr lang="ka-GE" sz="700" u="none" strike="noStrike">
                          <a:effectLst/>
                        </a:rPr>
                        <a:t>ჯამი (შტატი)</a:t>
                      </a:r>
                      <a:endParaRPr lang="ka-GE" sz="700" b="1" i="0" u="none" strike="noStrike">
                        <a:solidFill>
                          <a:srgbClr val="000000"/>
                        </a:solidFill>
                        <a:effectLst/>
                        <a:latin typeface="Calibri"/>
                      </a:endParaRPr>
                    </a:p>
                  </a:txBody>
                  <a:tcPr marL="6043" marR="6043" marT="6043" marB="0" anchor="b"/>
                </a:tc>
                <a:tc>
                  <a:txBody>
                    <a:bodyPr/>
                    <a:lstStyle/>
                    <a:p>
                      <a:pPr algn="r" fontAlgn="b"/>
                      <a:r>
                        <a:rPr lang="en-US" sz="700" u="none" strike="noStrike">
                          <a:effectLst/>
                        </a:rPr>
                        <a:t>271</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2,692,200.00 </a:t>
                      </a:r>
                      <a:endParaRPr lang="en-US" sz="700" b="0" i="0" u="none" strike="noStrike">
                        <a:solidFill>
                          <a:srgbClr val="000000"/>
                        </a:solidFill>
                        <a:effectLst/>
                        <a:latin typeface="Calibri"/>
                      </a:endParaRPr>
                    </a:p>
                  </a:txBody>
                  <a:tcPr marL="6043" marR="6043" marT="6043" marB="0" anchor="b"/>
                </a:tc>
              </a:tr>
              <a:tr h="120853">
                <a:tc>
                  <a:txBody>
                    <a:bodyPr/>
                    <a:lstStyle/>
                    <a:p>
                      <a:pPr algn="l" fontAlgn="b"/>
                      <a:r>
                        <a:rPr lang="ka-GE" sz="700" u="none" strike="noStrike">
                          <a:effectLst/>
                        </a:rPr>
                        <a:t>შტატგარეშე</a:t>
                      </a:r>
                      <a:endParaRPr lang="ka-GE" sz="700" b="0" i="0" u="none" strike="noStrike">
                        <a:solidFill>
                          <a:srgbClr val="000000"/>
                        </a:solidFill>
                        <a:effectLst/>
                        <a:latin typeface="Calibri"/>
                      </a:endParaRPr>
                    </a:p>
                  </a:txBody>
                  <a:tcPr marL="6043" marR="6043" marT="6043" marB="0" anchor="b"/>
                </a:tc>
                <a:tc>
                  <a:txBody>
                    <a:bodyPr/>
                    <a:lstStyle/>
                    <a:p>
                      <a:pPr algn="r" fontAlgn="b"/>
                      <a:r>
                        <a:rPr lang="en-US" sz="700" u="none" strike="noStrike">
                          <a:effectLst/>
                        </a:rPr>
                        <a:t>20</a:t>
                      </a:r>
                      <a:endParaRPr lang="en-US" sz="700" b="0" i="1"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r>
              <a:tr h="126896">
                <a:tc>
                  <a:txBody>
                    <a:bodyPr/>
                    <a:lstStyle/>
                    <a:p>
                      <a:pPr algn="l" fontAlgn="b"/>
                      <a:r>
                        <a:rPr lang="ka-GE" sz="700" u="none" strike="noStrike">
                          <a:effectLst/>
                        </a:rPr>
                        <a:t>სულ</a:t>
                      </a:r>
                      <a:endParaRPr lang="ka-GE" sz="700" b="1" i="0" u="none" strike="noStrike">
                        <a:solidFill>
                          <a:srgbClr val="000000"/>
                        </a:solidFill>
                        <a:effectLst/>
                        <a:latin typeface="Calibri"/>
                      </a:endParaRPr>
                    </a:p>
                  </a:txBody>
                  <a:tcPr marL="6043" marR="6043" marT="6043" marB="0" anchor="b"/>
                </a:tc>
                <a:tc>
                  <a:txBody>
                    <a:bodyPr/>
                    <a:lstStyle/>
                    <a:p>
                      <a:pPr algn="r" fontAlgn="b"/>
                      <a:r>
                        <a:rPr lang="en-US" sz="700" u="none" strike="noStrike">
                          <a:effectLst/>
                        </a:rPr>
                        <a:t>291</a:t>
                      </a:r>
                      <a:endParaRPr lang="en-US" sz="700" b="1"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1" i="0" u="none" strike="noStrike">
                        <a:solidFill>
                          <a:srgbClr val="000000"/>
                        </a:solidFill>
                        <a:effectLst/>
                        <a:latin typeface="Calibri"/>
                      </a:endParaRPr>
                    </a:p>
                  </a:txBody>
                  <a:tcPr marL="6043" marR="6043" marT="6043" marB="0" anchor="b"/>
                </a:tc>
              </a:tr>
              <a:tr h="120853">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r>
              <a:tr h="120853">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r>
              <a:tr h="126896">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r>
              <a:tr h="247750">
                <a:tc>
                  <a:txBody>
                    <a:bodyPr/>
                    <a:lstStyle/>
                    <a:p>
                      <a:pPr algn="ctr" fontAlgn="ctr"/>
                      <a:r>
                        <a:rPr lang="en-US" sz="900" u="none" strike="noStrike">
                          <a:effectLst/>
                        </a:rPr>
                        <a:t>2020</a:t>
                      </a:r>
                      <a:endParaRPr lang="en-US" sz="900" b="1" i="0" u="none" strike="noStrike">
                        <a:solidFill>
                          <a:srgbClr val="000000"/>
                        </a:solidFill>
                        <a:effectLst/>
                        <a:latin typeface="Calibri"/>
                      </a:endParaRPr>
                    </a:p>
                  </a:txBody>
                  <a:tcPr marL="6043" marR="6043" marT="6043" marB="0" anchor="ctr"/>
                </a:tc>
                <a:tc>
                  <a:txBody>
                    <a:bodyPr/>
                    <a:lstStyle/>
                    <a:p>
                      <a:pPr algn="l" fontAlgn="ctr"/>
                      <a:r>
                        <a:rPr lang="ka-GE" sz="700" u="none" strike="noStrike">
                          <a:effectLst/>
                        </a:rPr>
                        <a:t>რაოდენობა</a:t>
                      </a:r>
                      <a:endParaRPr lang="ka-GE" sz="700" b="1" i="0" u="none" strike="noStrike">
                        <a:solidFill>
                          <a:srgbClr val="000000"/>
                        </a:solidFill>
                        <a:effectLst/>
                        <a:latin typeface="Calibri"/>
                      </a:endParaRPr>
                    </a:p>
                  </a:txBody>
                  <a:tcPr marL="6043" marR="6043" marT="6043" marB="0" anchor="ctr"/>
                </a:tc>
                <a:tc>
                  <a:txBody>
                    <a:bodyPr/>
                    <a:lstStyle/>
                    <a:p>
                      <a:pPr algn="l" fontAlgn="ctr"/>
                      <a:r>
                        <a:rPr lang="ka-GE" sz="700" u="none" strike="noStrike">
                          <a:effectLst/>
                        </a:rPr>
                        <a:t>სახელფასო ბიუჯეტი</a:t>
                      </a:r>
                      <a:endParaRPr lang="ka-GE" sz="700" b="1" i="0" u="none" strike="noStrike">
                        <a:solidFill>
                          <a:srgbClr val="000000"/>
                        </a:solidFill>
                        <a:effectLst/>
                        <a:latin typeface="Calibri"/>
                      </a:endParaRPr>
                    </a:p>
                  </a:txBody>
                  <a:tcPr marL="6043" marR="6043" marT="6043" marB="0" anchor="ctr"/>
                </a:tc>
              </a:tr>
              <a:tr h="218745">
                <a:tc>
                  <a:txBody>
                    <a:bodyPr/>
                    <a:lstStyle/>
                    <a:p>
                      <a:pPr algn="l" fontAlgn="b"/>
                      <a:r>
                        <a:rPr lang="ka-GE" sz="700" u="none" strike="noStrike">
                          <a:effectLst/>
                        </a:rPr>
                        <a:t>სოც. მუშაკი (ხელფასი - 1200ლ)</a:t>
                      </a:r>
                      <a:endParaRPr lang="ka-GE" sz="700" b="0" i="0" u="none" strike="noStrike">
                        <a:solidFill>
                          <a:srgbClr val="000000"/>
                        </a:solidFill>
                        <a:effectLst/>
                        <a:latin typeface="Calibri"/>
                      </a:endParaRPr>
                    </a:p>
                  </a:txBody>
                  <a:tcPr marL="6043" marR="6043" marT="6043" marB="0" anchor="b"/>
                </a:tc>
                <a:tc>
                  <a:txBody>
                    <a:bodyPr/>
                    <a:lstStyle/>
                    <a:p>
                      <a:pPr algn="r" fontAlgn="b"/>
                      <a:r>
                        <a:rPr lang="en-US" sz="700" u="none" strike="noStrike">
                          <a:effectLst/>
                        </a:rPr>
                        <a:t>329</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4,737,600.00 </a:t>
                      </a:r>
                      <a:endParaRPr lang="en-US" sz="700" b="0" i="0" u="none" strike="noStrike">
                        <a:solidFill>
                          <a:srgbClr val="000000"/>
                        </a:solidFill>
                        <a:effectLst/>
                        <a:latin typeface="Calibri"/>
                      </a:endParaRPr>
                    </a:p>
                  </a:txBody>
                  <a:tcPr marL="6043" marR="6043" marT="6043" marB="0" anchor="b"/>
                </a:tc>
              </a:tr>
              <a:tr h="218745">
                <a:tc>
                  <a:txBody>
                    <a:bodyPr/>
                    <a:lstStyle/>
                    <a:p>
                      <a:pPr algn="l" fontAlgn="b"/>
                      <a:r>
                        <a:rPr lang="ka-GE" sz="700" u="none" strike="noStrike">
                          <a:effectLst/>
                        </a:rPr>
                        <a:t>უროსი სოც მუშაკი (ხელფასი - 1400ლ)</a:t>
                      </a:r>
                      <a:endParaRPr lang="ka-GE" sz="700" b="0" i="0" u="none" strike="noStrike">
                        <a:solidFill>
                          <a:srgbClr val="000000"/>
                        </a:solidFill>
                        <a:effectLst/>
                        <a:latin typeface="Calibri"/>
                      </a:endParaRPr>
                    </a:p>
                  </a:txBody>
                  <a:tcPr marL="6043" marR="6043" marT="6043" marB="0" anchor="b"/>
                </a:tc>
                <a:tc>
                  <a:txBody>
                    <a:bodyPr/>
                    <a:lstStyle/>
                    <a:p>
                      <a:pPr algn="r" fontAlgn="b"/>
                      <a:r>
                        <a:rPr lang="en-US" sz="700" u="none" strike="noStrike">
                          <a:effectLst/>
                        </a:rPr>
                        <a:t>21</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352,800.00 </a:t>
                      </a:r>
                      <a:endParaRPr lang="en-US" sz="700" b="0" i="0" u="none" strike="noStrike">
                        <a:solidFill>
                          <a:srgbClr val="000000"/>
                        </a:solidFill>
                        <a:effectLst/>
                        <a:latin typeface="Calibri"/>
                      </a:endParaRPr>
                    </a:p>
                  </a:txBody>
                  <a:tcPr marL="6043" marR="6043" marT="6043" marB="0" anchor="b"/>
                </a:tc>
              </a:tr>
              <a:tr h="120853">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r>
              <a:tr h="126896">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r>
              <a:tr h="218745">
                <a:tc>
                  <a:txBody>
                    <a:bodyPr/>
                    <a:lstStyle/>
                    <a:p>
                      <a:pPr algn="l" fontAlgn="b"/>
                      <a:r>
                        <a:rPr lang="ka-GE" sz="700" u="none" strike="noStrike">
                          <a:effectLst/>
                        </a:rPr>
                        <a:t>ჯამი (შტატი)</a:t>
                      </a:r>
                      <a:endParaRPr lang="ka-GE" sz="700" b="1" i="0" u="none" strike="noStrike">
                        <a:solidFill>
                          <a:srgbClr val="000000"/>
                        </a:solidFill>
                        <a:effectLst/>
                        <a:latin typeface="Calibri"/>
                      </a:endParaRPr>
                    </a:p>
                  </a:txBody>
                  <a:tcPr marL="6043" marR="6043" marT="6043" marB="0" anchor="b"/>
                </a:tc>
                <a:tc>
                  <a:txBody>
                    <a:bodyPr/>
                    <a:lstStyle/>
                    <a:p>
                      <a:pPr algn="r" fontAlgn="b"/>
                      <a:r>
                        <a:rPr lang="en-US" sz="700" u="none" strike="noStrike">
                          <a:effectLst/>
                        </a:rPr>
                        <a:t>350</a:t>
                      </a:r>
                      <a:endParaRPr lang="en-US" sz="700" b="0"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5,090,400.00 </a:t>
                      </a:r>
                      <a:endParaRPr lang="en-US" sz="700" b="0" i="0" u="none" strike="noStrike">
                        <a:solidFill>
                          <a:srgbClr val="000000"/>
                        </a:solidFill>
                        <a:effectLst/>
                        <a:latin typeface="Calibri"/>
                      </a:endParaRPr>
                    </a:p>
                  </a:txBody>
                  <a:tcPr marL="6043" marR="6043" marT="6043" marB="0" anchor="b"/>
                </a:tc>
              </a:tr>
              <a:tr h="120853">
                <a:tc>
                  <a:txBody>
                    <a:bodyPr/>
                    <a:lstStyle/>
                    <a:p>
                      <a:pPr algn="l" fontAlgn="b"/>
                      <a:r>
                        <a:rPr lang="ka-GE" sz="700" u="none" strike="noStrike">
                          <a:effectLst/>
                        </a:rPr>
                        <a:t>შტატგარეშე</a:t>
                      </a:r>
                      <a:endParaRPr lang="ka-GE" sz="700" b="0" i="0" u="none" strike="noStrike">
                        <a:solidFill>
                          <a:srgbClr val="000000"/>
                        </a:solidFill>
                        <a:effectLst/>
                        <a:latin typeface="Calibri"/>
                      </a:endParaRPr>
                    </a:p>
                  </a:txBody>
                  <a:tcPr marL="6043" marR="6043" marT="6043" marB="0" anchor="b"/>
                </a:tc>
                <a:tc>
                  <a:txBody>
                    <a:bodyPr/>
                    <a:lstStyle/>
                    <a:p>
                      <a:pPr algn="r" fontAlgn="b"/>
                      <a:r>
                        <a:rPr lang="en-US" sz="700" u="none" strike="noStrike">
                          <a:effectLst/>
                        </a:rPr>
                        <a:t>0</a:t>
                      </a:r>
                      <a:endParaRPr lang="en-US" sz="700" b="0" i="1"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0" i="0" u="none" strike="noStrike">
                        <a:solidFill>
                          <a:srgbClr val="000000"/>
                        </a:solidFill>
                        <a:effectLst/>
                        <a:latin typeface="Calibri"/>
                      </a:endParaRPr>
                    </a:p>
                  </a:txBody>
                  <a:tcPr marL="6043" marR="6043" marT="6043" marB="0" anchor="b"/>
                </a:tc>
              </a:tr>
              <a:tr h="126896">
                <a:tc>
                  <a:txBody>
                    <a:bodyPr/>
                    <a:lstStyle/>
                    <a:p>
                      <a:pPr algn="l" fontAlgn="b"/>
                      <a:r>
                        <a:rPr lang="ka-GE" sz="700" u="none" strike="noStrike">
                          <a:effectLst/>
                        </a:rPr>
                        <a:t>სულ</a:t>
                      </a:r>
                      <a:endParaRPr lang="ka-GE" sz="700" b="1" i="0" u="none" strike="noStrike">
                        <a:solidFill>
                          <a:srgbClr val="000000"/>
                        </a:solidFill>
                        <a:effectLst/>
                        <a:latin typeface="Calibri"/>
                      </a:endParaRPr>
                    </a:p>
                  </a:txBody>
                  <a:tcPr marL="6043" marR="6043" marT="6043" marB="0" anchor="b"/>
                </a:tc>
                <a:tc>
                  <a:txBody>
                    <a:bodyPr/>
                    <a:lstStyle/>
                    <a:p>
                      <a:pPr algn="r" fontAlgn="b"/>
                      <a:r>
                        <a:rPr lang="en-US" sz="700" u="none" strike="noStrike">
                          <a:effectLst/>
                        </a:rPr>
                        <a:t>350</a:t>
                      </a:r>
                      <a:endParaRPr lang="en-US" sz="700" b="1"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a:t>
                      </a:r>
                      <a:endParaRPr lang="en-US" sz="700" b="1" i="0" u="none" strike="noStrike">
                        <a:solidFill>
                          <a:srgbClr val="000000"/>
                        </a:solidFill>
                        <a:effectLst/>
                        <a:latin typeface="Calibri"/>
                      </a:endParaRPr>
                    </a:p>
                  </a:txBody>
                  <a:tcPr marL="6043" marR="6043" marT="6043" marB="0" anchor="b"/>
                </a:tc>
              </a:tr>
              <a:tr h="120853">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r>
              <a:tr h="120853">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r>
              <a:tr h="218745">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r>
                        <a:rPr lang="ka-GE" sz="700" u="none" strike="noStrike">
                          <a:effectLst/>
                        </a:rPr>
                        <a:t>სხვაობა</a:t>
                      </a:r>
                      <a:endParaRPr lang="ka-GE" sz="700" b="1"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2,398,200.00 </a:t>
                      </a:r>
                      <a:endParaRPr lang="en-US" sz="700" b="1" i="0" u="none" strike="noStrike">
                        <a:solidFill>
                          <a:srgbClr val="000000"/>
                        </a:solidFill>
                        <a:effectLst/>
                        <a:latin typeface="Calibri"/>
                      </a:endParaRPr>
                    </a:p>
                  </a:txBody>
                  <a:tcPr marL="6043" marR="6043" marT="6043" marB="0" anchor="b"/>
                </a:tc>
              </a:tr>
              <a:tr h="120853">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r>
              <a:tr h="218745">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r>
                        <a:rPr lang="ka-GE" sz="700" u="none" strike="noStrike">
                          <a:effectLst/>
                        </a:rPr>
                        <a:t>2020 დამატებულია</a:t>
                      </a:r>
                      <a:endParaRPr lang="ka-GE" sz="700" b="1" i="0" u="none" strike="noStrike">
                        <a:solidFill>
                          <a:srgbClr val="000000"/>
                        </a:solidFill>
                        <a:effectLst/>
                        <a:latin typeface="Calibri"/>
                      </a:endParaRPr>
                    </a:p>
                  </a:txBody>
                  <a:tcPr marL="6043" marR="6043" marT="6043" marB="0" anchor="b"/>
                </a:tc>
                <a:tc>
                  <a:txBody>
                    <a:bodyPr/>
                    <a:lstStyle/>
                    <a:p>
                      <a:pPr algn="l" fontAlgn="b"/>
                      <a:r>
                        <a:rPr lang="en-US" sz="700" u="none" strike="noStrike">
                          <a:effectLst/>
                        </a:rPr>
                        <a:t>                             1,000,000.00 </a:t>
                      </a:r>
                      <a:endParaRPr lang="en-US" sz="700" b="1" i="0" u="none" strike="noStrike">
                        <a:solidFill>
                          <a:srgbClr val="000000"/>
                        </a:solidFill>
                        <a:effectLst/>
                        <a:latin typeface="Calibri"/>
                      </a:endParaRPr>
                    </a:p>
                  </a:txBody>
                  <a:tcPr marL="6043" marR="6043" marT="6043" marB="0" anchor="b"/>
                </a:tc>
              </a:tr>
              <a:tr h="120853">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endParaRPr lang="en-US" sz="700" b="0" i="0" u="none" strike="noStrike">
                        <a:solidFill>
                          <a:srgbClr val="000000"/>
                        </a:solidFill>
                        <a:effectLst/>
                        <a:latin typeface="Calibri"/>
                      </a:endParaRPr>
                    </a:p>
                  </a:txBody>
                  <a:tcPr marL="6043" marR="6043" marT="6043" marB="0" anchor="b"/>
                </a:tc>
              </a:tr>
              <a:tr h="218745">
                <a:tc>
                  <a:txBody>
                    <a:bodyPr/>
                    <a:lstStyle/>
                    <a:p>
                      <a:pPr algn="l" fontAlgn="b"/>
                      <a:endParaRPr lang="en-US" sz="700" b="0" i="0" u="none" strike="noStrike">
                        <a:solidFill>
                          <a:srgbClr val="000000"/>
                        </a:solidFill>
                        <a:effectLst/>
                        <a:latin typeface="Calibri"/>
                      </a:endParaRPr>
                    </a:p>
                  </a:txBody>
                  <a:tcPr marL="6043" marR="6043" marT="6043" marB="0" anchor="b"/>
                </a:tc>
                <a:tc>
                  <a:txBody>
                    <a:bodyPr/>
                    <a:lstStyle/>
                    <a:p>
                      <a:pPr algn="l" fontAlgn="b"/>
                      <a:r>
                        <a:rPr lang="ka-GE" sz="700" u="none" strike="noStrike">
                          <a:effectLst/>
                        </a:rPr>
                        <a:t>დეფიციტი</a:t>
                      </a:r>
                      <a:endParaRPr lang="ka-GE" sz="700" b="1" i="0" u="none" strike="noStrike">
                        <a:solidFill>
                          <a:srgbClr val="000000"/>
                        </a:solidFill>
                        <a:effectLst/>
                        <a:latin typeface="Calibri"/>
                      </a:endParaRPr>
                    </a:p>
                  </a:txBody>
                  <a:tcPr marL="6043" marR="6043" marT="6043" marB="0" anchor="b"/>
                </a:tc>
                <a:tc>
                  <a:txBody>
                    <a:bodyPr/>
                    <a:lstStyle/>
                    <a:p>
                      <a:pPr algn="l" fontAlgn="b"/>
                      <a:r>
                        <a:rPr lang="en-US" sz="700" u="none" strike="noStrike" dirty="0">
                          <a:effectLst/>
                        </a:rPr>
                        <a:t>                             1,398,200.00 </a:t>
                      </a:r>
                      <a:endParaRPr lang="en-US" sz="700" b="1" i="0" u="none" strike="noStrike" dirty="0">
                        <a:solidFill>
                          <a:srgbClr val="000000"/>
                        </a:solidFill>
                        <a:effectLst/>
                        <a:latin typeface="Calibri"/>
                      </a:endParaRPr>
                    </a:p>
                  </a:txBody>
                  <a:tcPr marL="6043" marR="6043" marT="6043" marB="0" anchor="b"/>
                </a:tc>
              </a:tr>
            </a:tbl>
          </a:graphicData>
        </a:graphic>
      </p:graphicFrame>
      <p:sp>
        <p:nvSpPr>
          <p:cNvPr id="4" name="Date Placeholder 3"/>
          <p:cNvSpPr>
            <a:spLocks noGrp="1"/>
          </p:cNvSpPr>
          <p:nvPr>
            <p:ph type="dt" sz="half" idx="10"/>
          </p:nvPr>
        </p:nvSpPr>
        <p:spPr/>
        <p:txBody>
          <a:bodyPr/>
          <a:lstStyle/>
          <a:p>
            <a:fld id="{20AEC45E-9755-47F7-957A-7176E727E620}" type="datetime1">
              <a:rPr lang="ka-GE" smtClean="0">
                <a:solidFill>
                  <a:prstClr val="black">
                    <a:tint val="75000"/>
                  </a:prstClr>
                </a:solidFill>
              </a:rPr>
              <a:t>16.01.2020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8</a:t>
            </a:fld>
            <a:endParaRPr lang="en-US" dirty="0">
              <a:solidFill>
                <a:prstClr val="black">
                  <a:tint val="75000"/>
                </a:prstClr>
              </a:solidFill>
            </a:endParaRPr>
          </a:p>
        </p:txBody>
      </p:sp>
    </p:spTree>
    <p:extLst>
      <p:ext uri="{BB962C8B-B14F-4D97-AF65-F5344CB8AC3E}">
        <p14:creationId xmlns:p14="http://schemas.microsoft.com/office/powerpoint/2010/main" val="493112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_დისკი და ა.შ.\Users\itsilikishvili\Desktop\პპტ_ შშმ დღის ცენტრები\IIZIIyIoIA_IIIyIZIInIuIIeIoIA_IAIIyIoIIoIAIIZ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453" y="908720"/>
            <a:ext cx="8410014" cy="5328592"/>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6"/>
          <p:cNvSpPr>
            <a:spLocks noGrp="1"/>
          </p:cNvSpPr>
          <p:nvPr>
            <p:ph type="sldNum" sz="quarter" idx="12"/>
          </p:nvPr>
        </p:nvSpPr>
        <p:spPr/>
        <p:txBody>
          <a:bodyPr/>
          <a:lstStyle/>
          <a:p>
            <a:fld id="{B6F15528-21DE-4FAA-801E-634DDDAF4B2B}" type="slidenum">
              <a:rPr lang="en-US" smtClean="0">
                <a:solidFill>
                  <a:prstClr val="white">
                    <a:lumMod val="50000"/>
                  </a:prstClr>
                </a:solidFill>
              </a:rPr>
              <a:pPr/>
              <a:t>9</a:t>
            </a:fld>
            <a:endParaRPr lang="en-US" dirty="0">
              <a:solidFill>
                <a:prstClr val="white">
                  <a:lumMod val="50000"/>
                </a:prstClr>
              </a:solidFill>
            </a:endParaRPr>
          </a:p>
        </p:txBody>
      </p:sp>
      <p:sp>
        <p:nvSpPr>
          <p:cNvPr id="2" name="TextBox 1"/>
          <p:cNvSpPr txBox="1"/>
          <p:nvPr/>
        </p:nvSpPr>
        <p:spPr>
          <a:xfrm>
            <a:off x="221453" y="692696"/>
            <a:ext cx="8695746" cy="4278094"/>
          </a:xfrm>
          <a:prstGeom prst="rect">
            <a:avLst/>
          </a:prstGeom>
          <a:noFill/>
        </p:spPr>
        <p:txBody>
          <a:bodyPr wrap="square" rtlCol="0">
            <a:spAutoFit/>
          </a:bodyPr>
          <a:lstStyle/>
          <a:p>
            <a:r>
              <a:rPr lang="ka-GE" sz="1600" b="1" dirty="0"/>
              <a:t>2020 წელს დაგეგმილი ღონისძიებები:</a:t>
            </a:r>
          </a:p>
          <a:p>
            <a:endParaRPr lang="ka-GE" sz="1600" b="1" dirty="0"/>
          </a:p>
          <a:p>
            <a:pPr marL="285750" indent="-285750" algn="just">
              <a:buFont typeface="Arial" panose="020B0604020202020204" pitchFamily="34" charset="0"/>
              <a:buChar char="•"/>
            </a:pPr>
            <a:r>
              <a:rPr lang="ka-GE" sz="1600" dirty="0"/>
              <a:t>სოციალური მუშაკებისათვის სახელფასო ანაზღაურების </a:t>
            </a:r>
            <a:r>
              <a:rPr lang="ka-GE" sz="1600" dirty="0" smtClean="0"/>
              <a:t>ზრდა; </a:t>
            </a:r>
          </a:p>
          <a:p>
            <a:pPr marL="285750" indent="-285750" algn="just">
              <a:buFont typeface="Arial" panose="020B0604020202020204" pitchFamily="34" charset="0"/>
              <a:buChar char="•"/>
            </a:pPr>
            <a:r>
              <a:rPr lang="ka-GE" sz="1600" dirty="0"/>
              <a:t>სოციალური მუშაკების </a:t>
            </a:r>
            <a:r>
              <a:rPr lang="ka-GE" sz="1600" dirty="0" smtClean="0"/>
              <a:t>სპეციალიზაცია;</a:t>
            </a:r>
          </a:p>
          <a:p>
            <a:pPr marL="285750" indent="-285750" algn="just">
              <a:buFont typeface="Arial" panose="020B0604020202020204" pitchFamily="34" charset="0"/>
              <a:buChar char="•"/>
            </a:pPr>
            <a:r>
              <a:rPr lang="ka-GE" sz="1600" dirty="0"/>
              <a:t>სუპერვიზიის მექანიზმის შემუშავება და დანერგვა;</a:t>
            </a:r>
          </a:p>
          <a:p>
            <a:pPr marL="285750" indent="-285750" algn="just">
              <a:buFont typeface="Arial" panose="020B0604020202020204" pitchFamily="34" charset="0"/>
              <a:buChar char="•"/>
            </a:pPr>
            <a:r>
              <a:rPr lang="ka-GE" sz="1600" dirty="0" smtClean="0"/>
              <a:t>ზეგანაკვეთური </a:t>
            </a:r>
            <a:r>
              <a:rPr lang="ka-GE" sz="1600" dirty="0"/>
              <a:t>მუშაობის მექანიზმის შემუშავება;</a:t>
            </a:r>
          </a:p>
          <a:p>
            <a:pPr marL="285750" indent="-285750" algn="just">
              <a:buFont typeface="Arial" panose="020B0604020202020204" pitchFamily="34" charset="0"/>
              <a:buChar char="•"/>
            </a:pPr>
            <a:r>
              <a:rPr lang="ka-GE" sz="1600" dirty="0" smtClean="0"/>
              <a:t>მუნიციპალიტეტებისათვის </a:t>
            </a:r>
            <a:r>
              <a:rPr lang="ka-GE" sz="1600" dirty="0"/>
              <a:t>ფუნქცია-მოვალეობების </a:t>
            </a:r>
            <a:r>
              <a:rPr lang="ka-GE" sz="1600" dirty="0" smtClean="0"/>
              <a:t>დელეგირების წესის შემუშავება;</a:t>
            </a:r>
            <a:endParaRPr lang="ka-GE" sz="1600" dirty="0"/>
          </a:p>
          <a:p>
            <a:pPr marL="285750" indent="-285750" algn="just">
              <a:buFont typeface="Arial" panose="020B0604020202020204" pitchFamily="34" charset="0"/>
              <a:buChar char="•"/>
            </a:pPr>
            <a:r>
              <a:rPr lang="ka-GE" sz="1600" dirty="0"/>
              <a:t>დელეგირებული უფლებამოსილებების სამინისტორ მიერ ზედამხედველობა;</a:t>
            </a:r>
          </a:p>
          <a:p>
            <a:pPr marL="285750" indent="-285750" algn="just">
              <a:buFont typeface="Arial" panose="020B0604020202020204" pitchFamily="34" charset="0"/>
              <a:buChar char="•"/>
            </a:pPr>
            <a:r>
              <a:rPr lang="ka-GE" sz="1600" dirty="0"/>
              <a:t>ფსიქოლოგების რაოდენობის ზრდა და/ან ფსიქოკონსულტაციისა და ფსიქორეაბილიტაციის მომსახურების შესყიდვა; </a:t>
            </a:r>
          </a:p>
          <a:p>
            <a:pPr marL="285750" indent="-285750" algn="just">
              <a:buFont typeface="Arial" panose="020B0604020202020204" pitchFamily="34" charset="0"/>
              <a:buChar char="•"/>
            </a:pPr>
            <a:r>
              <a:rPr lang="ka-GE" sz="1600" dirty="0"/>
              <a:t>ბავშვთა ცხელი ხაზის </a:t>
            </a:r>
            <a:r>
              <a:rPr lang="ka-GE" sz="1600" dirty="0" smtClean="0"/>
              <a:t>ამოქმედება;</a:t>
            </a:r>
            <a:endParaRPr lang="ka-GE" sz="1600" dirty="0"/>
          </a:p>
          <a:p>
            <a:pPr marL="285750" indent="-285750" algn="just">
              <a:buFont typeface="Arial" panose="020B0604020202020204" pitchFamily="34" charset="0"/>
              <a:buChar char="•"/>
            </a:pPr>
            <a:r>
              <a:rPr lang="ka-GE" sz="1600" dirty="0"/>
              <a:t>თბილისსა და ქუთაისში ეფექტურ ფსიქოლოგიურ-სოციალურ სარეაბილიტაციო მექანიზმის შექმნა, რომელიც უპასუხებს ძალადობის მსხვერპლი ბავშვების საჭიროებებს, უზრუნველყოფს ამ ბავშვების ფსიქოლოგიურ-სოციალურ რეაბილიტაციას, ამასთანავე, მოხდება   ექსპერტიზის და გამოკითხვა/დაკითხვის პროცესის ინტეგრირება, რაც დაიცავს ბავშვს განმეორებადი ტრავმატიზაციისგან;</a:t>
            </a:r>
          </a:p>
          <a:p>
            <a:pPr marL="285750" indent="-285750" algn="just">
              <a:buFont typeface="Arial" panose="020B0604020202020204" pitchFamily="34" charset="0"/>
              <a:buChar char="•"/>
            </a:pPr>
            <a:r>
              <a:rPr lang="ka-GE" sz="1600" dirty="0" smtClean="0"/>
              <a:t>ოჯახის </a:t>
            </a:r>
            <a:r>
              <a:rPr lang="ka-GE" sz="1600" dirty="0"/>
              <a:t>მხარდამჭერი ახალი პროგრამების </a:t>
            </a:r>
            <a:r>
              <a:rPr lang="ka-GE" sz="1600" dirty="0" smtClean="0"/>
              <a:t>შემუშავება.</a:t>
            </a:r>
            <a:endParaRPr lang="ka-GE" sz="1600" dirty="0"/>
          </a:p>
        </p:txBody>
      </p:sp>
    </p:spTree>
    <p:extLst>
      <p:ext uri="{BB962C8B-B14F-4D97-AF65-F5344CB8AC3E}">
        <p14:creationId xmlns:p14="http://schemas.microsoft.com/office/powerpoint/2010/main" val="38245070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4615</TotalTime>
  <Words>690</Words>
  <Application>Microsoft Office PowerPoint</Application>
  <PresentationFormat>On-screen Show (4:3)</PresentationFormat>
  <Paragraphs>242</Paragraphs>
  <Slides>10</Slides>
  <Notes>6</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სოც მუშაკების რაოდენობის ზრდა - საჭირო რესურსები</vt:lpstr>
      <vt:lpstr>ფსიქოლოგების რაოდენობის ზრდა - საჭირო რესურსები</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Tamar Barkalaia</cp:lastModifiedBy>
  <cp:revision>512</cp:revision>
  <dcterms:created xsi:type="dcterms:W3CDTF">2006-08-16T00:00:00Z</dcterms:created>
  <dcterms:modified xsi:type="dcterms:W3CDTF">2020-01-16T07:34:54Z</dcterms:modified>
</cp:coreProperties>
</file>