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sldIdLst>
    <p:sldId id="257" r:id="rId2"/>
    <p:sldId id="256" r:id="rId3"/>
    <p:sldId id="258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rgbClr val="11FFFF"/>
                </a:solidFill>
                <a:latin typeface="+mn-lt"/>
                <a:ea typeface="+mn-ea"/>
                <a:cs typeface="+mn-cs"/>
              </a:defRPr>
            </a:pPr>
            <a:r>
              <a:rPr lang="ka-GE" sz="2800" b="1" dirty="0">
                <a:solidFill>
                  <a:srgbClr val="0070C0"/>
                </a:solidFill>
              </a:rPr>
              <a:t>1-7 მაისის ინსპექტირების შედეგები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rgbClr val="11FFFF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1-7 მაისის ინსპექტირების შედეგები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31A-4857-9649-6FC0B6DF858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31A-4857-9649-6FC0B6DF858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31A-4857-9649-6FC0B6DF85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დააკმაყოფილა</c:v>
                </c:pt>
                <c:pt idx="1">
                  <c:v>ვერ დააკმაყოფილა</c:v>
                </c:pt>
                <c:pt idx="2">
                  <c:v>არ იყო მზად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2401</c:v>
                </c:pt>
                <c:pt idx="1">
                  <c:v>1854</c:v>
                </c:pt>
                <c:pt idx="2">
                  <c:v>3084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1A-4857-9649-6FC0B6DF85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335174249052201"/>
          <c:y val="0.25127420998980632"/>
          <c:w val="0.73329651501895599"/>
          <c:h val="0.176374742148057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03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25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75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22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0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94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35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1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1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2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48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899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7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8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0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3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BD3B8C-998D-4D4D-81C6-6CEA118327D5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5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  <p:sldLayoutId id="2147484005" r:id="rId15"/>
    <p:sldLayoutId id="2147484006" r:id="rId16"/>
    <p:sldLayoutId id="21474840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sz="3200" dirty="0" smtClean="0">
                <a:latin typeface="Sylfaen" panose="010A0502050306030303" pitchFamily="18" charset="0"/>
              </a:rPr>
              <a:t>სამუშაო ადგილებზე</a:t>
            </a:r>
            <a:r>
              <a:rPr lang="en-US" sz="3200" dirty="0" smtClean="0">
                <a:latin typeface="Sylfaen" panose="010A0502050306030303" pitchFamily="18" charset="0"/>
              </a:rPr>
              <a:t> </a:t>
            </a:r>
            <a:r>
              <a:rPr lang="ka-GE" sz="3200" dirty="0" smtClean="0">
                <a:latin typeface="Sylfaen" panose="010A0502050306030303" pitchFamily="18" charset="0"/>
              </a:rPr>
              <a:t>ახალი </a:t>
            </a:r>
            <a:r>
              <a:rPr lang="ka-GE" sz="3200" dirty="0">
                <a:latin typeface="Sylfaen" panose="010A0502050306030303" pitchFamily="18" charset="0"/>
              </a:rPr>
              <a:t>კორონავირუსით  (</a:t>
            </a:r>
            <a:r>
              <a:rPr lang="en-US" sz="3200" dirty="0">
                <a:latin typeface="Sylfaen" panose="010A0502050306030303" pitchFamily="18" charset="0"/>
              </a:rPr>
              <a:t>SARS-COV-2) </a:t>
            </a:r>
            <a:r>
              <a:rPr lang="ka-GE" sz="3200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dirty="0">
                <a:latin typeface="Sylfaen" panose="010A0502050306030303" pitchFamily="18" charset="0"/>
              </a:rPr>
              <a:t>COVID-19) </a:t>
            </a:r>
            <a:r>
              <a:rPr lang="ka-GE" sz="3200" dirty="0" smtClean="0">
                <a:latin typeface="Sylfaen" panose="010A0502050306030303" pitchFamily="18" charset="0"/>
              </a:rPr>
              <a:t>გავრცელების პრენეციული ღონისძიებები</a:t>
            </a:r>
            <a:endParaRPr lang="ka-GE" sz="3200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შრომის პირობების ინსპექტირება - </a:t>
            </a:r>
          </a:p>
          <a:p>
            <a:r>
              <a:rPr lang="ka-GE" dirty="0" smtClean="0"/>
              <a:t>ეკონომიკის ამოქმედება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837" y="193964"/>
            <a:ext cx="9886827" cy="67002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24 მარტი-4 აპრილი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764" y="1371600"/>
            <a:ext cx="10931236" cy="5141742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20000"/>
              </a:lnSpc>
            </a:pPr>
            <a:endParaRPr lang="ka-GE" sz="3500" b="1" dirty="0" smtClean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endParaRPr lang="ka-GE" sz="3500" b="1" dirty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ka-GE" sz="3500" b="1" dirty="0" smtClean="0">
                <a:latin typeface="Sylfaen" panose="010A0502050306030303" pitchFamily="18" charset="0"/>
              </a:rPr>
              <a:t>24 </a:t>
            </a:r>
            <a:r>
              <a:rPr lang="ka-GE" sz="3500" b="1" dirty="0" smtClean="0">
                <a:latin typeface="Sylfaen" panose="010A0502050306030303" pitchFamily="18" charset="0"/>
              </a:rPr>
              <a:t>მარტს მიღებული იქნა   </a:t>
            </a:r>
            <a:r>
              <a:rPr lang="ka-GE" sz="3500" b="1" dirty="0" smtClean="0">
                <a:latin typeface="BPG Nino Mtavruli" panose="02000506000000020004" pitchFamily="2" charset="0"/>
              </a:rPr>
              <a:t>#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ბრძანება, რომლითაც </a:t>
            </a:r>
            <a:r>
              <a:rPr lang="ka-GE" sz="3500" b="1" dirty="0">
                <a:latin typeface="Sylfaen" panose="010A0502050306030303" pitchFamily="18" charset="0"/>
              </a:rPr>
              <a:t>განისაზღვრა სამუშაო ადგილებზე ახალი კორონავირუსის (</a:t>
            </a:r>
            <a:r>
              <a:rPr lang="en-US" sz="3500" b="1" dirty="0">
                <a:latin typeface="Sylfaen" panose="010A0502050306030303" pitchFamily="18" charset="0"/>
              </a:rPr>
              <a:t>COVID-19) </a:t>
            </a:r>
            <a:r>
              <a:rPr lang="ka-GE" sz="3500" b="1" dirty="0">
                <a:latin typeface="Sylfaen" panose="010A0502050306030303" pitchFamily="18" charset="0"/>
              </a:rPr>
              <a:t>გავრცელების თავიდან აცილების </a:t>
            </a:r>
            <a:r>
              <a:rPr lang="ka-GE" sz="3500" b="1" dirty="0" smtClean="0">
                <a:latin typeface="Sylfaen" panose="010A0502050306030303" pitchFamily="18" charset="0"/>
              </a:rPr>
              <a:t>მიზნით შემუშავებული რეკომენდაციები სექტორული მიმართულებით</a:t>
            </a:r>
            <a:r>
              <a:rPr lang="ka-GE" sz="3500" dirty="0" smtClean="0">
                <a:latin typeface="Sylfaen" panose="010A0502050306030303" pitchFamily="18" charset="0"/>
              </a:rPr>
              <a:t>: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1.ზოგადი რეკომენდაციები; 2. სამშენებლო; 3. სასაზღვრო-გამშვები პუნქტები; 4. სასტუმრო/განთავსება; 5. მომსახურება </a:t>
            </a:r>
            <a:r>
              <a:rPr lang="ka-GE" sz="2500" dirty="0">
                <a:latin typeface="Sylfaen" panose="010A0502050306030303" pitchFamily="18" charset="0"/>
              </a:rPr>
              <a:t>(აფთიაქები,ბანკები,მარკეტები,სავაჭრო </a:t>
            </a:r>
            <a:r>
              <a:rPr lang="ka-GE" sz="2500" dirty="0" smtClean="0">
                <a:latin typeface="Sylfaen" panose="010A0502050306030303" pitchFamily="18" charset="0"/>
              </a:rPr>
              <a:t>ობიექტები); </a:t>
            </a:r>
            <a:r>
              <a:rPr lang="ka-GE" sz="2500" dirty="0" smtClean="0">
                <a:latin typeface="Sylfaen" panose="010A0502050306030303" pitchFamily="18" charset="0"/>
              </a:rPr>
              <a:t> 6</a:t>
            </a:r>
            <a:r>
              <a:rPr lang="ka-GE" sz="2500" dirty="0" smtClean="0">
                <a:latin typeface="Sylfaen" panose="010A0502050306030303" pitchFamily="18" charset="0"/>
              </a:rPr>
              <a:t>. ტრანსპორტი; 7. სამთომოპოვებით </a:t>
            </a:r>
            <a:r>
              <a:rPr lang="ka-GE" sz="2500" dirty="0">
                <a:latin typeface="Sylfaen" panose="010A0502050306030303" pitchFamily="18" charset="0"/>
              </a:rPr>
              <a:t>მრეწველობა;</a:t>
            </a:r>
            <a:endParaRPr lang="en-US" sz="2500" dirty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ka-GE" sz="3500" b="1" dirty="0" smtClean="0">
                <a:latin typeface="Sylfaen" panose="010A0502050306030303" pitchFamily="18" charset="0"/>
              </a:rPr>
              <a:t>30 მარტს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ბრძანებაში განხორციელდა ცვლილება და დამტებით განისაზღვრა 3 რეკომენდაცია</a:t>
            </a:r>
            <a:r>
              <a:rPr lang="ka-GE" sz="3500" dirty="0" smtClean="0">
                <a:latin typeface="Sylfaen" panose="010A0502050306030303" pitchFamily="18" charset="0"/>
              </a:rPr>
              <a:t>: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8. დამამუშავებელი მრეწველობა; 9.  </a:t>
            </a:r>
            <a:r>
              <a:rPr lang="ka-GE" sz="2500" dirty="0">
                <a:latin typeface="Sylfaen" panose="010A0502050306030303" pitchFamily="18" charset="0"/>
              </a:rPr>
              <a:t>საგამომცემლო საქმიანობა (ბეჭდური მედიის, წიგნების და ბროშურების გამოცემა</a:t>
            </a:r>
            <a:r>
              <a:rPr lang="ka-GE" sz="2500" dirty="0" smtClean="0">
                <a:latin typeface="Sylfaen" panose="010A0502050306030303" pitchFamily="18" charset="0"/>
              </a:rPr>
              <a:t>); 10.  </a:t>
            </a:r>
            <a:r>
              <a:rPr lang="ka-GE" sz="2500" dirty="0">
                <a:latin typeface="Sylfaen" panose="010A0502050306030303" pitchFamily="18" charset="0"/>
              </a:rPr>
              <a:t>ელექტროენერგიის მიწოდება, წყლის დაგროვება/დამუშავება/განაწილება და ნარჩენების </a:t>
            </a:r>
            <a:r>
              <a:rPr lang="ka-GE" sz="2500" dirty="0" smtClean="0">
                <a:latin typeface="Sylfaen" panose="010A0502050306030303" pitchFamily="18" charset="0"/>
              </a:rPr>
              <a:t>მართვა</a:t>
            </a:r>
          </a:p>
          <a:p>
            <a:pPr>
              <a:lnSpc>
                <a:spcPct val="120000"/>
              </a:lnSpc>
            </a:pPr>
            <a:r>
              <a:rPr lang="ka-GE" sz="3500" b="1" dirty="0">
                <a:latin typeface="Sylfaen" panose="010A0502050306030303" pitchFamily="18" charset="0"/>
              </a:rPr>
              <a:t>4 აპრილს </a:t>
            </a:r>
            <a:r>
              <a:rPr lang="ka-GE" sz="3500" b="1" dirty="0" smtClean="0">
                <a:latin typeface="Sylfaen" panose="010A0502050306030303" pitchFamily="18" charset="0"/>
              </a:rPr>
              <a:t> მიღებულ იქნა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01-149/ო ბრძანება, </a:t>
            </a:r>
            <a:r>
              <a:rPr lang="ka-GE" sz="3500" b="1" dirty="0" smtClean="0">
                <a:latin typeface="Sylfaen" panose="010A0502050306030303" pitchFamily="18" charset="0"/>
              </a:rPr>
              <a:t>რომლითაც </a:t>
            </a:r>
            <a:r>
              <a:rPr lang="ka-GE" sz="3500" b="1" dirty="0" smtClean="0">
                <a:latin typeface="Sylfaen" panose="010A0502050306030303" pitchFamily="18" charset="0"/>
              </a:rPr>
              <a:t>გაუქმნდა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 და განისაზღვრა ჯამში </a:t>
            </a:r>
            <a:r>
              <a:rPr lang="ka-GE" sz="3500" b="1" dirty="0">
                <a:latin typeface="Sylfaen" panose="010A0502050306030303" pitchFamily="18" charset="0"/>
              </a:rPr>
              <a:t>15 </a:t>
            </a:r>
            <a:r>
              <a:rPr lang="ka-GE" sz="3500" b="1" dirty="0" smtClean="0">
                <a:latin typeface="Sylfaen" panose="010A0502050306030303" pitchFamily="18" charset="0"/>
              </a:rPr>
              <a:t>რეკომენდაცია: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11. დასაქმებულთა </a:t>
            </a:r>
            <a:r>
              <a:rPr lang="ka-GE" sz="2500" dirty="0">
                <a:latin typeface="Sylfaen" panose="010A0502050306030303" pitchFamily="18" charset="0"/>
              </a:rPr>
              <a:t>ტრანსპორტირებასთან </a:t>
            </a:r>
            <a:r>
              <a:rPr lang="ka-GE" sz="2500" dirty="0" smtClean="0">
                <a:latin typeface="Sylfaen" panose="010A0502050306030303" pitchFamily="18" charset="0"/>
              </a:rPr>
              <a:t>დაკავშირები; 12.  </a:t>
            </a:r>
            <a:r>
              <a:rPr lang="ka-GE" sz="2500" dirty="0">
                <a:latin typeface="Sylfaen" panose="010A0502050306030303" pitchFamily="18" charset="0"/>
              </a:rPr>
              <a:t>მომსახურების/საოფისე </a:t>
            </a:r>
            <a:r>
              <a:rPr lang="ka-GE" sz="2500" dirty="0" smtClean="0">
                <a:latin typeface="Sylfaen" panose="010A0502050306030303" pitchFamily="18" charset="0"/>
              </a:rPr>
              <a:t>სექტორი; 13.  </a:t>
            </a:r>
            <a:r>
              <a:rPr lang="ka-GE" sz="2500" dirty="0">
                <a:latin typeface="Sylfaen" panose="010A0502050306030303" pitchFamily="18" charset="0"/>
              </a:rPr>
              <a:t>სოფლის </a:t>
            </a:r>
            <a:r>
              <a:rPr lang="ka-GE" sz="2500" dirty="0" smtClean="0">
                <a:latin typeface="Sylfaen" panose="010A0502050306030303" pitchFamily="18" charset="0"/>
              </a:rPr>
              <a:t>მეურნეობის; 14.  წარმოების; 15.  </a:t>
            </a:r>
            <a:r>
              <a:rPr lang="ka-GE" sz="2500" dirty="0">
                <a:latin typeface="Sylfaen" panose="010A0502050306030303" pitchFamily="18" charset="0"/>
              </a:rPr>
              <a:t>მიტანის მომსახურების (ე.წ. „დელივერი სერვისი“/„საკურიერო სერვისი“) საქმიანობებითვის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/>
          </a:p>
          <a:p>
            <a:pPr lvl="0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9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60934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6-27 აპრილი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8472" y="1322704"/>
            <a:ext cx="10602537" cy="5216641"/>
          </a:xfrm>
        </p:spPr>
        <p:txBody>
          <a:bodyPr>
            <a:normAutofit fontScale="70000" lnSpcReduction="20000"/>
          </a:bodyPr>
          <a:lstStyle/>
          <a:p>
            <a:endParaRPr lang="ka-GE" dirty="0" smtClean="0">
              <a:latin typeface="Sylfaen" panose="010A0502050306030303" pitchFamily="18" charset="0"/>
            </a:endParaRPr>
          </a:p>
          <a:p>
            <a:r>
              <a:rPr lang="ka-GE" dirty="0" smtClean="0">
                <a:latin typeface="Sylfaen" panose="010A0502050306030303" pitchFamily="18" charset="0"/>
              </a:rPr>
              <a:t>დამტკიცდა </a:t>
            </a:r>
            <a:r>
              <a:rPr lang="ka-GE" dirty="0" smtClean="0">
                <a:latin typeface="Sylfaen" panose="010A0502050306030303" pitchFamily="18" charset="0"/>
              </a:rPr>
              <a:t>ჯანდაცვის და ეკონომიკის მინისტრების ერთობლივი </a:t>
            </a:r>
            <a:r>
              <a:rPr lang="ka-GE" dirty="0" smtClean="0">
                <a:latin typeface="Sylfaen" panose="010A0502050306030303" pitchFamily="18" charset="0"/>
              </a:rPr>
              <a:t>ბრძანება  №1-1/162 – №01-38/ნ;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განისაზღვრა რეკომენდაციების შესრულების მონიტორინგისა და კონტროლის პროცედურები;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შემუშავდა ინსპექტირების კითხვარი;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შეიქმნა ერთობლი მონიტორინგის ჯგუფები;</a:t>
            </a:r>
          </a:p>
          <a:p>
            <a:pPr marL="0" indent="0">
              <a:buNone/>
            </a:pP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6-27 აპრილის </a:t>
            </a:r>
            <a:r>
              <a:rPr lang="ka-GE" b="1" dirty="0" smtClean="0">
                <a:latin typeface="Sylfaen" panose="010A0502050306030303" pitchFamily="18" charset="0"/>
              </a:rPr>
              <a:t>საანგარიშო პერიოდში:</a:t>
            </a:r>
          </a:p>
          <a:p>
            <a:pPr marL="0" indent="0">
              <a:buNone/>
            </a:pPr>
            <a:endParaRPr lang="ka-GE" dirty="0" smtClean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ჯამში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შემოწმდა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520 კომპანია </a:t>
            </a:r>
            <a:r>
              <a:rPr lang="ka-GE" dirty="0" smtClean="0">
                <a:latin typeface="Sylfaen" panose="010A0502050306030303" pitchFamily="18" charset="0"/>
              </a:rPr>
              <a:t>ჯანდაცვის რეკომენდაციების შესაბამისობასთან. აქედან: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შემოწმდა 118 ინფრასტრუქტურული პროექტების განმახორციელებელი კომპანია, საიდანაც ჯანდაცვის რეკომენდაციებთან შესაბამისობის მოთხოვნები დააკმაყოფილა 91 კომპანიამ, ხოლო ვერ დააკმაყოფილა 27 კომპანიამ.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სხვა დაშვებული საქმიანობებიდან გადამოწმდა სულ 73 კომპანია, რომელთაგან 59 კომპანიამ დააკმაყოფილა მოთხოვნები, ხოლო 14 კომპანია მოცემული მომენტისთვის არ ეწევა საქმიანობას.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საქმიანობის აღდგენის მოთხოვნით ეკონომიკის სამინისტროს მიერ გადარჩეული კომპანიებისგან სულ შემოწმდა 329 კომპანია. მათგან, 201 კომპანია აკმაყოფილებს მოთხოვნებს, ხოლო 128 კომპანია ვერ აკმაყოფილებს.</a:t>
            </a:r>
            <a:endParaRPr lang="en-US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6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310" y="0"/>
            <a:ext cx="10058400" cy="1364566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27 აპრილი-1 მაისი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310" y="1364566"/>
            <a:ext cx="10447416" cy="549343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/>
          </a:p>
          <a:p>
            <a:pPr>
              <a:lnSpc>
                <a:spcPct val="120000"/>
              </a:lnSpc>
            </a:pPr>
            <a:r>
              <a:rPr lang="ka-GE" dirty="0" smtClean="0"/>
              <a:t>27.04 - ეკონომიკის </a:t>
            </a:r>
            <a:r>
              <a:rPr lang="ka-GE" dirty="0" smtClean="0"/>
              <a:t>გახსნის პროცესისას რეკომენდაციების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აღსრულების მონიტორნიგი ჯანდაცვის სამინისტრომ აიღო;</a:t>
            </a:r>
          </a:p>
          <a:p>
            <a:pPr>
              <a:lnSpc>
                <a:spcPct val="120000"/>
              </a:lnSpc>
            </a:pPr>
            <a:r>
              <a:rPr lang="ka-GE" dirty="0" smtClean="0"/>
              <a:t>29.04 - სამინისტრომ </a:t>
            </a:r>
            <a:r>
              <a:rPr lang="ka-GE" dirty="0" smtClean="0"/>
              <a:t>შექმნა სპეციალური ელექტრონული პორტალი</a:t>
            </a:r>
            <a:r>
              <a:rPr lang="ka-GE" dirty="0" smtClean="0"/>
              <a:t>,                                                                                         </a:t>
            </a:r>
            <a:r>
              <a:rPr lang="ka-GE" dirty="0" smtClean="0"/>
              <a:t>რომლითაც  ყველა ბიზნეს სუბიექტი რეგისტრირდება;</a:t>
            </a:r>
          </a:p>
          <a:p>
            <a:pPr>
              <a:lnSpc>
                <a:spcPct val="120000"/>
              </a:lnSpc>
            </a:pPr>
            <a:r>
              <a:rPr lang="ka-GE" dirty="0" smtClean="0"/>
              <a:t>ადგილობრივ თუ სექტორულ დონეზე ჩაერთო სხვადასხვა სახელმწიფო ზედამხედველი უწყებები, რომელთა მართვას </a:t>
            </a:r>
            <a:r>
              <a:rPr lang="ka-GE" dirty="0" smtClean="0"/>
              <a:t>ახორციელებს </a:t>
            </a:r>
            <a:r>
              <a:rPr lang="ka-GE" dirty="0" smtClean="0"/>
              <a:t>სამინისტროს შრომის პირობების ინსპექტირების დეპარტამენტი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b="1" dirty="0" smtClean="0"/>
              <a:t>შემოწმების პროცესში ჩართულნი არიან შემდეგი სახელმწიფო უწყებები: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მუნიციპალური სამსახურები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გარემოსდაცვითი ზედამხედველობის დეპარტამენტი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შემოსავლების სამსახური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სურსათის ეროვნლი სააგენტო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სსიპ სამშენებლო და ტენიკური ზედამხედველობის სააგენტო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სსიპ სამედიცინო და ფარმაცევტული საქმიანობის რეგულირების სააგენტო</a:t>
            </a:r>
          </a:p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63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911" y="103910"/>
            <a:ext cx="10018713" cy="838199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dirty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27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აპრილი-1 </a:t>
            </a:r>
            <a:r>
              <a:rPr lang="ka-GE" dirty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მაისი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1709" y="1302327"/>
            <a:ext cx="9952903" cy="54586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r>
              <a:rPr lang="ka-GE" dirty="0" smtClean="0"/>
              <a:t>ბიზნეს </a:t>
            </a:r>
            <a:r>
              <a:rPr lang="ka-GE" dirty="0" smtClean="0"/>
              <a:t>პროცესის მოსამზადებლად განხორციელდა შემდეგი ღონისძიებები:</a:t>
            </a:r>
          </a:p>
          <a:p>
            <a:pPr marL="457200" indent="-457200">
              <a:buAutoNum type="arabicPeriod"/>
            </a:pPr>
            <a:r>
              <a:rPr lang="ka-GE" dirty="0" smtClean="0"/>
              <a:t>შემოწმების </a:t>
            </a:r>
            <a:r>
              <a:rPr lang="ka-GE" dirty="0"/>
              <a:t>პროცესში </a:t>
            </a:r>
            <a:r>
              <a:rPr lang="ka-GE" dirty="0" smtClean="0"/>
              <a:t>ჩართულ სახელმწიფო უწყებებთან მთელი საქართველოს მასშტაბით განხორციელდა საინფორმაციო შეხვედრა;</a:t>
            </a:r>
          </a:p>
          <a:p>
            <a:pPr marL="457200" indent="-457200">
              <a:buAutoNum type="arabicPeriod"/>
            </a:pPr>
            <a:r>
              <a:rPr lang="ka-GE" dirty="0"/>
              <a:t>ზედამხედველობის განმახორციელებელი </a:t>
            </a:r>
            <a:r>
              <a:rPr lang="ka-GE" dirty="0" smtClean="0"/>
              <a:t>პირებისათვის მომზადდა ინსპექტირების კითხვარის შევსების სახელმძღვანელო;</a:t>
            </a:r>
          </a:p>
          <a:p>
            <a:pPr marL="457200" indent="-457200">
              <a:buAutoNum type="arabicPeriod"/>
            </a:pPr>
            <a:r>
              <a:rPr lang="ka-GE" dirty="0" smtClean="0"/>
              <a:t>ბიზნესის წარმომადგენლებისთვის შემუშავდა  ელექტრონულ სისტემაში რეგისტრაციის ინსტრუქცია და ვიდეოინსტრუქცია;</a:t>
            </a:r>
          </a:p>
          <a:p>
            <a:pPr marL="457200" indent="-457200">
              <a:buAutoNum type="arabicPeriod"/>
            </a:pPr>
            <a:r>
              <a:rPr lang="ka-GE" dirty="0" smtClean="0"/>
              <a:t>ყველა აუცილებელი ინფორმაცია (რეკომენდაციები;ხშირად დასმული კითხვები; ინსტრუქციები) განთავსდა ერთ სივრცეში</a:t>
            </a:r>
            <a:r>
              <a:rPr lang="ka-GE" dirty="0" smtClean="0"/>
              <a:t>;</a:t>
            </a:r>
          </a:p>
          <a:p>
            <a:pPr marL="0" lvl="0" indent="0">
              <a:buNone/>
            </a:pPr>
            <a:endParaRPr lang="ka-GE" dirty="0" smtClean="0"/>
          </a:p>
          <a:p>
            <a:pPr marL="0" lvl="0" indent="0">
              <a:buNone/>
            </a:pPr>
            <a:r>
              <a:rPr lang="ka-GE" dirty="0" smtClean="0"/>
              <a:t>დამატებით შემუშავდა </a:t>
            </a:r>
            <a:r>
              <a:rPr lang="ka-GE" dirty="0"/>
              <a:t>რეკომენდაციები სხვადასხვა სექტორებისთვის: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სილამაზის სალონები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ავტოსერვისების საქმიანობები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საცალო/საბითუმო ვაჭრობა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მოლების საქმიანობა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ka-GE" dirty="0" smtClean="0"/>
          </a:p>
          <a:p>
            <a:pPr marL="457200" indent="-457200">
              <a:buAutoNum type="arabicPeriod"/>
            </a:pPr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7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146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dirty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1-7 მაისი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08" y="1390943"/>
            <a:ext cx="6360899" cy="5467057"/>
          </a:xfrm>
        </p:spPr>
        <p:txBody>
          <a:bodyPr>
            <a:normAutofit fontScale="92500" lnSpcReduction="20000"/>
          </a:bodyPr>
          <a:lstStyle/>
          <a:p>
            <a:pPr algn="just"/>
            <a:endParaRPr lang="ka-GE" dirty="0"/>
          </a:p>
          <a:p>
            <a:pPr marL="0" indent="0" algn="just">
              <a:buNone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1-7 მაისს </a:t>
            </a:r>
            <a:r>
              <a:rPr lang="ka-GE" dirty="0" smtClean="0"/>
              <a:t>მთელი </a:t>
            </a:r>
            <a:r>
              <a:rPr lang="ka-GE" dirty="0" smtClean="0"/>
              <a:t>საქართველოს მასშტაბით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ჯამში შემოწმდა </a:t>
            </a:r>
            <a:r>
              <a:rPr lang="ka-GE" dirty="0">
                <a:solidFill>
                  <a:schemeClr val="accent6">
                    <a:lumMod val="75000"/>
                  </a:schemeClr>
                </a:solidFill>
              </a:rPr>
              <a:t>7339 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ობიექტი: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   </a:t>
            </a:r>
            <a:r>
              <a:rPr lang="ka-GE" dirty="0"/>
              <a:t>მოთხოვნები დააკმაყოფილა 2401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  ვერ </a:t>
            </a:r>
            <a:r>
              <a:rPr lang="ka-GE" dirty="0"/>
              <a:t>დააკმაყოფილა </a:t>
            </a:r>
            <a:r>
              <a:rPr lang="ka-GE" dirty="0" smtClean="0"/>
              <a:t>1854;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  არ </a:t>
            </a:r>
            <a:r>
              <a:rPr lang="ka-GE" dirty="0"/>
              <a:t>დაგვხვდა მზად 3084 </a:t>
            </a:r>
            <a:r>
              <a:rPr lang="ka-GE" dirty="0" smtClean="0"/>
              <a:t>ობიექტი;</a:t>
            </a:r>
            <a:endParaRPr lang="ka-GE" dirty="0"/>
          </a:p>
          <a:p>
            <a:pPr marL="0" indent="0" algn="just">
              <a:buNone/>
            </a:pPr>
            <a:r>
              <a:rPr lang="ka-GE" dirty="0" smtClean="0"/>
              <a:t>07 </a:t>
            </a:r>
            <a:r>
              <a:rPr lang="ka-GE" dirty="0"/>
              <a:t>მაისის  21 საათის მონაცემებით, ეკონომიკური საქმიანობის აღდგენის მოთხოვნით, ჯანდაცვის სამინისტროში დარეგისტრირებულია </a:t>
            </a:r>
            <a:r>
              <a:rPr lang="ka-GE" dirty="0" smtClean="0"/>
              <a:t>12 551 </a:t>
            </a:r>
            <a:r>
              <a:rPr lang="ka-GE" dirty="0"/>
              <a:t>კომპანია</a:t>
            </a:r>
            <a:r>
              <a:rPr lang="ka-GE" dirty="0" smtClean="0"/>
              <a:t>.</a:t>
            </a:r>
          </a:p>
          <a:p>
            <a:pPr marL="0" lvl="0" indent="0">
              <a:buNone/>
            </a:pPr>
            <a:r>
              <a:rPr lang="ka-GE" b="1" dirty="0">
                <a:solidFill>
                  <a:schemeClr val="accent6">
                    <a:lumMod val="75000"/>
                  </a:schemeClr>
                </a:solidFill>
              </a:rPr>
              <a:t>შედეგები ცხადყოფს, რომ ეტაპობრივად დაანონსებული ბიზნესის გახსნის პროცესი რომ იყოს მდგრადი, საჭიროა აქტიური საინფორმაციო კამპანია ბიზნესის და მოსხლეობის ინფორმირებისათვის. 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66062"/>
              </p:ext>
            </p:extLst>
          </p:nvPr>
        </p:nvGraphicFramePr>
        <p:xfrm>
          <a:off x="6578405" y="2093976"/>
          <a:ext cx="5486400" cy="4485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265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685800"/>
            <a:ext cx="9615762" cy="5320145"/>
          </a:xfrm>
          <a:prstGeom prst="rect">
            <a:avLst/>
          </a:prstGeom>
          <a:solidFill>
            <a:srgbClr val="009999"/>
          </a:solidFill>
        </p:spPr>
      </p:pic>
    </p:spTree>
    <p:extLst>
      <p:ext uri="{BB962C8B-B14F-4D97-AF65-F5344CB8AC3E}">
        <p14:creationId xmlns:p14="http://schemas.microsoft.com/office/powerpoint/2010/main" val="2851918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200</TotalTime>
  <Words>418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BPG Nino Mtavruli</vt:lpstr>
      <vt:lpstr>Corbel</vt:lpstr>
      <vt:lpstr>Sylfaen</vt:lpstr>
      <vt:lpstr>Wingdings</vt:lpstr>
      <vt:lpstr>Parallax</vt:lpstr>
      <vt:lpstr>სამუშაო ადგილებზე ახალი კორონავირუსით  (SARS-COV-2) გამოწვეული ინფექციის  (COVID-19) გავრცელების პრენეციული ღონისძიებები</vt:lpstr>
      <vt:lpstr>2020 წლის 24 მარტი-4 აპრილი</vt:lpstr>
      <vt:lpstr>2020 წლის 6-27 აპრილი</vt:lpstr>
      <vt:lpstr>2020 წლის 27 აპრილი-1 მაისი</vt:lpstr>
      <vt:lpstr>2020 წლის 27 აპრილი-1 მაისი</vt:lpstr>
      <vt:lpstr>2020 წლის 1-7 მაისი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Tamar Barkalaia</cp:lastModifiedBy>
  <cp:revision>14</cp:revision>
  <dcterms:created xsi:type="dcterms:W3CDTF">2020-05-09T09:08:29Z</dcterms:created>
  <dcterms:modified xsi:type="dcterms:W3CDTF">2020-05-09T17:30:39Z</dcterms:modified>
</cp:coreProperties>
</file>