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5143500" cx="9144000"/>
  <p:notesSz cx="6858000" cy="9144000"/>
  <p:embeddedFontLst>
    <p:embeddedFont>
      <p:font typeface="Roboto"/>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69F6D78-171B-4892-BDCF-7A0B45B30C96}">
  <a:tblStyle styleId="{769F6D78-171B-4892-BDCF-7A0B45B30C9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3D53A83-10F0-4D96-911C-0CA0E055992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italic.fntdata"/><Relationship Id="rId61" Type="http://schemas.openxmlformats.org/officeDocument/2006/relationships/font" Target="fonts/Roboto-bold.fntdata"/><Relationship Id="rId20" Type="http://schemas.openxmlformats.org/officeDocument/2006/relationships/slide" Target="slides/slide14.xml"/><Relationship Id="rId63" Type="http://schemas.openxmlformats.org/officeDocument/2006/relationships/font" Target="fonts/Robot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Roboto-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07be33b6c_2_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07be33b6c_2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07d3fa48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07d3fa48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07be33b6c_2_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07be33b6c_2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07be33b6c_2_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07be33b6c_2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07be33b6c_2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07be33b6c_2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07be33b6c_2_10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07be33b6c_2_1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07be33b6c_2_1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07be33b6c_2_1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07be33b6c_2_10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07be33b6c_2_10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07be33b6c_2_1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07be33b6c_2_1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07be33b6c_2_1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07be33b6c_2_1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07be33b6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07be33b6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07be33b6c_2_1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07be33b6c_2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07be33b6c_2_1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07be33b6c_2_1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07be33b6c_2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07be33b6c_2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07be33b6c_2_1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07be33b6c_2_1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07be33b6c_2_1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07be33b6c_2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07be33b6c_2_1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07be33b6c_2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07be33b6c_2_1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07be33b6c_2_1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07be33b6c_2_1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07be33b6c_2_1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07be33b6c_2_1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07be33b6c_2_1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07be33b6c_2_1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07be33b6c_2_1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07be33b6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07be33b6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07be33b6c_2_1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07be33b6c_2_1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07be33b6c_2_1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07be33b6c_2_1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07be33b6c_2_1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07be33b6c_2_1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507be33b6c_2_1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07be33b6c_2_1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07be33b6c_2_1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07be33b6c_2_1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507be33b6c_2_1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507be33b6c_2_1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507be33b6c_2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507be33b6c_2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07be33b6c_2_1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07be33b6c_2_1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07be33b6c_2_1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507be33b6c_2_1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507be33b6c_2_1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07be33b6c_2_1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07be33b6c_2_1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07be33b6c_2_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507be33b6c_2_1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07be33b6c_2_1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507be33b6c_2_1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507be33b6c_2_1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507be33b6c_2_1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507be33b6c_2_1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507be33b6c_2_1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07be33b6c_2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507be33b6c_2_1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507be33b6c_2_1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507be33b6c_2_1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507be33b6c_2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507be33b6c_2_1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507be33b6c_2_1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507be33b6c_2_1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507be33b6c_2_1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507d3fa48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507d3fa48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507d3fa48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507d3fa48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07d3fa4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07d3fa4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507d3fa48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507d3fa48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507d3fa48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507d3fa48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507d3fa48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507d3fa48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507d3fa487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507d3fa48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07d3fa48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07d3fa48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07d3fa48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07d3fa48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07d3fa48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07d3fa48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07d3fa48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07d3fa48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k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650300"/>
            <a:ext cx="8520600" cy="16608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b="1" lang="ka">
                <a:solidFill>
                  <a:schemeClr val="accent1"/>
                </a:solidFill>
              </a:rPr>
              <a:t>ექთნების შრომის პირობები საქართველოში</a:t>
            </a:r>
            <a:endParaRPr b="1">
              <a:solidFill>
                <a:schemeClr val="accent1"/>
              </a:solidFill>
            </a:endParaRPr>
          </a:p>
        </p:txBody>
      </p:sp>
      <p:sp>
        <p:nvSpPr>
          <p:cNvPr id="55" name="Google Shape;55;p13"/>
          <p:cNvSpPr txBox="1"/>
          <p:nvPr>
            <p:ph idx="1" type="subTitle"/>
          </p:nvPr>
        </p:nvSpPr>
        <p:spPr>
          <a:xfrm>
            <a:off x="381950" y="2665550"/>
            <a:ext cx="8520600" cy="68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ka">
                <a:solidFill>
                  <a:schemeClr val="accent5"/>
                </a:solidFill>
              </a:rPr>
              <a:t>კვლევის პირველადი შედეგების პრეზენტაცია</a:t>
            </a:r>
            <a:endParaRPr b="1">
              <a:solidFill>
                <a:schemeClr val="accent5"/>
              </a:solidFill>
            </a:endParaRPr>
          </a:p>
        </p:txBody>
      </p:sp>
      <p:pic>
        <p:nvPicPr>
          <p:cNvPr id="56" name="Google Shape;56;p13"/>
          <p:cNvPicPr preferRelativeResize="0"/>
          <p:nvPr/>
        </p:nvPicPr>
        <p:blipFill>
          <a:blip r:embed="rId3">
            <a:alphaModFix/>
          </a:blip>
          <a:stretch>
            <a:fillRect/>
          </a:stretch>
        </p:blipFill>
        <p:spPr>
          <a:xfrm>
            <a:off x="2169100" y="3701600"/>
            <a:ext cx="4692999" cy="103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rgbClr val="000000"/>
                </a:solidFill>
              </a:rPr>
              <a:t>ლიტერატურის მიმოხილვა</a:t>
            </a:r>
            <a:endParaRPr b="1">
              <a:solidFill>
                <a:srgbClr val="000000"/>
              </a:solidFill>
            </a:endParaRPr>
          </a:p>
        </p:txBody>
      </p:sp>
      <p:sp>
        <p:nvSpPr>
          <p:cNvPr id="134" name="Google Shape;134;p22"/>
          <p:cNvSpPr txBox="1"/>
          <p:nvPr>
            <p:ph type="title"/>
          </p:nvPr>
        </p:nvSpPr>
        <p:spPr>
          <a:xfrm>
            <a:off x="203400" y="653775"/>
            <a:ext cx="8859600" cy="63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ka" sz="1500">
                <a:solidFill>
                  <a:schemeClr val="accent5"/>
                </a:solidFill>
              </a:rPr>
              <a:t>მთავარი ფაქტორები, რაც აუარესებს შრომის ხარისხს, იწვევს დაღლილობასა და შეცდომებს:</a:t>
            </a:r>
            <a:endParaRPr b="1" sz="1500">
              <a:solidFill>
                <a:schemeClr val="accent5"/>
              </a:solidFill>
            </a:endParaRPr>
          </a:p>
        </p:txBody>
      </p:sp>
      <p:graphicFrame>
        <p:nvGraphicFramePr>
          <p:cNvPr id="135" name="Google Shape;135;p22"/>
          <p:cNvGraphicFramePr/>
          <p:nvPr/>
        </p:nvGraphicFramePr>
        <p:xfrm>
          <a:off x="138975" y="1362100"/>
          <a:ext cx="3000000" cy="3000000"/>
        </p:xfrm>
        <a:graphic>
          <a:graphicData uri="http://schemas.openxmlformats.org/drawingml/2006/table">
            <a:tbl>
              <a:tblPr>
                <a:noFill/>
                <a:tableStyleId>{769F6D78-171B-4892-BDCF-7A0B45B30C96}</a:tableStyleId>
              </a:tblPr>
              <a:tblGrid>
                <a:gridCol w="4462025"/>
                <a:gridCol w="4462025"/>
              </a:tblGrid>
              <a:tr h="510050">
                <a:tc>
                  <a:txBody>
                    <a:bodyPr>
                      <a:noAutofit/>
                    </a:bodyPr>
                    <a:lstStyle/>
                    <a:p>
                      <a:pPr indent="0" lvl="0" marL="0" rtl="0" algn="l">
                        <a:spcBef>
                          <a:spcPts val="0"/>
                        </a:spcBef>
                        <a:spcAft>
                          <a:spcPts val="0"/>
                        </a:spcAft>
                        <a:buClr>
                          <a:schemeClr val="dk1"/>
                        </a:buClr>
                        <a:buSzPts val="1100"/>
                        <a:buFont typeface="Arial"/>
                        <a:buNone/>
                      </a:pPr>
                      <a:r>
                        <a:rPr b="1" lang="ka"/>
                        <a:t>სმენის ხანგრძლივობა;</a:t>
                      </a:r>
                      <a:endParaRPr b="1"/>
                    </a:p>
                  </a:txBody>
                  <a:tcPr marT="91425" marB="91425" marR="91425" marL="91425">
                    <a:solidFill>
                      <a:srgbClr val="F9CB9C"/>
                    </a:solidFill>
                  </a:tcPr>
                </a:tc>
                <a:tc>
                  <a:txBody>
                    <a:bodyPr>
                      <a:noAutofit/>
                    </a:bodyPr>
                    <a:lstStyle/>
                    <a:p>
                      <a:pPr indent="0" lvl="0" marL="0" rtl="0" algn="l">
                        <a:spcBef>
                          <a:spcPts val="0"/>
                        </a:spcBef>
                        <a:spcAft>
                          <a:spcPts val="0"/>
                        </a:spcAft>
                        <a:buClr>
                          <a:schemeClr val="dk1"/>
                        </a:buClr>
                        <a:buSzPts val="1100"/>
                        <a:buFont typeface="Arial"/>
                        <a:buNone/>
                      </a:pPr>
                      <a:r>
                        <a:rPr b="1" lang="ka"/>
                        <a:t>ამ ფაქტორების ზეგავლენა ერთმანეთზე;</a:t>
                      </a:r>
                      <a:endParaRPr b="1"/>
                    </a:p>
                  </a:txBody>
                  <a:tcPr marT="91425" marB="91425" marR="91425" marL="91425">
                    <a:lnB cap="flat" cmpd="sng" w="9525">
                      <a:solidFill>
                        <a:srgbClr val="9E9E9E"/>
                      </a:solidFill>
                      <a:prstDash val="solid"/>
                      <a:round/>
                      <a:headEnd len="sm" w="sm" type="none"/>
                      <a:tailEnd len="sm" w="sm" type="none"/>
                    </a:lnB>
                    <a:solidFill>
                      <a:srgbClr val="F9CB9C"/>
                    </a:solidFill>
                  </a:tcPr>
                </a:tc>
              </a:tr>
              <a:tr h="583425">
                <a:tc>
                  <a:txBody>
                    <a:bodyPr>
                      <a:noAutofit/>
                    </a:bodyPr>
                    <a:lstStyle/>
                    <a:p>
                      <a:pPr indent="0" lvl="0" marL="0" rtl="0" algn="l">
                        <a:spcBef>
                          <a:spcPts val="0"/>
                        </a:spcBef>
                        <a:spcAft>
                          <a:spcPts val="0"/>
                        </a:spcAft>
                        <a:buClr>
                          <a:schemeClr val="dk1"/>
                        </a:buClr>
                        <a:buSzPts val="1100"/>
                        <a:buFont typeface="Arial"/>
                        <a:buNone/>
                      </a:pPr>
                      <a:r>
                        <a:rPr b="1" lang="ka"/>
                        <a:t>სამუშაო  საათების რაოდენობა კვირაში;</a:t>
                      </a:r>
                      <a:endParaRPr b="1"/>
                    </a:p>
                    <a:p>
                      <a:pPr indent="0" lvl="0" marL="0" rtl="0" algn="l">
                        <a:spcBef>
                          <a:spcPts val="0"/>
                        </a:spcBef>
                        <a:spcAft>
                          <a:spcPts val="0"/>
                        </a:spcAft>
                        <a:buNone/>
                      </a:pPr>
                      <a:r>
                        <a:t/>
                      </a:r>
                      <a:endParaRPr b="1"/>
                    </a:p>
                  </a:txBody>
                  <a:tcPr marT="91425" marB="91425" marR="91425" marL="91425">
                    <a:lnR cap="flat" cmpd="sng" w="9525">
                      <a:solidFill>
                        <a:srgbClr val="9E9E9E"/>
                      </a:solidFill>
                      <a:prstDash val="solid"/>
                      <a:round/>
                      <a:headEnd len="sm" w="sm" type="none"/>
                      <a:tailEnd len="sm" w="sm" type="none"/>
                    </a:lnR>
                    <a:solidFill>
                      <a:srgbClr val="F9CB9C"/>
                    </a:solidFill>
                  </a:tcPr>
                </a:tc>
                <a:tc>
                  <a:txBody>
                    <a:bodyPr>
                      <a:noAutofit/>
                    </a:bodyPr>
                    <a:lstStyle/>
                    <a:p>
                      <a:pPr indent="0" lvl="0" marL="0" rtl="0" algn="l">
                        <a:spcBef>
                          <a:spcPts val="0"/>
                        </a:spcBef>
                        <a:spcAft>
                          <a:spcPts val="0"/>
                        </a:spcAft>
                        <a:buNone/>
                      </a:pPr>
                      <a:r>
                        <a:rPr b="1" lang="ka"/>
                        <a:t>პაციენტთა მოვლა და უსაფრთხოების უზრუნველყოფა </a:t>
                      </a:r>
                      <a:r>
                        <a:rPr b="1" lang="ka">
                          <a:solidFill>
                            <a:schemeClr val="dk1"/>
                          </a:solidFill>
                        </a:rPr>
                        <a:t>დაბალი ხარსხით</a:t>
                      </a:r>
                      <a:r>
                        <a:rPr b="1" lang="ka"/>
                        <a:t>;</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r>
              <a:tr h="583425">
                <a:tc>
                  <a:txBody>
                    <a:bodyPr>
                      <a:noAutofit/>
                    </a:bodyPr>
                    <a:lstStyle/>
                    <a:p>
                      <a:pPr indent="0" lvl="0" marL="0" rtl="0" algn="l">
                        <a:spcBef>
                          <a:spcPts val="0"/>
                        </a:spcBef>
                        <a:spcAft>
                          <a:spcPts val="0"/>
                        </a:spcAft>
                        <a:buClr>
                          <a:schemeClr val="dk1"/>
                        </a:buClr>
                        <a:buSzPts val="1100"/>
                        <a:buFont typeface="Arial"/>
                        <a:buNone/>
                      </a:pPr>
                      <a:r>
                        <a:rPr b="1" lang="ka"/>
                        <a:t>ზეგანაკვეთური შრომა;</a:t>
                      </a:r>
                      <a:endParaRPr b="1"/>
                    </a:p>
                    <a:p>
                      <a:pPr indent="0" lvl="0" marL="0" rtl="0" algn="l">
                        <a:spcBef>
                          <a:spcPts val="0"/>
                        </a:spcBef>
                        <a:spcAft>
                          <a:spcPts val="0"/>
                        </a:spcAft>
                        <a:buNone/>
                      </a:pPr>
                      <a:r>
                        <a:t/>
                      </a:r>
                      <a:endParaRPr b="1"/>
                    </a:p>
                  </a:txBody>
                  <a:tcPr marT="91425" marB="91425" marR="91425" marL="91425">
                    <a:lnR cap="flat" cmpd="sng" w="9525">
                      <a:solidFill>
                        <a:srgbClr val="9E9E9E"/>
                      </a:solidFill>
                      <a:prstDash val="solid"/>
                      <a:round/>
                      <a:headEnd len="sm" w="sm" type="none"/>
                      <a:tailEnd len="sm" w="sm" type="none"/>
                    </a:lnR>
                    <a:solidFill>
                      <a:srgbClr val="F9CB9C"/>
                    </a:solidFill>
                  </a:tcPr>
                </a:tc>
                <a:tc>
                  <a:txBody>
                    <a:bodyPr>
                      <a:noAutofit/>
                    </a:bodyPr>
                    <a:lstStyle/>
                    <a:p>
                      <a:pPr indent="0" lvl="0" marL="0" rtl="0" algn="l">
                        <a:spcBef>
                          <a:spcPts val="0"/>
                        </a:spcBef>
                        <a:spcAft>
                          <a:spcPts val="0"/>
                        </a:spcAft>
                        <a:buNone/>
                      </a:pPr>
                      <a:r>
                        <a:rPr b="1" lang="ka"/>
                        <a:t>ექთნების შრომის უსაფრთხოების დაბალი მაჩვენებელი</a:t>
                      </a:r>
                      <a:r>
                        <a:rPr b="1" lang="ka"/>
                        <a:t>;</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r>
              <a:tr h="583425">
                <a:tc>
                  <a:txBody>
                    <a:bodyPr>
                      <a:noAutofit/>
                    </a:bodyPr>
                    <a:lstStyle/>
                    <a:p>
                      <a:pPr indent="0" lvl="0" marL="0" rtl="0" algn="l">
                        <a:spcBef>
                          <a:spcPts val="0"/>
                        </a:spcBef>
                        <a:spcAft>
                          <a:spcPts val="0"/>
                        </a:spcAft>
                        <a:buClr>
                          <a:schemeClr val="dk1"/>
                        </a:buClr>
                        <a:buSzPts val="1100"/>
                        <a:buFont typeface="Arial"/>
                        <a:buNone/>
                      </a:pPr>
                      <a:r>
                        <a:rPr b="1" lang="ka"/>
                        <a:t>ცვლადი გრაფიკები; </a:t>
                      </a:r>
                      <a:endParaRPr b="1"/>
                    </a:p>
                    <a:p>
                      <a:pPr indent="0" lvl="0" marL="0" rtl="0" algn="l">
                        <a:spcBef>
                          <a:spcPts val="0"/>
                        </a:spcBef>
                        <a:spcAft>
                          <a:spcPts val="0"/>
                        </a:spcAft>
                        <a:buNone/>
                      </a:pPr>
                      <a:r>
                        <a:t/>
                      </a:r>
                      <a:endParaRPr b="1"/>
                    </a:p>
                  </a:txBody>
                  <a:tcPr marT="91425" marB="91425" marR="91425" marL="91425">
                    <a:lnR cap="flat" cmpd="sng" w="9525">
                      <a:solidFill>
                        <a:srgbClr val="9E9E9E"/>
                      </a:solidFill>
                      <a:prstDash val="solid"/>
                      <a:round/>
                      <a:headEnd len="sm" w="sm" type="none"/>
                      <a:tailEnd len="sm" w="sm" type="none"/>
                    </a:lnR>
                    <a:solidFill>
                      <a:srgbClr val="F9CB9C"/>
                    </a:solidFill>
                  </a:tcPr>
                </a:tc>
                <a:tc>
                  <a:txBody>
                    <a:bodyPr>
                      <a:noAutofit/>
                    </a:bodyPr>
                    <a:lstStyle/>
                    <a:p>
                      <a:pPr indent="0" lvl="0" marL="0" rtl="0" algn="l">
                        <a:spcBef>
                          <a:spcPts val="0"/>
                        </a:spcBef>
                        <a:spcAft>
                          <a:spcPts val="0"/>
                        </a:spcAft>
                        <a:buNone/>
                      </a:pPr>
                      <a:r>
                        <a:rPr b="1" lang="ka"/>
                        <a:t>სამუშაოთი დაბალი კმაყოფილება;</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r>
              <a:tr h="402025">
                <a:tc>
                  <a:txBody>
                    <a:bodyPr>
                      <a:noAutofit/>
                    </a:bodyPr>
                    <a:lstStyle/>
                    <a:p>
                      <a:pPr indent="0" lvl="0" marL="0" rtl="0" algn="l">
                        <a:spcBef>
                          <a:spcPts val="0"/>
                        </a:spcBef>
                        <a:spcAft>
                          <a:spcPts val="0"/>
                        </a:spcAft>
                        <a:buNone/>
                      </a:pPr>
                      <a:r>
                        <a:rPr b="1" lang="ka"/>
                        <a:t>ღამის სმენა;</a:t>
                      </a:r>
                      <a:endParaRPr b="1"/>
                    </a:p>
                  </a:txBody>
                  <a:tcPr marT="91425" marB="91425" marR="91425" marL="91425">
                    <a:lnR cap="flat" cmpd="sng" w="9525">
                      <a:solidFill>
                        <a:srgbClr val="9E9E9E"/>
                      </a:solidFill>
                      <a:prstDash val="solid"/>
                      <a:round/>
                      <a:headEnd len="sm" w="sm" type="none"/>
                      <a:tailEnd len="sm" w="sm" type="none"/>
                    </a:lnR>
                    <a:solidFill>
                      <a:srgbClr val="F9CB9C"/>
                    </a:solidFill>
                  </a:tcPr>
                </a:tc>
                <a:tc>
                  <a:txBody>
                    <a:bodyPr>
                      <a:noAutofit/>
                    </a:bodyPr>
                    <a:lstStyle/>
                    <a:p>
                      <a:pPr indent="0" lvl="0" marL="0" rtl="0" algn="l">
                        <a:spcBef>
                          <a:spcPts val="0"/>
                        </a:spcBef>
                        <a:spcAft>
                          <a:spcPts val="0"/>
                        </a:spcAft>
                        <a:buNone/>
                      </a:pPr>
                      <a:r>
                        <a:rPr b="1" lang="ka"/>
                        <a:t>მაღალი </a:t>
                      </a:r>
                      <a:r>
                        <a:rPr b="1" lang="ka"/>
                        <a:t>სტრესი და მღელვარება;</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r>
              <a:tr h="402025">
                <a:tc>
                  <a:txBody>
                    <a:bodyPr>
                      <a:noAutofit/>
                    </a:bodyPr>
                    <a:lstStyle/>
                    <a:p>
                      <a:pPr indent="0" lvl="0" marL="0" rtl="0" algn="l">
                        <a:spcBef>
                          <a:spcPts val="0"/>
                        </a:spcBef>
                        <a:spcAft>
                          <a:spcPts val="0"/>
                        </a:spcAft>
                        <a:buNone/>
                      </a:pPr>
                      <a:r>
                        <a:rPr b="1" lang="ka"/>
                        <a:t>შესვენების შესაძლებლობა;</a:t>
                      </a:r>
                      <a:endParaRPr b="1"/>
                    </a:p>
                  </a:txBody>
                  <a:tcPr marT="91425" marB="91425" marR="91425" marL="91425">
                    <a:lnR cap="flat" cmpd="sng" w="9525">
                      <a:solidFill>
                        <a:srgbClr val="9E9E9E"/>
                      </a:solidFill>
                      <a:prstDash val="solid"/>
                      <a:round/>
                      <a:headEnd len="sm" w="sm" type="none"/>
                      <a:tailEnd len="sm" w="sm" type="none"/>
                    </a:lnR>
                    <a:solidFill>
                      <a:srgbClr val="F9CB9C"/>
                    </a:solidFill>
                  </a:tcPr>
                </a:tc>
                <a:tc>
                  <a:txBody>
                    <a:bodyPr>
                      <a:noAutofit/>
                    </a:bodyPr>
                    <a:lstStyle/>
                    <a:p>
                      <a:pPr indent="0" lvl="0" marL="0" rtl="0" algn="l">
                        <a:spcBef>
                          <a:spcPts val="0"/>
                        </a:spcBef>
                        <a:spcAft>
                          <a:spcPts val="0"/>
                        </a:spcAft>
                        <a:buNone/>
                      </a:pPr>
                      <a:r>
                        <a:rPr b="1" lang="ka"/>
                        <a:t>“</a:t>
                      </a:r>
                      <a:r>
                        <a:rPr b="1" lang="ka"/>
                        <a:t>გადაწვა”;</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9CB9C"/>
                    </a:solidFill>
                  </a:tcPr>
                </a:tc>
              </a:tr>
              <a:tr h="583425">
                <a:tc>
                  <a:txBody>
                    <a:bodyPr>
                      <a:noAutofit/>
                    </a:bodyPr>
                    <a:lstStyle/>
                    <a:p>
                      <a:pPr indent="0" lvl="0" marL="0" rtl="0" algn="l">
                        <a:spcBef>
                          <a:spcPts val="0"/>
                        </a:spcBef>
                        <a:spcAft>
                          <a:spcPts val="0"/>
                        </a:spcAft>
                        <a:buClr>
                          <a:schemeClr val="dk1"/>
                        </a:buClr>
                        <a:buSzPts val="1100"/>
                        <a:buFont typeface="Arial"/>
                        <a:buNone/>
                      </a:pPr>
                      <a:r>
                        <a:rPr b="1" lang="ka"/>
                        <a:t>სამუშაო დატვირთვა;</a:t>
                      </a:r>
                      <a:endParaRPr b="1"/>
                    </a:p>
                    <a:p>
                      <a:pPr indent="0" lvl="0" marL="0" rtl="0" algn="l">
                        <a:spcBef>
                          <a:spcPts val="0"/>
                        </a:spcBef>
                        <a:spcAft>
                          <a:spcPts val="0"/>
                        </a:spcAft>
                        <a:buNone/>
                      </a:pPr>
                      <a:r>
                        <a:t/>
                      </a:r>
                      <a:endParaRPr b="1"/>
                    </a:p>
                  </a:txBody>
                  <a:tcPr marT="91425" marB="91425" marR="91425" marL="91425">
                    <a:solidFill>
                      <a:srgbClr val="F9CB9C"/>
                    </a:solidFill>
                  </a:tcPr>
                </a:tc>
                <a:tc>
                  <a:txBody>
                    <a:bodyPr>
                      <a:noAutofit/>
                    </a:bodyPr>
                    <a:lstStyle/>
                    <a:p>
                      <a:pPr indent="0" lvl="0" marL="0" rtl="0" algn="l">
                        <a:spcBef>
                          <a:spcPts val="0"/>
                        </a:spcBef>
                        <a:spcAft>
                          <a:spcPts val="0"/>
                        </a:spcAft>
                        <a:buNone/>
                      </a:pPr>
                      <a:r>
                        <a:rPr b="1" lang="ka"/>
                        <a:t>ექთნების შენარჩუნება;</a:t>
                      </a:r>
                      <a:endParaRPr b="1"/>
                    </a:p>
                  </a:txBody>
                  <a:tcPr marT="91425" marB="91425" marR="91425" marL="91425">
                    <a:lnT cap="flat" cmpd="sng" w="9525">
                      <a:solidFill>
                        <a:srgbClr val="9E9E9E"/>
                      </a:solidFill>
                      <a:prstDash val="solid"/>
                      <a:round/>
                      <a:headEnd len="sm" w="sm" type="none"/>
                      <a:tailEnd len="sm" w="sm" type="none"/>
                    </a:lnT>
                    <a:solidFill>
                      <a:srgbClr val="F9CB9C"/>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285900" y="383075"/>
            <a:ext cx="8572200" cy="86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ka" sz="2400">
                <a:solidFill>
                  <a:srgbClr val="000000"/>
                </a:solidFill>
              </a:rPr>
              <a:t>ცუდი სამუშაო პირობები არის მავნებელი ექთნებისთვის და პაციენტებისთვის!</a:t>
            </a:r>
            <a:endParaRPr b="1" sz="2400">
              <a:solidFill>
                <a:srgbClr val="000000"/>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graphicFrame>
        <p:nvGraphicFramePr>
          <p:cNvPr id="141" name="Google Shape;141;p23"/>
          <p:cNvGraphicFramePr/>
          <p:nvPr/>
        </p:nvGraphicFramePr>
        <p:xfrm>
          <a:off x="285900" y="1527050"/>
          <a:ext cx="3000000" cy="3000000"/>
        </p:xfrm>
        <a:graphic>
          <a:graphicData uri="http://schemas.openxmlformats.org/drawingml/2006/table">
            <a:tbl>
              <a:tblPr>
                <a:noFill/>
                <a:tableStyleId>{769F6D78-171B-4892-BDCF-7A0B45B30C96}</a:tableStyleId>
              </a:tblPr>
              <a:tblGrid>
                <a:gridCol w="4286100"/>
                <a:gridCol w="4286100"/>
              </a:tblGrid>
              <a:tr h="1714300">
                <a:tc>
                  <a:txBody>
                    <a:bodyPr>
                      <a:noAutofit/>
                    </a:bodyPr>
                    <a:lstStyle/>
                    <a:p>
                      <a:pPr indent="-330200" lvl="0" marL="457200" rtl="0" algn="l">
                        <a:lnSpc>
                          <a:spcPct val="150000"/>
                        </a:lnSpc>
                        <a:spcBef>
                          <a:spcPts val="0"/>
                        </a:spcBef>
                        <a:spcAft>
                          <a:spcPts val="0"/>
                        </a:spcAft>
                        <a:buSzPts val="1600"/>
                        <a:buChar char="❖"/>
                      </a:pPr>
                      <a:r>
                        <a:rPr b="1" lang="ka" sz="1600"/>
                        <a:t>სამუშაოთი უკმაყოფილების გაზრდა;</a:t>
                      </a:r>
                      <a:endParaRPr b="1" sz="1600"/>
                    </a:p>
                    <a:p>
                      <a:pPr indent="-330200" lvl="0" marL="457200" rtl="0" algn="l">
                        <a:lnSpc>
                          <a:spcPct val="150000"/>
                        </a:lnSpc>
                        <a:spcBef>
                          <a:spcPts val="0"/>
                        </a:spcBef>
                        <a:spcAft>
                          <a:spcPts val="0"/>
                        </a:spcAft>
                        <a:buSzPts val="1600"/>
                        <a:buChar char="❖"/>
                      </a:pPr>
                      <a:r>
                        <a:rPr b="1" lang="ka" sz="1600"/>
                        <a:t>სამუშაოს დატოვების სურვილის ზრდა; </a:t>
                      </a:r>
                      <a:endParaRPr b="1" sz="1600"/>
                    </a:p>
                    <a:p>
                      <a:pPr indent="-330200" lvl="0" marL="457200" rtl="0" algn="l">
                        <a:lnSpc>
                          <a:spcPct val="150000"/>
                        </a:lnSpc>
                        <a:spcBef>
                          <a:spcPts val="0"/>
                        </a:spcBef>
                        <a:spcAft>
                          <a:spcPts val="0"/>
                        </a:spcAft>
                        <a:buSzPts val="1600"/>
                        <a:buChar char="❖"/>
                      </a:pPr>
                      <a:r>
                        <a:rPr b="1" lang="ka" sz="1600"/>
                        <a:t>“გადაწვა”;</a:t>
                      </a:r>
                      <a:endParaRPr b="1" sz="1600"/>
                    </a:p>
                    <a:p>
                      <a:pPr indent="-330200" lvl="0" marL="457200" rtl="0" algn="l">
                        <a:lnSpc>
                          <a:spcPct val="150000"/>
                        </a:lnSpc>
                        <a:spcBef>
                          <a:spcPts val="0"/>
                        </a:spcBef>
                        <a:spcAft>
                          <a:spcPts val="0"/>
                        </a:spcAft>
                        <a:buSzPts val="1600"/>
                        <a:buChar char="❖"/>
                      </a:pPr>
                      <a:r>
                        <a:rPr b="1" lang="ka" sz="1600"/>
                        <a:t>ექთნების დაბალი შენარჩუნება;</a:t>
                      </a:r>
                      <a:endParaRPr b="1" sz="1600"/>
                    </a:p>
                    <a:p>
                      <a:pPr indent="-330200" lvl="0" marL="457200" rtl="0" algn="l">
                        <a:lnSpc>
                          <a:spcPct val="150000"/>
                        </a:lnSpc>
                        <a:spcBef>
                          <a:spcPts val="0"/>
                        </a:spcBef>
                        <a:spcAft>
                          <a:spcPts val="0"/>
                        </a:spcAft>
                        <a:buSzPts val="1600"/>
                        <a:buChar char="❖"/>
                      </a:pPr>
                      <a:r>
                        <a:rPr b="1" lang="ka" sz="1600"/>
                        <a:t>გაზრდილი სტრესი და მღელვარება;</a:t>
                      </a:r>
                      <a:endParaRPr b="1" sz="1600"/>
                    </a:p>
                    <a:p>
                      <a:pPr indent="-330200" lvl="0" marL="457200" rtl="0" algn="l">
                        <a:lnSpc>
                          <a:spcPct val="150000"/>
                        </a:lnSpc>
                        <a:spcBef>
                          <a:spcPts val="0"/>
                        </a:spcBef>
                        <a:spcAft>
                          <a:spcPts val="0"/>
                        </a:spcAft>
                        <a:buSzPts val="1600"/>
                        <a:buChar char="❖"/>
                      </a:pPr>
                      <a:r>
                        <a:rPr b="1" lang="ka" sz="1600">
                          <a:solidFill>
                            <a:schemeClr val="dk1"/>
                          </a:solidFill>
                        </a:rPr>
                        <a:t>უსაფრთხოება (მაგ. </a:t>
                      </a:r>
                      <a:r>
                        <a:rPr b="1" lang="ka" sz="1600"/>
                        <a:t>ნემსისგან მიღებული დაზიანებები)</a:t>
                      </a:r>
                      <a:endParaRPr b="1" sz="1600"/>
                    </a:p>
                  </a:txBody>
                  <a:tcPr marT="91425" marB="91425" marR="91425" marL="91425">
                    <a:solidFill>
                      <a:schemeClr val="accent4"/>
                    </a:solidFill>
                  </a:tcPr>
                </a:tc>
                <a:tc>
                  <a:txBody>
                    <a:bodyPr>
                      <a:noAutofit/>
                    </a:bodyPr>
                    <a:lstStyle/>
                    <a:p>
                      <a:pPr indent="-330200" lvl="0" marL="457200" rtl="0" algn="l">
                        <a:lnSpc>
                          <a:spcPct val="150000"/>
                        </a:lnSpc>
                        <a:spcBef>
                          <a:spcPts val="0"/>
                        </a:spcBef>
                        <a:spcAft>
                          <a:spcPts val="0"/>
                        </a:spcAft>
                        <a:buSzPts val="1600"/>
                        <a:buChar char="❖"/>
                      </a:pPr>
                      <a:r>
                        <a:rPr b="1" lang="ka" sz="1600"/>
                        <a:t>პაციენტების მოვლის დაბალი ხარისხი; </a:t>
                      </a:r>
                      <a:endParaRPr b="1" sz="1600"/>
                    </a:p>
                    <a:p>
                      <a:pPr indent="-330200" lvl="0" marL="457200" rtl="0" algn="l">
                        <a:lnSpc>
                          <a:spcPct val="150000"/>
                        </a:lnSpc>
                        <a:spcBef>
                          <a:spcPts val="0"/>
                        </a:spcBef>
                        <a:spcAft>
                          <a:spcPts val="0"/>
                        </a:spcAft>
                        <a:buSzPts val="1600"/>
                        <a:buChar char="❖"/>
                      </a:pPr>
                      <a:r>
                        <a:rPr b="1" lang="ka" sz="1600"/>
                        <a:t>პაციენტების უსაფრთხოების დაბალი ხარისხი;</a:t>
                      </a:r>
                      <a:endParaRPr b="1" sz="1600"/>
                    </a:p>
                    <a:p>
                      <a:pPr indent="-330200" lvl="0" marL="457200" rtl="0" algn="l">
                        <a:lnSpc>
                          <a:spcPct val="150000"/>
                        </a:lnSpc>
                        <a:spcBef>
                          <a:spcPts val="0"/>
                        </a:spcBef>
                        <a:spcAft>
                          <a:spcPts val="0"/>
                        </a:spcAft>
                        <a:buSzPts val="1600"/>
                        <a:buChar char="❖"/>
                      </a:pPr>
                      <a:r>
                        <a:rPr b="1" lang="ka" sz="1600"/>
                        <a:t>პაციენტების დაბალი კმაყოფილების ხარისხი.</a:t>
                      </a:r>
                      <a:endParaRPr b="1" sz="1600"/>
                    </a:p>
                  </a:txBody>
                  <a:tcPr marT="91425" marB="91425" marR="91425" marL="91425">
                    <a:solidFill>
                      <a:schemeClr val="accent5"/>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213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5"/>
                </a:solidFill>
              </a:rPr>
              <a:t>მეთოდოლოგია</a:t>
            </a:r>
            <a:endParaRPr b="1">
              <a:solidFill>
                <a:schemeClr val="accent5"/>
              </a:solidFill>
            </a:endParaRPr>
          </a:p>
        </p:txBody>
      </p:sp>
      <p:sp>
        <p:nvSpPr>
          <p:cNvPr id="147" name="Google Shape;147;p24"/>
          <p:cNvSpPr txBox="1"/>
          <p:nvPr>
            <p:ph idx="1" type="body"/>
          </p:nvPr>
        </p:nvSpPr>
        <p:spPr>
          <a:xfrm>
            <a:off x="311700" y="1152475"/>
            <a:ext cx="8520600" cy="33951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chemeClr val="accent1"/>
              </a:buClr>
              <a:buSzPts val="1800"/>
              <a:buChar char="❖"/>
            </a:pPr>
            <a:r>
              <a:rPr b="1" lang="ka"/>
              <a:t>კვლევის ხასიათი: </a:t>
            </a:r>
            <a:r>
              <a:rPr lang="ka"/>
              <a:t>შეფასებითი და აღწერითი;</a:t>
            </a:r>
            <a:endParaRPr/>
          </a:p>
          <a:p>
            <a:pPr indent="-342900" lvl="0" marL="457200" rtl="0" algn="l">
              <a:lnSpc>
                <a:spcPct val="200000"/>
              </a:lnSpc>
              <a:spcBef>
                <a:spcPts val="0"/>
              </a:spcBef>
              <a:spcAft>
                <a:spcPts val="0"/>
              </a:spcAft>
              <a:buClr>
                <a:schemeClr val="accent1"/>
              </a:buClr>
              <a:buSzPts val="1800"/>
              <a:buChar char="❖"/>
            </a:pPr>
            <a:r>
              <a:rPr b="1" lang="ka"/>
              <a:t>კვლევის მეთოდი: </a:t>
            </a:r>
            <a:r>
              <a:rPr lang="ka"/>
              <a:t>რეოდენობრივი;</a:t>
            </a:r>
            <a:endParaRPr/>
          </a:p>
          <a:p>
            <a:pPr indent="-342900" lvl="0" marL="457200" rtl="0" algn="l">
              <a:lnSpc>
                <a:spcPct val="200000"/>
              </a:lnSpc>
              <a:spcBef>
                <a:spcPts val="0"/>
              </a:spcBef>
              <a:spcAft>
                <a:spcPts val="0"/>
              </a:spcAft>
              <a:buClr>
                <a:schemeClr val="accent1"/>
              </a:buClr>
              <a:buSzPts val="1800"/>
              <a:buChar char="❖"/>
            </a:pPr>
            <a:r>
              <a:rPr b="1" lang="ka"/>
              <a:t>კვლევის ინსტრუმენტი:</a:t>
            </a:r>
            <a:r>
              <a:rPr lang="ka"/>
              <a:t> სტრუქტურირებული კითხვარი;</a:t>
            </a:r>
            <a:endParaRPr/>
          </a:p>
          <a:p>
            <a:pPr indent="-342900" lvl="0" marL="457200" rtl="0" algn="l">
              <a:lnSpc>
                <a:spcPct val="200000"/>
              </a:lnSpc>
              <a:spcBef>
                <a:spcPts val="0"/>
              </a:spcBef>
              <a:spcAft>
                <a:spcPts val="0"/>
              </a:spcAft>
              <a:buClr>
                <a:schemeClr val="accent1"/>
              </a:buClr>
              <a:buSzPts val="1800"/>
              <a:buChar char="❖"/>
            </a:pPr>
            <a:r>
              <a:rPr b="1" lang="ka"/>
              <a:t>გამოკითხვის ფორმა:  </a:t>
            </a:r>
            <a:r>
              <a:rPr lang="ka"/>
              <a:t>სატელეფონო და პირისპირ ინტერვიუ;</a:t>
            </a:r>
            <a:endParaRPr/>
          </a:p>
          <a:p>
            <a:pPr indent="-342900" lvl="0" marL="457200" rtl="0" algn="l">
              <a:lnSpc>
                <a:spcPct val="200000"/>
              </a:lnSpc>
              <a:spcBef>
                <a:spcPts val="0"/>
              </a:spcBef>
              <a:spcAft>
                <a:spcPts val="0"/>
              </a:spcAft>
              <a:buClr>
                <a:schemeClr val="accent1"/>
              </a:buClr>
              <a:buSzPts val="1800"/>
              <a:buChar char="❖"/>
            </a:pPr>
            <a:r>
              <a:rPr b="1" lang="ka"/>
              <a:t>სამიზნე ჯგუფი:</a:t>
            </a:r>
            <a:r>
              <a:rPr lang="ka"/>
              <a:t> ექთნები;</a:t>
            </a:r>
            <a:endParaRPr/>
          </a:p>
          <a:p>
            <a:pPr indent="-342900" lvl="0" marL="457200" rtl="0" algn="l">
              <a:lnSpc>
                <a:spcPct val="200000"/>
              </a:lnSpc>
              <a:spcBef>
                <a:spcPts val="0"/>
              </a:spcBef>
              <a:spcAft>
                <a:spcPts val="0"/>
              </a:spcAft>
              <a:buClr>
                <a:schemeClr val="accent1"/>
              </a:buClr>
              <a:buSzPts val="1800"/>
              <a:buChar char="❖"/>
            </a:pPr>
            <a:r>
              <a:rPr b="1" lang="ka"/>
              <a:t>გამოკითხულ ექთანთა რაოდენობა:  </a:t>
            </a:r>
            <a:r>
              <a:rPr lang="ka"/>
              <a:t>200;</a:t>
            </a:r>
            <a:endParaRPr/>
          </a:p>
          <a:p>
            <a:pPr indent="-342900" lvl="0" marL="457200" rtl="0" algn="l">
              <a:lnSpc>
                <a:spcPct val="200000"/>
              </a:lnSpc>
              <a:spcBef>
                <a:spcPts val="0"/>
              </a:spcBef>
              <a:spcAft>
                <a:spcPts val="0"/>
              </a:spcAft>
              <a:buClr>
                <a:schemeClr val="accent1"/>
              </a:buClr>
              <a:buSzPts val="1800"/>
              <a:buChar char="❖"/>
            </a:pPr>
            <a:r>
              <a:rPr b="1" lang="ka"/>
              <a:t>კვლევაში შემავალ სამედიცინო დაწესებულებათა რაოდენობა:</a:t>
            </a:r>
            <a:r>
              <a:rPr lang="ka"/>
              <a:t> 10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227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4"/>
                </a:solidFill>
              </a:rPr>
              <a:t>კვლევის მთავარი შეზღუდვები</a:t>
            </a:r>
            <a:endParaRPr b="1">
              <a:solidFill>
                <a:schemeClr val="accent4"/>
              </a:solidFill>
            </a:endParaRPr>
          </a:p>
        </p:txBody>
      </p:sp>
      <p:sp>
        <p:nvSpPr>
          <p:cNvPr id="153" name="Google Shape;15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chemeClr val="accent5"/>
              </a:buClr>
              <a:buSzPts val="1800"/>
              <a:buChar char="❖"/>
            </a:pPr>
            <a:r>
              <a:rPr lang="ka"/>
              <a:t>პრობლემების ანალიზი ხდება მხოლოდ ერთი პროფესიით;</a:t>
            </a:r>
            <a:endParaRPr/>
          </a:p>
          <a:p>
            <a:pPr indent="-342900" lvl="0" marL="457200" rtl="0" algn="l">
              <a:lnSpc>
                <a:spcPct val="200000"/>
              </a:lnSpc>
              <a:spcBef>
                <a:spcPts val="0"/>
              </a:spcBef>
              <a:spcAft>
                <a:spcPts val="0"/>
              </a:spcAft>
              <a:buClr>
                <a:schemeClr val="accent5"/>
              </a:buClr>
              <a:buSzPts val="1800"/>
              <a:buChar char="❖"/>
            </a:pPr>
            <a:r>
              <a:rPr lang="ka"/>
              <a:t>არ იფარება ყველა რეგიონი;</a:t>
            </a:r>
            <a:endParaRPr/>
          </a:p>
          <a:p>
            <a:pPr indent="-342900" lvl="0" marL="457200" rtl="0" algn="l">
              <a:lnSpc>
                <a:spcPct val="200000"/>
              </a:lnSpc>
              <a:spcBef>
                <a:spcPts val="0"/>
              </a:spcBef>
              <a:spcAft>
                <a:spcPts val="0"/>
              </a:spcAft>
              <a:buClr>
                <a:schemeClr val="accent5"/>
              </a:buClr>
              <a:buSzPts val="1800"/>
              <a:buChar char="❖"/>
            </a:pPr>
            <a:r>
              <a:rPr lang="ka"/>
              <a:t>სატელეფონი ინტერვიუს მეთოდის შეზღუდვები;</a:t>
            </a:r>
            <a:endParaRPr/>
          </a:p>
          <a:p>
            <a:pPr indent="-342900" lvl="0" marL="457200" rtl="0" algn="l">
              <a:lnSpc>
                <a:spcPct val="200000"/>
              </a:lnSpc>
              <a:spcBef>
                <a:spcPts val="0"/>
              </a:spcBef>
              <a:spcAft>
                <a:spcPts val="0"/>
              </a:spcAft>
              <a:buClr>
                <a:schemeClr val="accent5"/>
              </a:buClr>
              <a:buSzPts val="1800"/>
              <a:buChar char="❖"/>
            </a:pPr>
            <a:r>
              <a:rPr lang="ka"/>
              <a:t>პირველი მცდელობა (არ არსებობს მაგალითი საქართველოში);</a:t>
            </a:r>
            <a:endParaRPr/>
          </a:p>
          <a:p>
            <a:pPr indent="-342900" lvl="0" marL="457200" rtl="0" algn="l">
              <a:lnSpc>
                <a:spcPct val="200000"/>
              </a:lnSpc>
              <a:spcBef>
                <a:spcPts val="0"/>
              </a:spcBef>
              <a:spcAft>
                <a:spcPts val="0"/>
              </a:spcAft>
              <a:buClr>
                <a:schemeClr val="accent5"/>
              </a:buClr>
              <a:buSzPts val="1800"/>
              <a:buChar char="❖"/>
            </a:pPr>
            <a:r>
              <a:rPr lang="ka"/>
              <a:t>ინტერვიუზე უარის თქმის მაღალი მაჩვენებელი;</a:t>
            </a:r>
            <a:endParaRPr/>
          </a:p>
          <a:p>
            <a:pPr indent="-342900" lvl="0" marL="457200" rtl="0" algn="l">
              <a:lnSpc>
                <a:spcPct val="200000"/>
              </a:lnSpc>
              <a:spcBef>
                <a:spcPts val="0"/>
              </a:spcBef>
              <a:spcAft>
                <a:spcPts val="0"/>
              </a:spcAft>
              <a:buClr>
                <a:schemeClr val="accent5"/>
              </a:buClr>
              <a:buSzPts val="1800"/>
              <a:buChar char="❖"/>
            </a:pPr>
            <a:r>
              <a:rPr lang="ka"/>
              <a:t>სამიზნე ჯგუფთან დაკავშირების სირთულეები:</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txBox="1"/>
          <p:nvPr>
            <p:ph type="title"/>
          </p:nvPr>
        </p:nvSpPr>
        <p:spPr>
          <a:xfrm>
            <a:off x="311700" y="155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t>რაოდენობრივი ანალიზი</a:t>
            </a:r>
            <a:endParaRPr b="1"/>
          </a:p>
        </p:txBody>
      </p:sp>
      <p:grpSp>
        <p:nvGrpSpPr>
          <p:cNvPr id="159" name="Google Shape;159;p26"/>
          <p:cNvGrpSpPr/>
          <p:nvPr/>
        </p:nvGrpSpPr>
        <p:grpSpPr>
          <a:xfrm>
            <a:off x="2688745" y="732019"/>
            <a:ext cx="3768522" cy="3774409"/>
            <a:chOff x="2675582" y="676586"/>
            <a:chExt cx="3793942" cy="3790328"/>
          </a:xfrm>
        </p:grpSpPr>
        <p:sp>
          <p:nvSpPr>
            <p:cNvPr id="160" name="Google Shape;160;p26"/>
            <p:cNvSpPr/>
            <p:nvPr/>
          </p:nvSpPr>
          <p:spPr>
            <a:xfrm rot="-7199815">
              <a:off x="3183352" y="1184485"/>
              <a:ext cx="2774659" cy="2774659"/>
            </a:xfrm>
            <a:prstGeom prst="blockArc">
              <a:avLst>
                <a:gd fmla="val 12622480" name="adj1"/>
                <a:gd fmla="val 18176457" name="adj2"/>
                <a:gd fmla="val 20786"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p:nvPr/>
          </p:nvSpPr>
          <p:spPr>
            <a:xfrm rot="-1799815">
              <a:off x="3183352" y="1184357"/>
              <a:ext cx="2774659" cy="2774659"/>
            </a:xfrm>
            <a:prstGeom prst="blockArc">
              <a:avLst>
                <a:gd fmla="val 12622480" name="adj1"/>
                <a:gd fmla="val 18176457" name="adj2"/>
                <a:gd fmla="val 20786" name="adj3"/>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6"/>
            <p:cNvSpPr/>
            <p:nvPr/>
          </p:nvSpPr>
          <p:spPr>
            <a:xfrm rot="3600185">
              <a:off x="3187094" y="1184439"/>
              <a:ext cx="2774659" cy="2774659"/>
            </a:xfrm>
            <a:prstGeom prst="blockArc">
              <a:avLst>
                <a:gd fmla="val 12564381" name="adj1"/>
                <a:gd fmla="val 18346131" name="adj2"/>
                <a:gd fmla="val 20844"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p:nvPr/>
          </p:nvSpPr>
          <p:spPr>
            <a:xfrm rot="9000185">
              <a:off x="3185977" y="1184485"/>
              <a:ext cx="2774659" cy="2774659"/>
            </a:xfrm>
            <a:prstGeom prst="blockArc">
              <a:avLst>
                <a:gd fmla="val 12622480" name="adj1"/>
                <a:gd fmla="val 18081133" name="adj2"/>
                <a:gd fmla="val 20809" name="adj3"/>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26"/>
            <p:cNvGrpSpPr/>
            <p:nvPr/>
          </p:nvGrpSpPr>
          <p:grpSpPr>
            <a:xfrm rot="5400000">
              <a:off x="5379650" y="2278888"/>
              <a:ext cx="585001" cy="585472"/>
              <a:chOff x="1967564" y="812223"/>
              <a:chExt cx="588000" cy="588000"/>
            </a:xfrm>
          </p:grpSpPr>
          <p:sp>
            <p:nvSpPr>
              <p:cNvPr id="165" name="Google Shape;165;p26"/>
              <p:cNvSpPr/>
              <p:nvPr/>
            </p:nvSpPr>
            <p:spPr>
              <a:xfrm rot="39023">
                <a:off x="1970846" y="815505"/>
                <a:ext cx="581437" cy="581437"/>
              </a:xfrm>
              <a:prstGeom prst="pie">
                <a:avLst>
                  <a:gd fmla="val 6190354" name="adj1"/>
                  <a:gd fmla="val 14996165" name="adj2"/>
                </a:avLst>
              </a:prstGeom>
              <a:solidFill>
                <a:schemeClr val="accent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p:nvPr/>
            </p:nvSpPr>
            <p:spPr>
              <a:xfrm rot="10800000">
                <a:off x="1970875" y="815525"/>
                <a:ext cx="581400" cy="581400"/>
              </a:xfrm>
              <a:prstGeom prst="pie">
                <a:avLst>
                  <a:gd fmla="val 4028252" name="adj1"/>
                  <a:gd fmla="val 17183677"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6"/>
            <p:cNvGrpSpPr/>
            <p:nvPr/>
          </p:nvGrpSpPr>
          <p:grpSpPr>
            <a:xfrm rot="10800000">
              <a:off x="4280709" y="3378529"/>
              <a:ext cx="585001" cy="585472"/>
              <a:chOff x="1967628" y="812211"/>
              <a:chExt cx="588000" cy="588000"/>
            </a:xfrm>
          </p:grpSpPr>
          <p:sp>
            <p:nvSpPr>
              <p:cNvPr id="168" name="Google Shape;168;p26"/>
              <p:cNvSpPr/>
              <p:nvPr/>
            </p:nvSpPr>
            <p:spPr>
              <a:xfrm rot="39023">
                <a:off x="1970909" y="815492"/>
                <a:ext cx="581437" cy="581437"/>
              </a:xfrm>
              <a:prstGeom prst="pie">
                <a:avLst>
                  <a:gd fmla="val 6190354" name="adj1"/>
                  <a:gd fmla="val 14996165" name="adj2"/>
                </a:avLst>
              </a:prstGeom>
              <a:solidFill>
                <a:schemeClr val="accent1"/>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p:nvPr/>
            </p:nvSpPr>
            <p:spPr>
              <a:xfrm rot="10800000">
                <a:off x="1970875" y="815525"/>
                <a:ext cx="581400" cy="581400"/>
              </a:xfrm>
              <a:prstGeom prst="pie">
                <a:avLst>
                  <a:gd fmla="val 4028252" name="adj1"/>
                  <a:gd fmla="val 17183677"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26"/>
            <p:cNvGrpSpPr/>
            <p:nvPr/>
          </p:nvGrpSpPr>
          <p:grpSpPr>
            <a:xfrm rot="-5400000">
              <a:off x="3179934" y="2278893"/>
              <a:ext cx="585001" cy="585472"/>
              <a:chOff x="1970227" y="812223"/>
              <a:chExt cx="588000" cy="588000"/>
            </a:xfrm>
          </p:grpSpPr>
          <p:sp>
            <p:nvSpPr>
              <p:cNvPr id="171" name="Google Shape;171;p26"/>
              <p:cNvSpPr/>
              <p:nvPr/>
            </p:nvSpPr>
            <p:spPr>
              <a:xfrm rot="39023">
                <a:off x="1973508" y="815505"/>
                <a:ext cx="581437" cy="581437"/>
              </a:xfrm>
              <a:prstGeom prst="pie">
                <a:avLst>
                  <a:gd fmla="val 6190354" name="adj1"/>
                  <a:gd fmla="val 14996165" name="adj2"/>
                </a:avLst>
              </a:prstGeom>
              <a:solidFill>
                <a:srgbClr val="93C47D"/>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rot="10800000">
                <a:off x="1970875" y="815525"/>
                <a:ext cx="581400" cy="581400"/>
              </a:xfrm>
              <a:prstGeom prst="pie">
                <a:avLst>
                  <a:gd fmla="val 4028252" name="adj1"/>
                  <a:gd fmla="val 17183677" name="adj2"/>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26"/>
            <p:cNvSpPr txBox="1"/>
            <p:nvPr/>
          </p:nvSpPr>
          <p:spPr>
            <a:xfrm>
              <a:off x="3214513" y="2360618"/>
              <a:ext cx="507900" cy="266100"/>
            </a:xfrm>
            <a:prstGeom prst="rect">
              <a:avLst/>
            </a:prstGeom>
            <a:solidFill>
              <a:srgbClr val="93C47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ka" sz="1600">
                  <a:solidFill>
                    <a:srgbClr val="FFFFFF"/>
                  </a:solidFill>
                  <a:latin typeface="Roboto"/>
                  <a:ea typeface="Roboto"/>
                  <a:cs typeface="Roboto"/>
                  <a:sym typeface="Roboto"/>
                </a:rPr>
                <a:t>01</a:t>
              </a:r>
              <a:endParaRPr b="1" sz="1600">
                <a:solidFill>
                  <a:srgbClr val="FFFFFF"/>
                </a:solidFill>
                <a:latin typeface="Roboto"/>
                <a:ea typeface="Roboto"/>
                <a:cs typeface="Roboto"/>
                <a:sym typeface="Roboto"/>
              </a:endParaRPr>
            </a:p>
          </p:txBody>
        </p:sp>
        <p:sp>
          <p:nvSpPr>
            <p:cNvPr id="174" name="Google Shape;174;p26"/>
            <p:cNvSpPr txBox="1"/>
            <p:nvPr/>
          </p:nvSpPr>
          <p:spPr>
            <a:xfrm>
              <a:off x="4335750" y="346030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ka" sz="1600">
                  <a:solidFill>
                    <a:srgbClr val="FFFFFF"/>
                  </a:solidFill>
                  <a:latin typeface="Roboto"/>
                  <a:ea typeface="Roboto"/>
                  <a:cs typeface="Roboto"/>
                  <a:sym typeface="Roboto"/>
                </a:rPr>
                <a:t>02</a:t>
              </a:r>
              <a:endParaRPr b="1" sz="1600">
                <a:solidFill>
                  <a:srgbClr val="FFFFFF"/>
                </a:solidFill>
                <a:latin typeface="Roboto"/>
                <a:ea typeface="Roboto"/>
                <a:cs typeface="Roboto"/>
                <a:sym typeface="Roboto"/>
              </a:endParaRPr>
            </a:p>
          </p:txBody>
        </p:sp>
        <p:sp>
          <p:nvSpPr>
            <p:cNvPr id="175" name="Google Shape;175;p26"/>
            <p:cNvSpPr txBox="1"/>
            <p:nvPr/>
          </p:nvSpPr>
          <p:spPr>
            <a:xfrm>
              <a:off x="5418207" y="2438583"/>
              <a:ext cx="507900" cy="2661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ka" sz="1600">
                  <a:solidFill>
                    <a:srgbClr val="FFFFFF"/>
                  </a:solidFill>
                  <a:latin typeface="Roboto"/>
                  <a:ea typeface="Roboto"/>
                  <a:cs typeface="Roboto"/>
                  <a:sym typeface="Roboto"/>
                </a:rPr>
                <a:t>03</a:t>
              </a:r>
              <a:endParaRPr b="1" sz="1600">
                <a:solidFill>
                  <a:srgbClr val="FFFFFF"/>
                </a:solidFill>
                <a:latin typeface="Roboto"/>
                <a:ea typeface="Roboto"/>
                <a:cs typeface="Roboto"/>
                <a:sym typeface="Roboto"/>
              </a:endParaRPr>
            </a:p>
          </p:txBody>
        </p:sp>
        <p:grpSp>
          <p:nvGrpSpPr>
            <p:cNvPr id="176" name="Google Shape;176;p26"/>
            <p:cNvGrpSpPr/>
            <p:nvPr/>
          </p:nvGrpSpPr>
          <p:grpSpPr>
            <a:xfrm>
              <a:off x="4261689" y="1180926"/>
              <a:ext cx="585001" cy="585530"/>
              <a:chOff x="1967628" y="812211"/>
              <a:chExt cx="588000" cy="588000"/>
            </a:xfrm>
          </p:grpSpPr>
          <p:sp>
            <p:nvSpPr>
              <p:cNvPr id="177" name="Google Shape;177;p26"/>
              <p:cNvSpPr/>
              <p:nvPr/>
            </p:nvSpPr>
            <p:spPr>
              <a:xfrm rot="39023">
                <a:off x="1970909" y="815492"/>
                <a:ext cx="581437" cy="581437"/>
              </a:xfrm>
              <a:prstGeom prst="pie">
                <a:avLst>
                  <a:gd fmla="val 6190354" name="adj1"/>
                  <a:gd fmla="val 14996165" name="adj2"/>
                </a:avLst>
              </a:prstGeom>
              <a:solidFill>
                <a:schemeClr val="accent3"/>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p:nvPr/>
            </p:nvSpPr>
            <p:spPr>
              <a:xfrm rot="10800000">
                <a:off x="1970875" y="815525"/>
                <a:ext cx="581400" cy="581400"/>
              </a:xfrm>
              <a:prstGeom prst="pie">
                <a:avLst>
                  <a:gd fmla="val 4028252" name="adj1"/>
                  <a:gd fmla="val 17183677"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26"/>
            <p:cNvSpPr txBox="1"/>
            <p:nvPr/>
          </p:nvSpPr>
          <p:spPr>
            <a:xfrm>
              <a:off x="4335750" y="1254446"/>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ka" sz="1600">
                  <a:solidFill>
                    <a:srgbClr val="FFFFFF"/>
                  </a:solidFill>
                  <a:latin typeface="Roboto"/>
                  <a:ea typeface="Roboto"/>
                  <a:cs typeface="Roboto"/>
                  <a:sym typeface="Roboto"/>
                </a:rPr>
                <a:t>04</a:t>
              </a:r>
              <a:endParaRPr b="1" sz="1600">
                <a:solidFill>
                  <a:srgbClr val="FFFFFF"/>
                </a:solidFill>
                <a:latin typeface="Roboto"/>
                <a:ea typeface="Roboto"/>
                <a:cs typeface="Roboto"/>
                <a:sym typeface="Roboto"/>
              </a:endParaRPr>
            </a:p>
          </p:txBody>
        </p:sp>
      </p:grpSp>
      <p:grpSp>
        <p:nvGrpSpPr>
          <p:cNvPr id="180" name="Google Shape;180;p26"/>
          <p:cNvGrpSpPr/>
          <p:nvPr/>
        </p:nvGrpSpPr>
        <p:grpSpPr>
          <a:xfrm>
            <a:off x="323500" y="1170475"/>
            <a:ext cx="3362713" cy="1289700"/>
            <a:chOff x="323500" y="1170475"/>
            <a:chExt cx="3362713" cy="1289700"/>
          </a:xfrm>
        </p:grpSpPr>
        <p:sp>
          <p:nvSpPr>
            <p:cNvPr id="181" name="Google Shape;181;p26"/>
            <p:cNvSpPr txBox="1"/>
            <p:nvPr/>
          </p:nvSpPr>
          <p:spPr>
            <a:xfrm>
              <a:off x="323500" y="11704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ka">
                  <a:latin typeface="Roboto"/>
                  <a:ea typeface="Roboto"/>
                  <a:cs typeface="Roboto"/>
                  <a:sym typeface="Roboto"/>
                </a:rPr>
                <a:t>დემოგრაფიული მონაცემები:</a:t>
              </a:r>
              <a:endParaRPr b="1">
                <a:latin typeface="Roboto"/>
                <a:ea typeface="Roboto"/>
                <a:cs typeface="Roboto"/>
                <a:sym typeface="Roboto"/>
              </a:endParaRPr>
            </a:p>
            <a:p>
              <a:pPr indent="0" lvl="0" marL="0" rtl="0" algn="r">
                <a:spcBef>
                  <a:spcPts val="0"/>
                </a:spcBef>
                <a:spcAft>
                  <a:spcPts val="0"/>
                </a:spcAft>
                <a:buNone/>
              </a:pPr>
              <a:r>
                <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ka" sz="1000">
                  <a:latin typeface="Roboto"/>
                  <a:ea typeface="Roboto"/>
                  <a:cs typeface="Roboto"/>
                  <a:sym typeface="Roboto"/>
                </a:rPr>
                <a:t>ასაკი, სქესი, დასაქმების ადგილი და ა.შ.</a:t>
              </a:r>
              <a:endParaRPr b="1" sz="1000">
                <a:latin typeface="Roboto"/>
                <a:ea typeface="Roboto"/>
                <a:cs typeface="Roboto"/>
                <a:sym typeface="Roboto"/>
              </a:endParaRPr>
            </a:p>
          </p:txBody>
        </p:sp>
        <p:cxnSp>
          <p:nvCxnSpPr>
            <p:cNvPr id="182" name="Google Shape;182;p26"/>
            <p:cNvCxnSpPr/>
            <p:nvPr/>
          </p:nvCxnSpPr>
          <p:spPr>
            <a:xfrm rot="10800000">
              <a:off x="2641913" y="1831625"/>
              <a:ext cx="1044300" cy="0"/>
            </a:xfrm>
            <a:prstGeom prst="straightConnector1">
              <a:avLst/>
            </a:prstGeom>
            <a:noFill/>
            <a:ln cap="flat" cmpd="sng" w="9525">
              <a:solidFill>
                <a:srgbClr val="93C47D"/>
              </a:solidFill>
              <a:prstDash val="solid"/>
              <a:round/>
              <a:headEnd len="sm" w="sm" type="none"/>
              <a:tailEnd len="med" w="med" type="oval"/>
            </a:ln>
          </p:spPr>
        </p:cxnSp>
      </p:grpSp>
      <p:grpSp>
        <p:nvGrpSpPr>
          <p:cNvPr id="183" name="Google Shape;183;p26"/>
          <p:cNvGrpSpPr/>
          <p:nvPr/>
        </p:nvGrpSpPr>
        <p:grpSpPr>
          <a:xfrm>
            <a:off x="323500" y="2828275"/>
            <a:ext cx="3629413" cy="1289700"/>
            <a:chOff x="323500" y="2828275"/>
            <a:chExt cx="3629413" cy="1289700"/>
          </a:xfrm>
        </p:grpSpPr>
        <p:sp>
          <p:nvSpPr>
            <p:cNvPr id="184" name="Google Shape;184;p26"/>
            <p:cNvSpPr txBox="1"/>
            <p:nvPr/>
          </p:nvSpPr>
          <p:spPr>
            <a:xfrm>
              <a:off x="323500" y="28282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ka">
                  <a:latin typeface="Roboto"/>
                  <a:ea typeface="Roboto"/>
                  <a:cs typeface="Roboto"/>
                  <a:sym typeface="Roboto"/>
                </a:rPr>
                <a:t>სამუშაო დატვირთვა და ანაზღაურება:</a:t>
              </a:r>
              <a:endParaRPr b="1">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ka" sz="1000">
                  <a:latin typeface="Roboto"/>
                  <a:ea typeface="Roboto"/>
                  <a:cs typeface="Roboto"/>
                  <a:sym typeface="Roboto"/>
                </a:rPr>
                <a:t>თვიური ხელფასი, პაციენტების რაოდენობა ერთ ექთანზე, სტაჟი, ზეგანაკვეთური ანაზღაურება  და ა.შ.</a:t>
              </a:r>
              <a:endParaRPr b="1" sz="1000">
                <a:latin typeface="Roboto"/>
                <a:ea typeface="Roboto"/>
                <a:cs typeface="Roboto"/>
                <a:sym typeface="Roboto"/>
              </a:endParaRPr>
            </a:p>
          </p:txBody>
        </p:sp>
        <p:cxnSp>
          <p:nvCxnSpPr>
            <p:cNvPr id="185" name="Google Shape;185;p26"/>
            <p:cNvCxnSpPr/>
            <p:nvPr/>
          </p:nvCxnSpPr>
          <p:spPr>
            <a:xfrm rot="10800000">
              <a:off x="2641913" y="3489425"/>
              <a:ext cx="1311000" cy="0"/>
            </a:xfrm>
            <a:prstGeom prst="straightConnector1">
              <a:avLst/>
            </a:prstGeom>
            <a:noFill/>
            <a:ln cap="flat" cmpd="sng" w="9525">
              <a:solidFill>
                <a:schemeClr val="accent1"/>
              </a:solidFill>
              <a:prstDash val="solid"/>
              <a:round/>
              <a:headEnd len="sm" w="sm" type="none"/>
              <a:tailEnd len="med" w="med" type="oval"/>
            </a:ln>
          </p:spPr>
        </p:cxnSp>
      </p:grpSp>
      <p:grpSp>
        <p:nvGrpSpPr>
          <p:cNvPr id="186" name="Google Shape;186;p26"/>
          <p:cNvGrpSpPr/>
          <p:nvPr/>
        </p:nvGrpSpPr>
        <p:grpSpPr>
          <a:xfrm>
            <a:off x="5209825" y="1060350"/>
            <a:ext cx="3610650" cy="1289700"/>
            <a:chOff x="5209825" y="1060350"/>
            <a:chExt cx="3610650" cy="1289700"/>
          </a:xfrm>
        </p:grpSpPr>
        <p:sp>
          <p:nvSpPr>
            <p:cNvPr id="187" name="Google Shape;187;p26"/>
            <p:cNvSpPr txBox="1"/>
            <p:nvPr/>
          </p:nvSpPr>
          <p:spPr>
            <a:xfrm>
              <a:off x="6696475" y="10603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0"/>
                </a:spcAft>
                <a:buNone/>
              </a:pPr>
              <a:r>
                <a:rPr b="1" lang="ka">
                  <a:latin typeface="Roboto"/>
                  <a:ea typeface="Roboto"/>
                  <a:cs typeface="Roboto"/>
                  <a:sym typeface="Roboto"/>
                </a:rPr>
                <a:t>ჯანდაცვის პოლიტიკის შეფასება:</a:t>
              </a:r>
              <a:endParaRPr b="1">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0"/>
                </a:spcAft>
                <a:buNone/>
              </a:pPr>
              <a:r>
                <a:rPr lang="ka" sz="1000">
                  <a:latin typeface="Roboto"/>
                  <a:ea typeface="Roboto"/>
                  <a:cs typeface="Roboto"/>
                  <a:sym typeface="Roboto"/>
                </a:rPr>
                <a:t>პრობლემები და გადაჭრის გზები. </a:t>
              </a:r>
              <a:endParaRPr sz="1000">
                <a:latin typeface="Roboto"/>
                <a:ea typeface="Roboto"/>
                <a:cs typeface="Roboto"/>
                <a:sym typeface="Roboto"/>
              </a:endParaRPr>
            </a:p>
            <a:p>
              <a:pPr indent="0" lvl="0" marL="0" rtl="0" algn="l">
                <a:spcBef>
                  <a:spcPts val="1600"/>
                </a:spcBef>
                <a:spcAft>
                  <a:spcPts val="0"/>
                </a:spcAft>
                <a:buNone/>
              </a:pPr>
              <a:r>
                <a:t/>
              </a:r>
              <a:endParaRPr sz="800">
                <a:latin typeface="Roboto"/>
                <a:ea typeface="Roboto"/>
                <a:cs typeface="Roboto"/>
                <a:sym typeface="Roboto"/>
              </a:endParaRPr>
            </a:p>
            <a:p>
              <a:pPr indent="0" lvl="0" marL="0" rtl="0" algn="l">
                <a:spcBef>
                  <a:spcPts val="1600"/>
                </a:spcBef>
                <a:spcAft>
                  <a:spcPts val="1600"/>
                </a:spcAft>
                <a:buNone/>
              </a:pPr>
              <a:r>
                <a:t/>
              </a:r>
              <a:endParaRPr sz="800">
                <a:latin typeface="Roboto"/>
                <a:ea typeface="Roboto"/>
                <a:cs typeface="Roboto"/>
                <a:sym typeface="Roboto"/>
              </a:endParaRPr>
            </a:p>
          </p:txBody>
        </p:sp>
        <p:cxnSp>
          <p:nvCxnSpPr>
            <p:cNvPr id="188" name="Google Shape;188;p26"/>
            <p:cNvCxnSpPr/>
            <p:nvPr/>
          </p:nvCxnSpPr>
          <p:spPr>
            <a:xfrm>
              <a:off x="5209825" y="1705200"/>
              <a:ext cx="1286700" cy="0"/>
            </a:xfrm>
            <a:prstGeom prst="straightConnector1">
              <a:avLst/>
            </a:prstGeom>
            <a:noFill/>
            <a:ln cap="flat" cmpd="sng" w="9525">
              <a:solidFill>
                <a:schemeClr val="accent3"/>
              </a:solidFill>
              <a:prstDash val="solid"/>
              <a:round/>
              <a:headEnd len="sm" w="sm" type="none"/>
              <a:tailEnd len="med" w="med" type="oval"/>
            </a:ln>
          </p:spPr>
        </p:cxnSp>
      </p:grpSp>
      <p:grpSp>
        <p:nvGrpSpPr>
          <p:cNvPr id="189" name="Google Shape;189;p26"/>
          <p:cNvGrpSpPr/>
          <p:nvPr/>
        </p:nvGrpSpPr>
        <p:grpSpPr>
          <a:xfrm>
            <a:off x="5209825" y="3020450"/>
            <a:ext cx="3610650" cy="1289700"/>
            <a:chOff x="5209825" y="3020450"/>
            <a:chExt cx="3610650" cy="1289700"/>
          </a:xfrm>
        </p:grpSpPr>
        <p:sp>
          <p:nvSpPr>
            <p:cNvPr id="190" name="Google Shape;190;p26"/>
            <p:cNvSpPr txBox="1"/>
            <p:nvPr/>
          </p:nvSpPr>
          <p:spPr>
            <a:xfrm>
              <a:off x="6696475" y="30204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dk1"/>
                  </a:solidFill>
                  <a:latin typeface="Roboto"/>
                  <a:ea typeface="Roboto"/>
                  <a:cs typeface="Roboto"/>
                  <a:sym typeface="Roboto"/>
                </a:rPr>
                <a:t>შრომითი ურთიერთობა:</a:t>
              </a:r>
              <a:endParaRPr b="1">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Roboto"/>
                <a:ea typeface="Roboto"/>
                <a:cs typeface="Roboto"/>
                <a:sym typeface="Roboto"/>
              </a:endParaRPr>
            </a:p>
            <a:p>
              <a:pPr indent="0" lvl="0" marL="0" rtl="0" algn="l">
                <a:spcBef>
                  <a:spcPts val="0"/>
                </a:spcBef>
                <a:spcAft>
                  <a:spcPts val="1600"/>
                </a:spcAft>
                <a:buClr>
                  <a:schemeClr val="dk1"/>
                </a:buClr>
                <a:buSzPts val="1100"/>
                <a:buFont typeface="Arial"/>
                <a:buNone/>
              </a:pPr>
              <a:r>
                <a:rPr lang="ka" sz="1000">
                  <a:solidFill>
                    <a:schemeClr val="dk1"/>
                  </a:solidFill>
                  <a:latin typeface="Roboto"/>
                  <a:ea typeface="Roboto"/>
                  <a:cs typeface="Roboto"/>
                  <a:sym typeface="Roboto"/>
                </a:rPr>
                <a:t>ურთიერთობა ადმინისტრაციასთან. სადადილო, მოსასვენებელი ოთახი და ა.შ.</a:t>
              </a:r>
              <a:endParaRPr b="1">
                <a:latin typeface="Roboto"/>
                <a:ea typeface="Roboto"/>
                <a:cs typeface="Roboto"/>
                <a:sym typeface="Roboto"/>
              </a:endParaRPr>
            </a:p>
          </p:txBody>
        </p:sp>
        <p:cxnSp>
          <p:nvCxnSpPr>
            <p:cNvPr id="191" name="Google Shape;191;p26"/>
            <p:cNvCxnSpPr/>
            <p:nvPr/>
          </p:nvCxnSpPr>
          <p:spPr>
            <a:xfrm>
              <a:off x="5209825" y="3648300"/>
              <a:ext cx="1286700" cy="0"/>
            </a:xfrm>
            <a:prstGeom prst="straightConnector1">
              <a:avLst/>
            </a:prstGeom>
            <a:noFill/>
            <a:ln cap="flat" cmpd="sng" w="9525">
              <a:solidFill>
                <a:schemeClr val="accent5"/>
              </a:solidFill>
              <a:prstDash val="solid"/>
              <a:round/>
              <a:headEnd len="sm" w="sm" type="none"/>
              <a:tailEnd len="med" w="med" type="oval"/>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7"/>
          <p:cNvSpPr txBox="1"/>
          <p:nvPr>
            <p:ph type="title"/>
          </p:nvPr>
        </p:nvSpPr>
        <p:spPr>
          <a:xfrm>
            <a:off x="311700" y="187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4"/>
                </a:solidFill>
              </a:rPr>
              <a:t>დემოგრაფიული მონაცემები</a:t>
            </a:r>
            <a:endParaRPr b="1">
              <a:solidFill>
                <a:schemeClr val="accent4"/>
              </a:solidFill>
            </a:endParaRPr>
          </a:p>
        </p:txBody>
      </p:sp>
      <p:pic>
        <p:nvPicPr>
          <p:cNvPr id="197" name="Google Shape;197;p27"/>
          <p:cNvPicPr preferRelativeResize="0"/>
          <p:nvPr/>
        </p:nvPicPr>
        <p:blipFill>
          <a:blip r:embed="rId3">
            <a:alphaModFix/>
          </a:blip>
          <a:stretch>
            <a:fillRect/>
          </a:stretch>
        </p:blipFill>
        <p:spPr>
          <a:xfrm>
            <a:off x="624350" y="966800"/>
            <a:ext cx="7359375" cy="3961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311700" y="92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1"/>
                </a:solidFill>
              </a:rPr>
              <a:t>დემოგრაფიული მონაცემები</a:t>
            </a:r>
            <a:endParaRPr b="1">
              <a:solidFill>
                <a:schemeClr val="accent1"/>
              </a:solidFill>
            </a:endParaRPr>
          </a:p>
          <a:p>
            <a:pPr indent="0" lvl="0" marL="0" rtl="0" algn="l">
              <a:spcBef>
                <a:spcPts val="0"/>
              </a:spcBef>
              <a:spcAft>
                <a:spcPts val="0"/>
              </a:spcAft>
              <a:buNone/>
            </a:pPr>
            <a:r>
              <a:t/>
            </a:r>
            <a:endParaRPr/>
          </a:p>
        </p:txBody>
      </p:sp>
      <p:pic>
        <p:nvPicPr>
          <p:cNvPr id="203" name="Google Shape;203;p28"/>
          <p:cNvPicPr preferRelativeResize="0"/>
          <p:nvPr/>
        </p:nvPicPr>
        <p:blipFill>
          <a:blip r:embed="rId3">
            <a:alphaModFix/>
          </a:blip>
          <a:stretch>
            <a:fillRect/>
          </a:stretch>
        </p:blipFill>
        <p:spPr>
          <a:xfrm>
            <a:off x="1493788" y="789025"/>
            <a:ext cx="6427776" cy="414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393100" y="173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1"/>
                </a:solidFill>
              </a:rPr>
              <a:t>დემოგრაფიული მონაცემები</a:t>
            </a:r>
            <a:endParaRPr b="1">
              <a:solidFill>
                <a:schemeClr val="accent1"/>
              </a:solidFill>
            </a:endParaRPr>
          </a:p>
          <a:p>
            <a:pPr indent="0" lvl="0" marL="0" rtl="0" algn="l">
              <a:spcBef>
                <a:spcPts val="0"/>
              </a:spcBef>
              <a:spcAft>
                <a:spcPts val="0"/>
              </a:spcAft>
              <a:buNone/>
            </a:pPr>
            <a:r>
              <a:t/>
            </a:r>
            <a:endParaRPr/>
          </a:p>
        </p:txBody>
      </p:sp>
      <p:pic>
        <p:nvPicPr>
          <p:cNvPr id="209" name="Google Shape;209;p29"/>
          <p:cNvPicPr preferRelativeResize="0"/>
          <p:nvPr/>
        </p:nvPicPr>
        <p:blipFill>
          <a:blip r:embed="rId3">
            <a:alphaModFix/>
          </a:blip>
          <a:stretch>
            <a:fillRect/>
          </a:stretch>
        </p:blipFill>
        <p:spPr>
          <a:xfrm>
            <a:off x="949325" y="817400"/>
            <a:ext cx="6987501" cy="4076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311700" y="227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5"/>
                </a:solidFill>
              </a:rPr>
              <a:t>სამუშაო დატვირთვა და ხელფასი</a:t>
            </a:r>
            <a:endParaRPr b="1">
              <a:solidFill>
                <a:schemeClr val="accent5"/>
              </a:solidFill>
            </a:endParaRPr>
          </a:p>
        </p:txBody>
      </p:sp>
      <p:pic>
        <p:nvPicPr>
          <p:cNvPr id="215" name="Google Shape;215;p30"/>
          <p:cNvPicPr preferRelativeResize="0"/>
          <p:nvPr/>
        </p:nvPicPr>
        <p:blipFill>
          <a:blip r:embed="rId3">
            <a:alphaModFix/>
          </a:blip>
          <a:stretch>
            <a:fillRect/>
          </a:stretch>
        </p:blipFill>
        <p:spPr>
          <a:xfrm>
            <a:off x="623688" y="1197225"/>
            <a:ext cx="7896626" cy="3549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1"/>
          <p:cNvSpPr txBox="1"/>
          <p:nvPr>
            <p:ph type="title"/>
          </p:nvPr>
        </p:nvSpPr>
        <p:spPr>
          <a:xfrm>
            <a:off x="311700" y="146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5"/>
                </a:solidFill>
              </a:rPr>
              <a:t>სამუშაო დატვირთვა და ხელფასი</a:t>
            </a:r>
            <a:endParaRPr b="1">
              <a:solidFill>
                <a:schemeClr val="accent5"/>
              </a:solidFill>
            </a:endParaRPr>
          </a:p>
          <a:p>
            <a:pPr indent="0" lvl="0" marL="0" rtl="0" algn="l">
              <a:spcBef>
                <a:spcPts val="0"/>
              </a:spcBef>
              <a:spcAft>
                <a:spcPts val="0"/>
              </a:spcAft>
              <a:buNone/>
            </a:pPr>
            <a:r>
              <a:t/>
            </a:r>
            <a:endParaRPr/>
          </a:p>
        </p:txBody>
      </p:sp>
      <p:pic>
        <p:nvPicPr>
          <p:cNvPr id="221" name="Google Shape;221;p31"/>
          <p:cNvPicPr preferRelativeResize="0"/>
          <p:nvPr/>
        </p:nvPicPr>
        <p:blipFill>
          <a:blip r:embed="rId3">
            <a:alphaModFix/>
          </a:blip>
          <a:stretch>
            <a:fillRect/>
          </a:stretch>
        </p:blipFill>
        <p:spPr>
          <a:xfrm>
            <a:off x="808675" y="939475"/>
            <a:ext cx="7526649" cy="393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ka" sz="2400">
                <a:solidFill>
                  <a:schemeClr val="accent4"/>
                </a:solidFill>
              </a:rPr>
              <a:t>პრეზენტაციის მონახაზი</a:t>
            </a:r>
            <a:endParaRPr b="1" sz="2400">
              <a:solidFill>
                <a:schemeClr val="accent4"/>
              </a:solidFill>
            </a:endParaRPr>
          </a:p>
          <a:p>
            <a:pPr indent="0" lvl="0" marL="0" rtl="0" algn="l">
              <a:spcBef>
                <a:spcPts val="1600"/>
              </a:spcBef>
              <a:spcAft>
                <a:spcPts val="0"/>
              </a:spcAft>
              <a:buNone/>
            </a:pPr>
            <a:r>
              <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accent5"/>
              </a:buClr>
              <a:buSzPts val="1800"/>
              <a:buChar char="❖"/>
            </a:pPr>
            <a:r>
              <a:rPr lang="ka">
                <a:solidFill>
                  <a:srgbClr val="000000"/>
                </a:solidFill>
              </a:rPr>
              <a:t>შესავალი და კვლევის მნიშვნელობა</a:t>
            </a:r>
            <a:endParaRPr>
              <a:solidFill>
                <a:srgbClr val="000000"/>
              </a:solidFill>
            </a:endParaRPr>
          </a:p>
          <a:p>
            <a:pPr indent="-342900" lvl="0" marL="457200" rtl="0" algn="l">
              <a:lnSpc>
                <a:spcPct val="150000"/>
              </a:lnSpc>
              <a:spcBef>
                <a:spcPts val="0"/>
              </a:spcBef>
              <a:spcAft>
                <a:spcPts val="0"/>
              </a:spcAft>
              <a:buClr>
                <a:schemeClr val="accent5"/>
              </a:buClr>
              <a:buSzPts val="1800"/>
              <a:buChar char="❖"/>
            </a:pPr>
            <a:r>
              <a:rPr lang="ka">
                <a:solidFill>
                  <a:srgbClr val="000000"/>
                </a:solidFill>
              </a:rPr>
              <a:t>ლიტერატურის მიმოხილვა</a:t>
            </a:r>
            <a:endParaRPr>
              <a:solidFill>
                <a:srgbClr val="000000"/>
              </a:solidFill>
            </a:endParaRPr>
          </a:p>
          <a:p>
            <a:pPr indent="-342900" lvl="0" marL="457200" rtl="0" algn="l">
              <a:lnSpc>
                <a:spcPct val="150000"/>
              </a:lnSpc>
              <a:spcBef>
                <a:spcPts val="0"/>
              </a:spcBef>
              <a:spcAft>
                <a:spcPts val="0"/>
              </a:spcAft>
              <a:buClr>
                <a:schemeClr val="accent5"/>
              </a:buClr>
              <a:buSzPts val="1800"/>
              <a:buChar char="❖"/>
            </a:pPr>
            <a:r>
              <a:rPr lang="ka">
                <a:solidFill>
                  <a:srgbClr val="000000"/>
                </a:solidFill>
              </a:rPr>
              <a:t>მეთოდოლოგია</a:t>
            </a:r>
            <a:endParaRPr>
              <a:solidFill>
                <a:srgbClr val="000000"/>
              </a:solidFill>
            </a:endParaRPr>
          </a:p>
          <a:p>
            <a:pPr indent="-342900" lvl="0" marL="457200" rtl="0" algn="l">
              <a:lnSpc>
                <a:spcPct val="150000"/>
              </a:lnSpc>
              <a:spcBef>
                <a:spcPts val="0"/>
              </a:spcBef>
              <a:spcAft>
                <a:spcPts val="0"/>
              </a:spcAft>
              <a:buClr>
                <a:schemeClr val="accent5"/>
              </a:buClr>
              <a:buSzPts val="1800"/>
              <a:buChar char="❖"/>
            </a:pPr>
            <a:r>
              <a:rPr lang="ka">
                <a:solidFill>
                  <a:srgbClr val="000000"/>
                </a:solidFill>
              </a:rPr>
              <a:t>რაოდენობრივი მონაცემები</a:t>
            </a:r>
            <a:endParaRPr>
              <a:solidFill>
                <a:srgbClr val="000000"/>
              </a:solidFill>
            </a:endParaRPr>
          </a:p>
          <a:p>
            <a:pPr indent="-342900" lvl="0" marL="457200" rtl="0" algn="l">
              <a:lnSpc>
                <a:spcPct val="150000"/>
              </a:lnSpc>
              <a:spcBef>
                <a:spcPts val="0"/>
              </a:spcBef>
              <a:spcAft>
                <a:spcPts val="0"/>
              </a:spcAft>
              <a:buClr>
                <a:schemeClr val="accent5"/>
              </a:buClr>
              <a:buSzPts val="1800"/>
              <a:buChar char="❖"/>
            </a:pPr>
            <a:r>
              <a:rPr lang="ka">
                <a:solidFill>
                  <a:srgbClr val="000000"/>
                </a:solidFill>
              </a:rPr>
              <a:t>სამართლებრივი ანალიზი</a:t>
            </a:r>
            <a:endParaRPr>
              <a:solidFill>
                <a:srgbClr val="000000"/>
              </a:solidFill>
            </a:endParaRPr>
          </a:p>
          <a:p>
            <a:pPr indent="-342900" lvl="0" marL="457200" rtl="0" algn="l">
              <a:lnSpc>
                <a:spcPct val="150000"/>
              </a:lnSpc>
              <a:spcBef>
                <a:spcPts val="0"/>
              </a:spcBef>
              <a:spcAft>
                <a:spcPts val="0"/>
              </a:spcAft>
              <a:buClr>
                <a:schemeClr val="accent5"/>
              </a:buClr>
              <a:buSzPts val="1800"/>
              <a:buChar char="❖"/>
            </a:pPr>
            <a:r>
              <a:rPr lang="ka">
                <a:solidFill>
                  <a:srgbClr val="000000"/>
                </a:solidFill>
              </a:rPr>
              <a:t>ძირითადი მიგნებები</a:t>
            </a:r>
            <a:endParaRPr>
              <a:solidFill>
                <a:srgbClr val="000000"/>
              </a:solidFill>
            </a:endParaRPr>
          </a:p>
          <a:p>
            <a:pPr indent="-342900" lvl="0" marL="457200" rtl="0" algn="l">
              <a:lnSpc>
                <a:spcPct val="150000"/>
              </a:lnSpc>
              <a:spcBef>
                <a:spcPts val="0"/>
              </a:spcBef>
              <a:spcAft>
                <a:spcPts val="0"/>
              </a:spcAft>
              <a:buClr>
                <a:schemeClr val="accent5"/>
              </a:buClr>
              <a:buSzPts val="1800"/>
              <a:buChar char="❖"/>
            </a:pPr>
            <a:r>
              <a:rPr lang="ka">
                <a:solidFill>
                  <a:srgbClr val="000000"/>
                </a:solidFill>
              </a:rPr>
              <a:t>რეკომენდაციები</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21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1000"/>
                                        <p:tgtEl>
                                          <p:spTgt spid="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1000"/>
                                        <p:tgtEl>
                                          <p:spTgt spid="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1000"/>
                                        <p:tgtEl>
                                          <p:spTgt spid="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animEffect filter="fade" transition="in">
                                      <p:cBhvr>
                                        <p:cTn dur="1000"/>
                                        <p:tgtEl>
                                          <p:spTgt spid="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4" st="4"/>
                                            </p:txEl>
                                          </p:spTgt>
                                        </p:tgtEl>
                                        <p:attrNameLst>
                                          <p:attrName>style.visibility</p:attrName>
                                        </p:attrNameLst>
                                      </p:cBhvr>
                                      <p:to>
                                        <p:strVal val="visible"/>
                                      </p:to>
                                    </p:set>
                                    <p:animEffect filter="fade" transition="in">
                                      <p:cBhvr>
                                        <p:cTn dur="1000"/>
                                        <p:tgtEl>
                                          <p:spTgt spid="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5" st="5"/>
                                            </p:txEl>
                                          </p:spTgt>
                                        </p:tgtEl>
                                        <p:attrNameLst>
                                          <p:attrName>style.visibility</p:attrName>
                                        </p:attrNameLst>
                                      </p:cBhvr>
                                      <p:to>
                                        <p:strVal val="visible"/>
                                      </p:to>
                                    </p:set>
                                    <p:animEffect filter="fade" transition="in">
                                      <p:cBhvr>
                                        <p:cTn dur="1000"/>
                                        <p:tgtEl>
                                          <p:spTgt spid="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6" st="6"/>
                                            </p:txEl>
                                          </p:spTgt>
                                        </p:tgtEl>
                                        <p:attrNameLst>
                                          <p:attrName>style.visibility</p:attrName>
                                        </p:attrNameLst>
                                      </p:cBhvr>
                                      <p:to>
                                        <p:strVal val="visible"/>
                                      </p:to>
                                    </p:set>
                                    <p:animEffect filter="fade" transition="in">
                                      <p:cBhvr>
                                        <p:cTn dur="1000"/>
                                        <p:tgtEl>
                                          <p:spTgt spid="6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311700" y="146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5"/>
                </a:solidFill>
              </a:rPr>
              <a:t>სამუშაო დატვირთვა და ხელფასი</a:t>
            </a:r>
            <a:endParaRPr b="1">
              <a:solidFill>
                <a:schemeClr val="accent5"/>
              </a:solidFill>
            </a:endParaRPr>
          </a:p>
          <a:p>
            <a:pPr indent="0" lvl="0" marL="0" rtl="0" algn="l">
              <a:spcBef>
                <a:spcPts val="0"/>
              </a:spcBef>
              <a:spcAft>
                <a:spcPts val="0"/>
              </a:spcAft>
              <a:buNone/>
            </a:pPr>
            <a:r>
              <a:t/>
            </a:r>
            <a:endParaRPr/>
          </a:p>
        </p:txBody>
      </p:sp>
      <p:pic>
        <p:nvPicPr>
          <p:cNvPr id="227" name="Google Shape;227;p32"/>
          <p:cNvPicPr preferRelativeResize="0"/>
          <p:nvPr/>
        </p:nvPicPr>
        <p:blipFill>
          <a:blip r:embed="rId3">
            <a:alphaModFix/>
          </a:blip>
          <a:stretch>
            <a:fillRect/>
          </a:stretch>
        </p:blipFill>
        <p:spPr>
          <a:xfrm>
            <a:off x="394888" y="817375"/>
            <a:ext cx="8354225" cy="3985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311700" y="78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5"/>
                </a:solidFill>
              </a:rPr>
              <a:t>სამუშაო დატვირთვა და ხელფასი</a:t>
            </a:r>
            <a:endParaRPr b="1">
              <a:solidFill>
                <a:schemeClr val="accent5"/>
              </a:solidFill>
            </a:endParaRPr>
          </a:p>
          <a:p>
            <a:pPr indent="0" lvl="0" marL="0" rtl="0" algn="l">
              <a:spcBef>
                <a:spcPts val="0"/>
              </a:spcBef>
              <a:spcAft>
                <a:spcPts val="0"/>
              </a:spcAft>
              <a:buNone/>
            </a:pPr>
            <a:r>
              <a:t/>
            </a:r>
            <a:endParaRPr/>
          </a:p>
        </p:txBody>
      </p:sp>
      <p:pic>
        <p:nvPicPr>
          <p:cNvPr id="233" name="Google Shape;233;p33"/>
          <p:cNvPicPr preferRelativeResize="0"/>
          <p:nvPr/>
        </p:nvPicPr>
        <p:blipFill>
          <a:blip r:embed="rId3">
            <a:alphaModFix/>
          </a:blip>
          <a:stretch>
            <a:fillRect/>
          </a:stretch>
        </p:blipFill>
        <p:spPr>
          <a:xfrm>
            <a:off x="1183475" y="763100"/>
            <a:ext cx="6590550" cy="41622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graphicFrame>
        <p:nvGraphicFramePr>
          <p:cNvPr id="238" name="Google Shape;238;p34"/>
          <p:cNvGraphicFramePr/>
          <p:nvPr/>
        </p:nvGraphicFramePr>
        <p:xfrm>
          <a:off x="139375" y="76363"/>
          <a:ext cx="3000000" cy="3000000"/>
        </p:xfrm>
        <a:graphic>
          <a:graphicData uri="http://schemas.openxmlformats.org/drawingml/2006/table">
            <a:tbl>
              <a:tblPr>
                <a:noFill/>
                <a:tableStyleId>{13D53A83-10F0-4D96-911C-0CA0E0559929}</a:tableStyleId>
              </a:tblPr>
              <a:tblGrid>
                <a:gridCol w="4444250"/>
                <a:gridCol w="4444250"/>
              </a:tblGrid>
              <a:tr h="808975">
                <a:tc gridSpan="2">
                  <a:txBody>
                    <a:bodyPr>
                      <a:noAutofit/>
                    </a:bodyPr>
                    <a:lstStyle/>
                    <a:p>
                      <a:pPr indent="0" lvl="0" marL="0" rtl="0" algn="ctr">
                        <a:lnSpc>
                          <a:spcPct val="115000"/>
                        </a:lnSpc>
                        <a:spcBef>
                          <a:spcPts val="1200"/>
                        </a:spcBef>
                        <a:spcAft>
                          <a:spcPts val="1200"/>
                        </a:spcAft>
                        <a:buNone/>
                      </a:pPr>
                      <a:r>
                        <a:rPr b="1" lang="ka" sz="1300"/>
                        <a:t>პაციენტების საშუალო რაოდენობა ერთ ექთანზე განყოფილებების მიხედვით</a:t>
                      </a:r>
                      <a:endParaRPr b="1" sz="13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tcPr>
                </a:tc>
                <a:tc hMerge="1"/>
              </a:tr>
              <a:tr h="830475">
                <a:tc>
                  <a:txBody>
                    <a:bodyPr>
                      <a:noAutofit/>
                    </a:bodyPr>
                    <a:lstStyle/>
                    <a:p>
                      <a:pPr indent="0" lvl="0" marL="0" rtl="0" algn="l">
                        <a:lnSpc>
                          <a:spcPct val="115000"/>
                        </a:lnSpc>
                        <a:spcBef>
                          <a:spcPts val="1200"/>
                        </a:spcBef>
                        <a:spcAft>
                          <a:spcPts val="1200"/>
                        </a:spcAft>
                        <a:buNone/>
                      </a:pPr>
                      <a:r>
                        <a:rPr b="1" lang="ka" sz="1500"/>
                        <a:t>კარდიოლოგიური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B7B7B7"/>
                    </a:solidFill>
                  </a:tcPr>
                </a:tc>
                <a:tc>
                  <a:txBody>
                    <a:bodyPr>
                      <a:noAutofit/>
                    </a:bodyPr>
                    <a:lstStyle/>
                    <a:p>
                      <a:pPr indent="0" lvl="0" marL="0" rtl="0" algn="l">
                        <a:lnSpc>
                          <a:spcPct val="115000"/>
                        </a:lnSpc>
                        <a:spcBef>
                          <a:spcPts val="1200"/>
                        </a:spcBef>
                        <a:spcAft>
                          <a:spcPts val="1200"/>
                        </a:spcAft>
                        <a:buNone/>
                      </a:pPr>
                      <a:r>
                        <a:rPr b="1" lang="ka" sz="1500"/>
                        <a:t>10 პაციენტი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B7B7B7"/>
                    </a:solidFill>
                  </a:tcPr>
                </a:tc>
              </a:tr>
              <a:tr h="830475">
                <a:tc>
                  <a:txBody>
                    <a:bodyPr>
                      <a:noAutofit/>
                    </a:bodyPr>
                    <a:lstStyle/>
                    <a:p>
                      <a:pPr indent="0" lvl="0" marL="0" rtl="0" algn="l">
                        <a:lnSpc>
                          <a:spcPct val="115000"/>
                        </a:lnSpc>
                        <a:spcBef>
                          <a:spcPts val="1200"/>
                        </a:spcBef>
                        <a:spcAft>
                          <a:spcPts val="1200"/>
                        </a:spcAft>
                        <a:buNone/>
                      </a:pPr>
                      <a:r>
                        <a:rPr b="1" lang="ka" sz="1500"/>
                        <a:t>რეანიმაციული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chemeClr val="accent5"/>
                    </a:solidFill>
                  </a:tcPr>
                </a:tc>
                <a:tc>
                  <a:txBody>
                    <a:bodyPr>
                      <a:noAutofit/>
                    </a:bodyPr>
                    <a:lstStyle/>
                    <a:p>
                      <a:pPr indent="0" lvl="0" marL="0" rtl="0" algn="l">
                        <a:lnSpc>
                          <a:spcPct val="115000"/>
                        </a:lnSpc>
                        <a:spcBef>
                          <a:spcPts val="1200"/>
                        </a:spcBef>
                        <a:spcAft>
                          <a:spcPts val="1200"/>
                        </a:spcAft>
                        <a:buNone/>
                      </a:pPr>
                      <a:r>
                        <a:rPr b="1" lang="ka" sz="1500"/>
                        <a:t>11 პაციენტი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chemeClr val="accent5"/>
                    </a:solidFill>
                  </a:tcPr>
                </a:tc>
              </a:tr>
              <a:tr h="830475">
                <a:tc>
                  <a:txBody>
                    <a:bodyPr>
                      <a:noAutofit/>
                    </a:bodyPr>
                    <a:lstStyle/>
                    <a:p>
                      <a:pPr indent="0" lvl="0" marL="0" rtl="0" algn="l">
                        <a:lnSpc>
                          <a:spcPct val="115000"/>
                        </a:lnSpc>
                        <a:spcBef>
                          <a:spcPts val="1200"/>
                        </a:spcBef>
                        <a:spcAft>
                          <a:spcPts val="1200"/>
                        </a:spcAft>
                        <a:buNone/>
                      </a:pPr>
                      <a:r>
                        <a:rPr b="1" lang="ka" sz="1500"/>
                        <a:t>ინტენსიური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chemeClr val="accent4"/>
                    </a:solidFill>
                  </a:tcPr>
                </a:tc>
                <a:tc>
                  <a:txBody>
                    <a:bodyPr>
                      <a:noAutofit/>
                    </a:bodyPr>
                    <a:lstStyle/>
                    <a:p>
                      <a:pPr indent="0" lvl="0" marL="0" rtl="0" algn="l">
                        <a:lnSpc>
                          <a:spcPct val="115000"/>
                        </a:lnSpc>
                        <a:spcBef>
                          <a:spcPts val="1200"/>
                        </a:spcBef>
                        <a:spcAft>
                          <a:spcPts val="1200"/>
                        </a:spcAft>
                        <a:buNone/>
                      </a:pPr>
                      <a:r>
                        <a:rPr b="1" lang="ka" sz="1500"/>
                        <a:t>10 პაციენტი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chemeClr val="accent4"/>
                    </a:solidFill>
                  </a:tcPr>
                </a:tc>
              </a:tr>
              <a:tr h="830475">
                <a:tc>
                  <a:txBody>
                    <a:bodyPr>
                      <a:noAutofit/>
                    </a:bodyPr>
                    <a:lstStyle/>
                    <a:p>
                      <a:pPr indent="0" lvl="0" marL="0" rtl="0" algn="l">
                        <a:lnSpc>
                          <a:spcPct val="115000"/>
                        </a:lnSpc>
                        <a:spcBef>
                          <a:spcPts val="1200"/>
                        </a:spcBef>
                        <a:spcAft>
                          <a:spcPts val="1200"/>
                        </a:spcAft>
                        <a:buNone/>
                      </a:pPr>
                      <a:r>
                        <a:rPr b="1" lang="ka" sz="1500"/>
                        <a:t>ნევროლოგიური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93C47D"/>
                    </a:solidFill>
                  </a:tcPr>
                </a:tc>
                <a:tc>
                  <a:txBody>
                    <a:bodyPr>
                      <a:noAutofit/>
                    </a:bodyPr>
                    <a:lstStyle/>
                    <a:p>
                      <a:pPr indent="0" lvl="0" marL="0" rtl="0" algn="l">
                        <a:lnSpc>
                          <a:spcPct val="115000"/>
                        </a:lnSpc>
                        <a:spcBef>
                          <a:spcPts val="1200"/>
                        </a:spcBef>
                        <a:spcAft>
                          <a:spcPts val="1200"/>
                        </a:spcAft>
                        <a:buNone/>
                      </a:pPr>
                      <a:r>
                        <a:rPr b="1" lang="ka" sz="1500"/>
                        <a:t>11 პაციენტი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93C47D"/>
                    </a:solidFill>
                  </a:tcPr>
                </a:tc>
              </a:tr>
              <a:tr h="830475">
                <a:tc>
                  <a:txBody>
                    <a:bodyPr>
                      <a:noAutofit/>
                    </a:bodyPr>
                    <a:lstStyle/>
                    <a:p>
                      <a:pPr indent="0" lvl="0" marL="0" rtl="0" algn="l">
                        <a:lnSpc>
                          <a:spcPct val="115000"/>
                        </a:lnSpc>
                        <a:spcBef>
                          <a:spcPts val="1200"/>
                        </a:spcBef>
                        <a:spcAft>
                          <a:spcPts val="1200"/>
                        </a:spcAft>
                        <a:buNone/>
                      </a:pPr>
                      <a:r>
                        <a:rPr b="1" lang="ka" sz="1500"/>
                        <a:t>ონკოლოგიური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93FF"/>
                    </a:solidFill>
                  </a:tcPr>
                </a:tc>
                <a:tc>
                  <a:txBody>
                    <a:bodyPr>
                      <a:noAutofit/>
                    </a:bodyPr>
                    <a:lstStyle/>
                    <a:p>
                      <a:pPr indent="0" lvl="0" marL="0" rtl="0" algn="l">
                        <a:lnSpc>
                          <a:spcPct val="115000"/>
                        </a:lnSpc>
                        <a:spcBef>
                          <a:spcPts val="1200"/>
                        </a:spcBef>
                        <a:spcAft>
                          <a:spcPts val="1200"/>
                        </a:spcAft>
                        <a:buNone/>
                      </a:pPr>
                      <a:r>
                        <a:rPr b="1" lang="ka" sz="1500"/>
                        <a:t>11 პაციენტი</a:t>
                      </a:r>
                      <a:endParaRPr b="1" sz="1500"/>
                    </a:p>
                  </a:txBody>
                  <a:tcPr marT="91425" marB="91425" marR="68575" marL="68575">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93FF"/>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35"/>
          <p:cNvPicPr preferRelativeResize="0"/>
          <p:nvPr/>
        </p:nvPicPr>
        <p:blipFill>
          <a:blip r:embed="rId3">
            <a:alphaModFix/>
          </a:blip>
          <a:stretch>
            <a:fillRect/>
          </a:stretch>
        </p:blipFill>
        <p:spPr>
          <a:xfrm>
            <a:off x="1045313" y="128700"/>
            <a:ext cx="7053375" cy="4747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36"/>
          <p:cNvPicPr preferRelativeResize="0"/>
          <p:nvPr/>
        </p:nvPicPr>
        <p:blipFill>
          <a:blip r:embed="rId3">
            <a:alphaModFix/>
          </a:blip>
          <a:stretch>
            <a:fillRect/>
          </a:stretch>
        </p:blipFill>
        <p:spPr>
          <a:xfrm>
            <a:off x="743100" y="203488"/>
            <a:ext cx="7657801" cy="4736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p37"/>
          <p:cNvPicPr preferRelativeResize="0"/>
          <p:nvPr/>
        </p:nvPicPr>
        <p:blipFill>
          <a:blip r:embed="rId3">
            <a:alphaModFix/>
          </a:blip>
          <a:stretch>
            <a:fillRect/>
          </a:stretch>
        </p:blipFill>
        <p:spPr>
          <a:xfrm>
            <a:off x="798938" y="602750"/>
            <a:ext cx="7546125" cy="4065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8"/>
          <p:cNvSpPr txBox="1"/>
          <p:nvPr>
            <p:ph type="title"/>
          </p:nvPr>
        </p:nvSpPr>
        <p:spPr>
          <a:xfrm>
            <a:off x="311700" y="74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t>ზეგანაკვეთური სამუშაოს ანაზღაურება </a:t>
            </a:r>
            <a:endParaRPr b="1"/>
          </a:p>
        </p:txBody>
      </p:sp>
      <p:pic>
        <p:nvPicPr>
          <p:cNvPr id="259" name="Google Shape;259;p38"/>
          <p:cNvPicPr preferRelativeResize="0"/>
          <p:nvPr/>
        </p:nvPicPr>
        <p:blipFill>
          <a:blip r:embed="rId3">
            <a:alphaModFix/>
          </a:blip>
          <a:stretch>
            <a:fillRect/>
          </a:stretch>
        </p:blipFill>
        <p:spPr>
          <a:xfrm>
            <a:off x="751438" y="1798225"/>
            <a:ext cx="7641125" cy="2514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9"/>
          <p:cNvSpPr txBox="1"/>
          <p:nvPr>
            <p:ph type="title"/>
          </p:nvPr>
        </p:nvSpPr>
        <p:spPr>
          <a:xfrm>
            <a:off x="370975" y="13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4"/>
                </a:solidFill>
              </a:rPr>
              <a:t>ხელფასი</a:t>
            </a:r>
            <a:endParaRPr b="1">
              <a:solidFill>
                <a:schemeClr val="accent4"/>
              </a:solidFill>
            </a:endParaRPr>
          </a:p>
        </p:txBody>
      </p:sp>
      <p:pic>
        <p:nvPicPr>
          <p:cNvPr id="265" name="Google Shape;265;p39"/>
          <p:cNvPicPr preferRelativeResize="0"/>
          <p:nvPr/>
        </p:nvPicPr>
        <p:blipFill>
          <a:blip r:embed="rId3">
            <a:alphaModFix/>
          </a:blip>
          <a:stretch>
            <a:fillRect/>
          </a:stretch>
        </p:blipFill>
        <p:spPr>
          <a:xfrm>
            <a:off x="1254575" y="816225"/>
            <a:ext cx="6348224" cy="417486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id="270" name="Google Shape;270;p40"/>
          <p:cNvPicPr preferRelativeResize="0"/>
          <p:nvPr/>
        </p:nvPicPr>
        <p:blipFill>
          <a:blip r:embed="rId3">
            <a:alphaModFix/>
          </a:blip>
          <a:stretch>
            <a:fillRect/>
          </a:stretch>
        </p:blipFill>
        <p:spPr>
          <a:xfrm>
            <a:off x="1610125" y="76200"/>
            <a:ext cx="5772228" cy="4991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1"/>
          <p:cNvSpPr txBox="1"/>
          <p:nvPr>
            <p:ph type="title"/>
          </p:nvPr>
        </p:nvSpPr>
        <p:spPr>
          <a:xfrm>
            <a:off x="311700" y="89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t>მეორე სამსახურის ქონის მიზეზი</a:t>
            </a:r>
            <a:endParaRPr b="1"/>
          </a:p>
          <a:p>
            <a:pPr indent="0" lvl="0" marL="0" rtl="0" algn="l">
              <a:spcBef>
                <a:spcPts val="0"/>
              </a:spcBef>
              <a:spcAft>
                <a:spcPts val="0"/>
              </a:spcAft>
              <a:buNone/>
            </a:pPr>
            <a:r>
              <a:t/>
            </a:r>
            <a:endParaRPr/>
          </a:p>
        </p:txBody>
      </p:sp>
      <p:pic>
        <p:nvPicPr>
          <p:cNvPr id="276" name="Google Shape;276;p41"/>
          <p:cNvPicPr preferRelativeResize="0"/>
          <p:nvPr/>
        </p:nvPicPr>
        <p:blipFill>
          <a:blip r:embed="rId3">
            <a:alphaModFix/>
          </a:blip>
          <a:stretch>
            <a:fillRect/>
          </a:stretch>
        </p:blipFill>
        <p:spPr>
          <a:xfrm>
            <a:off x="1434150" y="757025"/>
            <a:ext cx="5712799" cy="4321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162975" y="102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rgbClr val="000000"/>
                </a:solidFill>
              </a:rPr>
              <a:t>კვლევის მნიშვნელობა </a:t>
            </a:r>
            <a:endParaRPr b="1">
              <a:solidFill>
                <a:srgbClr val="000000"/>
              </a:solidFill>
            </a:endParaRPr>
          </a:p>
        </p:txBody>
      </p:sp>
      <p:grpSp>
        <p:nvGrpSpPr>
          <p:cNvPr id="68" name="Google Shape;68;p15"/>
          <p:cNvGrpSpPr/>
          <p:nvPr/>
        </p:nvGrpSpPr>
        <p:grpSpPr>
          <a:xfrm>
            <a:off x="6038025" y="2411210"/>
            <a:ext cx="2469661" cy="1384500"/>
            <a:chOff x="6038025" y="2598925"/>
            <a:chExt cx="2469661" cy="1384500"/>
          </a:xfrm>
        </p:grpSpPr>
        <p:cxnSp>
          <p:nvCxnSpPr>
            <p:cNvPr id="69" name="Google Shape;69;p15"/>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70" name="Google Shape;70;p15"/>
            <p:cNvSpPr txBox="1"/>
            <p:nvPr/>
          </p:nvSpPr>
          <p:spPr>
            <a:xfrm>
              <a:off x="6640486" y="2598925"/>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ka">
                  <a:latin typeface="Roboto"/>
                  <a:ea typeface="Roboto"/>
                  <a:cs typeface="Roboto"/>
                  <a:sym typeface="Roboto"/>
                </a:rPr>
                <a:t>პირველია სფეროში - დისკუსიის გახსნა</a:t>
              </a:r>
              <a:endParaRPr b="1">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ka" sz="1000">
                  <a:latin typeface="Roboto"/>
                  <a:ea typeface="Roboto"/>
                  <a:cs typeface="Roboto"/>
                  <a:sym typeface="Roboto"/>
                </a:rPr>
                <a:t>ჯანდაცვის სფეროში აქამდე ასეთი კვლევა არ ჩატარებულა, რომელიც ასახავს ჯანდაცვაში დასაქმებული ადამიანების შრომით მგომარეობას; </a:t>
              </a:r>
              <a:endParaRPr b="1" sz="1000">
                <a:latin typeface="Roboto"/>
                <a:ea typeface="Roboto"/>
                <a:cs typeface="Roboto"/>
                <a:sym typeface="Roboto"/>
              </a:endParaRPr>
            </a:p>
          </p:txBody>
        </p:sp>
        <p:sp>
          <p:nvSpPr>
            <p:cNvPr id="71" name="Google Shape;71;p15"/>
            <p:cNvSpPr/>
            <p:nvPr/>
          </p:nvSpPr>
          <p:spPr>
            <a:xfrm>
              <a:off x="6424027" y="3212150"/>
              <a:ext cx="198600" cy="198300"/>
            </a:xfrm>
            <a:prstGeom prst="ellipse">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nvSpPr>
          <p:spPr>
            <a:xfrm>
              <a:off x="6399017" y="3156109"/>
              <a:ext cx="247500" cy="312900"/>
            </a:xfrm>
            <a:prstGeom prst="rect">
              <a:avLst/>
            </a:prstGeom>
            <a:solidFill>
              <a:srgbClr val="999999"/>
            </a:solidFill>
            <a:ln>
              <a:noFill/>
            </a:ln>
          </p:spPr>
          <p:txBody>
            <a:bodyPr anchorCtr="0" anchor="t" bIns="91425" lIns="91425" spcFirstLastPara="1" rIns="91425" wrap="square" tIns="91425">
              <a:noAutofit/>
            </a:bodyPr>
            <a:lstStyle/>
            <a:p>
              <a:pPr indent="0" lvl="0" marL="0" rtl="0" algn="l">
                <a:spcBef>
                  <a:spcPts val="0"/>
                </a:spcBef>
                <a:spcAft>
                  <a:spcPts val="1600"/>
                </a:spcAft>
                <a:buNone/>
              </a:pPr>
              <a:r>
                <a:t/>
              </a:r>
              <a:endParaRPr sz="800">
                <a:solidFill>
                  <a:srgbClr val="FFFFFF"/>
                </a:solidFill>
                <a:latin typeface="Roboto"/>
                <a:ea typeface="Roboto"/>
                <a:cs typeface="Roboto"/>
                <a:sym typeface="Roboto"/>
              </a:endParaRPr>
            </a:p>
          </p:txBody>
        </p:sp>
      </p:grpSp>
      <p:grpSp>
        <p:nvGrpSpPr>
          <p:cNvPr id="73" name="Google Shape;73;p15"/>
          <p:cNvGrpSpPr/>
          <p:nvPr/>
        </p:nvGrpSpPr>
        <p:grpSpPr>
          <a:xfrm>
            <a:off x="636321" y="1638728"/>
            <a:ext cx="2994729" cy="1384500"/>
            <a:chOff x="636321" y="1844098"/>
            <a:chExt cx="2994729" cy="1384500"/>
          </a:xfrm>
        </p:grpSpPr>
        <p:sp>
          <p:nvSpPr>
            <p:cNvPr id="74" name="Google Shape;74;p15"/>
            <p:cNvSpPr txBox="1"/>
            <p:nvPr/>
          </p:nvSpPr>
          <p:spPr>
            <a:xfrm>
              <a:off x="636321" y="1844098"/>
              <a:ext cx="1867200" cy="1384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ka">
                  <a:latin typeface="Roboto"/>
                  <a:ea typeface="Roboto"/>
                  <a:cs typeface="Roboto"/>
                  <a:sym typeface="Roboto"/>
                </a:rPr>
                <a:t>ალტერნატიული მიდგომა</a:t>
              </a:r>
              <a:endParaRPr b="1">
                <a:latin typeface="Roboto"/>
                <a:ea typeface="Roboto"/>
                <a:cs typeface="Roboto"/>
                <a:sym typeface="Roboto"/>
              </a:endParaRPr>
            </a:p>
            <a:p>
              <a:pPr indent="0" lvl="0" marL="0" rtl="0" algn="r">
                <a:spcBef>
                  <a:spcPts val="0"/>
                </a:spcBef>
                <a:spcAft>
                  <a:spcPts val="0"/>
                </a:spcAft>
                <a:buNone/>
              </a:pPr>
              <a:r>
                <a:t/>
              </a:r>
              <a:endParaRPr b="1" sz="1200">
                <a:latin typeface="Roboto"/>
                <a:ea typeface="Roboto"/>
                <a:cs typeface="Roboto"/>
                <a:sym typeface="Roboto"/>
              </a:endParaRPr>
            </a:p>
            <a:p>
              <a:pPr indent="0" lvl="0" marL="0" rtl="0" algn="r">
                <a:spcBef>
                  <a:spcPts val="0"/>
                </a:spcBef>
                <a:spcAft>
                  <a:spcPts val="1600"/>
                </a:spcAft>
                <a:buNone/>
              </a:pPr>
              <a:r>
                <a:rPr lang="ka" sz="1000">
                  <a:latin typeface="Roboto"/>
                  <a:ea typeface="Roboto"/>
                  <a:cs typeface="Roboto"/>
                  <a:sym typeface="Roboto"/>
                </a:rPr>
                <a:t>გამოიკითხნენ ექთნები, რომლებიც  გამოტოვებული არიან გადაწყვეტილების მიღების პროცესში;</a:t>
              </a:r>
              <a:endParaRPr b="1" sz="1000">
                <a:latin typeface="Roboto"/>
                <a:ea typeface="Roboto"/>
                <a:cs typeface="Roboto"/>
                <a:sym typeface="Roboto"/>
              </a:endParaRPr>
            </a:p>
          </p:txBody>
        </p:sp>
        <p:cxnSp>
          <p:nvCxnSpPr>
            <p:cNvPr id="75" name="Google Shape;75;p15"/>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76" name="Google Shape;76;p15"/>
            <p:cNvSpPr/>
            <p:nvPr/>
          </p:nvSpPr>
          <p:spPr>
            <a:xfrm>
              <a:off x="2523501" y="2431050"/>
              <a:ext cx="198600" cy="198300"/>
            </a:xfrm>
            <a:prstGeom prst="ellipse">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nvSpPr>
          <p:spPr>
            <a:xfrm>
              <a:off x="2498491" y="2373759"/>
              <a:ext cx="247500" cy="3129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t/>
              </a:r>
              <a:endParaRPr sz="800">
                <a:solidFill>
                  <a:srgbClr val="FFFFFF"/>
                </a:solidFill>
                <a:latin typeface="Roboto"/>
                <a:ea typeface="Roboto"/>
                <a:cs typeface="Roboto"/>
                <a:sym typeface="Roboto"/>
              </a:endParaRPr>
            </a:p>
          </p:txBody>
        </p:sp>
      </p:grpSp>
      <p:grpSp>
        <p:nvGrpSpPr>
          <p:cNvPr id="78" name="Google Shape;78;p15"/>
          <p:cNvGrpSpPr/>
          <p:nvPr/>
        </p:nvGrpSpPr>
        <p:grpSpPr>
          <a:xfrm>
            <a:off x="4908100" y="737545"/>
            <a:ext cx="3599586" cy="1384500"/>
            <a:chOff x="4908100" y="889950"/>
            <a:chExt cx="3599586" cy="1384500"/>
          </a:xfrm>
        </p:grpSpPr>
        <p:cxnSp>
          <p:nvCxnSpPr>
            <p:cNvPr id="79" name="Google Shape;79;p15"/>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80" name="Google Shape;80;p15"/>
            <p:cNvSpPr txBox="1"/>
            <p:nvPr/>
          </p:nvSpPr>
          <p:spPr>
            <a:xfrm>
              <a:off x="6640486" y="889950"/>
              <a:ext cx="1867200" cy="138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ka">
                  <a:latin typeface="Roboto"/>
                  <a:ea typeface="Roboto"/>
                  <a:cs typeface="Roboto"/>
                  <a:sym typeface="Roboto"/>
                </a:rPr>
                <a:t>ჯანდაცვის მომსახურების გაუმჯობესება</a:t>
              </a:r>
              <a:endParaRPr b="1">
                <a:latin typeface="Roboto"/>
                <a:ea typeface="Roboto"/>
                <a:cs typeface="Roboto"/>
                <a:sym typeface="Roboto"/>
              </a:endParaRPr>
            </a:p>
            <a:p>
              <a:pPr indent="0" lvl="0" marL="0" rtl="0" algn="l">
                <a:spcBef>
                  <a:spcPts val="0"/>
                </a:spcBef>
                <a:spcAft>
                  <a:spcPts val="0"/>
                </a:spcAft>
                <a:buNone/>
              </a:pPr>
              <a:r>
                <a:t/>
              </a:r>
              <a:endParaRPr b="1" sz="1200">
                <a:latin typeface="Roboto"/>
                <a:ea typeface="Roboto"/>
                <a:cs typeface="Roboto"/>
                <a:sym typeface="Roboto"/>
              </a:endParaRPr>
            </a:p>
            <a:p>
              <a:pPr indent="0" lvl="0" marL="0" rtl="0" algn="l">
                <a:spcBef>
                  <a:spcPts val="0"/>
                </a:spcBef>
                <a:spcAft>
                  <a:spcPts val="1600"/>
                </a:spcAft>
                <a:buNone/>
              </a:pPr>
              <a:r>
                <a:rPr lang="ka" sz="1000">
                  <a:latin typeface="Roboto"/>
                  <a:ea typeface="Roboto"/>
                  <a:cs typeface="Roboto"/>
                  <a:sym typeface="Roboto"/>
                </a:rPr>
                <a:t>შრომის პირობებთან და მომსახურებასთან არსებული კავშირის მნიშვნელობა;</a:t>
              </a:r>
              <a:endParaRPr b="1" sz="1000">
                <a:latin typeface="Roboto"/>
                <a:ea typeface="Roboto"/>
                <a:cs typeface="Roboto"/>
                <a:sym typeface="Roboto"/>
              </a:endParaRPr>
            </a:p>
          </p:txBody>
        </p:sp>
        <p:sp>
          <p:nvSpPr>
            <p:cNvPr id="81" name="Google Shape;81;p15"/>
            <p:cNvSpPr/>
            <p:nvPr/>
          </p:nvSpPr>
          <p:spPr>
            <a:xfrm>
              <a:off x="6427830" y="1493307"/>
              <a:ext cx="198600" cy="19830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nvSpPr>
          <p:spPr>
            <a:xfrm>
              <a:off x="6402820" y="1436790"/>
              <a:ext cx="247500" cy="3129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t/>
              </a:r>
              <a:endParaRPr sz="800">
                <a:solidFill>
                  <a:srgbClr val="FFFFFF"/>
                </a:solidFill>
                <a:latin typeface="Roboto"/>
                <a:ea typeface="Roboto"/>
                <a:cs typeface="Roboto"/>
                <a:sym typeface="Roboto"/>
              </a:endParaRPr>
            </a:p>
          </p:txBody>
        </p:sp>
      </p:grpSp>
      <p:grpSp>
        <p:nvGrpSpPr>
          <p:cNvPr id="83" name="Google Shape;83;p15"/>
          <p:cNvGrpSpPr/>
          <p:nvPr/>
        </p:nvGrpSpPr>
        <p:grpSpPr>
          <a:xfrm>
            <a:off x="2814594" y="945750"/>
            <a:ext cx="3514811" cy="3252003"/>
            <a:chOff x="2991269" y="1153325"/>
            <a:chExt cx="3514811" cy="3252003"/>
          </a:xfrm>
        </p:grpSpPr>
        <p:sp>
          <p:nvSpPr>
            <p:cNvPr id="84" name="Google Shape;84;p15"/>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85" name="Google Shape;85;p15"/>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999999"/>
            </a:solidFill>
            <a:ln>
              <a:noFill/>
            </a:ln>
          </p:spPr>
        </p:sp>
        <p:sp>
          <p:nvSpPr>
            <p:cNvPr id="86" name="Google Shape;86;p15"/>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gradFill>
              <a:gsLst>
                <a:gs pos="0">
                  <a:srgbClr val="BFBFBF"/>
                </a:gs>
                <a:gs pos="100000">
                  <a:srgbClr val="737373"/>
                </a:gs>
              </a:gsLst>
              <a:path path="circle">
                <a:fillToRect b="50%" l="50%" r="50%" t="50%"/>
              </a:path>
              <a:tileRect/>
            </a:gradFill>
            <a:ln>
              <a:noFill/>
            </a:ln>
          </p:spPr>
        </p:sp>
        <p:sp>
          <p:nvSpPr>
            <p:cNvPr id="87" name="Google Shape;87;p15"/>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88" name="Google Shape;88;p15"/>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chemeClr val="accent5"/>
            </a:solidFill>
            <a:ln>
              <a:noFill/>
            </a:ln>
          </p:spPr>
        </p:sp>
        <p:sp>
          <p:nvSpPr>
            <p:cNvPr id="89" name="Google Shape;89;p15"/>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gradFill>
              <a:gsLst>
                <a:gs pos="0">
                  <a:srgbClr val="00D2E9"/>
                </a:gs>
                <a:gs pos="100000">
                  <a:srgbClr val="045962"/>
                </a:gs>
              </a:gsLst>
              <a:path path="circle">
                <a:fillToRect b="50%" l="50%" r="50%" t="50%"/>
              </a:path>
              <a:tileRect/>
            </a:gradFill>
            <a:ln>
              <a:noFill/>
            </a:ln>
          </p:spPr>
        </p:sp>
        <p:sp>
          <p:nvSpPr>
            <p:cNvPr id="90" name="Google Shape;90;p15"/>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chemeClr val="accent1"/>
            </a:solidFill>
            <a:ln>
              <a:noFill/>
            </a:ln>
          </p:spPr>
        </p:sp>
        <p:sp>
          <p:nvSpPr>
            <p:cNvPr id="91" name="Google Shape;91;p15"/>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gradFill>
              <a:gsLst>
                <a:gs pos="0">
                  <a:srgbClr val="FFC982"/>
                </a:gs>
                <a:gs pos="100000">
                  <a:srgbClr val="F58F09"/>
                </a:gs>
              </a:gsLst>
              <a:path path="circle">
                <a:fillToRect b="50%" l="50%" r="50%" t="50%"/>
              </a:path>
              <a:tileRect/>
            </a:gradFill>
            <a:ln>
              <a:noFill/>
            </a:ln>
          </p:spPr>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5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a"/>
              <a:t>ერთზე მეტ ადგილას დასაქმება:</a:t>
            </a:r>
            <a:endParaRPr/>
          </a:p>
        </p:txBody>
      </p:sp>
      <p:pic>
        <p:nvPicPr>
          <p:cNvPr id="282" name="Google Shape;282;p42"/>
          <p:cNvPicPr preferRelativeResize="0"/>
          <p:nvPr/>
        </p:nvPicPr>
        <p:blipFill>
          <a:blip r:embed="rId3">
            <a:alphaModFix/>
          </a:blip>
          <a:stretch>
            <a:fillRect/>
          </a:stretch>
        </p:blipFill>
        <p:spPr>
          <a:xfrm>
            <a:off x="1131150" y="1170125"/>
            <a:ext cx="6628701" cy="3580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311700" y="125025"/>
            <a:ext cx="8520600" cy="120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5"/>
                </a:solidFill>
              </a:rPr>
              <a:t>სხვა პროფესიით დასაქმება მეორე სამსახურში:</a:t>
            </a:r>
            <a:endParaRPr b="1">
              <a:solidFill>
                <a:schemeClr val="accent5"/>
              </a:solidFill>
            </a:endParaRPr>
          </a:p>
          <a:p>
            <a:pPr indent="0" lvl="0" marL="0" rtl="0" algn="l">
              <a:spcBef>
                <a:spcPts val="0"/>
              </a:spcBef>
              <a:spcAft>
                <a:spcPts val="0"/>
              </a:spcAft>
              <a:buNone/>
            </a:pPr>
            <a:r>
              <a:t/>
            </a:r>
            <a:endParaRPr/>
          </a:p>
        </p:txBody>
      </p:sp>
      <p:pic>
        <p:nvPicPr>
          <p:cNvPr id="288" name="Google Shape;288;p43"/>
          <p:cNvPicPr preferRelativeResize="0"/>
          <p:nvPr/>
        </p:nvPicPr>
        <p:blipFill>
          <a:blip r:embed="rId3">
            <a:alphaModFix/>
          </a:blip>
          <a:stretch>
            <a:fillRect/>
          </a:stretch>
        </p:blipFill>
        <p:spPr>
          <a:xfrm>
            <a:off x="1169750" y="1195550"/>
            <a:ext cx="6804500" cy="3675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4"/>
          <p:cNvSpPr txBox="1"/>
          <p:nvPr>
            <p:ph type="title"/>
          </p:nvPr>
        </p:nvSpPr>
        <p:spPr>
          <a:xfrm>
            <a:off x="311700" y="0"/>
            <a:ext cx="8043600" cy="13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sz="2400"/>
              <a:t>ერთ სამუშაო ადგილზე დასაქმების ხანგრძლივობა (იგულისხმება ბოლო სამუშაო ადგილი</a:t>
            </a:r>
            <a:r>
              <a:rPr b="1" lang="ka" sz="2400"/>
              <a:t>):</a:t>
            </a:r>
            <a:endParaRPr b="1" sz="2400"/>
          </a:p>
          <a:p>
            <a:pPr indent="0" lvl="0" marL="0" rtl="0" algn="l">
              <a:spcBef>
                <a:spcPts val="0"/>
              </a:spcBef>
              <a:spcAft>
                <a:spcPts val="0"/>
              </a:spcAft>
              <a:buNone/>
            </a:pPr>
            <a:r>
              <a:t/>
            </a:r>
            <a:endParaRPr/>
          </a:p>
        </p:txBody>
      </p:sp>
      <p:pic>
        <p:nvPicPr>
          <p:cNvPr id="294" name="Google Shape;294;p44"/>
          <p:cNvPicPr preferRelativeResize="0"/>
          <p:nvPr/>
        </p:nvPicPr>
        <p:blipFill>
          <a:blip r:embed="rId3">
            <a:alphaModFix/>
          </a:blip>
          <a:stretch>
            <a:fillRect/>
          </a:stretch>
        </p:blipFill>
        <p:spPr>
          <a:xfrm>
            <a:off x="1789700" y="873725"/>
            <a:ext cx="5785975" cy="4207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5"/>
          <p:cNvSpPr txBox="1"/>
          <p:nvPr>
            <p:ph type="title"/>
          </p:nvPr>
        </p:nvSpPr>
        <p:spPr>
          <a:xfrm>
            <a:off x="166050" y="77625"/>
            <a:ext cx="878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sz="2400">
                <a:solidFill>
                  <a:schemeClr val="accent4"/>
                </a:solidFill>
                <a:latin typeface="Times New Roman"/>
                <a:ea typeface="Times New Roman"/>
                <a:cs typeface="Times New Roman"/>
                <a:sym typeface="Times New Roman"/>
              </a:rPr>
              <a:t>ექთნების სამუშაოთი კმაყოფილება:</a:t>
            </a:r>
            <a:endParaRPr b="1" sz="2400">
              <a:solidFill>
                <a:schemeClr val="accent4"/>
              </a:solidFill>
            </a:endParaRPr>
          </a:p>
        </p:txBody>
      </p:sp>
      <p:pic>
        <p:nvPicPr>
          <p:cNvPr id="300" name="Google Shape;300;p45"/>
          <p:cNvPicPr preferRelativeResize="0"/>
          <p:nvPr/>
        </p:nvPicPr>
        <p:blipFill>
          <a:blip r:embed="rId3">
            <a:alphaModFix/>
          </a:blip>
          <a:stretch>
            <a:fillRect/>
          </a:stretch>
        </p:blipFill>
        <p:spPr>
          <a:xfrm>
            <a:off x="1133988" y="877575"/>
            <a:ext cx="6876025" cy="3736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6"/>
          <p:cNvSpPr txBox="1"/>
          <p:nvPr>
            <p:ph type="title"/>
          </p:nvPr>
        </p:nvSpPr>
        <p:spPr>
          <a:xfrm>
            <a:off x="311700" y="77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sz="2400">
                <a:solidFill>
                  <a:schemeClr val="accent5"/>
                </a:solidFill>
                <a:latin typeface="Times New Roman"/>
                <a:ea typeface="Times New Roman"/>
                <a:cs typeface="Times New Roman"/>
                <a:sym typeface="Times New Roman"/>
              </a:rPr>
              <a:t>ექთნების კმაყოფილება სხვადასხვა ფაქტორებზე:</a:t>
            </a:r>
            <a:endParaRPr b="1" sz="2400">
              <a:solidFill>
                <a:schemeClr val="accent5"/>
              </a:solidFill>
            </a:endParaRPr>
          </a:p>
        </p:txBody>
      </p:sp>
      <p:pic>
        <p:nvPicPr>
          <p:cNvPr id="306" name="Google Shape;306;p46"/>
          <p:cNvPicPr preferRelativeResize="0"/>
          <p:nvPr/>
        </p:nvPicPr>
        <p:blipFill>
          <a:blip r:embed="rId3">
            <a:alphaModFix/>
          </a:blip>
          <a:stretch>
            <a:fillRect/>
          </a:stretch>
        </p:blipFill>
        <p:spPr>
          <a:xfrm>
            <a:off x="744975" y="650325"/>
            <a:ext cx="7243000" cy="4132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47"/>
          <p:cNvSpPr txBox="1"/>
          <p:nvPr>
            <p:ph type="title"/>
          </p:nvPr>
        </p:nvSpPr>
        <p:spPr>
          <a:xfrm>
            <a:off x="311700" y="101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sz="2400">
                <a:solidFill>
                  <a:schemeClr val="accent5"/>
                </a:solidFill>
                <a:latin typeface="Times New Roman"/>
                <a:ea typeface="Times New Roman"/>
                <a:cs typeface="Times New Roman"/>
                <a:sym typeface="Times New Roman"/>
              </a:rPr>
              <a:t>ექთნების კმაყოფილება სხვადასხვა ფაქტორებზე:</a:t>
            </a:r>
            <a:endParaRPr b="1" sz="2400">
              <a:solidFill>
                <a:schemeClr val="accent5"/>
              </a:solidFill>
            </a:endParaRPr>
          </a:p>
          <a:p>
            <a:pPr indent="0" lvl="0" marL="0" rtl="0" algn="l">
              <a:spcBef>
                <a:spcPts val="0"/>
              </a:spcBef>
              <a:spcAft>
                <a:spcPts val="0"/>
              </a:spcAft>
              <a:buNone/>
            </a:pPr>
            <a:r>
              <a:t/>
            </a:r>
            <a:endParaRPr/>
          </a:p>
        </p:txBody>
      </p:sp>
      <p:pic>
        <p:nvPicPr>
          <p:cNvPr id="312" name="Google Shape;312;p47"/>
          <p:cNvPicPr preferRelativeResize="0"/>
          <p:nvPr/>
        </p:nvPicPr>
        <p:blipFill>
          <a:blip r:embed="rId3">
            <a:alphaModFix/>
          </a:blip>
          <a:stretch>
            <a:fillRect/>
          </a:stretch>
        </p:blipFill>
        <p:spPr>
          <a:xfrm>
            <a:off x="1207175" y="674050"/>
            <a:ext cx="6555625" cy="41813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8"/>
          <p:cNvSpPr txBox="1"/>
          <p:nvPr>
            <p:ph type="title"/>
          </p:nvPr>
        </p:nvSpPr>
        <p:spPr>
          <a:xfrm>
            <a:off x="311700" y="148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sz="2400">
                <a:solidFill>
                  <a:schemeClr val="accent5"/>
                </a:solidFill>
                <a:latin typeface="Times New Roman"/>
                <a:ea typeface="Times New Roman"/>
                <a:cs typeface="Times New Roman"/>
                <a:sym typeface="Times New Roman"/>
              </a:rPr>
              <a:t>ექთნების კმაყოფილება სხვადასხვა ფაქტორებზე:</a:t>
            </a:r>
            <a:endParaRPr b="1" sz="2400">
              <a:solidFill>
                <a:schemeClr val="accent5"/>
              </a:solidFill>
            </a:endParaRPr>
          </a:p>
          <a:p>
            <a:pPr indent="0" lvl="0" marL="0" rtl="0" algn="l">
              <a:spcBef>
                <a:spcPts val="0"/>
              </a:spcBef>
              <a:spcAft>
                <a:spcPts val="0"/>
              </a:spcAft>
              <a:buNone/>
            </a:pPr>
            <a:r>
              <a:t/>
            </a:r>
            <a:endParaRPr/>
          </a:p>
        </p:txBody>
      </p:sp>
      <p:pic>
        <p:nvPicPr>
          <p:cNvPr id="318" name="Google Shape;318;p48"/>
          <p:cNvPicPr preferRelativeResize="0"/>
          <p:nvPr/>
        </p:nvPicPr>
        <p:blipFill>
          <a:blip r:embed="rId3">
            <a:alphaModFix/>
          </a:blip>
          <a:stretch>
            <a:fillRect/>
          </a:stretch>
        </p:blipFill>
        <p:spPr>
          <a:xfrm>
            <a:off x="410850" y="1007875"/>
            <a:ext cx="8037450" cy="39094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9"/>
          <p:cNvSpPr txBox="1"/>
          <p:nvPr>
            <p:ph type="title"/>
          </p:nvPr>
        </p:nvSpPr>
        <p:spPr>
          <a:xfrm>
            <a:off x="311700" y="101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t>სამსახურიდან წასვლის ფაქტორები:</a:t>
            </a:r>
            <a:endParaRPr b="1"/>
          </a:p>
          <a:p>
            <a:pPr indent="0" lvl="0" marL="0" rtl="0" algn="l">
              <a:spcBef>
                <a:spcPts val="0"/>
              </a:spcBef>
              <a:spcAft>
                <a:spcPts val="0"/>
              </a:spcAft>
              <a:buNone/>
            </a:pPr>
            <a:r>
              <a:t/>
            </a:r>
            <a:endParaRPr/>
          </a:p>
        </p:txBody>
      </p:sp>
      <p:pic>
        <p:nvPicPr>
          <p:cNvPr id="324" name="Google Shape;324;p49"/>
          <p:cNvPicPr preferRelativeResize="0"/>
          <p:nvPr/>
        </p:nvPicPr>
        <p:blipFill>
          <a:blip r:embed="rId3">
            <a:alphaModFix/>
          </a:blip>
          <a:stretch>
            <a:fillRect/>
          </a:stretch>
        </p:blipFill>
        <p:spPr>
          <a:xfrm>
            <a:off x="638300" y="743500"/>
            <a:ext cx="7764450" cy="4124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50"/>
          <p:cNvSpPr txBox="1"/>
          <p:nvPr>
            <p:ph type="title"/>
          </p:nvPr>
        </p:nvSpPr>
        <p:spPr>
          <a:xfrm>
            <a:off x="40652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4"/>
                </a:solidFill>
              </a:rPr>
              <a:t>ექთნის პროფესიის მიტოვების ფაქტორები:</a:t>
            </a:r>
            <a:endParaRPr b="1">
              <a:solidFill>
                <a:schemeClr val="accent4"/>
              </a:solidFill>
            </a:endParaRPr>
          </a:p>
          <a:p>
            <a:pPr indent="0" lvl="0" marL="0" rtl="0" algn="l">
              <a:spcBef>
                <a:spcPts val="0"/>
              </a:spcBef>
              <a:spcAft>
                <a:spcPts val="0"/>
              </a:spcAft>
              <a:buNone/>
            </a:pPr>
            <a:r>
              <a:t/>
            </a:r>
            <a:endParaRPr/>
          </a:p>
        </p:txBody>
      </p:sp>
      <p:pic>
        <p:nvPicPr>
          <p:cNvPr id="330" name="Google Shape;330;p50"/>
          <p:cNvPicPr preferRelativeResize="0"/>
          <p:nvPr/>
        </p:nvPicPr>
        <p:blipFill>
          <a:blip r:embed="rId3">
            <a:alphaModFix/>
          </a:blip>
          <a:stretch>
            <a:fillRect/>
          </a:stretch>
        </p:blipFill>
        <p:spPr>
          <a:xfrm>
            <a:off x="1086788" y="572700"/>
            <a:ext cx="6970424" cy="4511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51"/>
          <p:cNvSpPr txBox="1"/>
          <p:nvPr>
            <p:ph type="title"/>
          </p:nvPr>
        </p:nvSpPr>
        <p:spPr>
          <a:xfrm>
            <a:off x="311700" y="0"/>
            <a:ext cx="8520600" cy="42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sz="1600"/>
              <a:t>საავადმყოფოების საკადრო პოლიტიკა: კადრები და მათი განვითარების დონე</a:t>
            </a:r>
            <a:endParaRPr b="1" sz="1600"/>
          </a:p>
          <a:p>
            <a:pPr indent="0" lvl="0" marL="0" rtl="0" algn="l">
              <a:spcBef>
                <a:spcPts val="0"/>
              </a:spcBef>
              <a:spcAft>
                <a:spcPts val="0"/>
              </a:spcAft>
              <a:buNone/>
            </a:pPr>
            <a:r>
              <a:t/>
            </a:r>
            <a:endParaRPr/>
          </a:p>
        </p:txBody>
      </p:sp>
      <p:pic>
        <p:nvPicPr>
          <p:cNvPr id="336" name="Google Shape;336;p51"/>
          <p:cNvPicPr preferRelativeResize="0"/>
          <p:nvPr/>
        </p:nvPicPr>
        <p:blipFill>
          <a:blip r:embed="rId3">
            <a:alphaModFix/>
          </a:blip>
          <a:stretch>
            <a:fillRect/>
          </a:stretch>
        </p:blipFill>
        <p:spPr>
          <a:xfrm>
            <a:off x="1413600" y="425100"/>
            <a:ext cx="6316800" cy="4683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6"/>
          <p:cNvSpPr txBox="1"/>
          <p:nvPr>
            <p:ph type="title"/>
          </p:nvPr>
        </p:nvSpPr>
        <p:spPr>
          <a:xfrm>
            <a:off x="311700" y="78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5"/>
                </a:solidFill>
              </a:rPr>
              <a:t>ლიტერატურის მიმოხილვა</a:t>
            </a:r>
            <a:endParaRPr b="1">
              <a:solidFill>
                <a:schemeClr val="accent5"/>
              </a:solidFill>
            </a:endParaRPr>
          </a:p>
          <a:p>
            <a:pPr indent="0" lvl="0" marL="0" rtl="0" algn="l">
              <a:spcBef>
                <a:spcPts val="0"/>
              </a:spcBef>
              <a:spcAft>
                <a:spcPts val="0"/>
              </a:spcAft>
              <a:buNone/>
            </a:pPr>
            <a:r>
              <a:t/>
            </a:r>
            <a:endParaRPr/>
          </a:p>
        </p:txBody>
      </p:sp>
      <p:sp>
        <p:nvSpPr>
          <p:cNvPr id="97" name="Google Shape;97;p16"/>
          <p:cNvSpPr txBox="1"/>
          <p:nvPr>
            <p:ph idx="1" type="body"/>
          </p:nvPr>
        </p:nvSpPr>
        <p:spPr>
          <a:xfrm>
            <a:off x="311700" y="1547075"/>
            <a:ext cx="8520600" cy="347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4"/>
                </a:solidFill>
              </a:rPr>
              <a:t>მიგნებები:</a:t>
            </a:r>
            <a:endParaRPr b="1">
              <a:solidFill>
                <a:schemeClr val="accent4"/>
              </a:solidFill>
            </a:endParaRPr>
          </a:p>
          <a:p>
            <a:pPr indent="-317500" lvl="0" marL="457200" rtl="0" algn="just">
              <a:spcBef>
                <a:spcPts val="1600"/>
              </a:spcBef>
              <a:spcAft>
                <a:spcPts val="0"/>
              </a:spcAft>
              <a:buClr>
                <a:schemeClr val="accent5"/>
              </a:buClr>
              <a:buSzPts val="1400"/>
              <a:buChar char="❖"/>
            </a:pPr>
            <a:r>
              <a:rPr lang="ka" sz="1400">
                <a:solidFill>
                  <a:srgbClr val="000000"/>
                </a:solidFill>
              </a:rPr>
              <a:t>კვლევა მიანიშნებს იმაზე, რომ არსებობს პირდაპირი კავშირი ზეგანაკვეთურ შრომასა და შეცდომების დაშვების მაჩვენებლის ზრდას შორის. ეს გამოწვეულია იმით, რომ ექთნებს უქვეითდებათ კონგიტური ფუნქცია და ვერ ახერხებენ პაციენტთა მოვლას იმავე ხარისხით, როგორც მორიგეობის დასაწყისში, ზოგჯერ გამორჩებათ შესასრულებელი საქმეები და პაციენტების უსაფრთოების მაჩვენებელიც დაბლა იწევს. </a:t>
            </a:r>
            <a:endParaRPr sz="1400">
              <a:solidFill>
                <a:srgbClr val="000000"/>
              </a:solidFill>
            </a:endParaRPr>
          </a:p>
          <a:p>
            <a:pPr indent="-317500" lvl="0" marL="457200" rtl="0" algn="just">
              <a:spcBef>
                <a:spcPts val="0"/>
              </a:spcBef>
              <a:spcAft>
                <a:spcPts val="0"/>
              </a:spcAft>
              <a:buClr>
                <a:schemeClr val="accent5"/>
              </a:buClr>
              <a:buSzPts val="1400"/>
              <a:buChar char="❖"/>
            </a:pPr>
            <a:r>
              <a:rPr lang="ka" sz="1400">
                <a:solidFill>
                  <a:srgbClr val="000000"/>
                </a:solidFill>
              </a:rPr>
              <a:t>ეს კვლევები ამტკიცებს, რომ ღამის ცვლაში მუშაობა (რომელიც არის მცოცავი გრაფიკის ნაწილი), და სამუშაოს არასრულად შესრულება ურთიერთკავშირშია. </a:t>
            </a:r>
            <a:endParaRPr sz="1400">
              <a:solidFill>
                <a:srgbClr val="000000"/>
              </a:solidFill>
            </a:endParaRPr>
          </a:p>
          <a:p>
            <a:pPr indent="-317500" lvl="0" marL="457200" rtl="0" algn="just">
              <a:spcBef>
                <a:spcPts val="0"/>
              </a:spcBef>
              <a:spcAft>
                <a:spcPts val="0"/>
              </a:spcAft>
              <a:buClr>
                <a:schemeClr val="accent5"/>
              </a:buClr>
              <a:buSzPts val="1400"/>
              <a:buChar char="❖"/>
            </a:pPr>
            <a:r>
              <a:rPr lang="ka" sz="1400">
                <a:solidFill>
                  <a:srgbClr val="000000"/>
                </a:solidFill>
              </a:rPr>
              <a:t>კვლევით დგინდება, რომ შესვენებები პოზიტიურად აისახება დასაქმებულის დაღლასა და სიფიცხეზე (სიფხიზლეზე). ხოლო პატარა დასვნებები, სმენებს შორის, შეიძლება იქცეს ქრონიკული დაღლილობის მიზეზად. </a:t>
            </a:r>
            <a:endParaRPr sz="1400">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98" name="Google Shape;98;p16"/>
          <p:cNvSpPr txBox="1"/>
          <p:nvPr/>
        </p:nvSpPr>
        <p:spPr>
          <a:xfrm>
            <a:off x="311700" y="743375"/>
            <a:ext cx="8520600" cy="803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ka">
                <a:highlight>
                  <a:srgbClr val="FFFFFF"/>
                </a:highlight>
                <a:latin typeface="Roboto"/>
                <a:ea typeface="Roboto"/>
                <a:cs typeface="Roboto"/>
                <a:sym typeface="Roboto"/>
              </a:rPr>
              <a:t>Dall’Ora, C., Ball, J., Recio-Saucedo, A., &amp; Griffiths, P. (2016). </a:t>
            </a:r>
            <a:r>
              <a:rPr i="1" lang="ka">
                <a:highlight>
                  <a:srgbClr val="FFFFFF"/>
                </a:highlight>
                <a:latin typeface="Roboto"/>
                <a:ea typeface="Roboto"/>
                <a:cs typeface="Roboto"/>
                <a:sym typeface="Roboto"/>
              </a:rPr>
              <a:t>Characteristics of shift work and their impact on employee performance and wellbeing: A literature review. International Journal of Nursing Studies, 57, 12–27.</a:t>
            </a:r>
            <a:endParaRPr i="1">
              <a:highlight>
                <a:srgbClr val="FFFFFF"/>
              </a:highlight>
              <a:latin typeface="Roboto"/>
              <a:ea typeface="Roboto"/>
              <a:cs typeface="Roboto"/>
              <a:sym typeface="Roboto"/>
            </a:endParaRPr>
          </a:p>
          <a:p>
            <a:pPr indent="0" lvl="0" marL="0" rtl="0" algn="l">
              <a:spcBef>
                <a:spcPts val="0"/>
              </a:spcBef>
              <a:spcAft>
                <a:spcPts val="0"/>
              </a:spcAft>
              <a:buNone/>
            </a:pPr>
            <a:r>
              <a:t/>
            </a:r>
            <a:endParaRPr i="1">
              <a:highlight>
                <a:srgbClr val="FFFFFF"/>
              </a:highlight>
              <a:latin typeface="Roboto"/>
              <a:ea typeface="Roboto"/>
              <a:cs typeface="Roboto"/>
              <a:sym typeface="Roboto"/>
            </a:endParaRPr>
          </a:p>
          <a:p>
            <a:pPr indent="0" lvl="0" marL="0" rtl="0" algn="l">
              <a:spcBef>
                <a:spcPts val="0"/>
              </a:spcBef>
              <a:spcAft>
                <a:spcPts val="0"/>
              </a:spcAft>
              <a:buNone/>
            </a:pPr>
            <a:r>
              <a:t/>
            </a:r>
            <a:endParaRPr i="1">
              <a:highlight>
                <a:srgbClr val="FFFFFF"/>
              </a:highlight>
              <a:latin typeface="Roboto"/>
              <a:ea typeface="Roboto"/>
              <a:cs typeface="Roboto"/>
              <a:sym typeface="Roboto"/>
            </a:endParaRPr>
          </a:p>
          <a:p>
            <a:pPr indent="0" lvl="0" marL="0" rtl="0" algn="l">
              <a:spcBef>
                <a:spcPts val="0"/>
              </a:spcBef>
              <a:spcAft>
                <a:spcPts val="0"/>
              </a:spcAft>
              <a:buNone/>
            </a:pPr>
            <a:r>
              <a:t/>
            </a:r>
            <a:endParaRPr i="1">
              <a:highlight>
                <a:srgbClr val="FFFFFF"/>
              </a:highlight>
              <a:latin typeface="Roboto"/>
              <a:ea typeface="Roboto"/>
              <a:cs typeface="Roboto"/>
              <a:sym typeface="Roboto"/>
            </a:endParaRPr>
          </a:p>
          <a:p>
            <a:pPr indent="0" lvl="0" marL="0" rtl="0" algn="l">
              <a:spcBef>
                <a:spcPts val="0"/>
              </a:spcBef>
              <a:spcAft>
                <a:spcPts val="0"/>
              </a:spcAft>
              <a:buNone/>
            </a:pPr>
            <a:r>
              <a:t/>
            </a:r>
            <a:endParaRPr i="1">
              <a:highlight>
                <a:srgbClr val="FFFFFF"/>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1000"/>
                                        <p:tgtEl>
                                          <p:spTgt spid="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1000"/>
                                        <p:tgtEl>
                                          <p:spTgt spid="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1000"/>
                                        <p:tgtEl>
                                          <p:spTgt spid="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animEffect filter="fade" transition="in">
                                      <p:cBhvr>
                                        <p:cTn dur="1000"/>
                                        <p:tgtEl>
                                          <p:spTgt spid="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animEffect filter="fade" transition="in">
                                      <p:cBhvr>
                                        <p:cTn dur="1000"/>
                                        <p:tgtEl>
                                          <p:spTgt spid="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animEffect filter="fade" transition="in">
                                      <p:cBhvr>
                                        <p:cTn dur="1000"/>
                                        <p:tgtEl>
                                          <p:spTgt spid="9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52"/>
          <p:cNvSpPr txBox="1"/>
          <p:nvPr>
            <p:ph type="title"/>
          </p:nvPr>
        </p:nvSpPr>
        <p:spPr>
          <a:xfrm>
            <a:off x="307200" y="0"/>
            <a:ext cx="8529600" cy="3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sz="1600"/>
              <a:t>საავადმყოფოების საკადრო პოლიტიკა: სამედიცინო მომსახურების ხარისხი</a:t>
            </a:r>
            <a:endParaRPr b="1" sz="1600"/>
          </a:p>
          <a:p>
            <a:pPr indent="0" lvl="0" marL="0" rtl="0" algn="l">
              <a:spcBef>
                <a:spcPts val="0"/>
              </a:spcBef>
              <a:spcAft>
                <a:spcPts val="0"/>
              </a:spcAft>
              <a:buNone/>
            </a:pPr>
            <a:r>
              <a:t/>
            </a:r>
            <a:endParaRPr/>
          </a:p>
        </p:txBody>
      </p:sp>
      <p:pic>
        <p:nvPicPr>
          <p:cNvPr id="342" name="Google Shape;342;p52"/>
          <p:cNvPicPr preferRelativeResize="0"/>
          <p:nvPr/>
        </p:nvPicPr>
        <p:blipFill>
          <a:blip r:embed="rId3">
            <a:alphaModFix/>
          </a:blip>
          <a:stretch>
            <a:fillRect/>
          </a:stretch>
        </p:blipFill>
        <p:spPr>
          <a:xfrm>
            <a:off x="1327500" y="369600"/>
            <a:ext cx="6328651" cy="47738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pic>
        <p:nvPicPr>
          <p:cNvPr id="347" name="Google Shape;347;p53"/>
          <p:cNvPicPr preferRelativeResize="0"/>
          <p:nvPr/>
        </p:nvPicPr>
        <p:blipFill>
          <a:blip r:embed="rId3">
            <a:alphaModFix/>
          </a:blip>
          <a:stretch>
            <a:fillRect/>
          </a:stretch>
        </p:blipFill>
        <p:spPr>
          <a:xfrm>
            <a:off x="909025" y="116350"/>
            <a:ext cx="7325951" cy="4910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id="352" name="Google Shape;352;p54"/>
          <p:cNvPicPr preferRelativeResize="0"/>
          <p:nvPr/>
        </p:nvPicPr>
        <p:blipFill>
          <a:blip r:embed="rId3">
            <a:alphaModFix/>
          </a:blip>
          <a:stretch>
            <a:fillRect/>
          </a:stretch>
        </p:blipFill>
        <p:spPr>
          <a:xfrm>
            <a:off x="1108388" y="104038"/>
            <a:ext cx="6927225" cy="4935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55"/>
          <p:cNvSpPr txBox="1"/>
          <p:nvPr>
            <p:ph type="title"/>
          </p:nvPr>
        </p:nvSpPr>
        <p:spPr>
          <a:xfrm>
            <a:off x="311700" y="89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5"/>
                </a:solidFill>
              </a:rPr>
              <a:t>სამართლებრივი ანალიზი</a:t>
            </a:r>
            <a:endParaRPr b="1">
              <a:solidFill>
                <a:schemeClr val="accent5"/>
              </a:solidFill>
            </a:endParaRPr>
          </a:p>
        </p:txBody>
      </p:sp>
      <p:sp>
        <p:nvSpPr>
          <p:cNvPr id="358" name="Google Shape;358;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ka" sz="1600">
                <a:solidFill>
                  <a:schemeClr val="accent4"/>
                </a:solidFill>
                <a:latin typeface="Times New Roman"/>
                <a:ea typeface="Times New Roman"/>
                <a:cs typeface="Times New Roman"/>
                <a:sym typeface="Times New Roman"/>
              </a:rPr>
              <a:t>განსახილველი პრობლემები: </a:t>
            </a:r>
            <a:endParaRPr b="1" sz="1600">
              <a:solidFill>
                <a:schemeClr val="accent4"/>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ka"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chemeClr val="accent4"/>
              </a:buClr>
              <a:buSzPts val="1400"/>
              <a:buFont typeface="Times New Roman"/>
              <a:buChar char="❖"/>
            </a:pPr>
            <a:r>
              <a:rPr lang="ka" sz="1400">
                <a:solidFill>
                  <a:schemeClr val="dk1"/>
                </a:solidFill>
                <a:latin typeface="Times New Roman"/>
                <a:ea typeface="Times New Roman"/>
                <a:cs typeface="Times New Roman"/>
                <a:sym typeface="Times New Roman"/>
              </a:rPr>
              <a:t>გადაჭარბებული სამუშაო მოცულობა და დრო</a:t>
            </a:r>
            <a:endParaRPr sz="1400">
              <a:solidFill>
                <a:schemeClr val="dk1"/>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chemeClr val="accent4"/>
              </a:buClr>
              <a:buSzPts val="1400"/>
              <a:buFont typeface="Times New Roman"/>
              <a:buChar char="❖"/>
            </a:pPr>
            <a:r>
              <a:rPr lang="ka" sz="1400">
                <a:solidFill>
                  <a:schemeClr val="dk1"/>
                </a:solidFill>
                <a:latin typeface="Times New Roman"/>
                <a:ea typeface="Times New Roman"/>
                <a:cs typeface="Times New Roman"/>
                <a:sym typeface="Times New Roman"/>
              </a:rPr>
              <a:t>დამატებითი ვალდებულებები</a:t>
            </a:r>
            <a:endParaRPr sz="1400">
              <a:solidFill>
                <a:schemeClr val="dk1"/>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chemeClr val="accent4"/>
              </a:buClr>
              <a:buSzPts val="1400"/>
              <a:buFont typeface="Times New Roman"/>
              <a:buChar char="❖"/>
            </a:pPr>
            <a:r>
              <a:rPr lang="ka" sz="1400">
                <a:solidFill>
                  <a:schemeClr val="dk1"/>
                </a:solidFill>
                <a:latin typeface="Times New Roman"/>
                <a:ea typeface="Times New Roman"/>
                <a:cs typeface="Times New Roman"/>
                <a:sym typeface="Times New Roman"/>
              </a:rPr>
              <a:t>შვებულების,  დასვენების დროისა და შესვენების გამოუყენებლობა</a:t>
            </a:r>
            <a:endParaRPr sz="1400">
              <a:solidFill>
                <a:schemeClr val="dk1"/>
              </a:solidFill>
              <a:latin typeface="Times New Roman"/>
              <a:ea typeface="Times New Roman"/>
              <a:cs typeface="Times New Roman"/>
              <a:sym typeface="Times New Roman"/>
            </a:endParaRPr>
          </a:p>
          <a:p>
            <a:pPr indent="-317500" lvl="0" marL="457200" rtl="0" algn="just">
              <a:lnSpc>
                <a:spcPct val="150000"/>
              </a:lnSpc>
              <a:spcBef>
                <a:spcPts val="0"/>
              </a:spcBef>
              <a:spcAft>
                <a:spcPts val="0"/>
              </a:spcAft>
              <a:buClr>
                <a:schemeClr val="accent4"/>
              </a:buClr>
              <a:buSzPts val="1400"/>
              <a:buFont typeface="Times New Roman"/>
              <a:buChar char="❖"/>
            </a:pPr>
            <a:r>
              <a:rPr lang="ka" sz="1400">
                <a:solidFill>
                  <a:schemeClr val="dk1"/>
                </a:solidFill>
                <a:latin typeface="Times New Roman"/>
                <a:ea typeface="Times New Roman"/>
                <a:cs typeface="Times New Roman"/>
                <a:sym typeface="Times New Roman"/>
              </a:rPr>
              <a:t>ღამის ცვლა;</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ka" sz="1400">
                <a:solidFill>
                  <a:schemeClr val="dk1"/>
                </a:solidFill>
                <a:latin typeface="Times New Roman"/>
                <a:ea typeface="Times New Roman"/>
                <a:cs typeface="Times New Roman"/>
                <a:sym typeface="Times New Roman"/>
              </a:rPr>
              <a:t>შრომის ინსპექციას არ აქვს მინიჭებული ადეკვატური უფლებამოსილებები, რაც აღნიშნული ორგანოს ფუნქციონირებას არაეფექტურს ხდის. </a:t>
            </a:r>
            <a:endParaRPr b="1"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0" st="0"/>
                                            </p:txEl>
                                          </p:spTgt>
                                        </p:tgtEl>
                                        <p:attrNameLst>
                                          <p:attrName>style.visibility</p:attrName>
                                        </p:attrNameLst>
                                      </p:cBhvr>
                                      <p:to>
                                        <p:strVal val="visible"/>
                                      </p:to>
                                    </p:set>
                                    <p:animEffect filter="fade" transition="in">
                                      <p:cBhvr>
                                        <p:cTn dur="1500"/>
                                        <p:tgtEl>
                                          <p:spTgt spid="3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1" st="1"/>
                                            </p:txEl>
                                          </p:spTgt>
                                        </p:tgtEl>
                                        <p:attrNameLst>
                                          <p:attrName>style.visibility</p:attrName>
                                        </p:attrNameLst>
                                      </p:cBhvr>
                                      <p:to>
                                        <p:strVal val="visible"/>
                                      </p:to>
                                    </p:set>
                                    <p:animEffect filter="fade" transition="in">
                                      <p:cBhvr>
                                        <p:cTn dur="1500"/>
                                        <p:tgtEl>
                                          <p:spTgt spid="3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2" st="2"/>
                                            </p:txEl>
                                          </p:spTgt>
                                        </p:tgtEl>
                                        <p:attrNameLst>
                                          <p:attrName>style.visibility</p:attrName>
                                        </p:attrNameLst>
                                      </p:cBhvr>
                                      <p:to>
                                        <p:strVal val="visible"/>
                                      </p:to>
                                    </p:set>
                                    <p:animEffect filter="fade" transition="in">
                                      <p:cBhvr>
                                        <p:cTn dur="1500"/>
                                        <p:tgtEl>
                                          <p:spTgt spid="3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3" st="3"/>
                                            </p:txEl>
                                          </p:spTgt>
                                        </p:tgtEl>
                                        <p:attrNameLst>
                                          <p:attrName>style.visibility</p:attrName>
                                        </p:attrNameLst>
                                      </p:cBhvr>
                                      <p:to>
                                        <p:strVal val="visible"/>
                                      </p:to>
                                    </p:set>
                                    <p:animEffect filter="fade" transition="in">
                                      <p:cBhvr>
                                        <p:cTn dur="1500"/>
                                        <p:tgtEl>
                                          <p:spTgt spid="3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4" st="4"/>
                                            </p:txEl>
                                          </p:spTgt>
                                        </p:tgtEl>
                                        <p:attrNameLst>
                                          <p:attrName>style.visibility</p:attrName>
                                        </p:attrNameLst>
                                      </p:cBhvr>
                                      <p:to>
                                        <p:strVal val="visible"/>
                                      </p:to>
                                    </p:set>
                                    <p:animEffect filter="fade" transition="in">
                                      <p:cBhvr>
                                        <p:cTn dur="1500"/>
                                        <p:tgtEl>
                                          <p:spTgt spid="3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5" st="5"/>
                                            </p:txEl>
                                          </p:spTgt>
                                        </p:tgtEl>
                                        <p:attrNameLst>
                                          <p:attrName>style.visibility</p:attrName>
                                        </p:attrNameLst>
                                      </p:cBhvr>
                                      <p:to>
                                        <p:strVal val="visible"/>
                                      </p:to>
                                    </p:set>
                                    <p:animEffect filter="fade" transition="in">
                                      <p:cBhvr>
                                        <p:cTn dur="1500"/>
                                        <p:tgtEl>
                                          <p:spTgt spid="3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6" st="6"/>
                                            </p:txEl>
                                          </p:spTgt>
                                        </p:tgtEl>
                                        <p:attrNameLst>
                                          <p:attrName>style.visibility</p:attrName>
                                        </p:attrNameLst>
                                      </p:cBhvr>
                                      <p:to>
                                        <p:strVal val="visible"/>
                                      </p:to>
                                    </p:set>
                                    <p:animEffect filter="fade" transition="in">
                                      <p:cBhvr>
                                        <p:cTn dur="1500"/>
                                        <p:tgtEl>
                                          <p:spTgt spid="3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7" st="7"/>
                                            </p:txEl>
                                          </p:spTgt>
                                        </p:tgtEl>
                                        <p:attrNameLst>
                                          <p:attrName>style.visibility</p:attrName>
                                        </p:attrNameLst>
                                      </p:cBhvr>
                                      <p:to>
                                        <p:strVal val="visible"/>
                                      </p:to>
                                    </p:set>
                                    <p:animEffect filter="fade" transition="in">
                                      <p:cBhvr>
                                        <p:cTn dur="1500"/>
                                        <p:tgtEl>
                                          <p:spTgt spid="35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8" st="8"/>
                                            </p:txEl>
                                          </p:spTgt>
                                        </p:tgtEl>
                                        <p:attrNameLst>
                                          <p:attrName>style.visibility</p:attrName>
                                        </p:attrNameLst>
                                      </p:cBhvr>
                                      <p:to>
                                        <p:strVal val="visible"/>
                                      </p:to>
                                    </p:set>
                                    <p:animEffect filter="fade" transition="in">
                                      <p:cBhvr>
                                        <p:cTn dur="1500"/>
                                        <p:tgtEl>
                                          <p:spTgt spid="35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6"/>
          <p:cNvSpPr txBox="1"/>
          <p:nvPr>
            <p:ph type="title"/>
          </p:nvPr>
        </p:nvSpPr>
        <p:spPr>
          <a:xfrm>
            <a:off x="311700" y="148750"/>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ka">
                <a:latin typeface="Times New Roman"/>
                <a:ea typeface="Times New Roman"/>
                <a:cs typeface="Times New Roman"/>
                <a:sym typeface="Times New Roman"/>
              </a:rPr>
              <a:t>სამუშაო დრო</a:t>
            </a:r>
            <a:endParaRPr b="1"/>
          </a:p>
        </p:txBody>
      </p:sp>
      <p:sp>
        <p:nvSpPr>
          <p:cNvPr id="364" name="Google Shape;364;p56"/>
          <p:cNvSpPr txBox="1"/>
          <p:nvPr>
            <p:ph idx="1" type="body"/>
          </p:nvPr>
        </p:nvSpPr>
        <p:spPr>
          <a:xfrm>
            <a:off x="379375" y="830100"/>
            <a:ext cx="8452800" cy="3738900"/>
          </a:xfrm>
          <a:prstGeom prst="rect">
            <a:avLst/>
          </a:prstGeom>
        </p:spPr>
        <p:txBody>
          <a:bodyPr anchorCtr="0" anchor="t" bIns="91425" lIns="91425" spcFirstLastPara="1" rIns="91425" wrap="square" tIns="91425">
            <a:noAutofit/>
          </a:bodyPr>
          <a:lstStyle/>
          <a:p>
            <a:pPr indent="-304800" lvl="0" marL="457200" rtl="0" algn="just">
              <a:lnSpc>
                <a:spcPct val="150000"/>
              </a:lnSpc>
              <a:spcBef>
                <a:spcPts val="0"/>
              </a:spcBef>
              <a:spcAft>
                <a:spcPts val="0"/>
              </a:spcAft>
              <a:buClr>
                <a:schemeClr val="accent4"/>
              </a:buClr>
              <a:buSzPts val="1200"/>
              <a:buFont typeface="Times New Roman"/>
              <a:buChar char="❖"/>
            </a:pPr>
            <a:r>
              <a:rPr lang="ka" sz="1200">
                <a:solidFill>
                  <a:schemeClr val="dk1"/>
                </a:solidFill>
                <a:latin typeface="Times New Roman"/>
                <a:ea typeface="Times New Roman"/>
                <a:cs typeface="Times New Roman"/>
                <a:sym typeface="Times New Roman"/>
              </a:rPr>
              <a:t>ანაზღაურება ;</a:t>
            </a:r>
            <a:endParaRPr sz="1200">
              <a:solidFill>
                <a:schemeClr val="dk1"/>
              </a:solidFill>
              <a:latin typeface="Times New Roman"/>
              <a:ea typeface="Times New Roman"/>
              <a:cs typeface="Times New Roman"/>
              <a:sym typeface="Times New Roman"/>
            </a:endParaRPr>
          </a:p>
          <a:p>
            <a:pPr indent="-304800" lvl="0" marL="457200" rtl="0" algn="just">
              <a:lnSpc>
                <a:spcPct val="150000"/>
              </a:lnSpc>
              <a:spcBef>
                <a:spcPts val="0"/>
              </a:spcBef>
              <a:spcAft>
                <a:spcPts val="0"/>
              </a:spcAft>
              <a:buClr>
                <a:schemeClr val="accent4"/>
              </a:buClr>
              <a:buSzPts val="1200"/>
              <a:buFont typeface="Times New Roman"/>
              <a:buChar char="❖"/>
            </a:pPr>
            <a:r>
              <a:rPr lang="ka" sz="1200">
                <a:solidFill>
                  <a:schemeClr val="dk1"/>
                </a:solidFill>
                <a:latin typeface="Times New Roman"/>
                <a:ea typeface="Times New Roman"/>
                <a:cs typeface="Times New Roman"/>
                <a:sym typeface="Times New Roman"/>
              </a:rPr>
              <a:t>ჯანმრთელობა;</a:t>
            </a:r>
            <a:endParaRPr sz="1200">
              <a:solidFill>
                <a:schemeClr val="dk1"/>
              </a:solidFill>
              <a:latin typeface="Times New Roman"/>
              <a:ea typeface="Times New Roman"/>
              <a:cs typeface="Times New Roman"/>
              <a:sym typeface="Times New Roman"/>
            </a:endParaRPr>
          </a:p>
          <a:p>
            <a:pPr indent="-304800" lvl="0" marL="457200" rtl="0" algn="just">
              <a:lnSpc>
                <a:spcPct val="150000"/>
              </a:lnSpc>
              <a:spcBef>
                <a:spcPts val="0"/>
              </a:spcBef>
              <a:spcAft>
                <a:spcPts val="0"/>
              </a:spcAft>
              <a:buClr>
                <a:schemeClr val="accent4"/>
              </a:buClr>
              <a:buSzPts val="1200"/>
              <a:buFont typeface="Times New Roman"/>
              <a:buChar char="❖"/>
            </a:pPr>
            <a:r>
              <a:rPr lang="ka" sz="1200">
                <a:solidFill>
                  <a:schemeClr val="dk1"/>
                </a:solidFill>
                <a:latin typeface="Times New Roman"/>
                <a:ea typeface="Times New Roman"/>
                <a:cs typeface="Times New Roman"/>
                <a:sym typeface="Times New Roman"/>
              </a:rPr>
              <a:t>შრომის ნაყოფიერება ;</a:t>
            </a:r>
            <a:endParaRPr sz="1200">
              <a:solidFill>
                <a:schemeClr val="dk1"/>
              </a:solidFill>
              <a:latin typeface="Times New Roman"/>
              <a:ea typeface="Times New Roman"/>
              <a:cs typeface="Times New Roman"/>
              <a:sym typeface="Times New Roman"/>
            </a:endParaRPr>
          </a:p>
          <a:p>
            <a:pPr indent="-304800" lvl="0" marL="457200" rtl="0" algn="just">
              <a:lnSpc>
                <a:spcPct val="150000"/>
              </a:lnSpc>
              <a:spcBef>
                <a:spcPts val="0"/>
              </a:spcBef>
              <a:spcAft>
                <a:spcPts val="0"/>
              </a:spcAft>
              <a:buClr>
                <a:schemeClr val="accent4"/>
              </a:buClr>
              <a:buSzPts val="1200"/>
              <a:buFont typeface="Times New Roman"/>
              <a:buChar char="❖"/>
            </a:pPr>
            <a:r>
              <a:rPr lang="ka" sz="1200">
                <a:solidFill>
                  <a:schemeClr val="dk1"/>
                </a:solidFill>
                <a:latin typeface="Times New Roman"/>
                <a:ea typeface="Times New Roman"/>
                <a:cs typeface="Times New Roman"/>
                <a:sym typeface="Times New Roman"/>
              </a:rPr>
              <a:t>პირადი და სამოქალაქო ცხოვრებისთვის დათმობილი დრო;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ka" sz="1400">
                <a:solidFill>
                  <a:schemeClr val="accent5"/>
                </a:solidFill>
                <a:latin typeface="Times New Roman"/>
                <a:ea typeface="Times New Roman"/>
                <a:cs typeface="Times New Roman"/>
                <a:sym typeface="Times New Roman"/>
              </a:rPr>
              <a:t>ექთანთა ჭარბმა და არანორმირებულმა სამუშაომ, გარდა დასაქმებულებისა შესაძლოა სხვა ადამიანებსაც შეუქმნას საფრთხე.</a:t>
            </a:r>
            <a:endParaRPr b="1" sz="1400">
              <a:solidFill>
                <a:schemeClr val="accent5"/>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b="1"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ka" sz="1400">
                <a:solidFill>
                  <a:schemeClr val="dk1"/>
                </a:solidFill>
                <a:latin typeface="Times New Roman"/>
                <a:ea typeface="Times New Roman"/>
                <a:cs typeface="Times New Roman"/>
                <a:sym typeface="Times New Roman"/>
              </a:rPr>
              <a:t>არის თუ არა ვალდებული დამსაქმებელი აწარმოოს დასაქმებულთა სამუშაო დროის აღრიცხვა? </a:t>
            </a:r>
            <a:endParaRPr b="1"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b="1" sz="14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ka" sz="1400">
                <a:solidFill>
                  <a:schemeClr val="dk1"/>
                </a:solidFill>
                <a:latin typeface="Times New Roman"/>
                <a:ea typeface="Times New Roman"/>
                <a:cs typeface="Times New Roman"/>
                <a:sym typeface="Times New Roman"/>
              </a:rPr>
              <a:t>ვინ და როგორ აკონტროლებს დასაქმებულთა ნამუშევარ დროს?</a:t>
            </a:r>
            <a:endParaRPr b="1" sz="1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Effect filter="fade" transition="in">
                                      <p:cBhvr>
                                        <p:cTn dur="1000"/>
                                        <p:tgtEl>
                                          <p:spTgt spid="3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Effect filter="fade" transition="in">
                                      <p:cBhvr>
                                        <p:cTn dur="1000"/>
                                        <p:tgtEl>
                                          <p:spTgt spid="3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Effect filter="fade" transition="in">
                                      <p:cBhvr>
                                        <p:cTn dur="1000"/>
                                        <p:tgtEl>
                                          <p:spTgt spid="3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animEffect filter="fade" transition="in">
                                      <p:cBhvr>
                                        <p:cTn dur="1000"/>
                                        <p:tgtEl>
                                          <p:spTgt spid="3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4" st="4"/>
                                            </p:txEl>
                                          </p:spTgt>
                                        </p:tgtEl>
                                        <p:attrNameLst>
                                          <p:attrName>style.visibility</p:attrName>
                                        </p:attrNameLst>
                                      </p:cBhvr>
                                      <p:to>
                                        <p:strVal val="visible"/>
                                      </p:to>
                                    </p:set>
                                    <p:animEffect filter="fade" transition="in">
                                      <p:cBhvr>
                                        <p:cTn dur="1000"/>
                                        <p:tgtEl>
                                          <p:spTgt spid="3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5" st="5"/>
                                            </p:txEl>
                                          </p:spTgt>
                                        </p:tgtEl>
                                        <p:attrNameLst>
                                          <p:attrName>style.visibility</p:attrName>
                                        </p:attrNameLst>
                                      </p:cBhvr>
                                      <p:to>
                                        <p:strVal val="visible"/>
                                      </p:to>
                                    </p:set>
                                    <p:animEffect filter="fade" transition="in">
                                      <p:cBhvr>
                                        <p:cTn dur="1000"/>
                                        <p:tgtEl>
                                          <p:spTgt spid="3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6" st="6"/>
                                            </p:txEl>
                                          </p:spTgt>
                                        </p:tgtEl>
                                        <p:attrNameLst>
                                          <p:attrName>style.visibility</p:attrName>
                                        </p:attrNameLst>
                                      </p:cBhvr>
                                      <p:to>
                                        <p:strVal val="visible"/>
                                      </p:to>
                                    </p:set>
                                    <p:animEffect filter="fade" transition="in">
                                      <p:cBhvr>
                                        <p:cTn dur="1000"/>
                                        <p:tgtEl>
                                          <p:spTgt spid="3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7" st="7"/>
                                            </p:txEl>
                                          </p:spTgt>
                                        </p:tgtEl>
                                        <p:attrNameLst>
                                          <p:attrName>style.visibility</p:attrName>
                                        </p:attrNameLst>
                                      </p:cBhvr>
                                      <p:to>
                                        <p:strVal val="visible"/>
                                      </p:to>
                                    </p:set>
                                    <p:animEffect filter="fade" transition="in">
                                      <p:cBhvr>
                                        <p:cTn dur="1000"/>
                                        <p:tgtEl>
                                          <p:spTgt spid="36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8" st="8"/>
                                            </p:txEl>
                                          </p:spTgt>
                                        </p:tgtEl>
                                        <p:attrNameLst>
                                          <p:attrName>style.visibility</p:attrName>
                                        </p:attrNameLst>
                                      </p:cBhvr>
                                      <p:to>
                                        <p:strVal val="visible"/>
                                      </p:to>
                                    </p:set>
                                    <p:animEffect filter="fade" transition="in">
                                      <p:cBhvr>
                                        <p:cTn dur="1000"/>
                                        <p:tgtEl>
                                          <p:spTgt spid="36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9" st="9"/>
                                            </p:txEl>
                                          </p:spTgt>
                                        </p:tgtEl>
                                        <p:attrNameLst>
                                          <p:attrName>style.visibility</p:attrName>
                                        </p:attrNameLst>
                                      </p:cBhvr>
                                      <p:to>
                                        <p:strVal val="visible"/>
                                      </p:to>
                                    </p:set>
                                    <p:animEffect filter="fade" transition="in">
                                      <p:cBhvr>
                                        <p:cTn dur="1000"/>
                                        <p:tgtEl>
                                          <p:spTgt spid="36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10" st="10"/>
                                            </p:txEl>
                                          </p:spTgt>
                                        </p:tgtEl>
                                        <p:attrNameLst>
                                          <p:attrName>style.visibility</p:attrName>
                                        </p:attrNameLst>
                                      </p:cBhvr>
                                      <p:to>
                                        <p:strVal val="visible"/>
                                      </p:to>
                                    </p:set>
                                    <p:animEffect filter="fade" transition="in">
                                      <p:cBhvr>
                                        <p:cTn dur="1000"/>
                                        <p:tgtEl>
                                          <p:spTgt spid="36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11" st="11"/>
                                            </p:txEl>
                                          </p:spTgt>
                                        </p:tgtEl>
                                        <p:attrNameLst>
                                          <p:attrName>style.visibility</p:attrName>
                                        </p:attrNameLst>
                                      </p:cBhvr>
                                      <p:to>
                                        <p:strVal val="visible"/>
                                      </p:to>
                                    </p:set>
                                    <p:animEffect filter="fade" transition="in">
                                      <p:cBhvr>
                                        <p:cTn dur="1000"/>
                                        <p:tgtEl>
                                          <p:spTgt spid="36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12" st="12"/>
                                            </p:txEl>
                                          </p:spTgt>
                                        </p:tgtEl>
                                        <p:attrNameLst>
                                          <p:attrName>style.visibility</p:attrName>
                                        </p:attrNameLst>
                                      </p:cBhvr>
                                      <p:to>
                                        <p:strVal val="visible"/>
                                      </p:to>
                                    </p:set>
                                    <p:animEffect filter="fade" transition="in">
                                      <p:cBhvr>
                                        <p:cTn dur="1000"/>
                                        <p:tgtEl>
                                          <p:spTgt spid="364">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7"/>
          <p:cNvSpPr txBox="1"/>
          <p:nvPr>
            <p:ph type="title"/>
          </p:nvPr>
        </p:nvSpPr>
        <p:spPr>
          <a:xfrm>
            <a:off x="311700" y="527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5"/>
                </a:solidFill>
              </a:rPr>
              <a:t>სამართლებრივი ანალიზი</a:t>
            </a:r>
            <a:endParaRPr b="1">
              <a:solidFill>
                <a:schemeClr val="accent5"/>
              </a:solidFill>
            </a:endParaRPr>
          </a:p>
          <a:p>
            <a:pPr indent="0" lvl="0" marL="0" rtl="0" algn="l">
              <a:spcBef>
                <a:spcPts val="0"/>
              </a:spcBef>
              <a:spcAft>
                <a:spcPts val="0"/>
              </a:spcAft>
              <a:buNone/>
            </a:pPr>
            <a:r>
              <a:t/>
            </a:r>
            <a:endParaRPr/>
          </a:p>
        </p:txBody>
      </p:sp>
      <p:sp>
        <p:nvSpPr>
          <p:cNvPr id="370" name="Google Shape;370;p57"/>
          <p:cNvSpPr txBox="1"/>
          <p:nvPr>
            <p:ph idx="1" type="body"/>
          </p:nvPr>
        </p:nvSpPr>
        <p:spPr>
          <a:xfrm>
            <a:off x="311700" y="1531700"/>
            <a:ext cx="8520600" cy="2650200"/>
          </a:xfrm>
          <a:prstGeom prst="rect">
            <a:avLst/>
          </a:prstGeom>
        </p:spPr>
        <p:txBody>
          <a:bodyPr anchorCtr="0" anchor="t" bIns="91425" lIns="91425" spcFirstLastPara="1" rIns="91425" wrap="square" tIns="91425">
            <a:noAutofit/>
          </a:bodyPr>
          <a:lstStyle/>
          <a:p>
            <a:pPr indent="-330200" lvl="0" marL="457200" rtl="0" algn="just">
              <a:lnSpc>
                <a:spcPct val="200000"/>
              </a:lnSpc>
              <a:spcBef>
                <a:spcPts val="0"/>
              </a:spcBef>
              <a:spcAft>
                <a:spcPts val="0"/>
              </a:spcAft>
              <a:buClr>
                <a:schemeClr val="accent4"/>
              </a:buClr>
              <a:buSzPts val="1600"/>
              <a:buFont typeface="Times New Roman"/>
              <a:buChar char="❖"/>
            </a:pPr>
            <a:r>
              <a:rPr b="1" lang="ka" sz="1600">
                <a:solidFill>
                  <a:schemeClr val="dk1"/>
                </a:solidFill>
                <a:latin typeface="Times New Roman"/>
                <a:ea typeface="Times New Roman"/>
                <a:cs typeface="Times New Roman"/>
                <a:sym typeface="Times New Roman"/>
              </a:rPr>
              <a:t>შესვენების დროის მოუწესრიგებლობა;</a:t>
            </a:r>
            <a:endParaRPr b="1" sz="1600">
              <a:solidFill>
                <a:schemeClr val="dk1"/>
              </a:solidFill>
            </a:endParaRPr>
          </a:p>
          <a:p>
            <a:pPr indent="-330200" lvl="0" marL="457200" rtl="0" algn="just">
              <a:lnSpc>
                <a:spcPct val="200000"/>
              </a:lnSpc>
              <a:spcBef>
                <a:spcPts val="0"/>
              </a:spcBef>
              <a:spcAft>
                <a:spcPts val="0"/>
              </a:spcAft>
              <a:buClr>
                <a:schemeClr val="accent4"/>
              </a:buClr>
              <a:buSzPts val="1600"/>
              <a:buFont typeface="Times New Roman"/>
              <a:buChar char="❖"/>
            </a:pPr>
            <a:r>
              <a:rPr b="1" lang="ka" sz="1600">
                <a:solidFill>
                  <a:schemeClr val="dk1"/>
                </a:solidFill>
                <a:latin typeface="Times New Roman"/>
                <a:ea typeface="Times New Roman"/>
                <a:cs typeface="Times New Roman"/>
                <a:sym typeface="Times New Roman"/>
              </a:rPr>
              <a:t>მინიმალური სამუშაო დროის არ არსებობა; </a:t>
            </a:r>
            <a:endParaRPr b="1" sz="1600">
              <a:solidFill>
                <a:schemeClr val="dk1"/>
              </a:solidFill>
              <a:latin typeface="Times New Roman"/>
              <a:ea typeface="Times New Roman"/>
              <a:cs typeface="Times New Roman"/>
              <a:sym typeface="Times New Roman"/>
            </a:endParaRPr>
          </a:p>
          <a:p>
            <a:pPr indent="-330200" lvl="0" marL="457200" rtl="0" algn="just">
              <a:lnSpc>
                <a:spcPct val="200000"/>
              </a:lnSpc>
              <a:spcBef>
                <a:spcPts val="0"/>
              </a:spcBef>
              <a:spcAft>
                <a:spcPts val="0"/>
              </a:spcAft>
              <a:buClr>
                <a:schemeClr val="accent4"/>
              </a:buClr>
              <a:buSzPts val="1600"/>
              <a:buFont typeface="Times New Roman"/>
              <a:buChar char="❖"/>
            </a:pPr>
            <a:r>
              <a:rPr b="1" lang="ka" sz="1600">
                <a:solidFill>
                  <a:schemeClr val="dk1"/>
                </a:solidFill>
                <a:latin typeface="Times New Roman"/>
                <a:ea typeface="Times New Roman"/>
                <a:cs typeface="Times New Roman"/>
                <a:sym typeface="Times New Roman"/>
              </a:rPr>
              <a:t>მოსვენებისათვის შეუფერებელი სივრცეები;</a:t>
            </a:r>
            <a:endParaRPr b="1" sz="1600">
              <a:solidFill>
                <a:schemeClr val="dk1"/>
              </a:solidFill>
              <a:latin typeface="Times New Roman"/>
              <a:ea typeface="Times New Roman"/>
              <a:cs typeface="Times New Roman"/>
              <a:sym typeface="Times New Roman"/>
            </a:endParaRPr>
          </a:p>
          <a:p>
            <a:pPr indent="-330200" lvl="0" marL="457200" rtl="0" algn="just">
              <a:lnSpc>
                <a:spcPct val="200000"/>
              </a:lnSpc>
              <a:spcBef>
                <a:spcPts val="0"/>
              </a:spcBef>
              <a:spcAft>
                <a:spcPts val="0"/>
              </a:spcAft>
              <a:buClr>
                <a:schemeClr val="accent4"/>
              </a:buClr>
              <a:buSzPts val="1600"/>
              <a:buFont typeface="Times New Roman"/>
              <a:buChar char="❖"/>
            </a:pPr>
            <a:r>
              <a:rPr b="1" lang="ka" sz="1600">
                <a:solidFill>
                  <a:schemeClr val="dk1"/>
                </a:solidFill>
                <a:latin typeface="Times New Roman"/>
                <a:ea typeface="Times New Roman"/>
                <a:cs typeface="Times New Roman"/>
                <a:sym typeface="Times New Roman"/>
              </a:rPr>
              <a:t>ღამის სამუშაოს მარეგულირებელი ნორმები დახვეწას საჭიროებს;</a:t>
            </a:r>
            <a:endParaRPr b="1" sz="1600">
              <a:solidFill>
                <a:schemeClr val="dk1"/>
              </a:solidFill>
              <a:latin typeface="Times New Roman"/>
              <a:ea typeface="Times New Roman"/>
              <a:cs typeface="Times New Roman"/>
              <a:sym typeface="Times New Roman"/>
            </a:endParaRPr>
          </a:p>
          <a:p>
            <a:pPr indent="-330200" lvl="0" marL="457200" rtl="0" algn="just">
              <a:lnSpc>
                <a:spcPct val="200000"/>
              </a:lnSpc>
              <a:spcBef>
                <a:spcPts val="0"/>
              </a:spcBef>
              <a:spcAft>
                <a:spcPts val="0"/>
              </a:spcAft>
              <a:buClr>
                <a:srgbClr val="FF9900"/>
              </a:buClr>
              <a:buSzPts val="1600"/>
              <a:buFont typeface="Times New Roman"/>
              <a:buChar char="❖"/>
            </a:pPr>
            <a:r>
              <a:rPr b="1" lang="ka" sz="1600">
                <a:solidFill>
                  <a:srgbClr val="000000"/>
                </a:solidFill>
                <a:latin typeface="Times New Roman"/>
                <a:ea typeface="Times New Roman"/>
                <a:cs typeface="Times New Roman"/>
                <a:sym typeface="Times New Roman"/>
              </a:rPr>
              <a:t>დასაქმებულთა პერიოდული სამედიცინო შემოწმება; </a:t>
            </a:r>
            <a:endParaRPr b="1" sz="16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animEffect filter="fade" transition="in">
                                      <p:cBhvr>
                                        <p:cTn dur="1500"/>
                                        <p:tgtEl>
                                          <p:spTgt spid="3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animEffect filter="fade" transition="in">
                                      <p:cBhvr>
                                        <p:cTn dur="1500"/>
                                        <p:tgtEl>
                                          <p:spTgt spid="3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animEffect filter="fade" transition="in">
                                      <p:cBhvr>
                                        <p:cTn dur="1500"/>
                                        <p:tgtEl>
                                          <p:spTgt spid="3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3" st="3"/>
                                            </p:txEl>
                                          </p:spTgt>
                                        </p:tgtEl>
                                        <p:attrNameLst>
                                          <p:attrName>style.visibility</p:attrName>
                                        </p:attrNameLst>
                                      </p:cBhvr>
                                      <p:to>
                                        <p:strVal val="visible"/>
                                      </p:to>
                                    </p:set>
                                    <p:animEffect filter="fade" transition="in">
                                      <p:cBhvr>
                                        <p:cTn dur="1500"/>
                                        <p:tgtEl>
                                          <p:spTgt spid="3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4" st="4"/>
                                            </p:txEl>
                                          </p:spTgt>
                                        </p:tgtEl>
                                        <p:attrNameLst>
                                          <p:attrName>style.visibility</p:attrName>
                                        </p:attrNameLst>
                                      </p:cBhvr>
                                      <p:to>
                                        <p:strVal val="visible"/>
                                      </p:to>
                                    </p:set>
                                    <p:animEffect filter="fade" transition="in">
                                      <p:cBhvr>
                                        <p:cTn dur="1500"/>
                                        <p:tgtEl>
                                          <p:spTgt spid="37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8"/>
          <p:cNvSpPr txBox="1"/>
          <p:nvPr>
            <p:ph type="title"/>
          </p:nvPr>
        </p:nvSpPr>
        <p:spPr>
          <a:xfrm>
            <a:off x="311700" y="231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sz="2200">
                <a:solidFill>
                  <a:schemeClr val="accent4"/>
                </a:solidFill>
              </a:rPr>
              <a:t>შრომის კოდექსში დასახვეწი მარეგულირებელი ნორმები:</a:t>
            </a:r>
            <a:endParaRPr b="1" sz="2200">
              <a:solidFill>
                <a:schemeClr val="accent4"/>
              </a:solidFill>
            </a:endParaRPr>
          </a:p>
        </p:txBody>
      </p:sp>
      <p:sp>
        <p:nvSpPr>
          <p:cNvPr id="376" name="Google Shape;376;p58"/>
          <p:cNvSpPr txBox="1"/>
          <p:nvPr>
            <p:ph idx="1" type="body"/>
          </p:nvPr>
        </p:nvSpPr>
        <p:spPr>
          <a:xfrm>
            <a:off x="237175" y="804425"/>
            <a:ext cx="8595000" cy="4100400"/>
          </a:xfrm>
          <a:prstGeom prst="rect">
            <a:avLst/>
          </a:prstGeom>
        </p:spPr>
        <p:txBody>
          <a:bodyPr anchorCtr="0" anchor="t" bIns="91425" lIns="91425" spcFirstLastPara="1" rIns="91425" wrap="square" tIns="91425">
            <a:noAutofit/>
          </a:bodyPr>
          <a:lstStyle/>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დადგინდეს სამუშაო დროის აღრიცხვის სავალდებულოობა დამსაქმებელთათვის.  დასაქმებულებს მიენიჭოთ აღნიშნული ინფორმაციის მიღების უფლებამოსილება.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განისაზღვროს ზეგანაკვეთური სამუშაოს მაქსიმალური საათობრივი ოდენობა კვირაში.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განისაზღვროს ყოველდღიური სამუშაო დროის მაქსიმალური ოდენობა.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განისაზღვროს ზეგანაკვეთური სამუშაოს ანაზღაურების მინიმალური ოდენობა.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დაიხვეწოს </a:t>
            </a:r>
            <a:r>
              <a:rPr lang="ka" sz="1400">
                <a:solidFill>
                  <a:schemeClr val="dk1"/>
                </a:solidFill>
              </a:rPr>
              <a:t>შესვენებისა და დასვენების დროის დეფინიციები.</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დადგინდეს ყოველდღიური შესვენების დროის სავალდებულო  მინიმალური ოდენობა.</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ღამის სამუშაოზე დასაქმებულ პირებს </a:t>
            </a:r>
            <a:r>
              <a:rPr lang="ka" sz="1400">
                <a:solidFill>
                  <a:schemeClr val="dk1"/>
                </a:solidFill>
              </a:rPr>
              <a:t>მიენიჭოთ </a:t>
            </a:r>
            <a:r>
              <a:rPr lang="ka" sz="1400">
                <a:solidFill>
                  <a:schemeClr val="dk1"/>
                </a:solidFill>
              </a:rPr>
              <a:t>დამატებითი უფლებამოსილებები. მაგ. დამატებითი შესვენების და</a:t>
            </a:r>
            <a:r>
              <a:rPr lang="ka" sz="1400">
                <a:solidFill>
                  <a:schemeClr val="dk1"/>
                </a:solidFill>
              </a:rPr>
              <a:t> </a:t>
            </a:r>
            <a:r>
              <a:rPr lang="ka" sz="1400">
                <a:solidFill>
                  <a:schemeClr val="dk1"/>
                </a:solidFill>
              </a:rPr>
              <a:t>დასვენების დროების გამოყენება, უფასო პერიოდული სამედიცინო შემოწმება და ა.შ.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დადგინდეს ღამის სამუშაოს მაქსიმალური საათობრივი ზღვარი და ანაზღაურების გაზრდილი ოდენობა.</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xEl>
                                              <p:pRg end="0" st="0"/>
                                            </p:txEl>
                                          </p:spTgt>
                                        </p:tgtEl>
                                        <p:attrNameLst>
                                          <p:attrName>style.visibility</p:attrName>
                                        </p:attrNameLst>
                                      </p:cBhvr>
                                      <p:to>
                                        <p:strVal val="visible"/>
                                      </p:to>
                                    </p:set>
                                    <p:animEffect filter="fade" transition="in">
                                      <p:cBhvr>
                                        <p:cTn dur="1000"/>
                                        <p:tgtEl>
                                          <p:spTgt spid="3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xEl>
                                              <p:pRg end="1" st="1"/>
                                            </p:txEl>
                                          </p:spTgt>
                                        </p:tgtEl>
                                        <p:attrNameLst>
                                          <p:attrName>style.visibility</p:attrName>
                                        </p:attrNameLst>
                                      </p:cBhvr>
                                      <p:to>
                                        <p:strVal val="visible"/>
                                      </p:to>
                                    </p:set>
                                    <p:animEffect filter="fade" transition="in">
                                      <p:cBhvr>
                                        <p:cTn dur="1000"/>
                                        <p:tgtEl>
                                          <p:spTgt spid="3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xEl>
                                              <p:pRg end="2" st="2"/>
                                            </p:txEl>
                                          </p:spTgt>
                                        </p:tgtEl>
                                        <p:attrNameLst>
                                          <p:attrName>style.visibility</p:attrName>
                                        </p:attrNameLst>
                                      </p:cBhvr>
                                      <p:to>
                                        <p:strVal val="visible"/>
                                      </p:to>
                                    </p:set>
                                    <p:animEffect filter="fade" transition="in">
                                      <p:cBhvr>
                                        <p:cTn dur="1000"/>
                                        <p:tgtEl>
                                          <p:spTgt spid="3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xEl>
                                              <p:pRg end="3" st="3"/>
                                            </p:txEl>
                                          </p:spTgt>
                                        </p:tgtEl>
                                        <p:attrNameLst>
                                          <p:attrName>style.visibility</p:attrName>
                                        </p:attrNameLst>
                                      </p:cBhvr>
                                      <p:to>
                                        <p:strVal val="visible"/>
                                      </p:to>
                                    </p:set>
                                    <p:animEffect filter="fade" transition="in">
                                      <p:cBhvr>
                                        <p:cTn dur="1000"/>
                                        <p:tgtEl>
                                          <p:spTgt spid="3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xEl>
                                              <p:pRg end="4" st="4"/>
                                            </p:txEl>
                                          </p:spTgt>
                                        </p:tgtEl>
                                        <p:attrNameLst>
                                          <p:attrName>style.visibility</p:attrName>
                                        </p:attrNameLst>
                                      </p:cBhvr>
                                      <p:to>
                                        <p:strVal val="visible"/>
                                      </p:to>
                                    </p:set>
                                    <p:animEffect filter="fade" transition="in">
                                      <p:cBhvr>
                                        <p:cTn dur="1000"/>
                                        <p:tgtEl>
                                          <p:spTgt spid="3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xEl>
                                              <p:pRg end="5" st="5"/>
                                            </p:txEl>
                                          </p:spTgt>
                                        </p:tgtEl>
                                        <p:attrNameLst>
                                          <p:attrName>style.visibility</p:attrName>
                                        </p:attrNameLst>
                                      </p:cBhvr>
                                      <p:to>
                                        <p:strVal val="visible"/>
                                      </p:to>
                                    </p:set>
                                    <p:animEffect filter="fade" transition="in">
                                      <p:cBhvr>
                                        <p:cTn dur="1000"/>
                                        <p:tgtEl>
                                          <p:spTgt spid="3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xEl>
                                              <p:pRg end="6" st="6"/>
                                            </p:txEl>
                                          </p:spTgt>
                                        </p:tgtEl>
                                        <p:attrNameLst>
                                          <p:attrName>style.visibility</p:attrName>
                                        </p:attrNameLst>
                                      </p:cBhvr>
                                      <p:to>
                                        <p:strVal val="visible"/>
                                      </p:to>
                                    </p:set>
                                    <p:animEffect filter="fade" transition="in">
                                      <p:cBhvr>
                                        <p:cTn dur="1000"/>
                                        <p:tgtEl>
                                          <p:spTgt spid="3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xEl>
                                              <p:pRg end="7" st="7"/>
                                            </p:txEl>
                                          </p:spTgt>
                                        </p:tgtEl>
                                        <p:attrNameLst>
                                          <p:attrName>style.visibility</p:attrName>
                                        </p:attrNameLst>
                                      </p:cBhvr>
                                      <p:to>
                                        <p:strVal val="visible"/>
                                      </p:to>
                                    </p:set>
                                    <p:animEffect filter="fade" transition="in">
                                      <p:cBhvr>
                                        <p:cTn dur="1000"/>
                                        <p:tgtEl>
                                          <p:spTgt spid="37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5"/>
                </a:solidFill>
              </a:rPr>
              <a:t>დამატებითი საკანონმდებლო ინიციატივები:</a:t>
            </a:r>
            <a:endParaRPr b="1">
              <a:solidFill>
                <a:schemeClr val="accent5"/>
              </a:solidFill>
            </a:endParaRPr>
          </a:p>
        </p:txBody>
      </p:sp>
      <p:sp>
        <p:nvSpPr>
          <p:cNvPr id="382" name="Google Shape;382;p59"/>
          <p:cNvSpPr txBox="1"/>
          <p:nvPr>
            <p:ph idx="1" type="body"/>
          </p:nvPr>
        </p:nvSpPr>
        <p:spPr>
          <a:xfrm>
            <a:off x="311700" y="1450950"/>
            <a:ext cx="8520600" cy="2685300"/>
          </a:xfrm>
          <a:prstGeom prst="rect">
            <a:avLst/>
          </a:prstGeom>
        </p:spPr>
        <p:txBody>
          <a:bodyPr anchorCtr="0" anchor="t" bIns="91425" lIns="91425" spcFirstLastPara="1" rIns="91425" wrap="square" tIns="91425">
            <a:noAutofit/>
          </a:bodyPr>
          <a:lstStyle/>
          <a:p>
            <a:pPr indent="-342900" lvl="0" marL="457200" rtl="0" algn="just">
              <a:lnSpc>
                <a:spcPct val="200000"/>
              </a:lnSpc>
              <a:spcBef>
                <a:spcPts val="0"/>
              </a:spcBef>
              <a:spcAft>
                <a:spcPts val="0"/>
              </a:spcAft>
              <a:buClr>
                <a:schemeClr val="accent4"/>
              </a:buClr>
              <a:buSzPts val="1800"/>
              <a:buChar char="❖"/>
            </a:pPr>
            <a:r>
              <a:rPr lang="ka">
                <a:solidFill>
                  <a:schemeClr val="dk1"/>
                </a:solidFill>
              </a:rPr>
              <a:t>საქართველოს კანონმდებლობით უნდა დადგინდეს ექთნებისა და პაციენტების რაოდენობის მაქსიმალური თანაფარდობა ერთ სამუშაო დღეში, განყოფილებების სპეციფიკის მიხედვით.</a:t>
            </a:r>
            <a:endParaRPr>
              <a:solidFill>
                <a:schemeClr val="dk1"/>
              </a:solidFill>
            </a:endParaRPr>
          </a:p>
          <a:p>
            <a:pPr indent="-342900" lvl="0" marL="457200" rtl="0" algn="just">
              <a:lnSpc>
                <a:spcPct val="200000"/>
              </a:lnSpc>
              <a:spcBef>
                <a:spcPts val="0"/>
              </a:spcBef>
              <a:spcAft>
                <a:spcPts val="0"/>
              </a:spcAft>
              <a:buClr>
                <a:schemeClr val="accent4"/>
              </a:buClr>
              <a:buSzPts val="1800"/>
              <a:buChar char="❖"/>
            </a:pPr>
            <a:r>
              <a:rPr lang="ka">
                <a:solidFill>
                  <a:schemeClr val="dk1"/>
                </a:solidFill>
              </a:rPr>
              <a:t>შრომის პირობების ინსპექტირების დეპარტამენტს მიენიჭოს ფართო უფლებამოსილება.</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60"/>
          <p:cNvSpPr txBox="1"/>
          <p:nvPr>
            <p:ph type="title"/>
          </p:nvPr>
        </p:nvSpPr>
        <p:spPr>
          <a:xfrm>
            <a:off x="373675" y="147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4"/>
                </a:solidFill>
              </a:rPr>
              <a:t>კვლევის ძირითადი მიგნებები:</a:t>
            </a:r>
            <a:endParaRPr b="1">
              <a:solidFill>
                <a:schemeClr val="accent4"/>
              </a:solidFill>
            </a:endParaRPr>
          </a:p>
        </p:txBody>
      </p:sp>
      <p:sp>
        <p:nvSpPr>
          <p:cNvPr id="388" name="Google Shape;388;p60"/>
          <p:cNvSpPr txBox="1"/>
          <p:nvPr>
            <p:ph idx="1" type="body"/>
          </p:nvPr>
        </p:nvSpPr>
        <p:spPr>
          <a:xfrm>
            <a:off x="311700" y="1025050"/>
            <a:ext cx="8520600" cy="4046100"/>
          </a:xfrm>
          <a:prstGeom prst="rect">
            <a:avLst/>
          </a:prstGeom>
        </p:spPr>
        <p:txBody>
          <a:bodyPr anchorCtr="0" anchor="t" bIns="91425" lIns="91425" spcFirstLastPara="1" rIns="91425" wrap="square" tIns="91425">
            <a:noAutofit/>
          </a:bodyPr>
          <a:lstStyle/>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კვლევის ერთ-ერთ მთავარ და საგანგაშო მიგნებას წარმოადგენს ექთნის საქმიანობის მავნეობა და სიმძიმე. არსებული შრომის პირობების მდგომარეობით ექთნების სამუშაო უნდა შედიოდეს მძიმე, მავნე და საშიშპირობებიან სამუშაოთა ნუსხაში.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გამოკითხული ექთნების 91% ქალია. დანარჩენი 9% ძირითადად სტუდენტია, რომელიც ექიმის პროფესიას ეუფლება.</a:t>
            </a:r>
            <a:endParaRPr sz="1400">
              <a:solidFill>
                <a:srgbClr val="00FFFF"/>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კვლევამ აჩვენა, რომ ექთნები ერთ-ერთი ყველაზე დაბალანაზღაურებადი სამუშაო ძალაა ქვეყანაში. კერძოდ გამოკითხულთა 84.6%-ის ხელფასი 500 ლარზე ნაკლებია.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სამედიცინო დაწესებულებებში არ არსებობს შრომის უფლებების რეგულირების მინიმალური სტანდარტები.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გამოკითხულთა 95% 40 საათზე მეტს მუშაობს.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გამოკითხულთა 100% არ იღებს ზეგანაკვეთური სამუშაოსთვის ანაზღაურებას. </a:t>
            </a:r>
            <a:endParaRPr sz="1400">
              <a:solidFill>
                <a:schemeClr val="dk1"/>
              </a:solidFill>
            </a:endParaRPr>
          </a:p>
          <a:p>
            <a:pPr indent="0" lvl="0" marL="0" rtl="0" algn="just">
              <a:lnSpc>
                <a:spcPct val="150000"/>
              </a:lnSpc>
              <a:spcBef>
                <a:spcPts val="0"/>
              </a:spcBef>
              <a:spcAft>
                <a:spcPts val="0"/>
              </a:spcAft>
              <a:buNone/>
            </a:pPr>
            <a:r>
              <a:t/>
            </a:r>
            <a:endParaRPr sz="1300">
              <a:solidFill>
                <a:schemeClr val="dk1"/>
              </a:solidFill>
            </a:endParaRPr>
          </a:p>
          <a:p>
            <a:pPr indent="0" lvl="0" marL="0" rtl="0" algn="just">
              <a:lnSpc>
                <a:spcPct val="150000"/>
              </a:lnSpc>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1000"/>
                                        <p:tgtEl>
                                          <p:spTgt spid="3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1000"/>
                                        <p:tgtEl>
                                          <p:spTgt spid="3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1000"/>
                                        <p:tgtEl>
                                          <p:spTgt spid="3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Effect filter="fade" transition="in">
                                      <p:cBhvr>
                                        <p:cTn dur="1000"/>
                                        <p:tgtEl>
                                          <p:spTgt spid="3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animEffect filter="fade" transition="in">
                                      <p:cBhvr>
                                        <p:cTn dur="1000"/>
                                        <p:tgtEl>
                                          <p:spTgt spid="3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animEffect filter="fade" transition="in">
                                      <p:cBhvr>
                                        <p:cTn dur="1000"/>
                                        <p:tgtEl>
                                          <p:spTgt spid="3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animEffect filter="fade" transition="in">
                                      <p:cBhvr>
                                        <p:cTn dur="1000"/>
                                        <p:tgtEl>
                                          <p:spTgt spid="3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7" st="7"/>
                                            </p:txEl>
                                          </p:spTgt>
                                        </p:tgtEl>
                                        <p:attrNameLst>
                                          <p:attrName>style.visibility</p:attrName>
                                        </p:attrNameLst>
                                      </p:cBhvr>
                                      <p:to>
                                        <p:strVal val="visible"/>
                                      </p:to>
                                    </p:set>
                                    <p:animEffect filter="fade" transition="in">
                                      <p:cBhvr>
                                        <p:cTn dur="1000"/>
                                        <p:tgtEl>
                                          <p:spTgt spid="38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61"/>
          <p:cNvSpPr txBox="1"/>
          <p:nvPr>
            <p:ph type="title"/>
          </p:nvPr>
        </p:nvSpPr>
        <p:spPr>
          <a:xfrm>
            <a:off x="448050" y="28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1"/>
                </a:solidFill>
              </a:rPr>
              <a:t>კვლევის ძირითადი მიგნებები:</a:t>
            </a:r>
            <a:endParaRPr b="1">
              <a:solidFill>
                <a:schemeClr val="accent1"/>
              </a:solidFill>
            </a:endParaRPr>
          </a:p>
          <a:p>
            <a:pPr indent="0" lvl="0" marL="0" rtl="0" algn="l">
              <a:spcBef>
                <a:spcPts val="0"/>
              </a:spcBef>
              <a:spcAft>
                <a:spcPts val="0"/>
              </a:spcAft>
              <a:buNone/>
            </a:pPr>
            <a:r>
              <a:t/>
            </a:r>
            <a:endParaRPr/>
          </a:p>
        </p:txBody>
      </p:sp>
      <p:sp>
        <p:nvSpPr>
          <p:cNvPr id="394" name="Google Shape;394;p61"/>
          <p:cNvSpPr txBox="1"/>
          <p:nvPr>
            <p:ph idx="1" type="body"/>
          </p:nvPr>
        </p:nvSpPr>
        <p:spPr>
          <a:xfrm>
            <a:off x="311700" y="1005875"/>
            <a:ext cx="8520600" cy="2782200"/>
          </a:xfrm>
          <a:prstGeom prst="rect">
            <a:avLst/>
          </a:prstGeom>
        </p:spPr>
        <p:txBody>
          <a:bodyPr anchorCtr="0" anchor="t" bIns="91425" lIns="91425" spcFirstLastPara="1" rIns="91425" wrap="square" tIns="91425">
            <a:noAutofit/>
          </a:bodyPr>
          <a:lstStyle/>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გამოკითხულთაგან არც ერთს აქვს შესვენების დადგენილი გრაფიკი.</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გამოკითხულთა 69% უკმაყოფილოა ცვლაში შესვენების დროით, ხოლო 30,5% ვერ სარგებლობს შებამისი ანაზღაურებადი შვებულებით.</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ექთნების 87%-ს არ აქვს მოსასვენებელი ოთახი სამუშაო ადგილზე, ხოლო 80%-ს არ მიუწვდება ხელი სასადილოზე.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არც კერძო და არც სახელმწიფო დონეზე არ არსებობს სამედიცინო დაწესებულებებში დასაქმებულთა სამუშაოს სიმძიმისა და დატვირთვის შესახებ რეგულაცია.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საშუალოდ ერთი ექთანი ემსახურება 11 პაციენტს.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ხელფასის სიმწირის გამო, გამოკითხულ ექთანთა 20,4% დასაქმებულია სხვა სამსახურშიც.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ექთნების 91,7% სხვა სამსახურის ქონის მიზეზად დაბალ ხელფასს ასახელებს.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მეორე სამსახურში სხვა პროფესიით დასაქმებულია გამოკითხულთა 31%.</a:t>
            </a:r>
            <a:endParaRPr sz="1400">
              <a:solidFill>
                <a:schemeClr val="dk1"/>
              </a:solidFill>
            </a:endParaRPr>
          </a:p>
          <a:p>
            <a:pPr indent="0" lvl="0" marL="0" rtl="0" algn="just">
              <a:lnSpc>
                <a:spcPct val="150000"/>
              </a:lnSpc>
              <a:spcBef>
                <a:spcPts val="0"/>
              </a:spcBef>
              <a:spcAft>
                <a:spcPts val="0"/>
              </a:spcAft>
              <a:buNone/>
            </a:pPr>
            <a:r>
              <a:t/>
            </a:r>
            <a:endParaRPr sz="1300">
              <a:solidFill>
                <a:schemeClr val="dk1"/>
              </a:solidFill>
            </a:endParaRPr>
          </a:p>
          <a:p>
            <a:pPr indent="0" lvl="0" marL="457200" rtl="0" algn="just">
              <a:lnSpc>
                <a:spcPct val="150000"/>
              </a:lnSpc>
              <a:spcBef>
                <a:spcPts val="0"/>
              </a:spcBef>
              <a:spcAft>
                <a:spcPts val="0"/>
              </a:spcAft>
              <a:buNone/>
            </a:pPr>
            <a:r>
              <a:t/>
            </a:r>
            <a:endParaRPr sz="1400">
              <a:solidFill>
                <a:schemeClr val="dk1"/>
              </a:solidFill>
            </a:endParaRPr>
          </a:p>
          <a:p>
            <a:pPr indent="0" lvl="0" marL="0" rtl="0" algn="just">
              <a:lnSpc>
                <a:spcPct val="150000"/>
              </a:lnSpc>
              <a:spcBef>
                <a:spcPts val="0"/>
              </a:spcBef>
              <a:spcAft>
                <a:spcPts val="0"/>
              </a:spcAft>
              <a:buNone/>
            </a:pPr>
            <a:r>
              <a:t/>
            </a:r>
            <a:endParaRPr sz="1200">
              <a:solidFill>
                <a:schemeClr val="dk1"/>
              </a:solidFill>
            </a:endParaRPr>
          </a:p>
          <a:p>
            <a:pPr indent="0" lvl="0" marL="457200" rtl="0" algn="just">
              <a:lnSpc>
                <a:spcPct val="150000"/>
              </a:lnSpc>
              <a:spcBef>
                <a:spcPts val="0"/>
              </a:spcBef>
              <a:spcAft>
                <a:spcPts val="0"/>
              </a:spcAft>
              <a:buNone/>
            </a:pPr>
            <a:r>
              <a:rPr lang="ka" sz="1300">
                <a:solidFill>
                  <a:schemeClr val="dk1"/>
                </a:solidFill>
              </a:rPr>
              <a:t>.</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1000"/>
                                        <p:tgtEl>
                                          <p:spTgt spid="3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1" st="1"/>
                                            </p:txEl>
                                          </p:spTgt>
                                        </p:tgtEl>
                                        <p:attrNameLst>
                                          <p:attrName>style.visibility</p:attrName>
                                        </p:attrNameLst>
                                      </p:cBhvr>
                                      <p:to>
                                        <p:strVal val="visible"/>
                                      </p:to>
                                    </p:set>
                                    <p:animEffect filter="fade" transition="in">
                                      <p:cBhvr>
                                        <p:cTn dur="1000"/>
                                        <p:tgtEl>
                                          <p:spTgt spid="3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2" st="2"/>
                                            </p:txEl>
                                          </p:spTgt>
                                        </p:tgtEl>
                                        <p:attrNameLst>
                                          <p:attrName>style.visibility</p:attrName>
                                        </p:attrNameLst>
                                      </p:cBhvr>
                                      <p:to>
                                        <p:strVal val="visible"/>
                                      </p:to>
                                    </p:set>
                                    <p:animEffect filter="fade" transition="in">
                                      <p:cBhvr>
                                        <p:cTn dur="1000"/>
                                        <p:tgtEl>
                                          <p:spTgt spid="3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3" st="3"/>
                                            </p:txEl>
                                          </p:spTgt>
                                        </p:tgtEl>
                                        <p:attrNameLst>
                                          <p:attrName>style.visibility</p:attrName>
                                        </p:attrNameLst>
                                      </p:cBhvr>
                                      <p:to>
                                        <p:strVal val="visible"/>
                                      </p:to>
                                    </p:set>
                                    <p:animEffect filter="fade" transition="in">
                                      <p:cBhvr>
                                        <p:cTn dur="1000"/>
                                        <p:tgtEl>
                                          <p:spTgt spid="3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4" st="4"/>
                                            </p:txEl>
                                          </p:spTgt>
                                        </p:tgtEl>
                                        <p:attrNameLst>
                                          <p:attrName>style.visibility</p:attrName>
                                        </p:attrNameLst>
                                      </p:cBhvr>
                                      <p:to>
                                        <p:strVal val="visible"/>
                                      </p:to>
                                    </p:set>
                                    <p:animEffect filter="fade" transition="in">
                                      <p:cBhvr>
                                        <p:cTn dur="1000"/>
                                        <p:tgtEl>
                                          <p:spTgt spid="3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5" st="5"/>
                                            </p:txEl>
                                          </p:spTgt>
                                        </p:tgtEl>
                                        <p:attrNameLst>
                                          <p:attrName>style.visibility</p:attrName>
                                        </p:attrNameLst>
                                      </p:cBhvr>
                                      <p:to>
                                        <p:strVal val="visible"/>
                                      </p:to>
                                    </p:set>
                                    <p:animEffect filter="fade" transition="in">
                                      <p:cBhvr>
                                        <p:cTn dur="1000"/>
                                        <p:tgtEl>
                                          <p:spTgt spid="3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6" st="6"/>
                                            </p:txEl>
                                          </p:spTgt>
                                        </p:tgtEl>
                                        <p:attrNameLst>
                                          <p:attrName>style.visibility</p:attrName>
                                        </p:attrNameLst>
                                      </p:cBhvr>
                                      <p:to>
                                        <p:strVal val="visible"/>
                                      </p:to>
                                    </p:set>
                                    <p:animEffect filter="fade" transition="in">
                                      <p:cBhvr>
                                        <p:cTn dur="1000"/>
                                        <p:tgtEl>
                                          <p:spTgt spid="39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7" st="7"/>
                                            </p:txEl>
                                          </p:spTgt>
                                        </p:tgtEl>
                                        <p:attrNameLst>
                                          <p:attrName>style.visibility</p:attrName>
                                        </p:attrNameLst>
                                      </p:cBhvr>
                                      <p:to>
                                        <p:strVal val="visible"/>
                                      </p:to>
                                    </p:set>
                                    <p:animEffect filter="fade" transition="in">
                                      <p:cBhvr>
                                        <p:cTn dur="1000"/>
                                        <p:tgtEl>
                                          <p:spTgt spid="39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8" st="8"/>
                                            </p:txEl>
                                          </p:spTgt>
                                        </p:tgtEl>
                                        <p:attrNameLst>
                                          <p:attrName>style.visibility</p:attrName>
                                        </p:attrNameLst>
                                      </p:cBhvr>
                                      <p:to>
                                        <p:strVal val="visible"/>
                                      </p:to>
                                    </p:set>
                                    <p:animEffect filter="fade" transition="in">
                                      <p:cBhvr>
                                        <p:cTn dur="1000"/>
                                        <p:tgtEl>
                                          <p:spTgt spid="39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9" st="9"/>
                                            </p:txEl>
                                          </p:spTgt>
                                        </p:tgtEl>
                                        <p:attrNameLst>
                                          <p:attrName>style.visibility</p:attrName>
                                        </p:attrNameLst>
                                      </p:cBhvr>
                                      <p:to>
                                        <p:strVal val="visible"/>
                                      </p:to>
                                    </p:set>
                                    <p:animEffect filter="fade" transition="in">
                                      <p:cBhvr>
                                        <p:cTn dur="1000"/>
                                        <p:tgtEl>
                                          <p:spTgt spid="39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10" st="10"/>
                                            </p:txEl>
                                          </p:spTgt>
                                        </p:tgtEl>
                                        <p:attrNameLst>
                                          <p:attrName>style.visibility</p:attrName>
                                        </p:attrNameLst>
                                      </p:cBhvr>
                                      <p:to>
                                        <p:strVal val="visible"/>
                                      </p:to>
                                    </p:set>
                                    <p:animEffect filter="fade" transition="in">
                                      <p:cBhvr>
                                        <p:cTn dur="1000"/>
                                        <p:tgtEl>
                                          <p:spTgt spid="39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11" st="11"/>
                                            </p:txEl>
                                          </p:spTgt>
                                        </p:tgtEl>
                                        <p:attrNameLst>
                                          <p:attrName>style.visibility</p:attrName>
                                        </p:attrNameLst>
                                      </p:cBhvr>
                                      <p:to>
                                        <p:strVal val="visible"/>
                                      </p:to>
                                    </p:set>
                                    <p:animEffect filter="fade" transition="in">
                                      <p:cBhvr>
                                        <p:cTn dur="1000"/>
                                        <p:tgtEl>
                                          <p:spTgt spid="394">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11700" y="98000"/>
            <a:ext cx="8520600" cy="1017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ka" sz="1600">
                <a:solidFill>
                  <a:srgbClr val="303030"/>
                </a:solidFill>
                <a:highlight>
                  <a:schemeClr val="lt1"/>
                </a:highlight>
              </a:rPr>
              <a:t>Griffiths, Peter et al. “Nurses' shift length and overtime working in 12 European countries: the association with perceived quality of care and patient safety” </a:t>
            </a:r>
            <a:r>
              <a:rPr i="1" lang="ka" sz="1600">
                <a:solidFill>
                  <a:srgbClr val="303030"/>
                </a:solidFill>
                <a:highlight>
                  <a:schemeClr val="lt1"/>
                </a:highlight>
              </a:rPr>
              <a:t>Medical care</a:t>
            </a:r>
            <a:r>
              <a:rPr lang="ka" sz="1600">
                <a:solidFill>
                  <a:srgbClr val="303030"/>
                </a:solidFill>
                <a:highlight>
                  <a:schemeClr val="lt1"/>
                </a:highlight>
              </a:rPr>
              <a:t> vol. 52,11 (2014): 975-81.</a:t>
            </a:r>
            <a:endParaRPr sz="1600"/>
          </a:p>
          <a:p>
            <a:pPr indent="0" lvl="0" marL="0" rtl="0" algn="l">
              <a:spcBef>
                <a:spcPts val="0"/>
              </a:spcBef>
              <a:spcAft>
                <a:spcPts val="0"/>
              </a:spcAft>
              <a:buNone/>
            </a:pPr>
            <a:r>
              <a:t/>
            </a:r>
            <a:endParaRPr/>
          </a:p>
        </p:txBody>
      </p:sp>
      <p:sp>
        <p:nvSpPr>
          <p:cNvPr id="104" name="Google Shape;104;p17"/>
          <p:cNvSpPr txBox="1"/>
          <p:nvPr>
            <p:ph idx="1" type="body"/>
          </p:nvPr>
        </p:nvSpPr>
        <p:spPr>
          <a:xfrm>
            <a:off x="311700" y="1065875"/>
            <a:ext cx="8520600" cy="35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sz="1400">
                <a:solidFill>
                  <a:schemeClr val="accent4"/>
                </a:solidFill>
                <a:highlight>
                  <a:srgbClr val="FFFFFF"/>
                </a:highlight>
              </a:rPr>
              <a:t>ევროპის 12 ქვეყნის 488 საავადმყოფოში დარეგისტრირებული 31,627 ექთნის სიღრმისეული, აღწერითი და მასშტაბური კვლევა</a:t>
            </a:r>
            <a:endParaRPr b="1" sz="1400">
              <a:solidFill>
                <a:schemeClr val="accent4"/>
              </a:solidFill>
              <a:highlight>
                <a:srgbClr val="FFFFFF"/>
              </a:highlight>
            </a:endParaRPr>
          </a:p>
          <a:p>
            <a:pPr indent="0" lvl="0" marL="0" rtl="0" algn="l">
              <a:spcBef>
                <a:spcPts val="1600"/>
              </a:spcBef>
              <a:spcAft>
                <a:spcPts val="0"/>
              </a:spcAft>
              <a:buNone/>
            </a:pPr>
            <a:r>
              <a:t/>
            </a:r>
            <a:endParaRPr b="1" sz="1200">
              <a:solidFill>
                <a:schemeClr val="accent4"/>
              </a:solidFill>
              <a:highlight>
                <a:srgbClr val="FFFFFF"/>
              </a:highlight>
            </a:endParaRPr>
          </a:p>
          <a:p>
            <a:pPr indent="0" lvl="0" marL="0" rtl="0" algn="l">
              <a:spcBef>
                <a:spcPts val="1600"/>
              </a:spcBef>
              <a:spcAft>
                <a:spcPts val="0"/>
              </a:spcAft>
              <a:buNone/>
            </a:pPr>
            <a:r>
              <a:rPr b="1" lang="ka">
                <a:solidFill>
                  <a:schemeClr val="accent5"/>
                </a:solidFill>
                <a:highlight>
                  <a:srgbClr val="FFFFFF"/>
                </a:highlight>
              </a:rPr>
              <a:t>კვლევის მიგნება:</a:t>
            </a:r>
            <a:endParaRPr b="1">
              <a:solidFill>
                <a:schemeClr val="accent5"/>
              </a:solidFill>
              <a:highlight>
                <a:srgbClr val="FFFFFF"/>
              </a:highlight>
            </a:endParaRPr>
          </a:p>
          <a:p>
            <a:pPr indent="0" lvl="0" marL="0" rtl="0" algn="just">
              <a:lnSpc>
                <a:spcPct val="150000"/>
              </a:lnSpc>
              <a:spcBef>
                <a:spcPts val="1600"/>
              </a:spcBef>
              <a:spcAft>
                <a:spcPts val="1600"/>
              </a:spcAft>
              <a:buNone/>
            </a:pPr>
            <a:r>
              <a:rPr b="1" lang="ka" sz="1400">
                <a:solidFill>
                  <a:srgbClr val="000000"/>
                </a:solidFill>
                <a:highlight>
                  <a:srgbClr val="FFFFFF"/>
                </a:highlight>
              </a:rPr>
              <a:t>ექთნების 50% მუშაობდა </a:t>
            </a:r>
            <a:r>
              <a:rPr b="1" lang="ka" sz="1400">
                <a:solidFill>
                  <a:srgbClr val="000000"/>
                </a:solidFill>
              </a:rPr>
              <a:t>≤ 8 საათიან ცვლაში, ხოლო 15% კი ≥ 12 საათიანში. სმენის ხანგრძლივობა უმეტესად განსხვავებული იყო ქვეყნების მიხედვით და ასევე, ზოგ ქვეყანაში განსხვავებული იყო გრაფიკებიც. ექთნები, რომლებიც მუშაობდნენ </a:t>
            </a:r>
            <a:r>
              <a:rPr b="1" lang="ka" sz="1400">
                <a:solidFill>
                  <a:srgbClr val="000000"/>
                </a:solidFill>
              </a:rPr>
              <a:t>≥ 12 საათი ცუდ მომსახურებას უწევდნენ პაციენტებს, გამორჩებოდათ რაღაცები და ბევრი სხვა საქმე რჩებოდათ დაუსრულებელი. </a:t>
            </a:r>
            <a:endParaRPr b="1" sz="1400">
              <a:solidFill>
                <a:srgbClr val="000000"/>
              </a:solidFill>
              <a:highlight>
                <a:srgbClr val="FFFFFF"/>
              </a:high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62"/>
          <p:cNvSpPr txBox="1"/>
          <p:nvPr>
            <p:ph type="title"/>
          </p:nvPr>
        </p:nvSpPr>
        <p:spPr>
          <a:xfrm>
            <a:off x="311700" y="3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1"/>
                </a:solidFill>
              </a:rPr>
              <a:t>კვლევის ძირითადი მიგნებები:</a:t>
            </a:r>
            <a:endParaRPr b="1">
              <a:solidFill>
                <a:schemeClr val="accent1"/>
              </a:solidFill>
            </a:endParaRPr>
          </a:p>
          <a:p>
            <a:pPr indent="0" lvl="0" marL="0" rtl="0" algn="l">
              <a:spcBef>
                <a:spcPts val="0"/>
              </a:spcBef>
              <a:spcAft>
                <a:spcPts val="0"/>
              </a:spcAft>
              <a:buNone/>
            </a:pPr>
            <a:r>
              <a:t/>
            </a:r>
            <a:endParaRPr/>
          </a:p>
        </p:txBody>
      </p:sp>
      <p:sp>
        <p:nvSpPr>
          <p:cNvPr id="400" name="Google Shape;400;p62"/>
          <p:cNvSpPr txBox="1"/>
          <p:nvPr>
            <p:ph idx="1" type="body"/>
          </p:nvPr>
        </p:nvSpPr>
        <p:spPr>
          <a:xfrm>
            <a:off x="311700" y="1128000"/>
            <a:ext cx="8520600" cy="4015500"/>
          </a:xfrm>
          <a:prstGeom prst="rect">
            <a:avLst/>
          </a:prstGeom>
        </p:spPr>
        <p:txBody>
          <a:bodyPr anchorCtr="0" anchor="t" bIns="91425" lIns="91425" spcFirstLastPara="1" rIns="91425" wrap="square" tIns="91425">
            <a:noAutofit/>
          </a:bodyPr>
          <a:lstStyle/>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ექთნების უმრავლეობას უწევს, როგორც პაციენტის მოვლა, ასევე სხვა საქმიანობის შესრულებაც. მაგ: გამოკითხული ექთნების 59,1% აღნიშნავს, რომ მათ უწევთ პალატებისა და განყოფილების ფართის დალაგებაც; ხოლო 46,6% ითვისებს ბიუროკრატიულ საქმიანობას.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ექთნების 74,5% ხაზს უსვამს კლინიკებში სამუშაოს არასწორ დანაწილებას.</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გამოკითხულთა 57,7% ძალიან უკმაყოფილოა სამუშაოთი.</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გამოკითხულთა 72,8% 10 წელზე მეტი ერთ სამუშაო ადგილზეა დასაქმებული.</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84,1% მიიჩნევს, რომ ფიზიკური დატვირთვა შეიძლება გახდეს სამსახურიდან წავლის მიზეზი.</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50,7% მიუთითებს მენეჯმენტის მხრიდან ცუდ დამოკიდებულებას სამსახურის შესაძლო დატოვების მიზეზად.</a:t>
            </a:r>
            <a:endParaRPr sz="1400">
              <a:solidFill>
                <a:schemeClr val="dk1"/>
              </a:solidFill>
            </a:endParaRPr>
          </a:p>
          <a:p>
            <a:pPr indent="0" lvl="0" marL="0" rtl="0" algn="just">
              <a:lnSpc>
                <a:spcPct val="150000"/>
              </a:lnSpc>
              <a:spcBef>
                <a:spcPts val="0"/>
              </a:spcBef>
              <a:spcAft>
                <a:spcPts val="0"/>
              </a:spcAft>
              <a:buNone/>
            </a:pPr>
            <a:r>
              <a:rPr lang="ka" sz="1300">
                <a:solidFill>
                  <a:schemeClr val="dk1"/>
                </a:solidFill>
              </a:rPr>
              <a:t>. </a:t>
            </a:r>
            <a:endParaRPr sz="1300">
              <a:solidFill>
                <a:schemeClr val="dk1"/>
              </a:solidFill>
            </a:endParaRPr>
          </a:p>
          <a:p>
            <a:pPr indent="0" lvl="0" marL="457200" rtl="0" algn="just">
              <a:lnSpc>
                <a:spcPct val="150000"/>
              </a:lnSpc>
              <a:spcBef>
                <a:spcPts val="0"/>
              </a:spcBef>
              <a:spcAft>
                <a:spcPts val="0"/>
              </a:spcAft>
              <a:buNone/>
            </a:pPr>
            <a:r>
              <a:rPr lang="ka" sz="1200">
                <a:solidFill>
                  <a:schemeClr val="dk1"/>
                </a:solidFill>
              </a:rPr>
              <a:t> </a:t>
            </a:r>
            <a:endParaRPr sz="1200">
              <a:solidFill>
                <a:schemeClr val="dk1"/>
              </a:solidFill>
            </a:endParaRPr>
          </a:p>
          <a:p>
            <a:pPr indent="0" lvl="0" marL="0" rtl="0" algn="l">
              <a:spcBef>
                <a:spcPts val="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0" st="0"/>
                                            </p:txEl>
                                          </p:spTgt>
                                        </p:tgtEl>
                                        <p:attrNameLst>
                                          <p:attrName>style.visibility</p:attrName>
                                        </p:attrNameLst>
                                      </p:cBhvr>
                                      <p:to>
                                        <p:strVal val="visible"/>
                                      </p:to>
                                    </p:set>
                                    <p:animEffect filter="fade" transition="in">
                                      <p:cBhvr>
                                        <p:cTn dur="1000"/>
                                        <p:tgtEl>
                                          <p:spTgt spid="4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1" st="1"/>
                                            </p:txEl>
                                          </p:spTgt>
                                        </p:tgtEl>
                                        <p:attrNameLst>
                                          <p:attrName>style.visibility</p:attrName>
                                        </p:attrNameLst>
                                      </p:cBhvr>
                                      <p:to>
                                        <p:strVal val="visible"/>
                                      </p:to>
                                    </p:set>
                                    <p:animEffect filter="fade" transition="in">
                                      <p:cBhvr>
                                        <p:cTn dur="1000"/>
                                        <p:tgtEl>
                                          <p:spTgt spid="4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2" st="2"/>
                                            </p:txEl>
                                          </p:spTgt>
                                        </p:tgtEl>
                                        <p:attrNameLst>
                                          <p:attrName>style.visibility</p:attrName>
                                        </p:attrNameLst>
                                      </p:cBhvr>
                                      <p:to>
                                        <p:strVal val="visible"/>
                                      </p:to>
                                    </p:set>
                                    <p:animEffect filter="fade" transition="in">
                                      <p:cBhvr>
                                        <p:cTn dur="1000"/>
                                        <p:tgtEl>
                                          <p:spTgt spid="4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3" st="3"/>
                                            </p:txEl>
                                          </p:spTgt>
                                        </p:tgtEl>
                                        <p:attrNameLst>
                                          <p:attrName>style.visibility</p:attrName>
                                        </p:attrNameLst>
                                      </p:cBhvr>
                                      <p:to>
                                        <p:strVal val="visible"/>
                                      </p:to>
                                    </p:set>
                                    <p:animEffect filter="fade" transition="in">
                                      <p:cBhvr>
                                        <p:cTn dur="1000"/>
                                        <p:tgtEl>
                                          <p:spTgt spid="4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4" st="4"/>
                                            </p:txEl>
                                          </p:spTgt>
                                        </p:tgtEl>
                                        <p:attrNameLst>
                                          <p:attrName>style.visibility</p:attrName>
                                        </p:attrNameLst>
                                      </p:cBhvr>
                                      <p:to>
                                        <p:strVal val="visible"/>
                                      </p:to>
                                    </p:set>
                                    <p:animEffect filter="fade" transition="in">
                                      <p:cBhvr>
                                        <p:cTn dur="1000"/>
                                        <p:tgtEl>
                                          <p:spTgt spid="4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5" st="5"/>
                                            </p:txEl>
                                          </p:spTgt>
                                        </p:tgtEl>
                                        <p:attrNameLst>
                                          <p:attrName>style.visibility</p:attrName>
                                        </p:attrNameLst>
                                      </p:cBhvr>
                                      <p:to>
                                        <p:strVal val="visible"/>
                                      </p:to>
                                    </p:set>
                                    <p:animEffect filter="fade" transition="in">
                                      <p:cBhvr>
                                        <p:cTn dur="1000"/>
                                        <p:tgtEl>
                                          <p:spTgt spid="4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6" st="6"/>
                                            </p:txEl>
                                          </p:spTgt>
                                        </p:tgtEl>
                                        <p:attrNameLst>
                                          <p:attrName>style.visibility</p:attrName>
                                        </p:attrNameLst>
                                      </p:cBhvr>
                                      <p:to>
                                        <p:strVal val="visible"/>
                                      </p:to>
                                    </p:set>
                                    <p:animEffect filter="fade" transition="in">
                                      <p:cBhvr>
                                        <p:cTn dur="1000"/>
                                        <p:tgtEl>
                                          <p:spTgt spid="4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7" st="7"/>
                                            </p:txEl>
                                          </p:spTgt>
                                        </p:tgtEl>
                                        <p:attrNameLst>
                                          <p:attrName>style.visibility</p:attrName>
                                        </p:attrNameLst>
                                      </p:cBhvr>
                                      <p:to>
                                        <p:strVal val="visible"/>
                                      </p:to>
                                    </p:set>
                                    <p:animEffect filter="fade" transition="in">
                                      <p:cBhvr>
                                        <p:cTn dur="1000"/>
                                        <p:tgtEl>
                                          <p:spTgt spid="40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xEl>
                                              <p:pRg end="8" st="8"/>
                                            </p:txEl>
                                          </p:spTgt>
                                        </p:tgtEl>
                                        <p:attrNameLst>
                                          <p:attrName>style.visibility</p:attrName>
                                        </p:attrNameLst>
                                      </p:cBhvr>
                                      <p:to>
                                        <p:strVal val="visible"/>
                                      </p:to>
                                    </p:set>
                                    <p:animEffect filter="fade" transition="in">
                                      <p:cBhvr>
                                        <p:cTn dur="1000"/>
                                        <p:tgtEl>
                                          <p:spTgt spid="40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63"/>
          <p:cNvSpPr txBox="1"/>
          <p:nvPr>
            <p:ph type="title"/>
          </p:nvPr>
        </p:nvSpPr>
        <p:spPr>
          <a:xfrm>
            <a:off x="311700" y="161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ka">
                <a:solidFill>
                  <a:schemeClr val="accent1"/>
                </a:solidFill>
              </a:rPr>
              <a:t>კვლევის ძირითადი მიგნებები:</a:t>
            </a:r>
            <a:endParaRPr b="1">
              <a:solidFill>
                <a:schemeClr val="accent1"/>
              </a:solidFill>
            </a:endParaRPr>
          </a:p>
          <a:p>
            <a:pPr indent="0" lvl="0" marL="0" rtl="0" algn="l">
              <a:spcBef>
                <a:spcPts val="0"/>
              </a:spcBef>
              <a:spcAft>
                <a:spcPts val="0"/>
              </a:spcAft>
              <a:buNone/>
            </a:pPr>
            <a:r>
              <a:t/>
            </a:r>
            <a:endParaRPr/>
          </a:p>
        </p:txBody>
      </p:sp>
      <p:sp>
        <p:nvSpPr>
          <p:cNvPr id="406" name="Google Shape;406;p63"/>
          <p:cNvSpPr txBox="1"/>
          <p:nvPr>
            <p:ph idx="1" type="body"/>
          </p:nvPr>
        </p:nvSpPr>
        <p:spPr>
          <a:xfrm>
            <a:off x="266175" y="1031150"/>
            <a:ext cx="8520600" cy="2677200"/>
          </a:xfrm>
          <a:prstGeom prst="rect">
            <a:avLst/>
          </a:prstGeom>
        </p:spPr>
        <p:txBody>
          <a:bodyPr anchorCtr="0" anchor="t" bIns="91425" lIns="91425" spcFirstLastPara="1" rIns="91425" wrap="square" tIns="91425">
            <a:noAutofit/>
          </a:bodyPr>
          <a:lstStyle/>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მიუხედავად, იმისა, რომ ქვყეანაში ექთნების რაოდენობა არაა სამარისი, გამოკითხულთა 89,5% დაბალ ხელფასს და 51,3% დაუფასებელ შრომას ასახელებს ექთნის პროფესიაზე უარის თქმის შესაძლოს მიზეზებად.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ნიშანდობლივია ის ფაქტიც, რომ ექთნების 85,5% საერთოდ არაა სავადმყოფების მართვის პროცესში ჩართული, ხოლო მათი 76% სრულებით გამორიცხულია განყოფილების მართვიდან.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საავადმყოფებს ხშირად მართავენ ბიუროკრატები. მაგ: კვლევიდან დგინდება, რომ გამოკითხულთა 88% მიუთითებს, იმაზე, რომ მენეჯერები სრულიად აკონტროლებენ საავადმყოფოს მართვის ყველა ასპექტს. </a:t>
            </a:r>
            <a:endParaRPr sz="1400">
              <a:solidFill>
                <a:schemeClr val="dk1"/>
              </a:solidFill>
            </a:endParaRPr>
          </a:p>
          <a:p>
            <a:pPr indent="-317500" lvl="0" marL="457200" rtl="0" algn="just">
              <a:lnSpc>
                <a:spcPct val="150000"/>
              </a:lnSpc>
              <a:spcBef>
                <a:spcPts val="0"/>
              </a:spcBef>
              <a:spcAft>
                <a:spcPts val="0"/>
              </a:spcAft>
              <a:buClr>
                <a:schemeClr val="accent5"/>
              </a:buClr>
              <a:buSzPts val="1400"/>
              <a:buChar char="❖"/>
            </a:pPr>
            <a:r>
              <a:rPr lang="ka" sz="1400">
                <a:solidFill>
                  <a:schemeClr val="dk1"/>
                </a:solidFill>
              </a:rPr>
              <a:t>გამოკითხული ექთნების 85,9% სახელმწიფო კონტროლის და რეგულაციების აღდგენასა და გამკაცრებას, ხოლო 76,7% სამეციდინო დაწესებულებების ნაციონალიზაციას ასახელებენ ჯანდაცვის სისტემაში პრობლემების გადაჭრის მთავარ გზად.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xEl>
                                              <p:pRg end="0" st="0"/>
                                            </p:txEl>
                                          </p:spTgt>
                                        </p:tgtEl>
                                        <p:attrNameLst>
                                          <p:attrName>style.visibility</p:attrName>
                                        </p:attrNameLst>
                                      </p:cBhvr>
                                      <p:to>
                                        <p:strVal val="visible"/>
                                      </p:to>
                                    </p:set>
                                    <p:animEffect filter="fade" transition="in">
                                      <p:cBhvr>
                                        <p:cTn dur="1000"/>
                                        <p:tgtEl>
                                          <p:spTgt spid="4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xEl>
                                              <p:pRg end="1" st="1"/>
                                            </p:txEl>
                                          </p:spTgt>
                                        </p:tgtEl>
                                        <p:attrNameLst>
                                          <p:attrName>style.visibility</p:attrName>
                                        </p:attrNameLst>
                                      </p:cBhvr>
                                      <p:to>
                                        <p:strVal val="visible"/>
                                      </p:to>
                                    </p:set>
                                    <p:animEffect filter="fade" transition="in">
                                      <p:cBhvr>
                                        <p:cTn dur="1000"/>
                                        <p:tgtEl>
                                          <p:spTgt spid="4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xEl>
                                              <p:pRg end="2" st="2"/>
                                            </p:txEl>
                                          </p:spTgt>
                                        </p:tgtEl>
                                        <p:attrNameLst>
                                          <p:attrName>style.visibility</p:attrName>
                                        </p:attrNameLst>
                                      </p:cBhvr>
                                      <p:to>
                                        <p:strVal val="visible"/>
                                      </p:to>
                                    </p:set>
                                    <p:animEffect filter="fade" transition="in">
                                      <p:cBhvr>
                                        <p:cTn dur="1000"/>
                                        <p:tgtEl>
                                          <p:spTgt spid="4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xEl>
                                              <p:pRg end="3" st="3"/>
                                            </p:txEl>
                                          </p:spTgt>
                                        </p:tgtEl>
                                        <p:attrNameLst>
                                          <p:attrName>style.visibility</p:attrName>
                                        </p:attrNameLst>
                                      </p:cBhvr>
                                      <p:to>
                                        <p:strVal val="visible"/>
                                      </p:to>
                                    </p:set>
                                    <p:animEffect filter="fade" transition="in">
                                      <p:cBhvr>
                                        <p:cTn dur="1000"/>
                                        <p:tgtEl>
                                          <p:spTgt spid="4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64"/>
          <p:cNvSpPr txBox="1"/>
          <p:nvPr>
            <p:ph type="title"/>
          </p:nvPr>
        </p:nvSpPr>
        <p:spPr>
          <a:xfrm>
            <a:off x="386050" y="147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5"/>
                </a:solidFill>
              </a:rPr>
              <a:t>რეკომენდაციები:</a:t>
            </a:r>
            <a:endParaRPr b="1">
              <a:solidFill>
                <a:schemeClr val="accent5"/>
              </a:solidFill>
            </a:endParaRPr>
          </a:p>
        </p:txBody>
      </p:sp>
      <p:sp>
        <p:nvSpPr>
          <p:cNvPr id="412" name="Google Shape;412;p64"/>
          <p:cNvSpPr txBox="1"/>
          <p:nvPr>
            <p:ph idx="1" type="body"/>
          </p:nvPr>
        </p:nvSpPr>
        <p:spPr>
          <a:xfrm>
            <a:off x="247875" y="800375"/>
            <a:ext cx="8658900" cy="4114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accent4"/>
              </a:buClr>
              <a:buSzPts val="1800"/>
              <a:buChar char="❖"/>
            </a:pPr>
            <a:r>
              <a:rPr b="1" lang="ka">
                <a:solidFill>
                  <a:srgbClr val="000000"/>
                </a:solidFill>
              </a:rPr>
              <a:t>მეტი კვლევა: სახელმწიფოსა და საგანმანათლებლო ინსტიტუტების მიერ;</a:t>
            </a:r>
            <a:endParaRPr b="1">
              <a:solidFill>
                <a:srgbClr val="000000"/>
              </a:solidFill>
            </a:endParaRPr>
          </a:p>
          <a:p>
            <a:pPr indent="-342900" lvl="0" marL="457200" rtl="0" algn="l">
              <a:lnSpc>
                <a:spcPct val="150000"/>
              </a:lnSpc>
              <a:spcBef>
                <a:spcPts val="0"/>
              </a:spcBef>
              <a:spcAft>
                <a:spcPts val="0"/>
              </a:spcAft>
              <a:buClr>
                <a:schemeClr val="accent4"/>
              </a:buClr>
              <a:buSzPts val="1800"/>
              <a:buChar char="❖"/>
            </a:pPr>
            <a:r>
              <a:rPr b="1" lang="ka">
                <a:solidFill>
                  <a:srgbClr val="000000"/>
                </a:solidFill>
              </a:rPr>
              <a:t>ძლიერი პროფკავშირები;</a:t>
            </a:r>
            <a:endParaRPr b="1">
              <a:solidFill>
                <a:srgbClr val="000000"/>
              </a:solidFill>
            </a:endParaRPr>
          </a:p>
          <a:p>
            <a:pPr indent="-342900" lvl="0" marL="457200" rtl="0" algn="l">
              <a:lnSpc>
                <a:spcPct val="150000"/>
              </a:lnSpc>
              <a:spcBef>
                <a:spcPts val="0"/>
              </a:spcBef>
              <a:spcAft>
                <a:spcPts val="0"/>
              </a:spcAft>
              <a:buClr>
                <a:schemeClr val="accent4"/>
              </a:buClr>
              <a:buSzPts val="1800"/>
              <a:buChar char="❖"/>
            </a:pPr>
            <a:r>
              <a:rPr b="1" lang="ka">
                <a:solidFill>
                  <a:srgbClr val="000000"/>
                </a:solidFill>
              </a:rPr>
              <a:t>მეტი რეგულაციები კერძო სექტორში;</a:t>
            </a:r>
            <a:endParaRPr b="1">
              <a:solidFill>
                <a:srgbClr val="000000"/>
              </a:solidFill>
            </a:endParaRPr>
          </a:p>
          <a:p>
            <a:pPr indent="-342900" lvl="0" marL="457200" rtl="0" algn="l">
              <a:lnSpc>
                <a:spcPct val="150000"/>
              </a:lnSpc>
              <a:spcBef>
                <a:spcPts val="0"/>
              </a:spcBef>
              <a:spcAft>
                <a:spcPts val="0"/>
              </a:spcAft>
              <a:buClr>
                <a:schemeClr val="accent4"/>
              </a:buClr>
              <a:buSzPts val="1800"/>
              <a:buChar char="❖"/>
            </a:pPr>
            <a:r>
              <a:rPr b="1" lang="ka">
                <a:solidFill>
                  <a:srgbClr val="000000"/>
                </a:solidFill>
              </a:rPr>
              <a:t>ექთნების ჩართვა გადაწყვეტილების მიღების პროცესსა და კვლევებში;</a:t>
            </a:r>
            <a:endParaRPr b="1">
              <a:solidFill>
                <a:srgbClr val="000000"/>
              </a:solidFill>
            </a:endParaRPr>
          </a:p>
          <a:p>
            <a:pPr indent="-342900" lvl="0" marL="457200" rtl="0" algn="l">
              <a:lnSpc>
                <a:spcPct val="150000"/>
              </a:lnSpc>
              <a:spcBef>
                <a:spcPts val="0"/>
              </a:spcBef>
              <a:spcAft>
                <a:spcPts val="0"/>
              </a:spcAft>
              <a:buClr>
                <a:schemeClr val="accent4"/>
              </a:buClr>
              <a:buSzPts val="1800"/>
              <a:buChar char="❖"/>
            </a:pPr>
            <a:r>
              <a:rPr b="1" lang="ka">
                <a:solidFill>
                  <a:srgbClr val="000000"/>
                </a:solidFill>
              </a:rPr>
              <a:t>ცვლილებები შრომის კოდექსში;</a:t>
            </a:r>
            <a:endParaRPr b="1">
              <a:solidFill>
                <a:srgbClr val="000000"/>
              </a:solidFill>
            </a:endParaRPr>
          </a:p>
          <a:p>
            <a:pPr indent="-342900" lvl="0" marL="457200" rtl="0" algn="l">
              <a:lnSpc>
                <a:spcPct val="150000"/>
              </a:lnSpc>
              <a:spcBef>
                <a:spcPts val="0"/>
              </a:spcBef>
              <a:spcAft>
                <a:spcPts val="0"/>
              </a:spcAft>
              <a:buClr>
                <a:schemeClr val="accent4"/>
              </a:buClr>
              <a:buSzPts val="1800"/>
              <a:buChar char="❖"/>
            </a:pPr>
            <a:r>
              <a:rPr b="1" lang="ka">
                <a:solidFill>
                  <a:srgbClr val="000000"/>
                </a:solidFill>
              </a:rPr>
              <a:t>სამუშაო გრაფიკების შეცვლა;</a:t>
            </a:r>
            <a:endParaRPr b="1">
              <a:solidFill>
                <a:srgbClr val="000000"/>
              </a:solidFill>
            </a:endParaRPr>
          </a:p>
          <a:p>
            <a:pPr indent="-342900" lvl="0" marL="457200" rtl="0" algn="l">
              <a:lnSpc>
                <a:spcPct val="150000"/>
              </a:lnSpc>
              <a:spcBef>
                <a:spcPts val="0"/>
              </a:spcBef>
              <a:spcAft>
                <a:spcPts val="0"/>
              </a:spcAft>
              <a:buClr>
                <a:schemeClr val="accent4"/>
              </a:buClr>
              <a:buSzPts val="1800"/>
              <a:buChar char="❖"/>
            </a:pPr>
            <a:r>
              <a:rPr b="1" lang="ka">
                <a:solidFill>
                  <a:srgbClr val="000000"/>
                </a:solidFill>
              </a:rPr>
              <a:t>მინიმალური საათობრივი ანაზღაურების დაწესება;</a:t>
            </a:r>
            <a:endParaRPr b="1">
              <a:solidFill>
                <a:srgbClr val="000000"/>
              </a:solidFill>
            </a:endParaRPr>
          </a:p>
          <a:p>
            <a:pPr indent="-342900" lvl="0" marL="457200" rtl="0" algn="l">
              <a:lnSpc>
                <a:spcPct val="150000"/>
              </a:lnSpc>
              <a:spcBef>
                <a:spcPts val="0"/>
              </a:spcBef>
              <a:spcAft>
                <a:spcPts val="0"/>
              </a:spcAft>
              <a:buClr>
                <a:schemeClr val="accent4"/>
              </a:buClr>
              <a:buSzPts val="1800"/>
              <a:buChar char="❖"/>
            </a:pPr>
            <a:r>
              <a:rPr b="1" lang="ka">
                <a:solidFill>
                  <a:srgbClr val="000000"/>
                </a:solidFill>
              </a:rPr>
              <a:t>შრომის ინსპექციისთვის სპეციფიკური მიდგომის შემუშავება; </a:t>
            </a:r>
            <a:endParaRPr b="1">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0" st="0"/>
                                            </p:txEl>
                                          </p:spTgt>
                                        </p:tgtEl>
                                        <p:attrNameLst>
                                          <p:attrName>style.visibility</p:attrName>
                                        </p:attrNameLst>
                                      </p:cBhvr>
                                      <p:to>
                                        <p:strVal val="visible"/>
                                      </p:to>
                                    </p:set>
                                    <p:animEffect filter="fade" transition="in">
                                      <p:cBhvr>
                                        <p:cTn dur="1500"/>
                                        <p:tgtEl>
                                          <p:spTgt spid="4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1" st="1"/>
                                            </p:txEl>
                                          </p:spTgt>
                                        </p:tgtEl>
                                        <p:attrNameLst>
                                          <p:attrName>style.visibility</p:attrName>
                                        </p:attrNameLst>
                                      </p:cBhvr>
                                      <p:to>
                                        <p:strVal val="visible"/>
                                      </p:to>
                                    </p:set>
                                    <p:animEffect filter="fade" transition="in">
                                      <p:cBhvr>
                                        <p:cTn dur="1500"/>
                                        <p:tgtEl>
                                          <p:spTgt spid="4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2" st="2"/>
                                            </p:txEl>
                                          </p:spTgt>
                                        </p:tgtEl>
                                        <p:attrNameLst>
                                          <p:attrName>style.visibility</p:attrName>
                                        </p:attrNameLst>
                                      </p:cBhvr>
                                      <p:to>
                                        <p:strVal val="visible"/>
                                      </p:to>
                                    </p:set>
                                    <p:animEffect filter="fade" transition="in">
                                      <p:cBhvr>
                                        <p:cTn dur="1500"/>
                                        <p:tgtEl>
                                          <p:spTgt spid="4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3" st="3"/>
                                            </p:txEl>
                                          </p:spTgt>
                                        </p:tgtEl>
                                        <p:attrNameLst>
                                          <p:attrName>style.visibility</p:attrName>
                                        </p:attrNameLst>
                                      </p:cBhvr>
                                      <p:to>
                                        <p:strVal val="visible"/>
                                      </p:to>
                                    </p:set>
                                    <p:animEffect filter="fade" transition="in">
                                      <p:cBhvr>
                                        <p:cTn dur="1500"/>
                                        <p:tgtEl>
                                          <p:spTgt spid="4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4" st="4"/>
                                            </p:txEl>
                                          </p:spTgt>
                                        </p:tgtEl>
                                        <p:attrNameLst>
                                          <p:attrName>style.visibility</p:attrName>
                                        </p:attrNameLst>
                                      </p:cBhvr>
                                      <p:to>
                                        <p:strVal val="visible"/>
                                      </p:to>
                                    </p:set>
                                    <p:animEffect filter="fade" transition="in">
                                      <p:cBhvr>
                                        <p:cTn dur="1500"/>
                                        <p:tgtEl>
                                          <p:spTgt spid="4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5" st="5"/>
                                            </p:txEl>
                                          </p:spTgt>
                                        </p:tgtEl>
                                        <p:attrNameLst>
                                          <p:attrName>style.visibility</p:attrName>
                                        </p:attrNameLst>
                                      </p:cBhvr>
                                      <p:to>
                                        <p:strVal val="visible"/>
                                      </p:to>
                                    </p:set>
                                    <p:animEffect filter="fade" transition="in">
                                      <p:cBhvr>
                                        <p:cTn dur="1500"/>
                                        <p:tgtEl>
                                          <p:spTgt spid="4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6" st="6"/>
                                            </p:txEl>
                                          </p:spTgt>
                                        </p:tgtEl>
                                        <p:attrNameLst>
                                          <p:attrName>style.visibility</p:attrName>
                                        </p:attrNameLst>
                                      </p:cBhvr>
                                      <p:to>
                                        <p:strVal val="visible"/>
                                      </p:to>
                                    </p:set>
                                    <p:animEffect filter="fade" transition="in">
                                      <p:cBhvr>
                                        <p:cTn dur="1500"/>
                                        <p:tgtEl>
                                          <p:spTgt spid="4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xEl>
                                              <p:pRg end="7" st="7"/>
                                            </p:txEl>
                                          </p:spTgt>
                                        </p:tgtEl>
                                        <p:attrNameLst>
                                          <p:attrName>style.visibility</p:attrName>
                                        </p:attrNameLst>
                                      </p:cBhvr>
                                      <p:to>
                                        <p:strVal val="visible"/>
                                      </p:to>
                                    </p:set>
                                    <p:animEffect filter="fade" transition="in">
                                      <p:cBhvr>
                                        <p:cTn dur="1500"/>
                                        <p:tgtEl>
                                          <p:spTgt spid="412">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65"/>
          <p:cNvSpPr txBox="1"/>
          <p:nvPr>
            <p:ph type="title"/>
          </p:nvPr>
        </p:nvSpPr>
        <p:spPr>
          <a:xfrm>
            <a:off x="723000" y="1411800"/>
            <a:ext cx="7698000" cy="893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ka" sz="4200">
                <a:solidFill>
                  <a:schemeClr val="accent5"/>
                </a:solidFill>
              </a:rPr>
              <a:t>მადლობა ყურადღებისთვის!</a:t>
            </a:r>
            <a:endParaRPr b="1" sz="4200">
              <a:solidFill>
                <a:schemeClr val="accent5"/>
              </a:solidFill>
            </a:endParaRPr>
          </a:p>
        </p:txBody>
      </p:sp>
      <p:pic>
        <p:nvPicPr>
          <p:cNvPr id="418" name="Google Shape;418;p65"/>
          <p:cNvPicPr preferRelativeResize="0"/>
          <p:nvPr/>
        </p:nvPicPr>
        <p:blipFill>
          <a:blip r:embed="rId3">
            <a:alphaModFix/>
          </a:blip>
          <a:stretch>
            <a:fillRect/>
          </a:stretch>
        </p:blipFill>
        <p:spPr>
          <a:xfrm>
            <a:off x="2007975" y="2809225"/>
            <a:ext cx="4692999" cy="1030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61975"/>
            <a:ext cx="8520600" cy="955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ka" sz="1600">
                <a:solidFill>
                  <a:srgbClr val="303030"/>
                </a:solidFill>
                <a:highlight>
                  <a:schemeClr val="lt1"/>
                </a:highlight>
              </a:rPr>
              <a:t>Stimpfel, Amy Witkoski et al. “The longer the shifts for hospital nurses, the higher the levels of burnout and patient dissatisfaction” </a:t>
            </a:r>
            <a:r>
              <a:rPr i="1" lang="ka" sz="1600">
                <a:solidFill>
                  <a:srgbClr val="303030"/>
                </a:solidFill>
                <a:highlight>
                  <a:schemeClr val="lt1"/>
                </a:highlight>
              </a:rPr>
              <a:t>Health affairs (Project Hope)</a:t>
            </a:r>
            <a:r>
              <a:rPr lang="ka" sz="1600">
                <a:solidFill>
                  <a:srgbClr val="303030"/>
                </a:solidFill>
                <a:highlight>
                  <a:schemeClr val="lt1"/>
                </a:highlight>
              </a:rPr>
              <a:t> vol. 31,11 (2012): 2501-9.</a:t>
            </a:r>
            <a:endParaRPr sz="1600"/>
          </a:p>
          <a:p>
            <a:pPr indent="0" lvl="0" marL="0" rtl="0" algn="l">
              <a:spcBef>
                <a:spcPts val="0"/>
              </a:spcBef>
              <a:spcAft>
                <a:spcPts val="0"/>
              </a:spcAft>
              <a:buNone/>
            </a:pPr>
            <a:r>
              <a:t/>
            </a:r>
            <a:endParaRPr/>
          </a:p>
        </p:txBody>
      </p:sp>
      <p:sp>
        <p:nvSpPr>
          <p:cNvPr id="110" name="Google Shape;110;p18"/>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ka" sz="1200">
                <a:solidFill>
                  <a:schemeClr val="accent5"/>
                </a:solidFill>
              </a:rPr>
              <a:t>ნიმუშად აღებულია 22,275 ექთანის ინტერვიუ </a:t>
            </a:r>
            <a:r>
              <a:rPr b="1" lang="ka" sz="1200">
                <a:solidFill>
                  <a:schemeClr val="accent5"/>
                </a:solidFill>
              </a:rPr>
              <a:t>კვლევიდან - </a:t>
            </a:r>
            <a:r>
              <a:rPr b="1" lang="ka" sz="1200">
                <a:solidFill>
                  <a:schemeClr val="accent5"/>
                </a:solidFill>
              </a:rPr>
              <a:t>“მრავალ-საშტატო საექთნო მოვლა და პაციენტების უსაფრთხოება”. გამოკითხული ექთნები არიან კალიფორნიის, ნიუ ჯერსის, პენსილვანიისა და ფლორიდის 577 საავადმყოფოდან. </a:t>
            </a:r>
            <a:endParaRPr b="1" sz="1200">
              <a:solidFill>
                <a:schemeClr val="accent5"/>
              </a:solidFill>
            </a:endParaRPr>
          </a:p>
          <a:p>
            <a:pPr indent="0" lvl="0" marL="0" rtl="0" algn="just">
              <a:spcBef>
                <a:spcPts val="1600"/>
              </a:spcBef>
              <a:spcAft>
                <a:spcPts val="0"/>
              </a:spcAft>
              <a:buNone/>
            </a:pPr>
            <a:r>
              <a:rPr b="1" lang="ka" sz="1600">
                <a:solidFill>
                  <a:schemeClr val="accent4"/>
                </a:solidFill>
              </a:rPr>
              <a:t>კვლევის მიგნებები: </a:t>
            </a:r>
            <a:endParaRPr b="1" sz="1600">
              <a:solidFill>
                <a:schemeClr val="accent4"/>
              </a:solidFill>
            </a:endParaRPr>
          </a:p>
          <a:p>
            <a:pPr indent="-304800" lvl="0" marL="457200" rtl="0" algn="just">
              <a:spcBef>
                <a:spcPts val="1600"/>
              </a:spcBef>
              <a:spcAft>
                <a:spcPts val="0"/>
              </a:spcAft>
              <a:buClr>
                <a:srgbClr val="000000"/>
              </a:buClr>
              <a:buSzPts val="1200"/>
              <a:buChar char="❖"/>
            </a:pPr>
            <a:r>
              <a:rPr b="1" lang="ka" sz="1200">
                <a:solidFill>
                  <a:srgbClr val="000000"/>
                </a:solidFill>
              </a:rPr>
              <a:t>კვლევიდან ჩანს, რომ დიდი სამუშაო განაკვეტი ზრდის </a:t>
            </a:r>
            <a:r>
              <a:rPr b="1" lang="ka" sz="1200">
                <a:solidFill>
                  <a:schemeClr val="dk1"/>
                </a:solidFill>
              </a:rPr>
              <a:t>ექთნებისთვის </a:t>
            </a:r>
            <a:r>
              <a:rPr b="1" lang="ka" sz="1200">
                <a:solidFill>
                  <a:srgbClr val="000000"/>
                </a:solidFill>
              </a:rPr>
              <a:t>საზიანო შედეგების ალბათობას, მათ შორისაა, ე.წ. “გადაწვა”. კვლევის შედეგებიდან გამომდინარე, პაციენტები უკმაყოფილოები იყვნენ გაწეული მომსახურებით იმ ექთნებისგან, რომლებიც ცვლაში 13 საათს და მეტს მუშაობდნენ, ხოლო კმაყოფილები იყვნენ იმ ექთნების მომსახურებით, რომლებიც 11 სთ-სა და ნაკლებს მუშაობდნენ ცვალში. </a:t>
            </a:r>
            <a:endParaRPr b="1" sz="1200">
              <a:solidFill>
                <a:srgbClr val="000000"/>
              </a:solidFill>
            </a:endParaRPr>
          </a:p>
          <a:p>
            <a:pPr indent="-304800" lvl="0" marL="457200" rtl="0" algn="just">
              <a:spcBef>
                <a:spcPts val="0"/>
              </a:spcBef>
              <a:spcAft>
                <a:spcPts val="0"/>
              </a:spcAft>
              <a:buClr>
                <a:srgbClr val="000000"/>
              </a:buClr>
              <a:buSzPts val="1200"/>
              <a:buChar char="❖"/>
            </a:pPr>
            <a:r>
              <a:rPr b="1" lang="ka" sz="1200">
                <a:solidFill>
                  <a:srgbClr val="000000"/>
                </a:solidFill>
              </a:rPr>
              <a:t>ექთნები, რომლებიც ყველაზე ხანგრძლივ ცვლებში მუშაოდბნენ, მათთან კომუნიკაციის დამყარების პრობლემებიც ჩნდებოდა. ისინი ხანდახან ან საერთოდ ტკივილსაც კი არ აკონტროლებდნენ; პაციენტები ზოგჯერ ან არასდროს იღებდნენ შესაბამის მომსახურებას დროულად. ბევრი პაციენტისთვის უკმაყოფილება მცირდებოდა, თუ მათ მომსახურებას უწევდა ექთანი 8-9 სთ-იანი ან 10-11 სთ-იანი ცვლით. საბოლოო ჯამში, კვლევის თანახმად, პაციენტები მიიჩნევდნენ, რომ იღებდნენ უფრო ცუდ მომსახურებას იმ კლინიკებში, სადაც ექთნების დიდი რაოდენობა მუშაობდა 13 და უფრო მეტ საათიან ცვლებში.</a:t>
            </a:r>
            <a:r>
              <a:rPr lang="ka" sz="1200">
                <a:solidFill>
                  <a:srgbClr val="000000"/>
                </a:solidFill>
              </a:rPr>
              <a:t> </a:t>
            </a:r>
            <a:endParaRPr sz="1200">
              <a:solidFill>
                <a:srgbClr val="000000"/>
              </a:solidFill>
            </a:endParaRPr>
          </a:p>
          <a:p>
            <a:pPr indent="0" lvl="0" marL="0" rtl="0" algn="just">
              <a:spcBef>
                <a:spcPts val="1600"/>
              </a:spcBef>
              <a:spcAft>
                <a:spcPts val="0"/>
              </a:spcAft>
              <a:buNone/>
            </a:pPr>
            <a:r>
              <a:t/>
            </a:r>
            <a:endParaRPr sz="1400"/>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1000"/>
                                        <p:tgtEl>
                                          <p:spTgt spid="1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animEffect filter="fade" transition="in">
                                      <p:cBhvr>
                                        <p:cTn dur="1000"/>
                                        <p:tgtEl>
                                          <p:spTgt spid="1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4" st="4"/>
                                            </p:txEl>
                                          </p:spTgt>
                                        </p:tgtEl>
                                        <p:attrNameLst>
                                          <p:attrName>style.visibility</p:attrName>
                                        </p:attrNameLst>
                                      </p:cBhvr>
                                      <p:to>
                                        <p:strVal val="visible"/>
                                      </p:to>
                                    </p:set>
                                    <p:animEffect filter="fade" transition="in">
                                      <p:cBhvr>
                                        <p:cTn dur="1000"/>
                                        <p:tgtEl>
                                          <p:spTgt spid="1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5" st="5"/>
                                            </p:txEl>
                                          </p:spTgt>
                                        </p:tgtEl>
                                        <p:attrNameLst>
                                          <p:attrName>style.visibility</p:attrName>
                                        </p:attrNameLst>
                                      </p:cBhvr>
                                      <p:to>
                                        <p:strVal val="visible"/>
                                      </p:to>
                                    </p:set>
                                    <p:animEffect filter="fade" transition="in">
                                      <p:cBhvr>
                                        <p:cTn dur="1000"/>
                                        <p:tgtEl>
                                          <p:spTgt spid="11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98000"/>
            <a:ext cx="8520600" cy="943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ka" sz="1600">
                <a:solidFill>
                  <a:srgbClr val="303030"/>
                </a:solidFill>
                <a:highlight>
                  <a:schemeClr val="lt1"/>
                </a:highlight>
              </a:rPr>
              <a:t>Thompson, Brennan J. “Does work-induced fatigue accumulate across three compressed 12 hour shifts in hospital nurses and aides?” </a:t>
            </a:r>
            <a:r>
              <a:rPr i="1" lang="ka" sz="1600">
                <a:solidFill>
                  <a:srgbClr val="303030"/>
                </a:solidFill>
                <a:highlight>
                  <a:schemeClr val="lt1"/>
                </a:highlight>
              </a:rPr>
              <a:t>PloS one </a:t>
            </a:r>
            <a:r>
              <a:rPr lang="ka" sz="1600">
                <a:solidFill>
                  <a:srgbClr val="303030"/>
                </a:solidFill>
                <a:highlight>
                  <a:schemeClr val="lt1"/>
                </a:highlight>
              </a:rPr>
              <a:t>vol. 14,2 e0211715. 7 Feb. 2019, doi:10.1371/journal.pone.0211715</a:t>
            </a:r>
            <a:endParaRPr sz="1600"/>
          </a:p>
          <a:p>
            <a:pPr indent="0" lvl="0" marL="0" rtl="0" algn="l">
              <a:spcBef>
                <a:spcPts val="0"/>
              </a:spcBef>
              <a:spcAft>
                <a:spcPts val="0"/>
              </a:spcAft>
              <a:buNone/>
            </a:pPr>
            <a:r>
              <a:t/>
            </a:r>
            <a:endParaRPr/>
          </a:p>
        </p:txBody>
      </p:sp>
      <p:sp>
        <p:nvSpPr>
          <p:cNvPr id="116" name="Google Shape;116;p19"/>
          <p:cNvSpPr txBox="1"/>
          <p:nvPr>
            <p:ph idx="1" type="body"/>
          </p:nvPr>
        </p:nvSpPr>
        <p:spPr>
          <a:xfrm>
            <a:off x="311700" y="1152475"/>
            <a:ext cx="8520600" cy="3768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ka" sz="1400">
                <a:solidFill>
                  <a:schemeClr val="accent4"/>
                </a:solidFill>
                <a:latin typeface="Times New Roman"/>
                <a:ea typeface="Times New Roman"/>
                <a:cs typeface="Times New Roman"/>
                <a:sym typeface="Times New Roman"/>
              </a:rPr>
              <a:t>26-მა სრულ განაკვეთზე დასაქმებულმა საავადმყოფოს ექთანმა და თანაშემწემ (ასაკი</a:t>
            </a:r>
            <a:r>
              <a:rPr b="1" lang="ka" sz="1400">
                <a:solidFill>
                  <a:schemeClr val="accent4"/>
                </a:solidFill>
              </a:rPr>
              <a:t>= 36.1 ± 13.3) გაიარა ლაბორატორიული შემოწმება მას შემდეგ, რაც მათ დაასრულეს 12 საათიანი ცვლა და შემდგომ სამი 12 საათიანი ცვლა 72 საათის განმავლობაში.</a:t>
            </a:r>
            <a:endParaRPr b="1" sz="1400">
              <a:solidFill>
                <a:schemeClr val="accent4"/>
              </a:solidFill>
            </a:endParaRPr>
          </a:p>
          <a:p>
            <a:pPr indent="0" lvl="0" marL="0" rtl="0" algn="l">
              <a:spcBef>
                <a:spcPts val="1600"/>
              </a:spcBef>
              <a:spcAft>
                <a:spcPts val="0"/>
              </a:spcAft>
              <a:buNone/>
            </a:pPr>
            <a:r>
              <a:t/>
            </a:r>
            <a:endParaRPr sz="1000">
              <a:solidFill>
                <a:schemeClr val="dk1"/>
              </a:solidFill>
            </a:endParaRPr>
          </a:p>
          <a:p>
            <a:pPr indent="0" lvl="0" marL="0" rtl="0" algn="l">
              <a:spcBef>
                <a:spcPts val="1600"/>
              </a:spcBef>
              <a:spcAft>
                <a:spcPts val="0"/>
              </a:spcAft>
              <a:buNone/>
            </a:pPr>
            <a:r>
              <a:rPr b="1" lang="ka">
                <a:solidFill>
                  <a:schemeClr val="accent5"/>
                </a:solidFill>
                <a:latin typeface="Times New Roman"/>
                <a:ea typeface="Times New Roman"/>
                <a:cs typeface="Times New Roman"/>
                <a:sym typeface="Times New Roman"/>
              </a:rPr>
              <a:t>კვლევის მიგნება: </a:t>
            </a:r>
            <a:endParaRPr b="1">
              <a:solidFill>
                <a:schemeClr val="accent5"/>
              </a:solidFill>
              <a:latin typeface="Times New Roman"/>
              <a:ea typeface="Times New Roman"/>
              <a:cs typeface="Times New Roman"/>
              <a:sym typeface="Times New Roman"/>
            </a:endParaRPr>
          </a:p>
          <a:p>
            <a:pPr indent="0" lvl="0" marL="0" rtl="0" algn="just">
              <a:spcBef>
                <a:spcPts val="1600"/>
              </a:spcBef>
              <a:spcAft>
                <a:spcPts val="1600"/>
              </a:spcAft>
              <a:buClr>
                <a:schemeClr val="dk1"/>
              </a:buClr>
              <a:buSzPts val="1100"/>
              <a:buFont typeface="Arial"/>
              <a:buNone/>
            </a:pPr>
            <a:r>
              <a:rPr b="1" lang="ka" sz="1400">
                <a:solidFill>
                  <a:srgbClr val="000000"/>
                </a:solidFill>
                <a:latin typeface="Times New Roman"/>
                <a:ea typeface="Times New Roman"/>
                <a:cs typeface="Times New Roman"/>
                <a:sym typeface="Times New Roman"/>
              </a:rPr>
              <a:t>ყოველდღიური 12 საათიანი ცვლის შემდეგ, ექთნებში გამოვლინდა დაგვიანებული რეაგირება, კუნთის ფუნქციის დარღვევა და მოდუნება. გაუარესდა მხედველობა და სმენა. </a:t>
            </a:r>
            <a:endParaRPr b="1" sz="14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110375"/>
            <a:ext cx="8520600" cy="104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a" sz="1400"/>
              <a:t>Shin, Sujin &amp; Park, Jin-Hwa &amp; Bae, Sung-Heui. (2018). Nurse staffing and nurse outcomes: A systematic review and meta-analysis. Nursing Outlook. 66. 10.1016/j.outlook.2017.12.002. </a:t>
            </a:r>
            <a:endParaRPr sz="1400"/>
          </a:p>
          <a:p>
            <a:pPr indent="0" lvl="0" marL="0" rtl="0" algn="l">
              <a:spcBef>
                <a:spcPts val="0"/>
              </a:spcBef>
              <a:spcAft>
                <a:spcPts val="0"/>
              </a:spcAft>
              <a:buNone/>
            </a:pPr>
            <a:r>
              <a:t/>
            </a:r>
            <a:endParaRPr sz="1400"/>
          </a:p>
          <a:p>
            <a:pPr indent="0" lvl="0" marL="0" rtl="0" algn="l">
              <a:lnSpc>
                <a:spcPct val="115000"/>
              </a:lnSpc>
              <a:spcBef>
                <a:spcPts val="0"/>
              </a:spcBef>
              <a:spcAft>
                <a:spcPts val="0"/>
              </a:spcAft>
              <a:buNone/>
            </a:pPr>
            <a:r>
              <a:rPr b="1" lang="ka" sz="1400">
                <a:solidFill>
                  <a:srgbClr val="000000"/>
                </a:solidFill>
              </a:rPr>
              <a:t>13 კვლევის ანალიზი</a:t>
            </a:r>
            <a:endParaRPr b="1" sz="1400">
              <a:solidFill>
                <a:srgbClr val="000000"/>
              </a:solidFill>
            </a:endParaRPr>
          </a:p>
          <a:p>
            <a:pPr indent="0" lvl="0" marL="0" rtl="0" algn="l">
              <a:spcBef>
                <a:spcPts val="1600"/>
              </a:spcBef>
              <a:spcAft>
                <a:spcPts val="0"/>
              </a:spcAft>
              <a:buNone/>
            </a:pPr>
            <a:r>
              <a:t/>
            </a:r>
            <a:endParaRPr sz="1400"/>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t/>
            </a:r>
            <a:endParaRPr/>
          </a:p>
        </p:txBody>
      </p:sp>
      <p:sp>
        <p:nvSpPr>
          <p:cNvPr id="122" name="Google Shape;122;p20"/>
          <p:cNvSpPr txBox="1"/>
          <p:nvPr>
            <p:ph idx="1" type="body"/>
          </p:nvPr>
        </p:nvSpPr>
        <p:spPr>
          <a:xfrm>
            <a:off x="311700" y="1152475"/>
            <a:ext cx="8520600" cy="39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a:solidFill>
                  <a:schemeClr val="accent4"/>
                </a:solidFill>
              </a:rPr>
              <a:t>კვლევის </a:t>
            </a:r>
            <a:r>
              <a:rPr b="1" lang="ka">
                <a:solidFill>
                  <a:schemeClr val="accent4"/>
                </a:solidFill>
              </a:rPr>
              <a:t>მიგნებები: </a:t>
            </a:r>
            <a:endParaRPr b="1">
              <a:solidFill>
                <a:schemeClr val="accent4"/>
              </a:solidFill>
            </a:endParaRPr>
          </a:p>
          <a:p>
            <a:pPr indent="-317500" lvl="0" marL="457200" rtl="0" algn="just">
              <a:spcBef>
                <a:spcPts val="1600"/>
              </a:spcBef>
              <a:spcAft>
                <a:spcPts val="0"/>
              </a:spcAft>
              <a:buClr>
                <a:schemeClr val="accent5"/>
              </a:buClr>
              <a:buSzPts val="1400"/>
              <a:buChar char="❖"/>
            </a:pPr>
            <a:r>
              <a:rPr b="1" lang="ka" sz="1400">
                <a:solidFill>
                  <a:srgbClr val="000000"/>
                </a:solidFill>
              </a:rPr>
              <a:t>მიუხედავად იმისა, რომ ამ 13 კვლევიდან თითოეულის მეთოდი სხვადასხვაა, ყველა ადგენს კავშირს პაციენტთა და ექთანთა რაოდენობრივ შეფარდებასა და ექთნებისთვის საზიანო შედეგებს შორის. არ არსებობს შემთხვევა, რომელიც ადგენს საპირისპიროს. ამიტომაც, რაც უფრო მაღალია პაციენტების წილი ეთქნებთან მიმართებით, მით უფრო მაღალია უარყოფითი შედეგები ექთნებისთვის; </a:t>
            </a:r>
            <a:endParaRPr b="1" sz="1400">
              <a:solidFill>
                <a:srgbClr val="000000"/>
              </a:solidFill>
            </a:endParaRPr>
          </a:p>
          <a:p>
            <a:pPr indent="-317500" lvl="0" marL="457200" rtl="0" algn="just">
              <a:spcBef>
                <a:spcPts val="0"/>
              </a:spcBef>
              <a:spcAft>
                <a:spcPts val="0"/>
              </a:spcAft>
              <a:buClr>
                <a:schemeClr val="accent5"/>
              </a:buClr>
              <a:buSzPts val="1400"/>
              <a:buChar char="❖"/>
            </a:pPr>
            <a:r>
              <a:rPr b="1" lang="ka" sz="1400">
                <a:solidFill>
                  <a:srgbClr val="000000"/>
                </a:solidFill>
              </a:rPr>
              <a:t>პაციენტთა დიდი რაოდენობა ერთ ექთანზე პირდაპირ იწვევს მომუშავეების “გადაწვას”. </a:t>
            </a:r>
            <a:endParaRPr b="1" sz="1400">
              <a:solidFill>
                <a:srgbClr val="000000"/>
              </a:solidFill>
            </a:endParaRPr>
          </a:p>
          <a:p>
            <a:pPr indent="-317500" lvl="0" marL="457200" rtl="0" algn="just">
              <a:spcBef>
                <a:spcPts val="0"/>
              </a:spcBef>
              <a:spcAft>
                <a:spcPts val="0"/>
              </a:spcAft>
              <a:buClr>
                <a:schemeClr val="accent5"/>
              </a:buClr>
              <a:buSzPts val="1400"/>
              <a:buChar char="❖"/>
            </a:pPr>
            <a:r>
              <a:rPr b="1" lang="ka" sz="1400">
                <a:solidFill>
                  <a:srgbClr val="000000"/>
                </a:solidFill>
              </a:rPr>
              <a:t>1 პაციენტის დამატება რეგისტრირებულ ექთანზე იწვევს ალბათობას, რომ ექთნის სამუშაოთი უკმაყოფილება 8%-ით გაიზრდება; </a:t>
            </a:r>
            <a:endParaRPr b="1" sz="1400">
              <a:solidFill>
                <a:srgbClr val="000000"/>
              </a:solidFill>
            </a:endParaRPr>
          </a:p>
          <a:p>
            <a:pPr indent="-317500" lvl="0" marL="457200" rtl="0" algn="just">
              <a:spcBef>
                <a:spcPts val="0"/>
              </a:spcBef>
              <a:spcAft>
                <a:spcPts val="0"/>
              </a:spcAft>
              <a:buClr>
                <a:schemeClr val="accent5"/>
              </a:buClr>
              <a:buSzPts val="1400"/>
              <a:buChar char="❖"/>
            </a:pPr>
            <a:r>
              <a:rPr b="1" lang="ka" sz="1400">
                <a:solidFill>
                  <a:srgbClr val="000000"/>
                </a:solidFill>
              </a:rPr>
              <a:t>1 პაციენტის დამატება </a:t>
            </a:r>
            <a:r>
              <a:rPr b="1" lang="ka" sz="1400">
                <a:solidFill>
                  <a:schemeClr val="dk1"/>
                </a:solidFill>
              </a:rPr>
              <a:t>1,05-ჯერ </a:t>
            </a:r>
            <a:r>
              <a:rPr b="1" lang="ka" sz="1400">
                <a:solidFill>
                  <a:srgbClr val="000000"/>
                </a:solidFill>
              </a:rPr>
              <a:t>ზრდის ექთნის მიერ სამუშაოდან წასვლის სურვილს;</a:t>
            </a:r>
            <a:endParaRPr b="1" sz="1400">
              <a:solidFill>
                <a:srgbClr val="000000"/>
              </a:solidFill>
            </a:endParaRPr>
          </a:p>
          <a:p>
            <a:pPr indent="-317500" lvl="0" marL="457200" rtl="0" algn="just">
              <a:spcBef>
                <a:spcPts val="0"/>
              </a:spcBef>
              <a:spcAft>
                <a:spcPts val="0"/>
              </a:spcAft>
              <a:buClr>
                <a:schemeClr val="accent5"/>
              </a:buClr>
              <a:buSzPts val="1400"/>
              <a:buChar char="❖"/>
            </a:pPr>
            <a:r>
              <a:rPr b="1" lang="ka" sz="1400">
                <a:solidFill>
                  <a:srgbClr val="000000"/>
                </a:solidFill>
              </a:rPr>
              <a:t>მეტა ანილიზის კვლევამ აჩვენა, რომ ექთნების მიერ სამუშაოთი უკმაყოფილება იყო უფრო მაღალი, ვიდრე “გადაწვა” ან სამუშაოდან წასვლის სურვილი;</a:t>
            </a:r>
            <a:endParaRPr b="1" sz="1400">
              <a:solidFill>
                <a:srgbClr val="000000"/>
              </a:solidFill>
            </a:endParaRPr>
          </a:p>
          <a:p>
            <a:pPr indent="-317500" lvl="0" marL="457200" rtl="0" algn="just">
              <a:spcBef>
                <a:spcPts val="0"/>
              </a:spcBef>
              <a:spcAft>
                <a:spcPts val="0"/>
              </a:spcAft>
              <a:buClr>
                <a:schemeClr val="accent5"/>
              </a:buClr>
              <a:buSzPts val="1400"/>
              <a:buChar char="❖"/>
            </a:pPr>
            <a:r>
              <a:rPr b="1" lang="ka" sz="1400">
                <a:solidFill>
                  <a:srgbClr val="000000"/>
                </a:solidFill>
              </a:rPr>
              <a:t>კვლევა აჩვენებს,  რომ დიდი რა</a:t>
            </a:r>
            <a:r>
              <a:rPr b="1" lang="ka" sz="1400">
                <a:solidFill>
                  <a:srgbClr val="000000"/>
                </a:solidFill>
              </a:rPr>
              <a:t>ოდენობით პაციენტებით დატვირთვა ექთნებზე განაპირობებდა ექთნებისთვის უარყოფით შედეგებს;</a:t>
            </a:r>
            <a:endParaRPr b="1" sz="14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0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0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0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10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1000"/>
                                        <p:tgtEl>
                                          <p:spTgt spid="1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animEffect filter="fade" transition="in">
                                      <p:cBhvr>
                                        <p:cTn dur="1000"/>
                                        <p:tgtEl>
                                          <p:spTgt spid="1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6" st="6"/>
                                            </p:txEl>
                                          </p:spTgt>
                                        </p:tgtEl>
                                        <p:attrNameLst>
                                          <p:attrName>style.visibility</p:attrName>
                                        </p:attrNameLst>
                                      </p:cBhvr>
                                      <p:to>
                                        <p:strVal val="visible"/>
                                      </p:to>
                                    </p:set>
                                    <p:animEffect filter="fade" transition="in">
                                      <p:cBhvr>
                                        <p:cTn dur="1000"/>
                                        <p:tgtEl>
                                          <p:spTgt spid="12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249750" y="980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ka" sz="1400">
                <a:solidFill>
                  <a:srgbClr val="000000"/>
                </a:solidFill>
                <a:highlight>
                  <a:schemeClr val="lt1"/>
                </a:highlight>
                <a:latin typeface="Roboto"/>
                <a:ea typeface="Roboto"/>
                <a:cs typeface="Roboto"/>
                <a:sym typeface="Roboto"/>
              </a:rPr>
              <a:t>Van Oostveen, C. J., Mathijssen, E., &amp; Vermeulen, H. (2015). </a:t>
            </a:r>
            <a:r>
              <a:rPr i="1" lang="ka" sz="1400">
                <a:solidFill>
                  <a:srgbClr val="000000"/>
                </a:solidFill>
                <a:highlight>
                  <a:schemeClr val="lt1"/>
                </a:highlight>
                <a:latin typeface="Roboto"/>
                <a:ea typeface="Roboto"/>
                <a:cs typeface="Roboto"/>
                <a:sym typeface="Roboto"/>
              </a:rPr>
              <a:t>Nurse staffing issues are just the tip of the iceberg: A qualitative study about nurses’ perceptions of nurse staffing. International Journal of Nursing Studies, 52(8), 1300–1309.</a:t>
            </a:r>
            <a:endParaRPr sz="1400">
              <a:solidFill>
                <a:srgbClr val="000000"/>
              </a:solidFill>
            </a:endParaRPr>
          </a:p>
          <a:p>
            <a:pPr indent="0" lvl="0" marL="0" rtl="0" algn="l">
              <a:spcBef>
                <a:spcPts val="0"/>
              </a:spcBef>
              <a:spcAft>
                <a:spcPts val="0"/>
              </a:spcAft>
              <a:buNone/>
            </a:pPr>
            <a:r>
              <a:t/>
            </a:r>
            <a:endParaRPr/>
          </a:p>
        </p:txBody>
      </p:sp>
      <p:sp>
        <p:nvSpPr>
          <p:cNvPr id="128" name="Google Shape;128;p21"/>
          <p:cNvSpPr txBox="1"/>
          <p:nvPr>
            <p:ph idx="1" type="body"/>
          </p:nvPr>
        </p:nvSpPr>
        <p:spPr>
          <a:xfrm>
            <a:off x="311700" y="941950"/>
            <a:ext cx="8520600" cy="42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ka" sz="1600">
                <a:solidFill>
                  <a:srgbClr val="000000"/>
                </a:solidFill>
              </a:rPr>
              <a:t>44 ექთანი სხვადასხვა განათლებით, პროფესიული და ბაკალავრის განათლების ხარისხით.</a:t>
            </a:r>
            <a:endParaRPr b="1" sz="1600">
              <a:solidFill>
                <a:srgbClr val="000000"/>
              </a:solidFill>
            </a:endParaRPr>
          </a:p>
          <a:p>
            <a:pPr indent="0" lvl="0" marL="0" rtl="0" algn="l">
              <a:spcBef>
                <a:spcPts val="1600"/>
              </a:spcBef>
              <a:spcAft>
                <a:spcPts val="0"/>
              </a:spcAft>
              <a:buNone/>
            </a:pPr>
            <a:r>
              <a:rPr b="1" lang="ka">
                <a:solidFill>
                  <a:schemeClr val="accent4"/>
                </a:solidFill>
              </a:rPr>
              <a:t>კვლევის </a:t>
            </a:r>
            <a:r>
              <a:rPr b="1" lang="ka">
                <a:solidFill>
                  <a:schemeClr val="accent4"/>
                </a:solidFill>
              </a:rPr>
              <a:t>მიგნება:</a:t>
            </a:r>
            <a:endParaRPr b="1">
              <a:solidFill>
                <a:schemeClr val="accent4"/>
              </a:solidFill>
            </a:endParaRPr>
          </a:p>
          <a:p>
            <a:pPr indent="0" lvl="0" marL="0" rtl="0" algn="just">
              <a:spcBef>
                <a:spcPts val="1600"/>
              </a:spcBef>
              <a:spcAft>
                <a:spcPts val="0"/>
              </a:spcAft>
              <a:buNone/>
            </a:pPr>
            <a:r>
              <a:rPr b="1" lang="ka" sz="1400">
                <a:solidFill>
                  <a:srgbClr val="000000"/>
                </a:solidFill>
              </a:rPr>
              <a:t>ექთნების საკადრო პირობები, მხოლოდ აისბერგის წვერია. ზედაპირის ქვეშ გამოიკვეთა სამი მთავარი პრობლემა -</a:t>
            </a:r>
            <a:r>
              <a:rPr b="1" lang="ka" sz="1400"/>
              <a:t> </a:t>
            </a:r>
            <a:r>
              <a:rPr b="1" lang="ka" sz="1400">
                <a:solidFill>
                  <a:schemeClr val="accent5"/>
                </a:solidFill>
              </a:rPr>
              <a:t>საექთნო ქცევა, ავტორიტეტი და ავტონომია - </a:t>
            </a:r>
            <a:r>
              <a:rPr b="1" lang="ka" sz="1400">
                <a:solidFill>
                  <a:srgbClr val="000000"/>
                </a:solidFill>
              </a:rPr>
              <a:t>რაც დაკავშირებულია საერთო თემასთან: </a:t>
            </a:r>
            <a:r>
              <a:rPr b="1" lang="ka" sz="1400">
                <a:solidFill>
                  <a:schemeClr val="accent5"/>
                </a:solidFill>
              </a:rPr>
              <a:t>ექთნების პოზიცია. </a:t>
            </a:r>
            <a:r>
              <a:rPr b="1" lang="ka" sz="1400">
                <a:solidFill>
                  <a:srgbClr val="000000"/>
                </a:solidFill>
              </a:rPr>
              <a:t>ექთნების </a:t>
            </a:r>
            <a:r>
              <a:rPr b="1" lang="ka" sz="1400">
                <a:solidFill>
                  <a:srgbClr val="000000"/>
                </a:solidFill>
              </a:rPr>
              <a:t>აზროვნება, გადაწყვეტილების მიღება, ფიქრი და ინფორმაციის დამუშავება განსხვავებულია სხვა მედიცინის მუშაკებისგან, მაგ. ექიმებისგან. ეს, თავის მხრივ, აფერხებს მათ, რომ მოითხოვონ შესაბამისი შრომის პირობები. მათი ერთ-ერთი მოთხოვნა იყო კადრების ადეკვატურად დაკომპლექტება, რათა საერთო მიზანისთვის მიეღწიათ, პაციენტებს უსაფრთხოებისა და მაღალი ხარისხის მოვლის უზრუნველყოფა. კვლევა ასევე აქცენტს აკეთებს ექთნების მოთხოვნაზე, გახადონ თავიანთი საქმიანობა ხილვადი, რათა უკეთესად პოზიციონირებდნენ და გამოიმუშაონ ავტონომია.  </a:t>
            </a:r>
            <a:endParaRPr b="1" sz="1400">
              <a:solidFill>
                <a:srgbClr val="980000"/>
              </a:solidFill>
            </a:endParaRPr>
          </a:p>
          <a:p>
            <a:pPr indent="0" lvl="0" marL="0" rtl="0" algn="l">
              <a:spcBef>
                <a:spcPts val="1600"/>
              </a:spcBef>
              <a:spcAft>
                <a:spcPts val="1600"/>
              </a:spcAft>
              <a:buNone/>
            </a:pPr>
            <a:r>
              <a:t/>
            </a:r>
            <a:endParaRPr b="1" sz="16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