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6" r:id="rId1"/>
    <p:sldMasterId id="2147484248" r:id="rId2"/>
  </p:sldMasterIdLst>
  <p:notesMasterIdLst>
    <p:notesMasterId r:id="rId20"/>
  </p:notesMasterIdLst>
  <p:sldIdLst>
    <p:sldId id="257" r:id="rId3"/>
    <p:sldId id="283" r:id="rId4"/>
    <p:sldId id="297" r:id="rId5"/>
    <p:sldId id="298" r:id="rId6"/>
    <p:sldId id="300" r:id="rId7"/>
    <p:sldId id="302" r:id="rId8"/>
    <p:sldId id="303" r:id="rId9"/>
    <p:sldId id="299" r:id="rId10"/>
    <p:sldId id="311" r:id="rId11"/>
    <p:sldId id="312" r:id="rId12"/>
    <p:sldId id="313" r:id="rId13"/>
    <p:sldId id="304" r:id="rId14"/>
    <p:sldId id="306" r:id="rId15"/>
    <p:sldId id="307" r:id="rId16"/>
    <p:sldId id="308" r:id="rId17"/>
    <p:sldId id="309" r:id="rId18"/>
    <p:sldId id="31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urabi" initials="Z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BE9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09" autoAdjust="0"/>
    <p:restoredTop sz="89946" autoAdjust="0"/>
  </p:normalViewPr>
  <p:slideViewPr>
    <p:cSldViewPr snapToGrid="0">
      <p:cViewPr>
        <p:scale>
          <a:sx n="89" d="100"/>
          <a:sy n="89" d="100"/>
        </p:scale>
        <p:origin x="-702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894919385076864E-2"/>
          <c:y val="9.2888044166892933E-2"/>
          <c:w val="0.93024793775778025"/>
          <c:h val="0.70615621323196665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პენსია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square"/>
            <c:size val="5"/>
          </c:marker>
          <c:dLbls>
            <c:dLbl>
              <c:idx val="0"/>
              <c:layout>
                <c:manualLayout>
                  <c:x val="-3.3310484626921634E-2"/>
                  <c:y val="-2.5179040119985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AD0E-4B3A-AF4C-3D7CF89ED197}"/>
                </c:ext>
              </c:extLst>
            </c:dLbl>
            <c:dLbl>
              <c:idx val="1"/>
              <c:layout>
                <c:manualLayout>
                  <c:x val="-2.7243589743589758E-2"/>
                  <c:y val="-3.3742331288343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D0E-4B3A-AF4C-3D7CF89ED197}"/>
                </c:ext>
              </c:extLst>
            </c:dLbl>
            <c:dLbl>
              <c:idx val="2"/>
              <c:layout>
                <c:manualLayout>
                  <c:x val="-2.7243589743589758E-2"/>
                  <c:y val="-3.0674846625766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D0E-4B3A-AF4C-3D7CF89ED197}"/>
                </c:ext>
              </c:extLst>
            </c:dLbl>
            <c:dLbl>
              <c:idx val="3"/>
              <c:layout>
                <c:manualLayout>
                  <c:x val="-2.5641025641025678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D0E-4B3A-AF4C-3D7CF89ED197}"/>
                </c:ext>
              </c:extLst>
            </c:dLbl>
            <c:dLbl>
              <c:idx val="4"/>
              <c:layout>
                <c:manualLayout>
                  <c:x val="-2.403846153846155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D0E-4B3A-AF4C-3D7CF89ED197}"/>
                </c:ext>
              </c:extLst>
            </c:dLbl>
            <c:dLbl>
              <c:idx val="5"/>
              <c:layout>
                <c:manualLayout>
                  <c:x val="-2.4038461538461481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D0E-4B3A-AF4C-3D7CF89ED197}"/>
                </c:ext>
              </c:extLst>
            </c:dLbl>
            <c:dLbl>
              <c:idx val="6"/>
              <c:layout>
                <c:manualLayout>
                  <c:x val="-2.2435897435897426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D0E-4B3A-AF4C-3D7CF89ED197}"/>
                </c:ext>
              </c:extLst>
            </c:dLbl>
            <c:dLbl>
              <c:idx val="7"/>
              <c:layout>
                <c:manualLayout>
                  <c:x val="-2.083333333333336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D0E-4B3A-AF4C-3D7CF89ED197}"/>
                </c:ext>
              </c:extLst>
            </c:dLbl>
            <c:dLbl>
              <c:idx val="8"/>
              <c:layout>
                <c:manualLayout>
                  <c:x val="-2.083333333333336E-2"/>
                  <c:y val="-2.76073619631902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AD0E-4B3A-AF4C-3D7CF89ED197}"/>
                </c:ext>
              </c:extLst>
            </c:dLbl>
            <c:dLbl>
              <c:idx val="9"/>
              <c:layout>
                <c:manualLayout>
                  <c:x val="-2.8846153846153851E-2"/>
                  <c:y val="-4.29447852760736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AD0E-4B3A-AF4C-3D7CF89ED197}"/>
                </c:ext>
              </c:extLst>
            </c:dLbl>
            <c:dLbl>
              <c:idx val="10"/>
              <c:layout>
                <c:manualLayout>
                  <c:x val="-3.5370852080989765E-2"/>
                  <c:y val="-3.4130238030591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AD0E-4B3A-AF4C-3D7CF89ED197}"/>
                </c:ext>
              </c:extLst>
            </c:dLbl>
            <c:dLbl>
              <c:idx val="11"/>
              <c:layout>
                <c:manualLayout>
                  <c:x val="-3.5370852080989765E-2"/>
                  <c:y val="-4.77221920535795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AD0E-4B3A-AF4C-3D7CF89ED197}"/>
                </c:ext>
              </c:extLst>
            </c:dLbl>
            <c:dLbl>
              <c:idx val="12"/>
              <c:layout>
                <c:manualLayout>
                  <c:x val="-2.5641025641025678E-2"/>
                  <c:y val="-3.3742331288343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AD0E-4B3A-AF4C-3D7CF89ED197}"/>
                </c:ext>
              </c:extLst>
            </c:dLbl>
            <c:dLbl>
              <c:idx val="13"/>
              <c:layout>
                <c:manualLayout>
                  <c:x val="-2.5641151827175385E-2"/>
                  <c:y val="-4.9079754601227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AD0E-4B3A-AF4C-3D7CF89ED197}"/>
                </c:ext>
              </c:extLst>
            </c:dLbl>
            <c:dLbl>
              <c:idx val="14"/>
              <c:layout>
                <c:manualLayout>
                  <c:x val="-2.2321428571428679E-2"/>
                  <c:y val="-6.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AD0E-4B3A-AF4C-3D7CF89ED197}"/>
                </c:ext>
              </c:extLst>
            </c:dLbl>
            <c:dLbl>
              <c:idx val="15"/>
              <c:layout>
                <c:manualLayout>
                  <c:x val="-2.5297619047619048E-2"/>
                  <c:y val="-8.63095238095238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AD0E-4B3A-AF4C-3D7CF89ED197}"/>
                </c:ext>
              </c:extLst>
            </c:dLbl>
            <c:dLbl>
              <c:idx val="16"/>
              <c:layout>
                <c:manualLayout>
                  <c:x val="-3.273809523809524E-2"/>
                  <c:y val="-5.35714285714285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AD0E-4B3A-AF4C-3D7CF89ED197}"/>
                </c:ext>
              </c:extLst>
            </c:dLbl>
            <c:dLbl>
              <c:idx val="17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 baseline="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aseline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Sheet1!$B$1:$S$1</c:f>
              <c:strCache>
                <c:ptCount val="1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  <c:pt idx="8">
                  <c:v>2011</c:v>
                </c:pt>
                <c:pt idx="9">
                  <c:v>2012</c:v>
                </c:pt>
                <c:pt idx="10">
                  <c:v>2013</c:v>
                </c:pt>
                <c:pt idx="11">
                  <c:v>2014</c:v>
                </c:pt>
                <c:pt idx="12">
                  <c:v>2015</c:v>
                </c:pt>
                <c:pt idx="13">
                  <c:v>2016</c:v>
                </c:pt>
                <c:pt idx="14">
                  <c:v>2017</c:v>
                </c:pt>
                <c:pt idx="15">
                  <c:v>2018</c:v>
                </c:pt>
                <c:pt idx="16">
                  <c:v>2019</c:v>
                </c:pt>
                <c:pt idx="17">
                  <c:v>2020</c:v>
                </c:pt>
              </c:strCache>
            </c:strRef>
          </c:cat>
          <c:val>
            <c:numRef>
              <c:f>Sheet1!$B$2:$S$2</c:f>
              <c:numCache>
                <c:formatCode>General</c:formatCode>
                <c:ptCount val="18"/>
                <c:pt idx="0">
                  <c:v>14</c:v>
                </c:pt>
                <c:pt idx="1">
                  <c:v>18</c:v>
                </c:pt>
                <c:pt idx="2">
                  <c:v>28</c:v>
                </c:pt>
                <c:pt idx="3">
                  <c:v>38</c:v>
                </c:pt>
                <c:pt idx="4">
                  <c:v>55</c:v>
                </c:pt>
                <c:pt idx="5">
                  <c:v>70</c:v>
                </c:pt>
                <c:pt idx="6">
                  <c:v>80</c:v>
                </c:pt>
                <c:pt idx="7">
                  <c:v>80</c:v>
                </c:pt>
                <c:pt idx="8">
                  <c:v>100</c:v>
                </c:pt>
                <c:pt idx="9">
                  <c:v>140</c:v>
                </c:pt>
                <c:pt idx="10">
                  <c:v>150</c:v>
                </c:pt>
                <c:pt idx="11">
                  <c:v>150</c:v>
                </c:pt>
                <c:pt idx="12">
                  <c:v>160</c:v>
                </c:pt>
                <c:pt idx="13">
                  <c:v>180</c:v>
                </c:pt>
                <c:pt idx="14">
                  <c:v>180</c:v>
                </c:pt>
                <c:pt idx="15">
                  <c:v>180</c:v>
                </c:pt>
                <c:pt idx="16">
                  <c:v>200</c:v>
                </c:pt>
                <c:pt idx="17">
                  <c:v>220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AD0E-4B3A-AF4C-3D7CF89ED1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138752"/>
        <c:axId val="120498432"/>
      </c:lineChart>
      <c:catAx>
        <c:axId val="1201387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20498432"/>
        <c:crosses val="autoZero"/>
        <c:auto val="1"/>
        <c:lblAlgn val="ctr"/>
        <c:lblOffset val="100"/>
        <c:noMultiLvlLbl val="0"/>
      </c:catAx>
      <c:valAx>
        <c:axId val="120498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013875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1.9127425248314574E-2"/>
          <c:y val="0.89953937007874041"/>
          <c:w val="0.96991508414389438"/>
          <c:h val="8.379396325459329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100">
          <a:solidFill>
            <a:srgbClr val="008080"/>
          </a:solidFill>
        </a:defRPr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38CED5-9507-47AB-863F-BFE5F9BCB97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1AD38E6-7F26-436B-A2B1-8F9423AA3CDB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u="none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გაიზარდა სოციალურ მუშაკთა შრომის ანაზღაურება</a:t>
          </a:r>
          <a:endParaRPr lang="en-US" sz="1400" b="1" u="none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AF654BA0-9E29-475A-AA2F-1AAEF63B8E4C}" type="parTrans" cxnId="{098A4173-B29C-4C20-962B-5CB759A5800B}">
      <dgm:prSet/>
      <dgm:spPr/>
      <dgm:t>
        <a:bodyPr/>
        <a:lstStyle/>
        <a:p>
          <a:endParaRPr lang="en-US"/>
        </a:p>
      </dgm:t>
    </dgm:pt>
    <dgm:pt modelId="{9026C5D8-5399-4AFC-86D0-FF42DA626179}" type="sibTrans" cxnId="{098A4173-B29C-4C20-962B-5CB759A5800B}">
      <dgm:prSet/>
      <dgm:spPr/>
      <dgm:t>
        <a:bodyPr/>
        <a:lstStyle/>
        <a:p>
          <a:endParaRPr lang="en-US"/>
        </a:p>
      </dgm:t>
    </dgm:pt>
    <dgm:pt modelId="{69C796E6-7844-4C53-BA42-09DDEB8EABA4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dirty="0" smtClean="0">
              <a:solidFill>
                <a:schemeClr val="accent1">
                  <a:lumMod val="75000"/>
                </a:schemeClr>
              </a:solidFill>
              <a:cs typeface="Calibri" panose="020F0502020204030204" pitchFamily="34" charset="0"/>
            </a:rPr>
            <a:t>დაიხვეწა და ჩამოყალიბდა უფრო მოქნილი ახალი ორგანიზაციული სტრუქტურა</a:t>
          </a:r>
          <a:endParaRPr lang="en-US" sz="1400" b="1" u="sng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03DDCCB3-F195-4A34-A6C0-A390F162EC87}" type="parTrans" cxnId="{792E06B4-4DA4-4492-AE31-68D1B0021583}">
      <dgm:prSet/>
      <dgm:spPr/>
      <dgm:t>
        <a:bodyPr/>
        <a:lstStyle/>
        <a:p>
          <a:endParaRPr lang="en-US"/>
        </a:p>
      </dgm:t>
    </dgm:pt>
    <dgm:pt modelId="{14849F90-8CB0-42F7-BADA-232BD1D40B0E}" type="sibTrans" cxnId="{792E06B4-4DA4-4492-AE31-68D1B0021583}">
      <dgm:prSet/>
      <dgm:spPr/>
      <dgm:t>
        <a:bodyPr/>
        <a:lstStyle/>
        <a:p>
          <a:endParaRPr lang="en-US"/>
        </a:p>
      </dgm:t>
    </dgm:pt>
    <dgm:pt modelId="{BABDC330-6579-42C6-9AF3-3A27116D89A9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მიმდინარეობს კვალიფიციური კადრებით დაკომპლექტების პროცესი 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2D969E41-10E6-4054-B9BC-8DD1093F7170}" type="parTrans" cxnId="{659198C6-7900-47C1-9AB8-99C856CFD1F4}">
      <dgm:prSet/>
      <dgm:spPr/>
      <dgm:t>
        <a:bodyPr/>
        <a:lstStyle/>
        <a:p>
          <a:endParaRPr lang="en-US"/>
        </a:p>
      </dgm:t>
    </dgm:pt>
    <dgm:pt modelId="{3F19F79E-0EF9-4232-BCCF-5B99E1EFD97F}" type="sibTrans" cxnId="{659198C6-7900-47C1-9AB8-99C856CFD1F4}">
      <dgm:prSet/>
      <dgm:spPr/>
      <dgm:t>
        <a:bodyPr/>
        <a:lstStyle/>
        <a:p>
          <a:endParaRPr lang="en-US"/>
        </a:p>
      </dgm:t>
    </dgm:pt>
    <dgm:pt modelId="{62DB5D28-EEB9-430C-9DA4-684667CD888B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u="none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რეორგანიზაციის ფარგლებში  გამოიყო და ცალკე ჩამოყალიბდა მეურვეობა-მზრუნველობის ორგანო.</a:t>
          </a:r>
          <a:endParaRPr lang="en-US" sz="1400" b="1" u="none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E5189618-57B8-4F60-976C-8891040F7DAA}" type="parTrans" cxnId="{A145A664-AD37-4D46-854A-7837396D738F}">
      <dgm:prSet/>
      <dgm:spPr/>
      <dgm:t>
        <a:bodyPr/>
        <a:lstStyle/>
        <a:p>
          <a:endParaRPr lang="en-US"/>
        </a:p>
      </dgm:t>
    </dgm:pt>
    <dgm:pt modelId="{D8486227-BEE7-4F24-B44C-096FAB63D2A8}" type="sibTrans" cxnId="{A145A664-AD37-4D46-854A-7837396D738F}">
      <dgm:prSet/>
      <dgm:spPr/>
      <dgm:t>
        <a:bodyPr/>
        <a:lstStyle/>
        <a:p>
          <a:endParaRPr lang="en-US"/>
        </a:p>
      </dgm:t>
    </dgm:pt>
    <dgm:pt modelId="{2E824437-FFBC-42E6-A935-47F1B1FC0273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u="none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შეიქმნა მოქნილი სისტემა, სადაც ერთი ქოლგის ქვეშ მოექცა მოწყვლადი ჯგუფები და მათთვის განკუთვნილი სერვისები </a:t>
          </a:r>
          <a:endParaRPr lang="en-US" sz="1400" b="1" u="none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AD1F0E16-2332-4BC7-A7FE-64BE8141D565}" type="parTrans" cxnId="{4EA46992-8294-4091-883A-B5453EB3A971}">
      <dgm:prSet/>
      <dgm:spPr/>
      <dgm:t>
        <a:bodyPr/>
        <a:lstStyle/>
        <a:p>
          <a:endParaRPr lang="en-US"/>
        </a:p>
      </dgm:t>
    </dgm:pt>
    <dgm:pt modelId="{CBE62532-8830-4723-A6FF-AF3E76610E92}" type="sibTrans" cxnId="{4EA46992-8294-4091-883A-B5453EB3A971}">
      <dgm:prSet/>
      <dgm:spPr/>
      <dgm:t>
        <a:bodyPr/>
        <a:lstStyle/>
        <a:p>
          <a:endParaRPr lang="en-US"/>
        </a:p>
      </dgm:t>
    </dgm:pt>
    <dgm:pt modelId="{CD0877EF-CF83-46C0-8C71-C252D49B1ACD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ბენეფიციარების ინტერესების გათვალისწინებით გადაიხედა და დაიხვეწა - სოციალური რეაბილიტაციისა და ბავშვზე ზრუნვის სახელმწიფო პროგრამა. 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363E9C3A-75B3-40BB-B710-472C5FC692E4}" type="parTrans" cxnId="{C2623792-B89C-4801-B5AB-F217E9A96BEB}">
      <dgm:prSet/>
      <dgm:spPr/>
      <dgm:t>
        <a:bodyPr/>
        <a:lstStyle/>
        <a:p>
          <a:endParaRPr lang="en-US"/>
        </a:p>
      </dgm:t>
    </dgm:pt>
    <dgm:pt modelId="{951F63AD-C27B-4172-8169-AA09DEAFED24}" type="sibTrans" cxnId="{C2623792-B89C-4801-B5AB-F217E9A96BEB}">
      <dgm:prSet/>
      <dgm:spPr/>
      <dgm:t>
        <a:bodyPr/>
        <a:lstStyle/>
        <a:p>
          <a:endParaRPr lang="en-US"/>
        </a:p>
      </dgm:t>
    </dgm:pt>
    <dgm:pt modelId="{3C9E7BE7-FC4B-482D-A011-FC28A2DFC8C6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მიმდინარეობს ქვეპროგრამების დიჯიტალიზაციის პროცესი.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F792421A-4E49-4706-98F2-7959546055B4}" type="parTrans" cxnId="{D80DA7D2-119E-47BB-91F7-2FD2E731148E}">
      <dgm:prSet/>
      <dgm:spPr/>
      <dgm:t>
        <a:bodyPr/>
        <a:lstStyle/>
        <a:p>
          <a:endParaRPr lang="en-US"/>
        </a:p>
      </dgm:t>
    </dgm:pt>
    <dgm:pt modelId="{1FA6D279-A8B2-4581-BF88-5B3D9422F0B0}" type="sibTrans" cxnId="{D80DA7D2-119E-47BB-91F7-2FD2E731148E}">
      <dgm:prSet/>
      <dgm:spPr/>
      <dgm:t>
        <a:bodyPr/>
        <a:lstStyle/>
        <a:p>
          <a:endParaRPr lang="en-US"/>
        </a:p>
      </dgm:t>
    </dgm:pt>
    <dgm:pt modelId="{8BE4F987-E66F-4977-9857-1309CCB60130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შეიქმნა ბავშვთა დახმარების ცხელი ხაზი - 111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DDC17359-7A38-4B76-B2E7-3B7843145C1E}" type="parTrans" cxnId="{D66949C0-D903-40A9-A776-2587AB0EFF1E}">
      <dgm:prSet/>
      <dgm:spPr/>
      <dgm:t>
        <a:bodyPr/>
        <a:lstStyle/>
        <a:p>
          <a:endParaRPr lang="en-US"/>
        </a:p>
      </dgm:t>
    </dgm:pt>
    <dgm:pt modelId="{334D1084-250C-4A30-B9A6-6BF0596BD84C}" type="sibTrans" cxnId="{D66949C0-D903-40A9-A776-2587AB0EFF1E}">
      <dgm:prSet/>
      <dgm:spPr/>
      <dgm:t>
        <a:bodyPr/>
        <a:lstStyle/>
        <a:p>
          <a:endParaRPr lang="en-US"/>
        </a:p>
      </dgm:t>
    </dgm:pt>
    <dgm:pt modelId="{953FF00F-25BE-49E8-BFA1-5675A64BDC0A}" type="pres">
      <dgm:prSet presAssocID="{6038CED5-9507-47AB-863F-BFE5F9BCB9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1FE4F8-3387-462B-85B5-8535144058A9}" type="pres">
      <dgm:prSet presAssocID="{11AD38E6-7F26-436B-A2B1-8F9423AA3CDB}" presName="parentText" presStyleLbl="node1" presStyleIdx="0" presStyleCnt="8" custScaleY="56903" custLinFactY="220879" custLinFactNeighborY="3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22158-B404-498A-A6DB-7C8B4C88F30A}" type="pres">
      <dgm:prSet presAssocID="{9026C5D8-5399-4AFC-86D0-FF42DA626179}" presName="spacer" presStyleCnt="0"/>
      <dgm:spPr/>
    </dgm:pt>
    <dgm:pt modelId="{F90D53DC-5B48-4767-BCFA-77D282BCC3D2}" type="pres">
      <dgm:prSet presAssocID="{69C796E6-7844-4C53-BA42-09DDEB8EABA4}" presName="parentText" presStyleLbl="node1" presStyleIdx="1" presStyleCnt="8" custScaleY="69294" custLinFactY="100000" custLinFactNeighborY="11207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6447B-2E4E-452B-BA7B-78CA488EE545}" type="pres">
      <dgm:prSet presAssocID="{14849F90-8CB0-42F7-BADA-232BD1D40B0E}" presName="spacer" presStyleCnt="0"/>
      <dgm:spPr/>
    </dgm:pt>
    <dgm:pt modelId="{61FB187F-4488-4457-99AC-F6ABA69EBDF2}" type="pres">
      <dgm:prSet presAssocID="{BABDC330-6579-42C6-9AF3-3A27116D89A9}" presName="parentText" presStyleLbl="node1" presStyleIdx="2" presStyleCnt="8" custScaleY="70750" custLinFactY="147326" custLinFactNeighborX="-271" custLinFactNeighborY="2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AE8944-0370-4B2B-B84B-C96E7B7EBAA5}" type="pres">
      <dgm:prSet presAssocID="{3F19F79E-0EF9-4232-BCCF-5B99E1EFD97F}" presName="spacer" presStyleCnt="0"/>
      <dgm:spPr/>
    </dgm:pt>
    <dgm:pt modelId="{18BE4849-1EA8-435C-84FF-15F6E41063CB}" type="pres">
      <dgm:prSet presAssocID="{62DB5D28-EEB9-430C-9DA4-684667CD888B}" presName="parentText" presStyleLbl="node1" presStyleIdx="3" presStyleCnt="8" custScaleY="76911" custLinFactY="-200000" custLinFactNeighborX="136" custLinFactNeighborY="-20672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4618E3-1539-4023-957D-856FBCD89905}" type="pres">
      <dgm:prSet presAssocID="{D8486227-BEE7-4F24-B44C-096FAB63D2A8}" presName="spacer" presStyleCnt="0"/>
      <dgm:spPr/>
    </dgm:pt>
    <dgm:pt modelId="{BCCF9B6F-95A1-4FD9-BE28-B344F95C28C2}" type="pres">
      <dgm:prSet presAssocID="{2E824437-FFBC-42E6-A935-47F1B1FC0273}" presName="parentText" presStyleLbl="node1" presStyleIdx="4" presStyleCnt="8" custScaleY="76911" custLinFactY="-199412" custLinFactNeighborX="136" custLinFactNeighborY="-2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7E758F-5752-40DB-B2B2-BAA4AF64BE47}" type="pres">
      <dgm:prSet presAssocID="{CBE62532-8830-4723-A6FF-AF3E76610E92}" presName="spacer" presStyleCnt="0"/>
      <dgm:spPr/>
    </dgm:pt>
    <dgm:pt modelId="{92305FD7-2F7E-4E5D-BCB2-3A684BB25AA4}" type="pres">
      <dgm:prSet presAssocID="{CD0877EF-CF83-46C0-8C71-C252D49B1ACD}" presName="parentText" presStyleLbl="node1" presStyleIdx="5" presStyleCnt="8" custScaleY="70750" custLinFactNeighborX="-136" custLinFactNeighborY="-1215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D7B26A7-B5E2-400F-B508-EF387610C036}" type="pres">
      <dgm:prSet presAssocID="{951F63AD-C27B-4172-8169-AA09DEAFED24}" presName="spacer" presStyleCnt="0"/>
      <dgm:spPr/>
    </dgm:pt>
    <dgm:pt modelId="{E6CC54C6-D724-4129-81FF-AE2C9F1D0146}" type="pres">
      <dgm:prSet presAssocID="{3C9E7BE7-FC4B-482D-A011-FC28A2DFC8C6}" presName="parentText" presStyleLbl="node1" presStyleIdx="6" presStyleCnt="8" custScaleY="60786" custLinFactNeighborX="-271" custLinFactNeighborY="-910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4BA455D-DAF5-44E7-954F-0046F3EC39DC}" type="pres">
      <dgm:prSet presAssocID="{1FA6D279-A8B2-4581-BF88-5B3D9422F0B0}" presName="spacer" presStyleCnt="0"/>
      <dgm:spPr/>
    </dgm:pt>
    <dgm:pt modelId="{31A6C4C3-820A-4DAF-9FE3-8C82C40DF50E}" type="pres">
      <dgm:prSet presAssocID="{8BE4F987-E66F-4977-9857-1309CCB60130}" presName="parentText" presStyleLbl="node1" presStyleIdx="7" presStyleCnt="8" custScaleY="60786" custLinFactNeighborX="-136" custLinFactNeighborY="-910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729F63-D202-4545-91EB-EB0197ED453F}" type="presOf" srcId="{8BE4F987-E66F-4977-9857-1309CCB60130}" destId="{31A6C4C3-820A-4DAF-9FE3-8C82C40DF50E}" srcOrd="0" destOrd="0" presId="urn:microsoft.com/office/officeart/2005/8/layout/vList2"/>
    <dgm:cxn modelId="{D66949C0-D903-40A9-A776-2587AB0EFF1E}" srcId="{6038CED5-9507-47AB-863F-BFE5F9BCB971}" destId="{8BE4F987-E66F-4977-9857-1309CCB60130}" srcOrd="7" destOrd="0" parTransId="{DDC17359-7A38-4B76-B2E7-3B7843145C1E}" sibTransId="{334D1084-250C-4A30-B9A6-6BF0596BD84C}"/>
    <dgm:cxn modelId="{A145A664-AD37-4D46-854A-7837396D738F}" srcId="{6038CED5-9507-47AB-863F-BFE5F9BCB971}" destId="{62DB5D28-EEB9-430C-9DA4-684667CD888B}" srcOrd="3" destOrd="0" parTransId="{E5189618-57B8-4F60-976C-8891040F7DAA}" sibTransId="{D8486227-BEE7-4F24-B44C-096FAB63D2A8}"/>
    <dgm:cxn modelId="{D80DA7D2-119E-47BB-91F7-2FD2E731148E}" srcId="{6038CED5-9507-47AB-863F-BFE5F9BCB971}" destId="{3C9E7BE7-FC4B-482D-A011-FC28A2DFC8C6}" srcOrd="6" destOrd="0" parTransId="{F792421A-4E49-4706-98F2-7959546055B4}" sibTransId="{1FA6D279-A8B2-4581-BF88-5B3D9422F0B0}"/>
    <dgm:cxn modelId="{659198C6-7900-47C1-9AB8-99C856CFD1F4}" srcId="{6038CED5-9507-47AB-863F-BFE5F9BCB971}" destId="{BABDC330-6579-42C6-9AF3-3A27116D89A9}" srcOrd="2" destOrd="0" parTransId="{2D969E41-10E6-4054-B9BC-8DD1093F7170}" sibTransId="{3F19F79E-0EF9-4232-BCCF-5B99E1EFD97F}"/>
    <dgm:cxn modelId="{4EA46992-8294-4091-883A-B5453EB3A971}" srcId="{6038CED5-9507-47AB-863F-BFE5F9BCB971}" destId="{2E824437-FFBC-42E6-A935-47F1B1FC0273}" srcOrd="4" destOrd="0" parTransId="{AD1F0E16-2332-4BC7-A7FE-64BE8141D565}" sibTransId="{CBE62532-8830-4723-A6FF-AF3E76610E92}"/>
    <dgm:cxn modelId="{6DD5393E-3F23-46DB-8C4C-8EF6CAD1E6D7}" type="presOf" srcId="{3C9E7BE7-FC4B-482D-A011-FC28A2DFC8C6}" destId="{E6CC54C6-D724-4129-81FF-AE2C9F1D0146}" srcOrd="0" destOrd="0" presId="urn:microsoft.com/office/officeart/2005/8/layout/vList2"/>
    <dgm:cxn modelId="{C8A9C835-3FB5-445F-BD32-07BB434521F2}" type="presOf" srcId="{62DB5D28-EEB9-430C-9DA4-684667CD888B}" destId="{18BE4849-1EA8-435C-84FF-15F6E41063CB}" srcOrd="0" destOrd="0" presId="urn:microsoft.com/office/officeart/2005/8/layout/vList2"/>
    <dgm:cxn modelId="{84A21782-E9E8-4140-9417-97A5893CA131}" type="presOf" srcId="{11AD38E6-7F26-436B-A2B1-8F9423AA3CDB}" destId="{381FE4F8-3387-462B-85B5-8535144058A9}" srcOrd="0" destOrd="0" presId="urn:microsoft.com/office/officeart/2005/8/layout/vList2"/>
    <dgm:cxn modelId="{6348D056-05CA-43BB-8EB4-F6DD6859C668}" type="presOf" srcId="{6038CED5-9507-47AB-863F-BFE5F9BCB971}" destId="{953FF00F-25BE-49E8-BFA1-5675A64BDC0A}" srcOrd="0" destOrd="0" presId="urn:microsoft.com/office/officeart/2005/8/layout/vList2"/>
    <dgm:cxn modelId="{792E06B4-4DA4-4492-AE31-68D1B0021583}" srcId="{6038CED5-9507-47AB-863F-BFE5F9BCB971}" destId="{69C796E6-7844-4C53-BA42-09DDEB8EABA4}" srcOrd="1" destOrd="0" parTransId="{03DDCCB3-F195-4A34-A6C0-A390F162EC87}" sibTransId="{14849F90-8CB0-42F7-BADA-232BD1D40B0E}"/>
    <dgm:cxn modelId="{F150FDFC-B6A7-4A73-840A-24D89DE254E2}" type="presOf" srcId="{2E824437-FFBC-42E6-A935-47F1B1FC0273}" destId="{BCCF9B6F-95A1-4FD9-BE28-B344F95C28C2}" srcOrd="0" destOrd="0" presId="urn:microsoft.com/office/officeart/2005/8/layout/vList2"/>
    <dgm:cxn modelId="{098A4173-B29C-4C20-962B-5CB759A5800B}" srcId="{6038CED5-9507-47AB-863F-BFE5F9BCB971}" destId="{11AD38E6-7F26-436B-A2B1-8F9423AA3CDB}" srcOrd="0" destOrd="0" parTransId="{AF654BA0-9E29-475A-AA2F-1AAEF63B8E4C}" sibTransId="{9026C5D8-5399-4AFC-86D0-FF42DA626179}"/>
    <dgm:cxn modelId="{C2623792-B89C-4801-B5AB-F217E9A96BEB}" srcId="{6038CED5-9507-47AB-863F-BFE5F9BCB971}" destId="{CD0877EF-CF83-46C0-8C71-C252D49B1ACD}" srcOrd="5" destOrd="0" parTransId="{363E9C3A-75B3-40BB-B710-472C5FC692E4}" sibTransId="{951F63AD-C27B-4172-8169-AA09DEAFED24}"/>
    <dgm:cxn modelId="{12AB8CFB-897B-44A9-A19E-D61FFE668A01}" type="presOf" srcId="{69C796E6-7844-4C53-BA42-09DDEB8EABA4}" destId="{F90D53DC-5B48-4767-BCFA-77D282BCC3D2}" srcOrd="0" destOrd="0" presId="urn:microsoft.com/office/officeart/2005/8/layout/vList2"/>
    <dgm:cxn modelId="{34FF1423-981B-4083-A237-B79F013E9369}" type="presOf" srcId="{BABDC330-6579-42C6-9AF3-3A27116D89A9}" destId="{61FB187F-4488-4457-99AC-F6ABA69EBDF2}" srcOrd="0" destOrd="0" presId="urn:microsoft.com/office/officeart/2005/8/layout/vList2"/>
    <dgm:cxn modelId="{166B542C-A840-4EE7-9BEF-CAD4E09F73C9}" type="presOf" srcId="{CD0877EF-CF83-46C0-8C71-C252D49B1ACD}" destId="{92305FD7-2F7E-4E5D-BCB2-3A684BB25AA4}" srcOrd="0" destOrd="0" presId="urn:microsoft.com/office/officeart/2005/8/layout/vList2"/>
    <dgm:cxn modelId="{129C64A1-6644-449F-8E7C-BFFEA9D5C77A}" type="presParOf" srcId="{953FF00F-25BE-49E8-BFA1-5675A64BDC0A}" destId="{381FE4F8-3387-462B-85B5-8535144058A9}" srcOrd="0" destOrd="0" presId="urn:microsoft.com/office/officeart/2005/8/layout/vList2"/>
    <dgm:cxn modelId="{0464680F-D497-4015-B709-6FC75111F8A4}" type="presParOf" srcId="{953FF00F-25BE-49E8-BFA1-5675A64BDC0A}" destId="{77F22158-B404-498A-A6DB-7C8B4C88F30A}" srcOrd="1" destOrd="0" presId="urn:microsoft.com/office/officeart/2005/8/layout/vList2"/>
    <dgm:cxn modelId="{E243D38B-4E32-4E11-9F82-9E0704E7C020}" type="presParOf" srcId="{953FF00F-25BE-49E8-BFA1-5675A64BDC0A}" destId="{F90D53DC-5B48-4767-BCFA-77D282BCC3D2}" srcOrd="2" destOrd="0" presId="urn:microsoft.com/office/officeart/2005/8/layout/vList2"/>
    <dgm:cxn modelId="{0FB70839-457D-4EE5-8011-B617FEBFF320}" type="presParOf" srcId="{953FF00F-25BE-49E8-BFA1-5675A64BDC0A}" destId="{0766447B-2E4E-452B-BA7B-78CA488EE545}" srcOrd="3" destOrd="0" presId="urn:microsoft.com/office/officeart/2005/8/layout/vList2"/>
    <dgm:cxn modelId="{F8F52FB5-BDA0-4888-8419-753F813D0273}" type="presParOf" srcId="{953FF00F-25BE-49E8-BFA1-5675A64BDC0A}" destId="{61FB187F-4488-4457-99AC-F6ABA69EBDF2}" srcOrd="4" destOrd="0" presId="urn:microsoft.com/office/officeart/2005/8/layout/vList2"/>
    <dgm:cxn modelId="{7553DB1D-E77C-4B53-9828-37D8DC5FF07A}" type="presParOf" srcId="{953FF00F-25BE-49E8-BFA1-5675A64BDC0A}" destId="{C4AE8944-0370-4B2B-B84B-C96E7B7EBAA5}" srcOrd="5" destOrd="0" presId="urn:microsoft.com/office/officeart/2005/8/layout/vList2"/>
    <dgm:cxn modelId="{A2B99CAE-64A3-4C7B-9A3F-D8D4225893A3}" type="presParOf" srcId="{953FF00F-25BE-49E8-BFA1-5675A64BDC0A}" destId="{18BE4849-1EA8-435C-84FF-15F6E41063CB}" srcOrd="6" destOrd="0" presId="urn:microsoft.com/office/officeart/2005/8/layout/vList2"/>
    <dgm:cxn modelId="{5F4BC855-4F26-4404-954B-803B4EF8567D}" type="presParOf" srcId="{953FF00F-25BE-49E8-BFA1-5675A64BDC0A}" destId="{D84618E3-1539-4023-957D-856FBCD89905}" srcOrd="7" destOrd="0" presId="urn:microsoft.com/office/officeart/2005/8/layout/vList2"/>
    <dgm:cxn modelId="{0E714EE6-E2E4-4370-8751-4D25E898D15E}" type="presParOf" srcId="{953FF00F-25BE-49E8-BFA1-5675A64BDC0A}" destId="{BCCF9B6F-95A1-4FD9-BE28-B344F95C28C2}" srcOrd="8" destOrd="0" presId="urn:microsoft.com/office/officeart/2005/8/layout/vList2"/>
    <dgm:cxn modelId="{74726CF9-A115-4424-B939-FC2A5D68701F}" type="presParOf" srcId="{953FF00F-25BE-49E8-BFA1-5675A64BDC0A}" destId="{997E758F-5752-40DB-B2B2-BAA4AF64BE47}" srcOrd="9" destOrd="0" presId="urn:microsoft.com/office/officeart/2005/8/layout/vList2"/>
    <dgm:cxn modelId="{F6376AEB-7723-4236-8610-6559FA34B704}" type="presParOf" srcId="{953FF00F-25BE-49E8-BFA1-5675A64BDC0A}" destId="{92305FD7-2F7E-4E5D-BCB2-3A684BB25AA4}" srcOrd="10" destOrd="0" presId="urn:microsoft.com/office/officeart/2005/8/layout/vList2"/>
    <dgm:cxn modelId="{D3971861-C6B2-4687-8C45-B143004A2055}" type="presParOf" srcId="{953FF00F-25BE-49E8-BFA1-5675A64BDC0A}" destId="{8D7B26A7-B5E2-400F-B508-EF387610C036}" srcOrd="11" destOrd="0" presId="urn:microsoft.com/office/officeart/2005/8/layout/vList2"/>
    <dgm:cxn modelId="{2D4AA81B-BE45-462B-A1DD-90121063C619}" type="presParOf" srcId="{953FF00F-25BE-49E8-BFA1-5675A64BDC0A}" destId="{E6CC54C6-D724-4129-81FF-AE2C9F1D0146}" srcOrd="12" destOrd="0" presId="urn:microsoft.com/office/officeart/2005/8/layout/vList2"/>
    <dgm:cxn modelId="{2A0932C4-F70A-4993-AED2-392275FB3C9A}" type="presParOf" srcId="{953FF00F-25BE-49E8-BFA1-5675A64BDC0A}" destId="{C4BA455D-DAF5-44E7-954F-0046F3EC39DC}" srcOrd="13" destOrd="0" presId="urn:microsoft.com/office/officeart/2005/8/layout/vList2"/>
    <dgm:cxn modelId="{A198378D-9F89-4616-9AF4-947B5CC1EF1E}" type="presParOf" srcId="{953FF00F-25BE-49E8-BFA1-5675A64BDC0A}" destId="{31A6C4C3-820A-4DAF-9FE3-8C82C40DF50E}" srcOrd="14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38CED5-9507-47AB-863F-BFE5F9BCB97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1AD38E6-7F26-436B-A2B1-8F9423AA3CDB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დისტანციურ მომსახურებაზე გადასვლის რეკომენდაცია მიეცათ შესაბამისი ქვეპროგრამების პროვაიდერ ორგანიზაციებს </a:t>
          </a:r>
          <a:endParaRPr lang="en-US" sz="1400" b="1" u="sng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AF654BA0-9E29-475A-AA2F-1AAEF63B8E4C}" type="parTrans" cxnId="{098A4173-B29C-4C20-962B-5CB759A5800B}">
      <dgm:prSet/>
      <dgm:spPr/>
      <dgm:t>
        <a:bodyPr/>
        <a:lstStyle/>
        <a:p>
          <a:endParaRPr lang="en-US"/>
        </a:p>
      </dgm:t>
    </dgm:pt>
    <dgm:pt modelId="{9026C5D8-5399-4AFC-86D0-FF42DA626179}" type="sibTrans" cxnId="{098A4173-B29C-4C20-962B-5CB759A5800B}">
      <dgm:prSet/>
      <dgm:spPr/>
      <dgm:t>
        <a:bodyPr/>
        <a:lstStyle/>
        <a:p>
          <a:endParaRPr lang="en-US"/>
        </a:p>
      </dgm:t>
    </dgm:pt>
    <dgm:pt modelId="{69C796E6-7844-4C53-BA42-09DDEB8EABA4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rPr>
            <a:t>განხორციელდა მოწყვლადი ჯგუფების საჭიროებების კვლევა და შესაბამისი ინტერვენციები</a:t>
          </a:r>
          <a:endParaRPr lang="en-US" sz="1400" b="1" u="sng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03DDCCB3-F195-4A34-A6C0-A390F162EC87}" type="parTrans" cxnId="{792E06B4-4DA4-4492-AE31-68D1B0021583}">
      <dgm:prSet/>
      <dgm:spPr/>
      <dgm:t>
        <a:bodyPr/>
        <a:lstStyle/>
        <a:p>
          <a:endParaRPr lang="en-US"/>
        </a:p>
      </dgm:t>
    </dgm:pt>
    <dgm:pt modelId="{14849F90-8CB0-42F7-BADA-232BD1D40B0E}" type="sibTrans" cxnId="{792E06B4-4DA4-4492-AE31-68D1B0021583}">
      <dgm:prSet/>
      <dgm:spPr/>
      <dgm:t>
        <a:bodyPr/>
        <a:lstStyle/>
        <a:p>
          <a:endParaRPr lang="en-US"/>
        </a:p>
      </dgm:t>
    </dgm:pt>
    <dgm:pt modelId="{67E7F1C9-9CAD-4AD7-936B-1A84FE65D415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სააგენტოს რეგიონულ/რაიონულ ცენტრებს თავიანთი ფუნქციების შესასრულებლად მიეცათ შესაბამისი სახელმძღვანელო ინსტრუქციები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564B4350-66CB-490E-9CA0-327695F2BAF7}" type="parTrans" cxnId="{0C48D76D-716E-4933-9E59-61F396A1C871}">
      <dgm:prSet/>
      <dgm:spPr/>
      <dgm:t>
        <a:bodyPr/>
        <a:lstStyle/>
        <a:p>
          <a:endParaRPr lang="en-US"/>
        </a:p>
      </dgm:t>
    </dgm:pt>
    <dgm:pt modelId="{1E79BA83-6761-4D98-BD2D-B74107B4809B}" type="sibTrans" cxnId="{0C48D76D-716E-4933-9E59-61F396A1C871}">
      <dgm:prSet/>
      <dgm:spPr/>
      <dgm:t>
        <a:bodyPr/>
        <a:lstStyle/>
        <a:p>
          <a:endParaRPr lang="en-US"/>
        </a:p>
      </dgm:t>
    </dgm:pt>
    <dgm:pt modelId="{BABDC330-6579-42C6-9AF3-3A27116D89A9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სააგენტო მუშაობის ნახევრად დისტანციურ რეჟიმზე გადავიდა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2D969E41-10E6-4054-B9BC-8DD1093F7170}" type="parTrans" cxnId="{659198C6-7900-47C1-9AB8-99C856CFD1F4}">
      <dgm:prSet/>
      <dgm:spPr/>
      <dgm:t>
        <a:bodyPr/>
        <a:lstStyle/>
        <a:p>
          <a:endParaRPr lang="en-US"/>
        </a:p>
      </dgm:t>
    </dgm:pt>
    <dgm:pt modelId="{3F19F79E-0EF9-4232-BCCF-5B99E1EFD97F}" type="sibTrans" cxnId="{659198C6-7900-47C1-9AB8-99C856CFD1F4}">
      <dgm:prSet/>
      <dgm:spPr/>
      <dgm:t>
        <a:bodyPr/>
        <a:lstStyle/>
        <a:p>
          <a:endParaRPr lang="en-US"/>
        </a:p>
      </dgm:t>
    </dgm:pt>
    <dgm:pt modelId="{21634675-9B53-4E1E-B926-E646169A7044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დღის ცენტრების ქვეპროგრამით მოსარგებლე </a:t>
          </a:r>
          <a:r>
            <a:rPr lang="ka-GE" sz="1400" b="1" u="sng" dirty="0" smtClean="0">
              <a:solidFill>
                <a:schemeClr val="tx1">
                  <a:lumMod val="75000"/>
                  <a:lumOff val="25000"/>
                </a:schemeClr>
              </a:solidFill>
            </a:rPr>
            <a:t>2127 ბენეფიციარს </a:t>
          </a:r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გადეცა 160-ლარიანი კვების ვაუჩერი </a:t>
          </a:r>
          <a:r>
            <a:rPr lang="en-US" sz="1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(</a:t>
          </a:r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ჯამში 340 320 ლარის ღირებულების).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9618651B-35D2-43B0-8EBE-0CF8B9F4F3F1}" type="parTrans" cxnId="{DDA43CFB-2C60-439A-B04D-89503ED03DC2}">
      <dgm:prSet/>
      <dgm:spPr/>
      <dgm:t>
        <a:bodyPr/>
        <a:lstStyle/>
        <a:p>
          <a:endParaRPr lang="en-US"/>
        </a:p>
      </dgm:t>
    </dgm:pt>
    <dgm:pt modelId="{0614E64F-EE61-444A-B38F-7DF71FC2B587}" type="sibTrans" cxnId="{DDA43CFB-2C60-439A-B04D-89503ED03DC2}">
      <dgm:prSet/>
      <dgm:spPr/>
      <dgm:t>
        <a:bodyPr/>
        <a:lstStyle/>
        <a:p>
          <a:endParaRPr lang="en-US"/>
        </a:p>
      </dgm:t>
    </dgm:pt>
    <dgm:pt modelId="{FCA4A43E-ADD6-423D-B658-8F1B08CCE9AC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ქ. თბილისში გაიხსნა </a:t>
          </a:r>
          <a:r>
            <a:rPr lang="ka-GE" sz="14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საკარანტინე სივრცე</a:t>
          </a:r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, რაც გულისხმობდა 24-საათიან ზრუნვის დაწესებულებებში გადაყვანამდე, ბავშვის 14 დღით განთავსებას.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B3DF568D-AD3C-4D56-9AE7-0978E3923A6E}" type="parTrans" cxnId="{380824C0-239F-41B9-B6D6-099443015CCC}">
      <dgm:prSet/>
      <dgm:spPr/>
      <dgm:t>
        <a:bodyPr/>
        <a:lstStyle/>
        <a:p>
          <a:endParaRPr lang="en-US"/>
        </a:p>
      </dgm:t>
    </dgm:pt>
    <dgm:pt modelId="{597C677C-A6C0-42A1-A8FC-D47CC75D68C3}" type="sibTrans" cxnId="{380824C0-239F-41B9-B6D6-099443015CCC}">
      <dgm:prSet/>
      <dgm:spPr/>
      <dgm:t>
        <a:bodyPr/>
        <a:lstStyle/>
        <a:p>
          <a:endParaRPr lang="en-US"/>
        </a:p>
      </dgm:t>
    </dgm:pt>
    <dgm:pt modelId="{622689EF-9332-4DB7-9A2A-88AB92E90A03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ძალადობის მსხვერპლთა თავშესაფარში მოეწყო </a:t>
          </a:r>
          <a:r>
            <a:rPr lang="ka-GE" sz="1400" b="1" u="sng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საიზოლაციო სივრცე, რაც გულისხმობდა </a:t>
          </a:r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ბენეფიციარების 14 დღით განთავსებას და ამის შემდეგ მათ თავშესაფრებში გადაყვანას.</a:t>
          </a:r>
          <a:endParaRPr lang="en-US" sz="1400" b="1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0DCE49A3-98AF-4274-87D3-7ADC7C04268B}" type="parTrans" cxnId="{A94E674D-7300-4428-BE2E-603487285EDC}">
      <dgm:prSet/>
      <dgm:spPr/>
      <dgm:t>
        <a:bodyPr/>
        <a:lstStyle/>
        <a:p>
          <a:endParaRPr lang="en-US"/>
        </a:p>
      </dgm:t>
    </dgm:pt>
    <dgm:pt modelId="{B8D0FD07-0E13-4D70-A21F-E729ED701FD7}" type="sibTrans" cxnId="{A94E674D-7300-4428-BE2E-603487285EDC}">
      <dgm:prSet/>
      <dgm:spPr/>
      <dgm:t>
        <a:bodyPr/>
        <a:lstStyle/>
        <a:p>
          <a:endParaRPr lang="en-US"/>
        </a:p>
      </dgm:t>
    </dgm:pt>
    <dgm:pt modelId="{08E95FFB-2C76-416A-AC45-1005DB1117BD}">
      <dgm:prSet custT="1"/>
      <dgm:spPr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>
          <a:noFill/>
        </a:ln>
        <a:effectLst>
          <a:outerShdw blurRad="57785" dist="33020" dir="318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gm:spPr>
      <dgm:t>
        <a:bodyPr/>
        <a:lstStyle/>
        <a:p>
          <a:pPr algn="l"/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სააგენტოს სტრუქტურულ ერთეულებში და ფილიალებში ჩატარდა სადეზინფექციო სამუშაოები და გადაეცათ ინფექციისგან დაცვის საშუალებები.</a:t>
          </a:r>
          <a:endParaRPr lang="en-US" sz="1400" b="1" dirty="0">
            <a:solidFill>
              <a:schemeClr val="tx1">
                <a:lumMod val="75000"/>
                <a:lumOff val="25000"/>
              </a:schemeClr>
            </a:solidFill>
            <a:latin typeface="+mn-lt"/>
            <a:cs typeface="Calibri" panose="020F0502020204030204" pitchFamily="34" charset="0"/>
          </a:endParaRPr>
        </a:p>
      </dgm:t>
    </dgm:pt>
    <dgm:pt modelId="{63582A2F-07E5-46C5-A84A-664C89D7D496}" type="parTrans" cxnId="{9487A2AF-FAF0-4E78-B087-9B423D9A82DB}">
      <dgm:prSet/>
      <dgm:spPr/>
      <dgm:t>
        <a:bodyPr/>
        <a:lstStyle/>
        <a:p>
          <a:endParaRPr lang="en-US"/>
        </a:p>
      </dgm:t>
    </dgm:pt>
    <dgm:pt modelId="{CBC120B0-27C1-4E91-AEB2-B1363A394F7E}" type="sibTrans" cxnId="{9487A2AF-FAF0-4E78-B087-9B423D9A82DB}">
      <dgm:prSet/>
      <dgm:spPr/>
      <dgm:t>
        <a:bodyPr/>
        <a:lstStyle/>
        <a:p>
          <a:endParaRPr lang="en-US"/>
        </a:p>
      </dgm:t>
    </dgm:pt>
    <dgm:pt modelId="{953FF00F-25BE-49E8-BFA1-5675A64BDC0A}" type="pres">
      <dgm:prSet presAssocID="{6038CED5-9507-47AB-863F-BFE5F9BCB97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1FE4F8-3387-462B-85B5-8535144058A9}" type="pres">
      <dgm:prSet presAssocID="{11AD38E6-7F26-436B-A2B1-8F9423AA3CDB}" presName="parentText" presStyleLbl="node1" presStyleIdx="0" presStyleCnt="8" custScaleY="76911" custLinFactY="-50669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7F22158-B404-498A-A6DB-7C8B4C88F30A}" type="pres">
      <dgm:prSet presAssocID="{9026C5D8-5399-4AFC-86D0-FF42DA626179}" presName="spacer" presStyleCnt="0"/>
      <dgm:spPr/>
    </dgm:pt>
    <dgm:pt modelId="{F90D53DC-5B48-4767-BCFA-77D282BCC3D2}" type="pres">
      <dgm:prSet presAssocID="{69C796E6-7844-4C53-BA42-09DDEB8EABA4}" presName="parentText" presStyleLbl="node1" presStyleIdx="1" presStyleCnt="8" custScaleY="78406" custLinFactNeighborX="136" custLinFactNeighborY="-7580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66447B-2E4E-452B-BA7B-78CA488EE545}" type="pres">
      <dgm:prSet presAssocID="{14849F90-8CB0-42F7-BADA-232BD1D40B0E}" presName="spacer" presStyleCnt="0"/>
      <dgm:spPr/>
    </dgm:pt>
    <dgm:pt modelId="{3E498579-2306-48B8-AD5D-2277407012B3}" type="pres">
      <dgm:prSet presAssocID="{67E7F1C9-9CAD-4AD7-936B-1A84FE65D415}" presName="parentText" presStyleLbl="node1" presStyleIdx="2" presStyleCnt="8" custScaleY="71682" custLinFactY="45551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6119EC-BB46-4032-B46F-75E01451069B}" type="pres">
      <dgm:prSet presAssocID="{1E79BA83-6761-4D98-BD2D-B74107B4809B}" presName="spacer" presStyleCnt="0"/>
      <dgm:spPr/>
    </dgm:pt>
    <dgm:pt modelId="{61FB187F-4488-4457-99AC-F6ABA69EBDF2}" type="pres">
      <dgm:prSet presAssocID="{BABDC330-6579-42C6-9AF3-3A27116D89A9}" presName="parentText" presStyleLbl="node1" presStyleIdx="3" presStyleCnt="8" custScaleY="67771" custLinFactY="-88665" custLinFactNeighborX="-27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CC0DBA-D0A2-4D82-B0CF-8A9F2E555D6F}" type="pres">
      <dgm:prSet presAssocID="{3F19F79E-0EF9-4232-BCCF-5B99E1EFD97F}" presName="spacer" presStyleCnt="0"/>
      <dgm:spPr/>
    </dgm:pt>
    <dgm:pt modelId="{CAC6BE49-179C-4BED-A16F-5CB940FC7315}" type="pres">
      <dgm:prSet presAssocID="{21634675-9B53-4E1E-B926-E646169A7044}" presName="parentText" presStyleLbl="node1" presStyleIdx="4" presStyleCnt="8" custScaleY="87141" custLinFactY="-1722" custLinFactNeighborX="13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F92839-8269-4945-BFEC-29BB31FDD7ED}" type="pres">
      <dgm:prSet presAssocID="{0614E64F-EE61-444A-B38F-7DF71FC2B587}" presName="spacer" presStyleCnt="0"/>
      <dgm:spPr/>
    </dgm:pt>
    <dgm:pt modelId="{D8EA2890-C793-4F6A-A6C6-4AA10AD7FE02}" type="pres">
      <dgm:prSet presAssocID="{FCA4A43E-ADD6-423D-B658-8F1B08CCE9AC}" presName="parentText" presStyleLbl="node1" presStyleIdx="5" presStyleCnt="8" custScaleY="87141" custLinFactNeighborX="407" custLinFactNeighborY="-6709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648261-8C6F-47C6-9D91-8D8788B4F7BD}" type="pres">
      <dgm:prSet presAssocID="{597C677C-A6C0-42A1-A8FC-D47CC75D68C3}" presName="spacer" presStyleCnt="0"/>
      <dgm:spPr/>
    </dgm:pt>
    <dgm:pt modelId="{53CDFD58-73BB-4512-B015-B336D62BDACE}" type="pres">
      <dgm:prSet presAssocID="{622689EF-9332-4DB7-9A2A-88AB92E90A03}" presName="parentText" presStyleLbl="node1" presStyleIdx="6" presStyleCnt="8" custScaleY="87141" custLinFactNeighborY="-4550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EE314E-35D4-4FF4-A1D9-AF2AE5EE787D}" type="pres">
      <dgm:prSet presAssocID="{B8D0FD07-0E13-4D70-A21F-E729ED701FD7}" presName="spacer" presStyleCnt="0"/>
      <dgm:spPr/>
    </dgm:pt>
    <dgm:pt modelId="{A83EC8A5-AEBB-44BC-8972-312A5467A41C}" type="pres">
      <dgm:prSet presAssocID="{08E95FFB-2C76-416A-AC45-1005DB1117BD}" presName="parentText" presStyleLbl="node1" presStyleIdx="7" presStyleCnt="8" custScaleY="87141" custLinFactNeighborX="-407" custLinFactNeighborY="-4688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C48D76D-716E-4933-9E59-61F396A1C871}" srcId="{6038CED5-9507-47AB-863F-BFE5F9BCB971}" destId="{67E7F1C9-9CAD-4AD7-936B-1A84FE65D415}" srcOrd="2" destOrd="0" parTransId="{564B4350-66CB-490E-9CA0-327695F2BAF7}" sibTransId="{1E79BA83-6761-4D98-BD2D-B74107B4809B}"/>
    <dgm:cxn modelId="{0EB1C1E0-8CD1-4348-A183-3E248ED88836}" type="presOf" srcId="{BABDC330-6579-42C6-9AF3-3A27116D89A9}" destId="{61FB187F-4488-4457-99AC-F6ABA69EBDF2}" srcOrd="0" destOrd="0" presId="urn:microsoft.com/office/officeart/2005/8/layout/vList2"/>
    <dgm:cxn modelId="{380824C0-239F-41B9-B6D6-099443015CCC}" srcId="{6038CED5-9507-47AB-863F-BFE5F9BCB971}" destId="{FCA4A43E-ADD6-423D-B658-8F1B08CCE9AC}" srcOrd="5" destOrd="0" parTransId="{B3DF568D-AD3C-4D56-9AE7-0978E3923A6E}" sibTransId="{597C677C-A6C0-42A1-A8FC-D47CC75D68C3}"/>
    <dgm:cxn modelId="{DEBAE980-22E8-4630-AC4E-DCF782EAFFC7}" type="presOf" srcId="{08E95FFB-2C76-416A-AC45-1005DB1117BD}" destId="{A83EC8A5-AEBB-44BC-8972-312A5467A41C}" srcOrd="0" destOrd="0" presId="urn:microsoft.com/office/officeart/2005/8/layout/vList2"/>
    <dgm:cxn modelId="{DDA43CFB-2C60-439A-B04D-89503ED03DC2}" srcId="{6038CED5-9507-47AB-863F-BFE5F9BCB971}" destId="{21634675-9B53-4E1E-B926-E646169A7044}" srcOrd="4" destOrd="0" parTransId="{9618651B-35D2-43B0-8EBE-0CF8B9F4F3F1}" sibTransId="{0614E64F-EE61-444A-B38F-7DF71FC2B587}"/>
    <dgm:cxn modelId="{659198C6-7900-47C1-9AB8-99C856CFD1F4}" srcId="{6038CED5-9507-47AB-863F-BFE5F9BCB971}" destId="{BABDC330-6579-42C6-9AF3-3A27116D89A9}" srcOrd="3" destOrd="0" parTransId="{2D969E41-10E6-4054-B9BC-8DD1093F7170}" sibTransId="{3F19F79E-0EF9-4232-BCCF-5B99E1EFD97F}"/>
    <dgm:cxn modelId="{74C01ADF-7B18-45A2-B695-40E263BD27A9}" type="presOf" srcId="{67E7F1C9-9CAD-4AD7-936B-1A84FE65D415}" destId="{3E498579-2306-48B8-AD5D-2277407012B3}" srcOrd="0" destOrd="0" presId="urn:microsoft.com/office/officeart/2005/8/layout/vList2"/>
    <dgm:cxn modelId="{650A2E63-4179-4483-BF35-173FB5D98B0E}" type="presOf" srcId="{6038CED5-9507-47AB-863F-BFE5F9BCB971}" destId="{953FF00F-25BE-49E8-BFA1-5675A64BDC0A}" srcOrd="0" destOrd="0" presId="urn:microsoft.com/office/officeart/2005/8/layout/vList2"/>
    <dgm:cxn modelId="{9487A2AF-FAF0-4E78-B087-9B423D9A82DB}" srcId="{6038CED5-9507-47AB-863F-BFE5F9BCB971}" destId="{08E95FFB-2C76-416A-AC45-1005DB1117BD}" srcOrd="7" destOrd="0" parTransId="{63582A2F-07E5-46C5-A84A-664C89D7D496}" sibTransId="{CBC120B0-27C1-4E91-AEB2-B1363A394F7E}"/>
    <dgm:cxn modelId="{A596C597-2916-4655-AB1D-AA47FF88ACC8}" type="presOf" srcId="{69C796E6-7844-4C53-BA42-09DDEB8EABA4}" destId="{F90D53DC-5B48-4767-BCFA-77D282BCC3D2}" srcOrd="0" destOrd="0" presId="urn:microsoft.com/office/officeart/2005/8/layout/vList2"/>
    <dgm:cxn modelId="{5D69145A-686C-43E2-82E4-9C7BE0270EC1}" type="presOf" srcId="{21634675-9B53-4E1E-B926-E646169A7044}" destId="{CAC6BE49-179C-4BED-A16F-5CB940FC7315}" srcOrd="0" destOrd="0" presId="urn:microsoft.com/office/officeart/2005/8/layout/vList2"/>
    <dgm:cxn modelId="{792E06B4-4DA4-4492-AE31-68D1B0021583}" srcId="{6038CED5-9507-47AB-863F-BFE5F9BCB971}" destId="{69C796E6-7844-4C53-BA42-09DDEB8EABA4}" srcOrd="1" destOrd="0" parTransId="{03DDCCB3-F195-4A34-A6C0-A390F162EC87}" sibTransId="{14849F90-8CB0-42F7-BADA-232BD1D40B0E}"/>
    <dgm:cxn modelId="{A136663C-E5AA-4A4B-92CE-EE87C36FC8B6}" type="presOf" srcId="{FCA4A43E-ADD6-423D-B658-8F1B08CCE9AC}" destId="{D8EA2890-C793-4F6A-A6C6-4AA10AD7FE02}" srcOrd="0" destOrd="0" presId="urn:microsoft.com/office/officeart/2005/8/layout/vList2"/>
    <dgm:cxn modelId="{D2B4883B-FC46-4984-B658-8A6A52D6164F}" type="presOf" srcId="{11AD38E6-7F26-436B-A2B1-8F9423AA3CDB}" destId="{381FE4F8-3387-462B-85B5-8535144058A9}" srcOrd="0" destOrd="0" presId="urn:microsoft.com/office/officeart/2005/8/layout/vList2"/>
    <dgm:cxn modelId="{A94E674D-7300-4428-BE2E-603487285EDC}" srcId="{6038CED5-9507-47AB-863F-BFE5F9BCB971}" destId="{622689EF-9332-4DB7-9A2A-88AB92E90A03}" srcOrd="6" destOrd="0" parTransId="{0DCE49A3-98AF-4274-87D3-7ADC7C04268B}" sibTransId="{B8D0FD07-0E13-4D70-A21F-E729ED701FD7}"/>
    <dgm:cxn modelId="{098A4173-B29C-4C20-962B-5CB759A5800B}" srcId="{6038CED5-9507-47AB-863F-BFE5F9BCB971}" destId="{11AD38E6-7F26-436B-A2B1-8F9423AA3CDB}" srcOrd="0" destOrd="0" parTransId="{AF654BA0-9E29-475A-AA2F-1AAEF63B8E4C}" sibTransId="{9026C5D8-5399-4AFC-86D0-FF42DA626179}"/>
    <dgm:cxn modelId="{E0F776B0-E622-458A-87C0-09DD485FE1A9}" type="presOf" srcId="{622689EF-9332-4DB7-9A2A-88AB92E90A03}" destId="{53CDFD58-73BB-4512-B015-B336D62BDACE}" srcOrd="0" destOrd="0" presId="urn:microsoft.com/office/officeart/2005/8/layout/vList2"/>
    <dgm:cxn modelId="{8738CCDC-4905-48C8-8C38-B05B5FC6E9D9}" type="presParOf" srcId="{953FF00F-25BE-49E8-BFA1-5675A64BDC0A}" destId="{381FE4F8-3387-462B-85B5-8535144058A9}" srcOrd="0" destOrd="0" presId="urn:microsoft.com/office/officeart/2005/8/layout/vList2"/>
    <dgm:cxn modelId="{9CB8185E-8F6A-4AB2-AB1C-55A99466F1D4}" type="presParOf" srcId="{953FF00F-25BE-49E8-BFA1-5675A64BDC0A}" destId="{77F22158-B404-498A-A6DB-7C8B4C88F30A}" srcOrd="1" destOrd="0" presId="urn:microsoft.com/office/officeart/2005/8/layout/vList2"/>
    <dgm:cxn modelId="{D1ED5CA7-3993-48C6-A6F8-E388C22A6024}" type="presParOf" srcId="{953FF00F-25BE-49E8-BFA1-5675A64BDC0A}" destId="{F90D53DC-5B48-4767-BCFA-77D282BCC3D2}" srcOrd="2" destOrd="0" presId="urn:microsoft.com/office/officeart/2005/8/layout/vList2"/>
    <dgm:cxn modelId="{27928AF7-E003-4295-9063-DB7605B2BF32}" type="presParOf" srcId="{953FF00F-25BE-49E8-BFA1-5675A64BDC0A}" destId="{0766447B-2E4E-452B-BA7B-78CA488EE545}" srcOrd="3" destOrd="0" presId="urn:microsoft.com/office/officeart/2005/8/layout/vList2"/>
    <dgm:cxn modelId="{9C1DD8D5-A49E-4D8A-AB51-CCF662B3E385}" type="presParOf" srcId="{953FF00F-25BE-49E8-BFA1-5675A64BDC0A}" destId="{3E498579-2306-48B8-AD5D-2277407012B3}" srcOrd="4" destOrd="0" presId="urn:microsoft.com/office/officeart/2005/8/layout/vList2"/>
    <dgm:cxn modelId="{0F8C4CB9-426C-497A-9A9D-4BAF2CC950FB}" type="presParOf" srcId="{953FF00F-25BE-49E8-BFA1-5675A64BDC0A}" destId="{2A6119EC-BB46-4032-B46F-75E01451069B}" srcOrd="5" destOrd="0" presId="urn:microsoft.com/office/officeart/2005/8/layout/vList2"/>
    <dgm:cxn modelId="{59C7ECFF-D88C-4256-BD5D-248E55356403}" type="presParOf" srcId="{953FF00F-25BE-49E8-BFA1-5675A64BDC0A}" destId="{61FB187F-4488-4457-99AC-F6ABA69EBDF2}" srcOrd="6" destOrd="0" presId="urn:microsoft.com/office/officeart/2005/8/layout/vList2"/>
    <dgm:cxn modelId="{06342D26-C2F2-4BFD-A0AC-B4BD5226A304}" type="presParOf" srcId="{953FF00F-25BE-49E8-BFA1-5675A64BDC0A}" destId="{EFCC0DBA-D0A2-4D82-B0CF-8A9F2E555D6F}" srcOrd="7" destOrd="0" presId="urn:microsoft.com/office/officeart/2005/8/layout/vList2"/>
    <dgm:cxn modelId="{3D5249F1-107D-4CFA-B0D2-74A645D51267}" type="presParOf" srcId="{953FF00F-25BE-49E8-BFA1-5675A64BDC0A}" destId="{CAC6BE49-179C-4BED-A16F-5CB940FC7315}" srcOrd="8" destOrd="0" presId="urn:microsoft.com/office/officeart/2005/8/layout/vList2"/>
    <dgm:cxn modelId="{EF6C7B84-7202-412F-8705-2443D8620A0B}" type="presParOf" srcId="{953FF00F-25BE-49E8-BFA1-5675A64BDC0A}" destId="{D0F92839-8269-4945-BFEC-29BB31FDD7ED}" srcOrd="9" destOrd="0" presId="urn:microsoft.com/office/officeart/2005/8/layout/vList2"/>
    <dgm:cxn modelId="{8CE2535D-0595-4128-B3A3-3D97F852B991}" type="presParOf" srcId="{953FF00F-25BE-49E8-BFA1-5675A64BDC0A}" destId="{D8EA2890-C793-4F6A-A6C6-4AA10AD7FE02}" srcOrd="10" destOrd="0" presId="urn:microsoft.com/office/officeart/2005/8/layout/vList2"/>
    <dgm:cxn modelId="{F43B5777-9F44-4085-ACCA-BBE9BD00081E}" type="presParOf" srcId="{953FF00F-25BE-49E8-BFA1-5675A64BDC0A}" destId="{14648261-8C6F-47C6-9D91-8D8788B4F7BD}" srcOrd="11" destOrd="0" presId="urn:microsoft.com/office/officeart/2005/8/layout/vList2"/>
    <dgm:cxn modelId="{9BFF0580-F9A7-4466-BF70-5880DD262EC1}" type="presParOf" srcId="{953FF00F-25BE-49E8-BFA1-5675A64BDC0A}" destId="{53CDFD58-73BB-4512-B015-B336D62BDACE}" srcOrd="12" destOrd="0" presId="urn:microsoft.com/office/officeart/2005/8/layout/vList2"/>
    <dgm:cxn modelId="{3CFA1D7A-6522-409D-ADB7-71007045EF3D}" type="presParOf" srcId="{953FF00F-25BE-49E8-BFA1-5675A64BDC0A}" destId="{9BEE314E-35D4-4FF4-A1D9-AF2AE5EE787D}" srcOrd="13" destOrd="0" presId="urn:microsoft.com/office/officeart/2005/8/layout/vList2"/>
    <dgm:cxn modelId="{B9B62976-9488-45FB-AA08-CD70346FE854}" type="presParOf" srcId="{953FF00F-25BE-49E8-BFA1-5675A64BDC0A}" destId="{A83EC8A5-AEBB-44BC-8972-312A5467A41C}" srcOrd="14" destOrd="0" presId="urn:microsoft.com/office/officeart/2005/8/layout/vList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E56586-945E-48D3-B0E9-D66732D03E39}" type="doc">
      <dgm:prSet loTypeId="urn:microsoft.com/office/officeart/2005/8/layout/default#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DA24B8C-EE32-40F9-B7BF-79694000D179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სოციალურ მუშაკთა საქმიანობის პროფესიული ზედამხედველობა - სუპერვიზია.   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91714912-CB88-4229-B404-1084B6162143}" type="parTrans" cxnId="{F791EFAF-5F01-4138-ADD5-470B152DB2D2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26D790D8-DB63-4738-B58D-402EE3BE2644}" type="sibTrans" cxnId="{F791EFAF-5F01-4138-ADD5-470B152DB2D2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F87EDAA-3F78-4FEF-936E-7DF9A2F1B465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ვიწყებთ ფსიქოლოგების საქმიანობის პროფესიული ზედამხედველობას - სუპერვიზიას.    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43FFAA7D-972C-46A3-BDF8-38736701246A}" type="parTrans" cxnId="{1EA7C23A-B1DD-4F75-91BC-33E8A9C9BA60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1108120-5FDD-47EE-8252-09AA0FC0223B}" type="sibTrans" cxnId="{1EA7C23A-B1DD-4F75-91BC-33E8A9C9BA60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D032CB5-B492-433F-9535-A04200015784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მუშაობა სექსუალური ძალადობის მსხვერპლი ბავშვებისათვის ახალი სერვისის შექმნის მიმართულებით.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1B224471-36E8-44C0-91A1-ACE62067A2D2}" type="parTrans" cxnId="{E428ED8A-6E1F-4707-A988-D8D0CA444B1B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990BC81E-483B-478B-A367-1B53045A9D4B}" type="sibTrans" cxnId="{E428ED8A-6E1F-4707-A988-D8D0CA444B1B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0E49FFE-910B-4DE3-863B-891A63A4EF95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 შშმპ დიდი ინსტიტუციების დეინსტიტუციონალიზაციის პროცესი პარტნიორ ორგანიზაციებთან ერთად 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BBEB824-36C1-4D1D-84F2-A1CEC98A45E3}" type="parTrans" cxnId="{37109E4C-1E49-41BA-BB85-BBB2BCDA67EC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E5614D01-3B2D-42B7-8D8D-7E3F399388D9}" type="sibTrans" cxnId="{37109E4C-1E49-41BA-BB85-BBB2BCDA67EC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66E4BC90-3EBE-484E-9E7C-BBEBFB662ECB}">
      <dgm:prSet custT="1"/>
      <dgm:sp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 ჩვილ ბავშვთა სახლის დეინსტიტუციონალიზაციის პროცესი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F127A278-D57E-4400-9467-87FEE38C595F}" type="parTrans" cxnId="{D43179FE-B74F-4DF1-856D-DAEC2BCF785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0AB17FF-C3CB-4546-8793-787635615305}" type="sibTrans" cxnId="{D43179FE-B74F-4DF1-856D-DAEC2BCF7858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0BBA44F-4021-4ED9-BF8E-15A778F550E7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ფართოვდება  ბავშვთა დახმარების საკითხებზე საკონსულტაციო ცხელი ხაზის  - </a:t>
          </a:r>
          <a:r>
            <a:rPr lang="ka-GE" sz="14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111</a:t>
          </a:r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 მანდატი. </a:t>
          </a:r>
          <a:r>
            <a:rPr lang="ka-GE" sz="1300" b="0" dirty="0" smtClean="0">
              <a:solidFill>
                <a:schemeClr val="tx1">
                  <a:lumMod val="75000"/>
                  <a:lumOff val="25000"/>
                </a:schemeClr>
              </a:solidFill>
            </a:rPr>
            <a:t>(ნარკო და აზარტულ თამაშებზე დამოკიდებულ</a:t>
          </a:r>
          <a:r>
            <a:rPr lang="en-GB" sz="1300" b="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ka-GE" sz="1300" b="0" dirty="0" smtClean="0">
              <a:solidFill>
                <a:schemeClr val="tx1">
                  <a:lumMod val="75000"/>
                  <a:lumOff val="25000"/>
                </a:schemeClr>
              </a:solidFill>
            </a:rPr>
            <a:t>ბავშვთა და მოზარდთა კონსულტირება/დახმარება)</a:t>
          </a:r>
          <a:endParaRPr lang="en-US" sz="1300" b="0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6598C55B-F648-415A-A03C-3B209E4BAA76}" type="parTrans" cxnId="{8DF84A14-7338-4F4B-B47A-2FCE796D85D4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0657D8F0-7530-4199-88D1-688652D0D72E}" type="sibTrans" cxnId="{8DF84A14-7338-4F4B-B47A-2FCE796D85D4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051F5297-9ADB-4406-BA6A-5DEE565238D0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მატერიალიზებული ვაუჩერის ელექტრონული შეტყობინებით ჩანაცვლების პროცესი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322A7E8E-5A50-4BF8-A597-68356A20930B}" type="parTrans" cxnId="{408E8332-07B4-4D53-B740-6ACE53394F49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B01C2C18-D706-4FF8-9E04-D0457B857FFD}" type="sibTrans" cxnId="{408E8332-07B4-4D53-B740-6ACE53394F49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722DF01C-6BF1-4321-9322-3329C477D34C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შვილად აყვანის ერთიანი რეესტრის დიჯიტალიზაციის პროცესი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40111209-3A0F-48AC-BAF3-28F2CFF4186E}" type="parTrans" cxnId="{4EC7EC17-4996-4923-965B-535C8442D63D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AE1D719-2C4C-4715-B82F-2DA9D20C4C9A}" type="sibTrans" cxnId="{4EC7EC17-4996-4923-965B-535C8442D63D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D0D69599-1A61-4868-901A-CB00C2D06BD6}">
      <dgm:prSet custT="1"/>
      <dgm:spPr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>
          <a:noFill/>
        </a:ln>
        <a:effectLst>
          <a:outerShdw blurRad="190500" dist="228600" dir="2700000" algn="ctr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gm:spPr>
      <dgm:t>
        <a:bodyPr/>
        <a:lstStyle/>
        <a:p>
          <a:r>
            <a:rPr lang="ka-GE" sz="1300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ქვეპროგრამების ადმინისტრირების შესაბამისი ელექტრონული პორტალის განახლების პროცესი.</a:t>
          </a:r>
          <a:endParaRPr lang="en-US" sz="1300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BAE944E3-FC02-425B-9330-0F67C3DFD249}" type="parTrans" cxnId="{A47076D6-8F52-4B00-893D-80835A1A3CD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3DAEB192-3BFF-428A-BFF9-F300D48A472A}" type="sibTrans" cxnId="{A47076D6-8F52-4B00-893D-80835A1A3CD5}">
      <dgm:prSet/>
      <dgm:spPr/>
      <dgm:t>
        <a:bodyPr/>
        <a:lstStyle/>
        <a:p>
          <a:endParaRPr lang="en-US" sz="1400" b="1">
            <a:solidFill>
              <a:schemeClr val="bg1"/>
            </a:solidFill>
          </a:endParaRPr>
        </a:p>
      </dgm:t>
    </dgm:pt>
    <dgm:pt modelId="{85285A6C-333F-4BF3-8571-8CCD00B08D16}" type="pres">
      <dgm:prSet presAssocID="{0FE56586-945E-48D3-B0E9-D66732D03E3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907365-1998-4A17-808F-54DF6A76C71F}" type="pres">
      <dgm:prSet presAssocID="{ADA24B8C-EE32-40F9-B7BF-79694000D179}" presName="node" presStyleLbl="node1" presStyleIdx="0" presStyleCnt="9" custScaleY="1441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B77989-CFEA-4FFA-87F6-FC675AA24764}" type="pres">
      <dgm:prSet presAssocID="{26D790D8-DB63-4738-B58D-402EE3BE2644}" presName="sibTrans" presStyleCnt="0"/>
      <dgm:spPr/>
    </dgm:pt>
    <dgm:pt modelId="{08CCCB64-6D13-4809-A712-BAED074A4BC6}" type="pres">
      <dgm:prSet presAssocID="{9F87EDAA-3F78-4FEF-936E-7DF9A2F1B465}" presName="node" presStyleLbl="node1" presStyleIdx="1" presStyleCnt="9" custScaleY="1429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B56C73-1C96-453C-AD89-940B7F939E0C}" type="pres">
      <dgm:prSet presAssocID="{91108120-5FDD-47EE-8252-09AA0FC0223B}" presName="sibTrans" presStyleCnt="0"/>
      <dgm:spPr/>
    </dgm:pt>
    <dgm:pt modelId="{D51BCE21-4EA9-4B29-A866-8242C6BF83EC}" type="pres">
      <dgm:prSet presAssocID="{3D032CB5-B492-433F-9535-A04200015784}" presName="node" presStyleLbl="node1" presStyleIdx="2" presStyleCnt="9" custScaleY="144934" custLinFactNeighborX="-17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E2A835-30B1-4772-846E-1414D11EE47C}" type="pres">
      <dgm:prSet presAssocID="{990BC81E-483B-478B-A367-1B53045A9D4B}" presName="sibTrans" presStyleCnt="0"/>
      <dgm:spPr/>
    </dgm:pt>
    <dgm:pt modelId="{E363DF58-6EB9-4B91-B934-DF928EC5519C}" type="pres">
      <dgm:prSet presAssocID="{30E49FFE-910B-4DE3-863B-891A63A4EF95}" presName="node" presStyleLbl="node1" presStyleIdx="3" presStyleCnt="9" custScaleY="1470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7C1CAC-8159-4A1E-A450-E94D4C358FA0}" type="pres">
      <dgm:prSet presAssocID="{E5614D01-3B2D-42B7-8D8D-7E3F399388D9}" presName="sibTrans" presStyleCnt="0"/>
      <dgm:spPr/>
    </dgm:pt>
    <dgm:pt modelId="{6759644E-1EA5-426B-9669-049A6124F095}" type="pres">
      <dgm:prSet presAssocID="{66E4BC90-3EBE-484E-9E7C-BBEBFB662ECB}" presName="node" presStyleLbl="node1" presStyleIdx="4" presStyleCnt="9" custScaleY="149358" custLinFactNeighborX="185" custLinFactNeighborY="18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EDC714-D529-41C3-8524-F43CED53AE8B}" type="pres">
      <dgm:prSet presAssocID="{80AB17FF-C3CB-4546-8793-787635615305}" presName="sibTrans" presStyleCnt="0"/>
      <dgm:spPr/>
    </dgm:pt>
    <dgm:pt modelId="{3F3F91E2-FD7C-4B26-BA45-48CCCE20790A}" type="pres">
      <dgm:prSet presAssocID="{80BBA44F-4021-4ED9-BF8E-15A778F550E7}" presName="node" presStyleLbl="node1" presStyleIdx="5" presStyleCnt="9" custScaleY="1343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CCFF4D-F51E-4AA5-AABE-F59E5C38F990}" type="pres">
      <dgm:prSet presAssocID="{0657D8F0-7530-4199-88D1-688652D0D72E}" presName="sibTrans" presStyleCnt="0"/>
      <dgm:spPr/>
    </dgm:pt>
    <dgm:pt modelId="{528CA5E3-6175-454A-BCF0-C12DF0D4398A}" type="pres">
      <dgm:prSet presAssocID="{051F5297-9ADB-4406-BA6A-5DEE565238D0}" presName="node" presStyleLbl="node1" presStyleIdx="6" presStyleCnt="9" custScaleY="13436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497506-6EB2-4267-B958-3F1528C2BE62}" type="pres">
      <dgm:prSet presAssocID="{B01C2C18-D706-4FF8-9E04-D0457B857FFD}" presName="sibTrans" presStyleCnt="0"/>
      <dgm:spPr/>
    </dgm:pt>
    <dgm:pt modelId="{019CA367-3615-44E1-890B-FF997431F99D}" type="pres">
      <dgm:prSet presAssocID="{722DF01C-6BF1-4321-9322-3329C477D34C}" presName="node" presStyleLbl="node1" presStyleIdx="7" presStyleCnt="9" custScaleY="1328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090F5B-5376-47A7-8657-24A460875FB2}" type="pres">
      <dgm:prSet presAssocID="{8AE1D719-2C4C-4715-B82F-2DA9D20C4C9A}" presName="sibTrans" presStyleCnt="0"/>
      <dgm:spPr/>
    </dgm:pt>
    <dgm:pt modelId="{18CA937A-F41F-4EBD-B6DF-82C1EF8389E5}" type="pres">
      <dgm:prSet presAssocID="{D0D69599-1A61-4868-901A-CB00C2D06BD6}" presName="node" presStyleLbl="node1" presStyleIdx="8" presStyleCnt="9" custScaleY="1323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EA7C23A-B1DD-4F75-91BC-33E8A9C9BA60}" srcId="{0FE56586-945E-48D3-B0E9-D66732D03E39}" destId="{9F87EDAA-3F78-4FEF-936E-7DF9A2F1B465}" srcOrd="1" destOrd="0" parTransId="{43FFAA7D-972C-46A3-BDF8-38736701246A}" sibTransId="{91108120-5FDD-47EE-8252-09AA0FC0223B}"/>
    <dgm:cxn modelId="{8436E311-77C1-47AF-A3D0-8615D5B6FD3E}" type="presOf" srcId="{722DF01C-6BF1-4321-9322-3329C477D34C}" destId="{019CA367-3615-44E1-890B-FF997431F99D}" srcOrd="0" destOrd="0" presId="urn:microsoft.com/office/officeart/2005/8/layout/default#1"/>
    <dgm:cxn modelId="{408E8332-07B4-4D53-B740-6ACE53394F49}" srcId="{0FE56586-945E-48D3-B0E9-D66732D03E39}" destId="{051F5297-9ADB-4406-BA6A-5DEE565238D0}" srcOrd="6" destOrd="0" parTransId="{322A7E8E-5A50-4BF8-A597-68356A20930B}" sibTransId="{B01C2C18-D706-4FF8-9E04-D0457B857FFD}"/>
    <dgm:cxn modelId="{E4884591-1AC6-425A-86F1-C3CA1862F683}" type="presOf" srcId="{051F5297-9ADB-4406-BA6A-5DEE565238D0}" destId="{528CA5E3-6175-454A-BCF0-C12DF0D4398A}" srcOrd="0" destOrd="0" presId="urn:microsoft.com/office/officeart/2005/8/layout/default#1"/>
    <dgm:cxn modelId="{D43179FE-B74F-4DF1-856D-DAEC2BCF7858}" srcId="{0FE56586-945E-48D3-B0E9-D66732D03E39}" destId="{66E4BC90-3EBE-484E-9E7C-BBEBFB662ECB}" srcOrd="4" destOrd="0" parTransId="{F127A278-D57E-4400-9467-87FEE38C595F}" sibTransId="{80AB17FF-C3CB-4546-8793-787635615305}"/>
    <dgm:cxn modelId="{A47076D6-8F52-4B00-893D-80835A1A3CD5}" srcId="{0FE56586-945E-48D3-B0E9-D66732D03E39}" destId="{D0D69599-1A61-4868-901A-CB00C2D06BD6}" srcOrd="8" destOrd="0" parTransId="{BAE944E3-FC02-425B-9330-0F67C3DFD249}" sibTransId="{3DAEB192-3BFF-428A-BFF9-F300D48A472A}"/>
    <dgm:cxn modelId="{F791EFAF-5F01-4138-ADD5-470B152DB2D2}" srcId="{0FE56586-945E-48D3-B0E9-D66732D03E39}" destId="{ADA24B8C-EE32-40F9-B7BF-79694000D179}" srcOrd="0" destOrd="0" parTransId="{91714912-CB88-4229-B404-1084B6162143}" sibTransId="{26D790D8-DB63-4738-B58D-402EE3BE2644}"/>
    <dgm:cxn modelId="{E428ED8A-6E1F-4707-A988-D8D0CA444B1B}" srcId="{0FE56586-945E-48D3-B0E9-D66732D03E39}" destId="{3D032CB5-B492-433F-9535-A04200015784}" srcOrd="2" destOrd="0" parTransId="{1B224471-36E8-44C0-91A1-ACE62067A2D2}" sibTransId="{990BC81E-483B-478B-A367-1B53045A9D4B}"/>
    <dgm:cxn modelId="{4EC7EC17-4996-4923-965B-535C8442D63D}" srcId="{0FE56586-945E-48D3-B0E9-D66732D03E39}" destId="{722DF01C-6BF1-4321-9322-3329C477D34C}" srcOrd="7" destOrd="0" parTransId="{40111209-3A0F-48AC-BAF3-28F2CFF4186E}" sibTransId="{8AE1D719-2C4C-4715-B82F-2DA9D20C4C9A}"/>
    <dgm:cxn modelId="{6E8CC634-8D5D-49B8-84D2-86F43D9D01E9}" type="presOf" srcId="{0FE56586-945E-48D3-B0E9-D66732D03E39}" destId="{85285A6C-333F-4BF3-8571-8CCD00B08D16}" srcOrd="0" destOrd="0" presId="urn:microsoft.com/office/officeart/2005/8/layout/default#1"/>
    <dgm:cxn modelId="{706341E3-A012-47F1-BA09-735544756B67}" type="presOf" srcId="{D0D69599-1A61-4868-901A-CB00C2D06BD6}" destId="{18CA937A-F41F-4EBD-B6DF-82C1EF8389E5}" srcOrd="0" destOrd="0" presId="urn:microsoft.com/office/officeart/2005/8/layout/default#1"/>
    <dgm:cxn modelId="{37109E4C-1E49-41BA-BB85-BBB2BCDA67EC}" srcId="{0FE56586-945E-48D3-B0E9-D66732D03E39}" destId="{30E49FFE-910B-4DE3-863B-891A63A4EF95}" srcOrd="3" destOrd="0" parTransId="{DBBEB824-36C1-4D1D-84F2-A1CEC98A45E3}" sibTransId="{E5614D01-3B2D-42B7-8D8D-7E3F399388D9}"/>
    <dgm:cxn modelId="{CC21D4EA-7806-42EF-86B9-520CF4FEC392}" type="presOf" srcId="{ADA24B8C-EE32-40F9-B7BF-79694000D179}" destId="{22907365-1998-4A17-808F-54DF6A76C71F}" srcOrd="0" destOrd="0" presId="urn:microsoft.com/office/officeart/2005/8/layout/default#1"/>
    <dgm:cxn modelId="{0C1C22D5-2B4B-4820-8835-1D945CAD8F6D}" type="presOf" srcId="{3D032CB5-B492-433F-9535-A04200015784}" destId="{D51BCE21-4EA9-4B29-A866-8242C6BF83EC}" srcOrd="0" destOrd="0" presId="urn:microsoft.com/office/officeart/2005/8/layout/default#1"/>
    <dgm:cxn modelId="{6235DF97-7137-4867-A979-A01710F5D04A}" type="presOf" srcId="{30E49FFE-910B-4DE3-863B-891A63A4EF95}" destId="{E363DF58-6EB9-4B91-B934-DF928EC5519C}" srcOrd="0" destOrd="0" presId="urn:microsoft.com/office/officeart/2005/8/layout/default#1"/>
    <dgm:cxn modelId="{D90BEAAF-834E-4D77-B7D7-F9524DB059FD}" type="presOf" srcId="{9F87EDAA-3F78-4FEF-936E-7DF9A2F1B465}" destId="{08CCCB64-6D13-4809-A712-BAED074A4BC6}" srcOrd="0" destOrd="0" presId="urn:microsoft.com/office/officeart/2005/8/layout/default#1"/>
    <dgm:cxn modelId="{8DF84A14-7338-4F4B-B47A-2FCE796D85D4}" srcId="{0FE56586-945E-48D3-B0E9-D66732D03E39}" destId="{80BBA44F-4021-4ED9-BF8E-15A778F550E7}" srcOrd="5" destOrd="0" parTransId="{6598C55B-F648-415A-A03C-3B209E4BAA76}" sibTransId="{0657D8F0-7530-4199-88D1-688652D0D72E}"/>
    <dgm:cxn modelId="{F9345B9A-39CF-4F4A-96E0-5FA62647B9C7}" type="presOf" srcId="{66E4BC90-3EBE-484E-9E7C-BBEBFB662ECB}" destId="{6759644E-1EA5-426B-9669-049A6124F095}" srcOrd="0" destOrd="0" presId="urn:microsoft.com/office/officeart/2005/8/layout/default#1"/>
    <dgm:cxn modelId="{DD372AD1-9B1A-407D-A6AE-C2127693E836}" type="presOf" srcId="{80BBA44F-4021-4ED9-BF8E-15A778F550E7}" destId="{3F3F91E2-FD7C-4B26-BA45-48CCCE20790A}" srcOrd="0" destOrd="0" presId="urn:microsoft.com/office/officeart/2005/8/layout/default#1"/>
    <dgm:cxn modelId="{E1BABDC4-D963-4DC0-84FA-293737F59BA0}" type="presParOf" srcId="{85285A6C-333F-4BF3-8571-8CCD00B08D16}" destId="{22907365-1998-4A17-808F-54DF6A76C71F}" srcOrd="0" destOrd="0" presId="urn:microsoft.com/office/officeart/2005/8/layout/default#1"/>
    <dgm:cxn modelId="{73DC8E1B-52BD-4171-9ABA-DA2EDFC881EE}" type="presParOf" srcId="{85285A6C-333F-4BF3-8571-8CCD00B08D16}" destId="{E9B77989-CFEA-4FFA-87F6-FC675AA24764}" srcOrd="1" destOrd="0" presId="urn:microsoft.com/office/officeart/2005/8/layout/default#1"/>
    <dgm:cxn modelId="{B2B2E024-C842-4F46-A5A6-FE6483FA6A2D}" type="presParOf" srcId="{85285A6C-333F-4BF3-8571-8CCD00B08D16}" destId="{08CCCB64-6D13-4809-A712-BAED074A4BC6}" srcOrd="2" destOrd="0" presId="urn:microsoft.com/office/officeart/2005/8/layout/default#1"/>
    <dgm:cxn modelId="{25BC7432-F9BB-4C2B-8232-E48397163183}" type="presParOf" srcId="{85285A6C-333F-4BF3-8571-8CCD00B08D16}" destId="{CDB56C73-1C96-453C-AD89-940B7F939E0C}" srcOrd="3" destOrd="0" presId="urn:microsoft.com/office/officeart/2005/8/layout/default#1"/>
    <dgm:cxn modelId="{E24AC36A-090F-45E4-8E9C-C93D152ABCC8}" type="presParOf" srcId="{85285A6C-333F-4BF3-8571-8CCD00B08D16}" destId="{D51BCE21-4EA9-4B29-A866-8242C6BF83EC}" srcOrd="4" destOrd="0" presId="urn:microsoft.com/office/officeart/2005/8/layout/default#1"/>
    <dgm:cxn modelId="{D5513066-4602-448A-B726-1B6F898B24D2}" type="presParOf" srcId="{85285A6C-333F-4BF3-8571-8CCD00B08D16}" destId="{57E2A835-30B1-4772-846E-1414D11EE47C}" srcOrd="5" destOrd="0" presId="urn:microsoft.com/office/officeart/2005/8/layout/default#1"/>
    <dgm:cxn modelId="{3B985FF5-DD0F-487D-A7C5-0B4693F32783}" type="presParOf" srcId="{85285A6C-333F-4BF3-8571-8CCD00B08D16}" destId="{E363DF58-6EB9-4B91-B934-DF928EC5519C}" srcOrd="6" destOrd="0" presId="urn:microsoft.com/office/officeart/2005/8/layout/default#1"/>
    <dgm:cxn modelId="{64C3AB6C-F3ED-4550-8CD6-B98BF348D26F}" type="presParOf" srcId="{85285A6C-333F-4BF3-8571-8CCD00B08D16}" destId="{FF7C1CAC-8159-4A1E-A450-E94D4C358FA0}" srcOrd="7" destOrd="0" presId="urn:microsoft.com/office/officeart/2005/8/layout/default#1"/>
    <dgm:cxn modelId="{5861F97D-35C5-4BE0-851C-9FFDEAA01950}" type="presParOf" srcId="{85285A6C-333F-4BF3-8571-8CCD00B08D16}" destId="{6759644E-1EA5-426B-9669-049A6124F095}" srcOrd="8" destOrd="0" presId="urn:microsoft.com/office/officeart/2005/8/layout/default#1"/>
    <dgm:cxn modelId="{0B1DEEB4-9544-4692-8C47-C29293F271D8}" type="presParOf" srcId="{85285A6C-333F-4BF3-8571-8CCD00B08D16}" destId="{72EDC714-D529-41C3-8524-F43CED53AE8B}" srcOrd="9" destOrd="0" presId="urn:microsoft.com/office/officeart/2005/8/layout/default#1"/>
    <dgm:cxn modelId="{69E9D05A-5C86-404F-A32F-E094395E648E}" type="presParOf" srcId="{85285A6C-333F-4BF3-8571-8CCD00B08D16}" destId="{3F3F91E2-FD7C-4B26-BA45-48CCCE20790A}" srcOrd="10" destOrd="0" presId="urn:microsoft.com/office/officeart/2005/8/layout/default#1"/>
    <dgm:cxn modelId="{F63D7D27-CF07-45E5-BB0F-CE6CEC26270E}" type="presParOf" srcId="{85285A6C-333F-4BF3-8571-8CCD00B08D16}" destId="{C8CCFF4D-F51E-4AA5-AABE-F59E5C38F990}" srcOrd="11" destOrd="0" presId="urn:microsoft.com/office/officeart/2005/8/layout/default#1"/>
    <dgm:cxn modelId="{317315FC-C14C-47C1-8856-12AEBE068D22}" type="presParOf" srcId="{85285A6C-333F-4BF3-8571-8CCD00B08D16}" destId="{528CA5E3-6175-454A-BCF0-C12DF0D4398A}" srcOrd="12" destOrd="0" presId="urn:microsoft.com/office/officeart/2005/8/layout/default#1"/>
    <dgm:cxn modelId="{27C53573-ECBD-41B0-B66A-D09AC1C1F2F5}" type="presParOf" srcId="{85285A6C-333F-4BF3-8571-8CCD00B08D16}" destId="{EA497506-6EB2-4267-B958-3F1528C2BE62}" srcOrd="13" destOrd="0" presId="urn:microsoft.com/office/officeart/2005/8/layout/default#1"/>
    <dgm:cxn modelId="{ECFE831A-987E-4CEC-85ED-57DFE5AF389D}" type="presParOf" srcId="{85285A6C-333F-4BF3-8571-8CCD00B08D16}" destId="{019CA367-3615-44E1-890B-FF997431F99D}" srcOrd="14" destOrd="0" presId="urn:microsoft.com/office/officeart/2005/8/layout/default#1"/>
    <dgm:cxn modelId="{9428A3FD-8F9B-4B1D-B864-53514CA481AE}" type="presParOf" srcId="{85285A6C-333F-4BF3-8571-8CCD00B08D16}" destId="{CF090F5B-5376-47A7-8657-24A460875FB2}" srcOrd="15" destOrd="0" presId="urn:microsoft.com/office/officeart/2005/8/layout/default#1"/>
    <dgm:cxn modelId="{2E86C264-21BF-4191-9359-BC7028F50F14}" type="presParOf" srcId="{85285A6C-333F-4BF3-8571-8CCD00B08D16}" destId="{18CA937A-F41F-4EBD-B6DF-82C1EF8389E5}" srcOrd="16" destOrd="0" presId="urn:microsoft.com/office/officeart/2005/8/layout/default#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FE4F8-3387-462B-85B5-8535144058A9}">
      <dsp:nvSpPr>
        <dsp:cNvPr id="0" name=""/>
        <dsp:cNvSpPr/>
      </dsp:nvSpPr>
      <dsp:spPr>
        <a:xfrm>
          <a:off x="0" y="2622787"/>
          <a:ext cx="7021576" cy="553916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none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გაიზარდა სოციალურ მუშაკთა შრომის ანაზღაურება</a:t>
          </a:r>
          <a:endParaRPr lang="en-US" sz="1400" b="1" u="none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27040" y="2649827"/>
        <a:ext cx="6967496" cy="499836"/>
      </dsp:txXfrm>
    </dsp:sp>
    <dsp:sp modelId="{F90D53DC-5B48-4767-BCFA-77D282BCC3D2}">
      <dsp:nvSpPr>
        <dsp:cNvPr id="0" name=""/>
        <dsp:cNvSpPr/>
      </dsp:nvSpPr>
      <dsp:spPr>
        <a:xfrm>
          <a:off x="0" y="1868342"/>
          <a:ext cx="7021576" cy="674535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accent1">
                  <a:lumMod val="75000"/>
                </a:schemeClr>
              </a:solidFill>
              <a:cs typeface="Calibri" panose="020F0502020204030204" pitchFamily="34" charset="0"/>
            </a:rPr>
            <a:t>დაიხვეწა და ჩამოყალიბდა უფრო მოქნილი ახალი ორგანიზაციული სტრუქტურა</a:t>
          </a:r>
          <a:endParaRPr lang="en-US" sz="1400" b="1" u="sng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2928" y="1901270"/>
        <a:ext cx="6955720" cy="608679"/>
      </dsp:txXfrm>
    </dsp:sp>
    <dsp:sp modelId="{61FB187F-4488-4457-99AC-F6ABA69EBDF2}">
      <dsp:nvSpPr>
        <dsp:cNvPr id="0" name=""/>
        <dsp:cNvSpPr/>
      </dsp:nvSpPr>
      <dsp:spPr>
        <a:xfrm>
          <a:off x="0" y="3285004"/>
          <a:ext cx="7021576" cy="688708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მიმდინარეობს კვალიფიციური კადრებით დაკომპლექტების პროცესი 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3620" y="3318624"/>
        <a:ext cx="6954336" cy="621468"/>
      </dsp:txXfrm>
    </dsp:sp>
    <dsp:sp modelId="{18BE4849-1EA8-435C-84FF-15F6E41063CB}">
      <dsp:nvSpPr>
        <dsp:cNvPr id="0" name=""/>
        <dsp:cNvSpPr/>
      </dsp:nvSpPr>
      <dsp:spPr>
        <a:xfrm>
          <a:off x="0" y="133349"/>
          <a:ext cx="7021576" cy="748682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none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რეორგანიზაციის ფარგლებში  გამოიყო და ცალკე ჩამოყალიბდა მეურვეობა-მზრუნველობის ორგანო.</a:t>
          </a:r>
          <a:endParaRPr lang="en-US" sz="1400" b="1" u="none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6548" y="169897"/>
        <a:ext cx="6948480" cy="675586"/>
      </dsp:txXfrm>
    </dsp:sp>
    <dsp:sp modelId="{BCCF9B6F-95A1-4FD9-BE28-B344F95C28C2}">
      <dsp:nvSpPr>
        <dsp:cNvPr id="0" name=""/>
        <dsp:cNvSpPr/>
      </dsp:nvSpPr>
      <dsp:spPr>
        <a:xfrm>
          <a:off x="0" y="1047589"/>
          <a:ext cx="7021576" cy="748682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u="none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შეიქმნა მოქნილი სისტემა, სადაც ერთი ქოლგის ქვეშ მოექცა მოწყვლადი ჯგუფები და მათთვის განკუთვნილი სერვისები </a:t>
          </a:r>
          <a:endParaRPr lang="en-US" sz="1400" b="1" u="none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6548" y="1084137"/>
        <a:ext cx="6948480" cy="675586"/>
      </dsp:txXfrm>
    </dsp:sp>
    <dsp:sp modelId="{92305FD7-2F7E-4E5D-BCB2-3A684BB25AA4}">
      <dsp:nvSpPr>
        <dsp:cNvPr id="0" name=""/>
        <dsp:cNvSpPr/>
      </dsp:nvSpPr>
      <dsp:spPr>
        <a:xfrm>
          <a:off x="0" y="4168503"/>
          <a:ext cx="7021576" cy="688708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ბენეფიციარების ინტერესების გათვალისწინებით გადაიხედა და დაიხვეწა - სოციალური რეაბილიტაციისა და ბავშვზე ზრუნვის სახელმწიფო პროგრამა. 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3620" y="4202123"/>
        <a:ext cx="6954336" cy="621468"/>
      </dsp:txXfrm>
    </dsp:sp>
    <dsp:sp modelId="{E6CC54C6-D724-4129-81FF-AE2C9F1D0146}">
      <dsp:nvSpPr>
        <dsp:cNvPr id="0" name=""/>
        <dsp:cNvSpPr/>
      </dsp:nvSpPr>
      <dsp:spPr>
        <a:xfrm>
          <a:off x="0" y="5011542"/>
          <a:ext cx="7021576" cy="591715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მიმდინარეობს ქვეპროგრამების დიჯიტალიზაციის პროცესი.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28885" y="5040427"/>
        <a:ext cx="6963806" cy="533945"/>
      </dsp:txXfrm>
    </dsp:sp>
    <dsp:sp modelId="{31A6C4C3-820A-4DAF-9FE3-8C82C40DF50E}">
      <dsp:nvSpPr>
        <dsp:cNvPr id="0" name=""/>
        <dsp:cNvSpPr/>
      </dsp:nvSpPr>
      <dsp:spPr>
        <a:xfrm>
          <a:off x="0" y="5753018"/>
          <a:ext cx="7021576" cy="591715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შეიქმნა ბავშვთა დახმარების ცხელი ხაზი - 111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28885" y="5781903"/>
        <a:ext cx="6963806" cy="53394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FE4F8-3387-462B-85B5-8535144058A9}">
      <dsp:nvSpPr>
        <dsp:cNvPr id="0" name=""/>
        <dsp:cNvSpPr/>
      </dsp:nvSpPr>
      <dsp:spPr>
        <a:xfrm>
          <a:off x="0" y="0"/>
          <a:ext cx="7021576" cy="676693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დისტანციურ მომსახურებაზე გადასვლის რეკომენდაცია მიეცათ შესაბამისი ქვეპროგრამების პროვაიდერ ორგანიზაციებს </a:t>
          </a:r>
          <a:endParaRPr lang="en-US" sz="1400" b="1" u="sng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3033" y="33033"/>
        <a:ext cx="6955510" cy="610627"/>
      </dsp:txXfrm>
    </dsp:sp>
    <dsp:sp modelId="{F90D53DC-5B48-4767-BCFA-77D282BCC3D2}">
      <dsp:nvSpPr>
        <dsp:cNvPr id="0" name=""/>
        <dsp:cNvSpPr/>
      </dsp:nvSpPr>
      <dsp:spPr>
        <a:xfrm>
          <a:off x="0" y="758325"/>
          <a:ext cx="7021576" cy="689847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rPr>
            <a:t>განხორციელდა მოწყვლადი ჯგუფების საჭიროებების კვლევა და შესაბამისი ინტერვენციები</a:t>
          </a:r>
          <a:endParaRPr lang="en-US" sz="1400" b="1" u="sng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3676" y="792001"/>
        <a:ext cx="6954224" cy="622495"/>
      </dsp:txXfrm>
    </dsp:sp>
    <dsp:sp modelId="{3E498579-2306-48B8-AD5D-2277407012B3}">
      <dsp:nvSpPr>
        <dsp:cNvPr id="0" name=""/>
        <dsp:cNvSpPr/>
      </dsp:nvSpPr>
      <dsp:spPr>
        <a:xfrm>
          <a:off x="0" y="2222282"/>
          <a:ext cx="7021576" cy="630686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სააგენტოს რეგიონულ/რაიონულ ცენტრებს თავიანთი ფუნქციების შესასრულებლად მიეცათ შესაბამისი სახელმძღვანელო ინსტრუქციები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0788" y="2253070"/>
        <a:ext cx="6960000" cy="569110"/>
      </dsp:txXfrm>
    </dsp:sp>
    <dsp:sp modelId="{61FB187F-4488-4457-99AC-F6ABA69EBDF2}">
      <dsp:nvSpPr>
        <dsp:cNvPr id="0" name=""/>
        <dsp:cNvSpPr/>
      </dsp:nvSpPr>
      <dsp:spPr>
        <a:xfrm>
          <a:off x="0" y="1536722"/>
          <a:ext cx="7021576" cy="596276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Calibri" panose="020F0502020204030204" pitchFamily="34" charset="0"/>
            </a:rPr>
            <a:t>სააგენტო მუშაობის ნახევრად დისტანციურ რეჟიმზე გადავიდა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29108" y="1565830"/>
        <a:ext cx="6963360" cy="538060"/>
      </dsp:txXfrm>
    </dsp:sp>
    <dsp:sp modelId="{CAC6BE49-179C-4BED-A16F-5CB940FC7315}">
      <dsp:nvSpPr>
        <dsp:cNvPr id="0" name=""/>
        <dsp:cNvSpPr/>
      </dsp:nvSpPr>
      <dsp:spPr>
        <a:xfrm>
          <a:off x="0" y="3033318"/>
          <a:ext cx="7021576" cy="766701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დღის ცენტრების ქვეპროგრამით მოსარგებლე </a:t>
          </a:r>
          <a:r>
            <a:rPr lang="ka-GE" sz="1400" b="1" u="sng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2127 ბენეფიციარს </a:t>
          </a: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გადეცა 160-ლარიანი კვების ვაუჩერი </a:t>
          </a:r>
          <a:r>
            <a:rPr lang="en-US" sz="1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(</a:t>
          </a: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ჯამში 340 320 ლარის ღირებულების).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7427" y="3070745"/>
        <a:ext cx="6946722" cy="691847"/>
      </dsp:txXfrm>
    </dsp:sp>
    <dsp:sp modelId="{D8EA2890-C793-4F6A-A6C6-4AA10AD7FE02}">
      <dsp:nvSpPr>
        <dsp:cNvPr id="0" name=""/>
        <dsp:cNvSpPr/>
      </dsp:nvSpPr>
      <dsp:spPr>
        <a:xfrm>
          <a:off x="0" y="3995075"/>
          <a:ext cx="7021576" cy="766701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ქ. თბილისში გაიხსნა </a:t>
          </a:r>
          <a:r>
            <a:rPr lang="ka-GE" sz="1400" b="1" u="sng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საკარანტინე სივრცე</a:t>
          </a: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, რაც გულისხმობდა 24-საათიან ზრუნვის დაწესებულებებში გადაყვანამდე, ბავშვის 14 დღით განთავსებას.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7427" y="4032502"/>
        <a:ext cx="6946722" cy="691847"/>
      </dsp:txXfrm>
    </dsp:sp>
    <dsp:sp modelId="{53CDFD58-73BB-4512-B015-B336D62BDACE}">
      <dsp:nvSpPr>
        <dsp:cNvPr id="0" name=""/>
        <dsp:cNvSpPr/>
      </dsp:nvSpPr>
      <dsp:spPr>
        <a:xfrm>
          <a:off x="0" y="4926355"/>
          <a:ext cx="7021576" cy="766701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ძალადობის მსხვერპლთა თავშესაფარში მოეწყო </a:t>
          </a:r>
          <a:r>
            <a:rPr lang="ka-GE" sz="1400" b="1" u="sng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საიზოლაციო სივრცე, რაც გულისხმობდა </a:t>
          </a: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ბენეფიციარების 14 დღით განთავსებას და ამის შემდეგ მათ თავშესაფრებში გადაყვანას.</a:t>
          </a:r>
          <a:endParaRPr lang="en-US" sz="1400" b="1" kern="1200" dirty="0">
            <a:solidFill>
              <a:schemeClr val="tx1">
                <a:lumMod val="65000"/>
                <a:lumOff val="3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7427" y="4963782"/>
        <a:ext cx="6946722" cy="691847"/>
      </dsp:txXfrm>
    </dsp:sp>
    <dsp:sp modelId="{A83EC8A5-AEBB-44BC-8972-312A5467A41C}">
      <dsp:nvSpPr>
        <dsp:cNvPr id="0" name=""/>
        <dsp:cNvSpPr/>
      </dsp:nvSpPr>
      <dsp:spPr>
        <a:xfrm>
          <a:off x="0" y="5826548"/>
          <a:ext cx="7021576" cy="766701"/>
        </a:xfrm>
        <a:prstGeom prst="roundRect">
          <a:avLst/>
        </a:prstGeom>
        <a:gradFill rotWithShape="0">
          <a:gsLst>
            <a:gs pos="0">
              <a:schemeClr val="accent4">
                <a:lumMod val="5000"/>
                <a:lumOff val="95000"/>
              </a:schemeClr>
            </a:gs>
            <a:gs pos="74000">
              <a:schemeClr val="accent4">
                <a:lumMod val="45000"/>
                <a:lumOff val="55000"/>
              </a:schemeClr>
            </a:gs>
            <a:gs pos="83000">
              <a:schemeClr val="accent4">
                <a:lumMod val="45000"/>
                <a:lumOff val="55000"/>
              </a:schemeClr>
            </a:gs>
            <a:gs pos="100000">
              <a:schemeClr val="accent4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</a:gradFill>
        <a:ln w="25400" cap="flat" cmpd="sng" algn="ctr">
          <a:noFill/>
          <a:prstDash val="solid"/>
        </a:ln>
        <a:effectLst>
          <a:outerShdw blurRad="57785" dist="33020" dir="318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600000"/>
          </a:lightRig>
        </a:scene3d>
        <a:sp3d prstMaterial="metal">
          <a:bevelT w="38100" h="57150" prst="angl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Calibri" panose="020F0502020204030204" pitchFamily="34" charset="0"/>
            </a:rPr>
            <a:t>სააგენტოს სტრუქტურულ ერთეულებში და ფილიალებში ჩატარდა სადეზინფექციო სამუშაოები და გადაეცათ ინფექციისგან დაცვის საშუალებები.</a:t>
          </a:r>
          <a:endParaRPr lang="en-US" sz="1400" b="1" kern="1200" dirty="0">
            <a:solidFill>
              <a:schemeClr val="tx1">
                <a:lumMod val="75000"/>
                <a:lumOff val="25000"/>
              </a:schemeClr>
            </a:solidFill>
            <a:latin typeface="+mn-lt"/>
            <a:cs typeface="Calibri" panose="020F0502020204030204" pitchFamily="34" charset="0"/>
          </a:endParaRPr>
        </a:p>
      </dsp:txBody>
      <dsp:txXfrm>
        <a:off x="37427" y="5863975"/>
        <a:ext cx="6946722" cy="6918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907365-1998-4A17-808F-54DF6A76C71F}">
      <dsp:nvSpPr>
        <dsp:cNvPr id="0" name=""/>
        <dsp:cNvSpPr/>
      </dsp:nvSpPr>
      <dsp:spPr>
        <a:xfrm>
          <a:off x="4107" y="518399"/>
          <a:ext cx="2223883" cy="1924024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სოციალურ მუშაკთა საქმიანობის პროფესიული ზედამხედველობა - სუპერვიზია.   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107" y="518399"/>
        <a:ext cx="2223883" cy="1924024"/>
      </dsp:txXfrm>
    </dsp:sp>
    <dsp:sp modelId="{08CCCB64-6D13-4809-A712-BAED074A4BC6}">
      <dsp:nvSpPr>
        <dsp:cNvPr id="0" name=""/>
        <dsp:cNvSpPr/>
      </dsp:nvSpPr>
      <dsp:spPr>
        <a:xfrm>
          <a:off x="2450379" y="526912"/>
          <a:ext cx="2223883" cy="1906998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ვიწყებთ ფსიქოლოგების საქმიანობის პროფესიული ზედამხედველობას - სუპერვიზიას.    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450379" y="526912"/>
        <a:ext cx="2223883" cy="1906998"/>
      </dsp:txXfrm>
    </dsp:sp>
    <dsp:sp modelId="{D51BCE21-4EA9-4B29-A866-8242C6BF83EC}">
      <dsp:nvSpPr>
        <dsp:cNvPr id="0" name=""/>
        <dsp:cNvSpPr/>
      </dsp:nvSpPr>
      <dsp:spPr>
        <a:xfrm>
          <a:off x="4857622" y="513462"/>
          <a:ext cx="2223883" cy="1933898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მუშაობა სექსუალური ძალადობის მსხვერპლი ბავშვებისათვის ახალი სერვისის შექმნის მიმართულებით.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857622" y="513462"/>
        <a:ext cx="2223883" cy="1933898"/>
      </dsp:txXfrm>
    </dsp:sp>
    <dsp:sp modelId="{E363DF58-6EB9-4B91-B934-DF928EC5519C}">
      <dsp:nvSpPr>
        <dsp:cNvPr id="0" name=""/>
        <dsp:cNvSpPr/>
      </dsp:nvSpPr>
      <dsp:spPr>
        <a:xfrm>
          <a:off x="7342923" y="499318"/>
          <a:ext cx="2223883" cy="1962185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 შშმპ დიდი ინსტიტუციების დეინსტიტუციონალიზაციის პროცესი პარტნიორ ორგანიზაციებთან ერთად 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7342923" y="499318"/>
        <a:ext cx="2223883" cy="1962185"/>
      </dsp:txXfrm>
    </dsp:sp>
    <dsp:sp modelId="{6759644E-1EA5-426B-9669-049A6124F095}">
      <dsp:nvSpPr>
        <dsp:cNvPr id="0" name=""/>
        <dsp:cNvSpPr/>
      </dsp:nvSpPr>
      <dsp:spPr>
        <a:xfrm>
          <a:off x="9793303" y="508845"/>
          <a:ext cx="2223883" cy="1992928"/>
        </a:xfrm>
        <a:prstGeom prst="rect">
          <a:avLst/>
        </a:prstGeom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 ჩვილ ბავშვთა სახლის დეინსტიტუციონალიზაციის პროცესი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9793303" y="508845"/>
        <a:ext cx="2223883" cy="1992928"/>
      </dsp:txXfrm>
    </dsp:sp>
    <dsp:sp modelId="{3F3F91E2-FD7C-4B26-BA45-48CCCE20790A}">
      <dsp:nvSpPr>
        <dsp:cNvPr id="0" name=""/>
        <dsp:cNvSpPr/>
      </dsp:nvSpPr>
      <dsp:spPr>
        <a:xfrm>
          <a:off x="1227243" y="2699598"/>
          <a:ext cx="2223883" cy="1792192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ფართოვდება  ბავშვთა დახმარების საკითხებზე საკონსულტაციო ცხელი ხაზის  - </a:t>
          </a:r>
          <a:r>
            <a:rPr lang="ka-GE" sz="14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111</a:t>
          </a: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 მანდატი. </a:t>
          </a:r>
          <a:r>
            <a:rPr lang="ka-GE" sz="1300" b="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(ნარკო და აზარტულ თამაშებზე დამოკიდებულ</a:t>
          </a:r>
          <a:r>
            <a:rPr lang="en-GB" sz="1300" b="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 </a:t>
          </a:r>
          <a:r>
            <a:rPr lang="ka-GE" sz="1300" b="0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ბავშვთა და მოზარდთა კონსულტირება/დახმარება)</a:t>
          </a:r>
          <a:endParaRPr lang="en-US" sz="1300" b="0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1227243" y="2699598"/>
        <a:ext cx="2223883" cy="1792192"/>
      </dsp:txXfrm>
    </dsp:sp>
    <dsp:sp modelId="{528CA5E3-6175-454A-BCF0-C12DF0D4398A}">
      <dsp:nvSpPr>
        <dsp:cNvPr id="0" name=""/>
        <dsp:cNvSpPr/>
      </dsp:nvSpPr>
      <dsp:spPr>
        <a:xfrm>
          <a:off x="3673515" y="2699264"/>
          <a:ext cx="2223883" cy="1792859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დაწყებულია მატერიალიზებული ვაუჩერის ელექტრონული შეტყობინებით ჩანაცვლების პროცესი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3673515" y="2699264"/>
        <a:ext cx="2223883" cy="1792859"/>
      </dsp:txXfrm>
    </dsp:sp>
    <dsp:sp modelId="{019CA367-3615-44E1-890B-FF997431F99D}">
      <dsp:nvSpPr>
        <dsp:cNvPr id="0" name=""/>
        <dsp:cNvSpPr/>
      </dsp:nvSpPr>
      <dsp:spPr>
        <a:xfrm>
          <a:off x="6119787" y="2709125"/>
          <a:ext cx="2223883" cy="1773138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შვილად აყვანის ერთიანი რეესტრის დიჯიტალიზაციის პროცესი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6119787" y="2709125"/>
        <a:ext cx="2223883" cy="1773138"/>
      </dsp:txXfrm>
    </dsp:sp>
    <dsp:sp modelId="{18CA937A-F41F-4EBD-B6DF-82C1EF8389E5}">
      <dsp:nvSpPr>
        <dsp:cNvPr id="0" name=""/>
        <dsp:cNvSpPr/>
      </dsp:nvSpPr>
      <dsp:spPr>
        <a:xfrm>
          <a:off x="8566059" y="2712714"/>
          <a:ext cx="2223883" cy="1765959"/>
        </a:xfrm>
        <a:prstGeom prst="rect">
          <a:avLst/>
        </a:prstGeom>
        <a:gradFill rotWithShape="0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</a:gradFill>
        <a:ln w="25400" cap="flat" cmpd="sng" algn="ctr">
          <a:noFill/>
          <a:prstDash val="solid"/>
        </a:ln>
        <a:effectLst>
          <a:outerShdw blurRad="190500" dist="228600" dir="2700000" algn="ctr" rotWithShape="0">
            <a:srgbClr val="000000">
              <a:alpha val="30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4800000"/>
          </a:lightRig>
        </a:scene3d>
        <a:sp3d prstMaterial="matte">
          <a:bevelT w="127000" h="635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3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მიმდინარეობს ქვეპროგრამების ადმინისტრირების შესაბამისი ელექტრონული პორტალის განახლების პროცესი.</a:t>
          </a:r>
          <a:endParaRPr lang="en-US" sz="13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8566059" y="2712714"/>
        <a:ext cx="2223883" cy="17659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90F2CC-5065-47E5-B9CB-F1BC4CF37CE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AD1C4-F4A5-4831-869C-137A216B3A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85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AD1C4-F4A5-4831-869C-137A216B3A2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8825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AD1C4-F4A5-4831-869C-137A216B3A2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9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AD1C4-F4A5-4831-869C-137A216B3A2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90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DAD1C4-F4A5-4831-869C-137A216B3A2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9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3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399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3368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6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6" y="3852863"/>
            <a:ext cx="8180916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0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0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0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399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pPr/>
              <a:t>6/16/2020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5526FED-AF4D-46BD-8808-965C168CD1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9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70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93B9DBE-3E87-4CE3-935F-94CC8C0124F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7" r:id="rId1"/>
    <p:sldLayoutId id="2147484238" r:id="rId2"/>
    <p:sldLayoutId id="2147484239" r:id="rId3"/>
    <p:sldLayoutId id="2147484240" r:id="rId4"/>
    <p:sldLayoutId id="2147484241" r:id="rId5"/>
    <p:sldLayoutId id="2147484242" r:id="rId6"/>
    <p:sldLayoutId id="2147484243" r:id="rId7"/>
    <p:sldLayoutId id="2147484244" r:id="rId8"/>
    <p:sldLayoutId id="2147484245" r:id="rId9"/>
    <p:sldLayoutId id="2147484246" r:id="rId10"/>
    <p:sldLayoutId id="214748424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5717" y="564896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5526FED-AF4D-46BD-8808-965C168CD1F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8" y="3987800"/>
            <a:ext cx="2367281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69" y="1584960"/>
            <a:ext cx="2438399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293B9DBE-3E87-4CE3-935F-94CC8C0124F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713973" y="2009776"/>
            <a:ext cx="7496827" cy="2120976"/>
          </a:xfrm>
        </p:spPr>
        <p:txBody>
          <a:bodyPr>
            <a:normAutofit/>
          </a:bodyPr>
          <a:lstStyle/>
          <a:p>
            <a:r>
              <a:rPr lang="ka-GE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სოციალური ზრუნვა</a:t>
            </a:r>
            <a:r>
              <a:rPr lang="ka-GE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ka-GE" sz="32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endParaRPr lang="ka-GE" sz="3200" b="1" dirty="0">
              <a:solidFill>
                <a:schemeClr val="tx1">
                  <a:lumMod val="50000"/>
                  <a:lumOff val="50000"/>
                </a:schemeClr>
              </a:solidFill>
              <a:latin typeface="Sylfaen" panose="010A0502050306030303" pitchFamily="18" charset="0"/>
            </a:endParaRPr>
          </a:p>
        </p:txBody>
      </p:sp>
      <p:pic>
        <p:nvPicPr>
          <p:cNvPr id="7" name="Picture 6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9854004" y="4706229"/>
            <a:ext cx="1104901" cy="955816"/>
          </a:xfrm>
          <a:prstGeom prst="rect">
            <a:avLst/>
          </a:prstGeom>
          <a:noFill/>
          <a:effectLst>
            <a:glow rad="101600">
              <a:schemeClr val="tx1">
                <a:lumMod val="50000"/>
                <a:lumOff val="50000"/>
                <a:alpha val="73000"/>
              </a:schemeClr>
            </a:glow>
            <a:outerShdw blurRad="7747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8" name="Title 4"/>
          <p:cNvSpPr txBox="1">
            <a:spLocks/>
          </p:cNvSpPr>
          <p:nvPr/>
        </p:nvSpPr>
        <p:spPr>
          <a:xfrm>
            <a:off x="7724781" y="1"/>
            <a:ext cx="4467225" cy="119062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89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a-GE" sz="1400" b="1" i="0" u="none" strike="noStrike" kern="1200" cap="all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Sylfaen" panose="010A0502050306030303" pitchFamily="18" charset="0"/>
              <a:ea typeface="+mj-ea"/>
              <a:cs typeface="+mj-cs"/>
            </a:endParaRPr>
          </a:p>
        </p:txBody>
      </p:sp>
      <p:pic>
        <p:nvPicPr>
          <p:cNvPr id="27650" name="Picture 2" descr="https://www.moh.gov.ge/skins/default/images/logo_ka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34405" y="171450"/>
            <a:ext cx="3375025" cy="723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364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12192000" cy="685746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3759201" y="762000"/>
            <a:ext cx="773709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200" b="1" dirty="0" smtClean="0">
                <a:solidFill>
                  <a:srgbClr val="006666"/>
                </a:solidFill>
              </a:rPr>
              <a:t>სახელმწიფო ბიუჯეტით დაფინანსებული სოციალური ტრანსფერები</a:t>
            </a:r>
            <a:endParaRPr lang="en-US" sz="2200" b="1" dirty="0">
              <a:solidFill>
                <a:srgbClr val="006666"/>
              </a:solidFill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711201" y="1414959"/>
            <a:ext cx="10988291" cy="43762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ka-GE" sz="1800" b="1" dirty="0" smtClean="0">
                <a:solidFill>
                  <a:srgbClr val="006666"/>
                </a:solidFill>
              </a:rPr>
              <a:t>2020 წლის იანვრიდან გაიზარდა მოწყვლადი ჯგუფებისთვის გათვალისწინებული ყოველთვიური დახმარების  ოდენობა:</a:t>
            </a:r>
          </a:p>
          <a:p>
            <a:pPr algn="l"/>
            <a:endParaRPr lang="ka-GE" sz="1800" b="1" dirty="0">
              <a:solidFill>
                <a:srgbClr val="006666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b="1" dirty="0" smtClean="0">
                <a:solidFill>
                  <a:srgbClr val="006666"/>
                </a:solidFill>
              </a:rPr>
              <a:t>ასაკით პენსიის ოდენობა -2</a:t>
            </a:r>
            <a:r>
              <a:rPr lang="en-US" sz="1800" b="1" dirty="0" smtClean="0">
                <a:solidFill>
                  <a:srgbClr val="006666"/>
                </a:solidFill>
              </a:rPr>
              <a:t>2</a:t>
            </a:r>
            <a:r>
              <a:rPr lang="ka-GE" sz="1800" b="1" dirty="0" smtClean="0">
                <a:solidFill>
                  <a:srgbClr val="006666"/>
                </a:solidFill>
              </a:rPr>
              <a:t>0 ლარი</a:t>
            </a:r>
            <a:r>
              <a:rPr lang="en-US" sz="1800" b="1" dirty="0" smtClean="0">
                <a:solidFill>
                  <a:srgbClr val="006666"/>
                </a:solidFill>
              </a:rPr>
              <a:t>;</a:t>
            </a:r>
            <a:endParaRPr lang="ka-GE" sz="1800" b="1" dirty="0" smtClean="0">
              <a:solidFill>
                <a:srgbClr val="006666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b="1" dirty="0" smtClean="0">
                <a:solidFill>
                  <a:srgbClr val="006666"/>
                </a:solidFill>
              </a:rPr>
              <a:t>მკვეთრად გამოხატული შეზღუდული შესაძლებლობის მქონე პირი - 220 ლარი;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b="1" dirty="0" smtClean="0">
                <a:solidFill>
                  <a:srgbClr val="006666"/>
                </a:solidFill>
              </a:rPr>
              <a:t>შეზღუდული შეასძლებლობის მქონე ბავშვი - 220 ლარი;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b="1" dirty="0" smtClean="0">
                <a:solidFill>
                  <a:srgbClr val="006666"/>
                </a:solidFill>
              </a:rPr>
              <a:t>მნიშვნელოვნად გამოხატული შეზღუდული შესაძლებლობის მქონე პირი - 140 ლარი.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ka-GE" sz="1800" b="1" dirty="0">
              <a:solidFill>
                <a:srgbClr val="006666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a-GE" sz="1800" b="1" dirty="0" smtClean="0">
                <a:solidFill>
                  <a:srgbClr val="006666"/>
                </a:solidFill>
              </a:rPr>
              <a:t>ასაკით პენსიის/სოციალური პაკეტის ოდენობის ზრდის გათვალისწინებით გადაანგარიშდა სახელმწიფო კომპენსაციები, მაღალმთიან დასახლებაში მუდმივად მცხოვრებ პირთა პენსიის/სოციალური პაკეტის დანამატი</a:t>
            </a:r>
          </a:p>
          <a:p>
            <a:pPr algn="l"/>
            <a:endParaRPr lang="ka-GE" sz="1800" dirty="0">
              <a:solidFill>
                <a:srgbClr val="006666"/>
              </a:solidFill>
            </a:endParaRPr>
          </a:p>
          <a:p>
            <a:pPr algn="l"/>
            <a:r>
              <a:rPr lang="ka-GE" sz="1800" b="1" dirty="0" smtClean="0">
                <a:solidFill>
                  <a:srgbClr val="00666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7908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7517" y="536"/>
            <a:ext cx="12192000" cy="685746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3759201" y="762000"/>
            <a:ext cx="773709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200" b="1" dirty="0" smtClean="0">
                <a:solidFill>
                  <a:srgbClr val="006666"/>
                </a:solidFill>
              </a:rPr>
              <a:t>პენსიის ოდენობის დინამიკა 2003-2020 წ.წ.</a:t>
            </a:r>
            <a:endParaRPr lang="en-US" sz="2200" b="1" dirty="0">
              <a:solidFill>
                <a:srgbClr val="006666"/>
              </a:solidFill>
            </a:endParaRP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994433822"/>
              </p:ext>
            </p:extLst>
          </p:nvPr>
        </p:nvGraphicFramePr>
        <p:xfrm>
          <a:off x="508000" y="1600200"/>
          <a:ext cx="113792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2101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7"/>
            <a:ext cx="9144000" cy="2668241"/>
          </a:xfrm>
        </p:spPr>
        <p:txBody>
          <a:bodyPr/>
          <a:lstStyle/>
          <a:p>
            <a:r>
              <a:rPr lang="ka-GE" dirty="0" smtClean="0">
                <a:solidFill>
                  <a:schemeClr val="tx2"/>
                </a:solidFill>
              </a:rPr>
              <a:t>დასაქმების ხელშეწყობა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8261" y="3882529"/>
            <a:ext cx="2826329" cy="1830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850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2892" y="1363287"/>
            <a:ext cx="10117485" cy="4996556"/>
          </a:xfrm>
        </p:spPr>
        <p:txBody>
          <a:bodyPr/>
          <a:lstStyle/>
          <a:p>
            <a:pPr marL="0" indent="0" algn="just">
              <a:buNone/>
            </a:pPr>
            <a:endParaRPr lang="ka-GE" dirty="0"/>
          </a:p>
          <a:p>
            <a:pPr marL="0" indent="0" algn="just">
              <a:buNone/>
            </a:pPr>
            <a:endParaRPr lang="ka-GE" sz="1600" dirty="0" smtClean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ka-GE" sz="1600" dirty="0" smtClean="0">
                <a:solidFill>
                  <a:schemeClr val="tx2"/>
                </a:solidFill>
              </a:rPr>
              <a:t>2013 წლიდან - სსიპ </a:t>
            </a:r>
            <a:r>
              <a:rPr lang="ka-GE" sz="1600" dirty="0">
                <a:solidFill>
                  <a:schemeClr val="tx2"/>
                </a:solidFill>
              </a:rPr>
              <a:t>სოციალური მომსახურების </a:t>
            </a:r>
            <a:r>
              <a:rPr lang="ka-GE" sz="1600" dirty="0" smtClean="0">
                <a:solidFill>
                  <a:schemeClr val="tx2"/>
                </a:solidFill>
              </a:rPr>
              <a:t>სააგენტოს დასაქმების </a:t>
            </a:r>
            <a:r>
              <a:rPr lang="ka-GE" sz="1600" dirty="0">
                <a:solidFill>
                  <a:schemeClr val="tx2"/>
                </a:solidFill>
              </a:rPr>
              <a:t>პროგრამების </a:t>
            </a:r>
            <a:r>
              <a:rPr lang="ka-GE" sz="1600" dirty="0" smtClean="0">
                <a:solidFill>
                  <a:schemeClr val="tx2"/>
                </a:solidFill>
              </a:rPr>
              <a:t>დეპარტამენტი</a:t>
            </a:r>
          </a:p>
          <a:p>
            <a:pPr marL="0" indent="0" algn="just">
              <a:buNone/>
            </a:pPr>
            <a:endParaRPr lang="ka-GE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ka-GE" sz="1600" dirty="0" smtClean="0">
                <a:solidFill>
                  <a:schemeClr val="tx2"/>
                </a:solidFill>
              </a:rPr>
              <a:t>2015 </a:t>
            </a:r>
            <a:r>
              <a:rPr lang="ka-GE" sz="1600" dirty="0">
                <a:solidFill>
                  <a:schemeClr val="tx2"/>
                </a:solidFill>
              </a:rPr>
              <a:t>წლიდან </a:t>
            </a:r>
            <a:r>
              <a:rPr lang="ka-GE" sz="1600" dirty="0" smtClean="0">
                <a:solidFill>
                  <a:schemeClr val="tx2"/>
                </a:solidFill>
              </a:rPr>
              <a:t>- </a:t>
            </a:r>
            <a:r>
              <a:rPr lang="en-US" sz="1600" dirty="0" err="1" smtClean="0">
                <a:solidFill>
                  <a:schemeClr val="tx2"/>
                </a:solidFill>
              </a:rPr>
              <a:t>შრომის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ბაზრის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აქტიურ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პოლიტიკა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ka-GE" sz="1600" dirty="0">
                <a:solidFill>
                  <a:schemeClr val="tx2"/>
                </a:solidFill>
              </a:rPr>
              <a:t>დასაქმების ხელშემწყობი </a:t>
            </a:r>
            <a:r>
              <a:rPr lang="en-US" sz="1600" dirty="0" err="1">
                <a:solidFill>
                  <a:schemeClr val="tx2"/>
                </a:solidFill>
              </a:rPr>
              <a:t>სახელმწიფო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>
                <a:solidFill>
                  <a:schemeClr val="tx2"/>
                </a:solidFill>
              </a:rPr>
              <a:t>პროგრამების</a:t>
            </a:r>
            <a:r>
              <a:rPr lang="en-US" sz="1600" dirty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მეშვეობით</a:t>
            </a:r>
            <a:endParaRPr lang="ka-GE" sz="1600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endParaRPr lang="ka-GE" sz="16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ka-GE" sz="1600" dirty="0" smtClean="0">
                <a:solidFill>
                  <a:schemeClr val="tx2"/>
                </a:solidFill>
              </a:rPr>
              <a:t>დასაქმების  ახალი სერვისმოდელი - </a:t>
            </a:r>
            <a:r>
              <a:rPr lang="en-US" sz="1600" dirty="0" err="1" smtClean="0">
                <a:solidFill>
                  <a:schemeClr val="tx2"/>
                </a:solidFill>
              </a:rPr>
              <a:t>შრომის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ბაზრის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აქტიურ</a:t>
            </a:r>
            <a:r>
              <a:rPr lang="en-US" sz="1600" dirty="0" smtClean="0">
                <a:solidFill>
                  <a:schemeClr val="tx2"/>
                </a:solidFill>
              </a:rPr>
              <a:t> </a:t>
            </a:r>
            <a:r>
              <a:rPr lang="en-US" sz="1600" dirty="0" err="1" smtClean="0">
                <a:solidFill>
                  <a:schemeClr val="tx2"/>
                </a:solidFill>
              </a:rPr>
              <a:t>პოლიტიკ</a:t>
            </a:r>
            <a:r>
              <a:rPr lang="ka-GE" sz="1600" dirty="0" smtClean="0">
                <a:solidFill>
                  <a:schemeClr val="tx2"/>
                </a:solidFill>
              </a:rPr>
              <a:t>ის გატარების ეფექტიანი საშუალება</a:t>
            </a:r>
          </a:p>
        </p:txBody>
      </p:sp>
    </p:spTree>
    <p:extLst>
      <p:ext uri="{BB962C8B-B14F-4D97-AF65-F5344CB8AC3E}">
        <p14:creationId xmlns:p14="http://schemas.microsoft.com/office/powerpoint/2010/main" val="231317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a-GE" sz="3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გამოწვევები</a:t>
            </a:r>
            <a:r>
              <a:rPr lang="ka-G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ka-GE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cs typeface="Arial" pitchFamily="34" charset="0"/>
              </a:rPr>
              <a:t>პასუხი თანამედროვე შრომის ბაზრის მოთხოვნებზე</a:t>
            </a:r>
            <a:endParaRPr lang="ka-GE" sz="1600" i="1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600" i="1" spc="-150" dirty="0" smtClean="0">
                <a:solidFill>
                  <a:schemeClr val="tx2"/>
                </a:solidFill>
                <a:cs typeface="Arial" pitchFamily="34" charset="0"/>
              </a:rPr>
              <a:t>კარიერის განვითარება</a:t>
            </a:r>
            <a:endParaRPr lang="en-GB" sz="1600" i="1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600" i="1" spc="-150" dirty="0" smtClean="0">
                <a:solidFill>
                  <a:schemeClr val="tx2"/>
                </a:solidFill>
                <a:cs typeface="Arial" pitchFamily="34" charset="0"/>
              </a:rPr>
              <a:t>უწყვეტი სწავლება</a:t>
            </a: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600" i="1" spc="-150" dirty="0" smtClean="0">
                <a:solidFill>
                  <a:schemeClr val="tx2"/>
                </a:solidFill>
                <a:cs typeface="Arial" pitchFamily="34" charset="0"/>
              </a:rPr>
              <a:t>უნარების და კომპეტენციების გაუმჯობესება</a:t>
            </a:r>
          </a:p>
          <a:p>
            <a:pPr algn="ctr">
              <a:buFont typeface="Wingdings" panose="05000000000000000000" pitchFamily="2" charset="2"/>
              <a:buChar char="ü"/>
            </a:pPr>
            <a:endParaRPr lang="en-GB" sz="1600" i="1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spc="-150" dirty="0" smtClean="0">
                <a:solidFill>
                  <a:schemeClr val="tx2"/>
                </a:solidFill>
                <a:cs typeface="Arial" pitchFamily="34" charset="0"/>
              </a:rPr>
              <a:t>მოთხოვნასა და მიწოდებას შორის დისბალანსი</a:t>
            </a:r>
          </a:p>
          <a:p>
            <a:pPr marL="0" indent="0">
              <a:buNone/>
            </a:pPr>
            <a:endParaRPr lang="en-GB" sz="1600" spc="-150" dirty="0" smtClean="0">
              <a:solidFill>
                <a:schemeClr val="tx2"/>
              </a:solidFill>
              <a:cs typeface="Arial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შრომის ბაზრის ეფექტიანი ფუნქციონირებისათვის შესაბამისი ინფრასტრუქტურა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სახელმწიფო უწყებებისა და პარტნორების კოორდინირებული მუშაობა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</a:rPr>
              <a:t>საკანონმდებლო გარანტიები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0553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1"/>
          <p:cNvSpPr txBox="1">
            <a:spLocks/>
          </p:cNvSpPr>
          <p:nvPr/>
        </p:nvSpPr>
        <p:spPr>
          <a:xfrm>
            <a:off x="4" y="282407"/>
            <a:ext cx="11134163" cy="1406298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a-GE" sz="2800" dirty="0">
                <a:solidFill>
                  <a:srgbClr val="44546A"/>
                </a:solidFill>
              </a:rPr>
              <a:t>გამოწვევების </a:t>
            </a:r>
            <a:r>
              <a:rPr lang="ka-GE" sz="2800" dirty="0" smtClean="0">
                <a:solidFill>
                  <a:srgbClr val="44546A"/>
                </a:solidFill>
              </a:rPr>
              <a:t>საპასუხოდ</a:t>
            </a:r>
            <a:endParaRPr lang="en-US" sz="2800" dirty="0">
              <a:solidFill>
                <a:srgbClr val="44546A"/>
              </a:solidFill>
              <a:latin typeface="FiraGO" pitchFamily="34" charset="0"/>
              <a:cs typeface="FiraGO" pitchFamily="34" charset="0"/>
            </a:endParaRPr>
          </a:p>
        </p:txBody>
      </p:sp>
      <p:grpSp>
        <p:nvGrpSpPr>
          <p:cNvPr id="60" name="Group 59"/>
          <p:cNvGrpSpPr/>
          <p:nvPr/>
        </p:nvGrpSpPr>
        <p:grpSpPr>
          <a:xfrm>
            <a:off x="5760720" y="3719144"/>
            <a:ext cx="5760720" cy="1762032"/>
            <a:chOff x="833971" y="3678076"/>
            <a:chExt cx="8934541" cy="1147496"/>
          </a:xfrm>
        </p:grpSpPr>
        <p:sp>
          <p:nvSpPr>
            <p:cNvPr id="61" name="TextBox 60"/>
            <p:cNvSpPr txBox="1"/>
            <p:nvPr/>
          </p:nvSpPr>
          <p:spPr>
            <a:xfrm>
              <a:off x="833971" y="4023833"/>
              <a:ext cx="8934541" cy="8017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 algn="just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rgbClr val="44546A"/>
                  </a:solidFill>
                  <a:cs typeface="FiraGO" pitchFamily="34" charset="0"/>
                </a:rPr>
                <a:t>შრომის ბაზრის მომსახურებები</a:t>
              </a:r>
              <a:endParaRPr lang="en-US" sz="1200" dirty="0" smtClean="0">
                <a:solidFill>
                  <a:srgbClr val="44546A"/>
                </a:solidFill>
                <a:latin typeface="Sylfaen" panose="010A0502050306030303" pitchFamily="18" charset="0"/>
                <a:cs typeface="FiraGO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rgbClr val="44546A"/>
                  </a:solidFill>
                  <a:cs typeface="FiraGO" pitchFamily="34" charset="0"/>
                </a:rPr>
                <a:t>საშუამავლო</a:t>
              </a: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rgbClr val="44546A"/>
                  </a:solidFill>
                  <a:cs typeface="FiraGO" pitchFamily="34" charset="0"/>
                </a:rPr>
                <a:t>მომსახურება</a:t>
              </a:r>
              <a:endParaRPr lang="en-US" sz="1200" dirty="0" smtClean="0">
                <a:solidFill>
                  <a:srgbClr val="44546A"/>
                </a:solidFill>
                <a:latin typeface="Sylfaen" panose="010A0502050306030303" pitchFamily="18" charset="0"/>
                <a:cs typeface="FiraGO" pitchFamily="34" charset="0"/>
              </a:endParaRP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rgbClr val="44546A"/>
                  </a:solidFill>
                  <a:cs typeface="FiraGO" pitchFamily="34" charset="0"/>
                </a:rPr>
                <a:t>ინდივიდუალური</a:t>
              </a:r>
              <a:r>
                <a:rPr lang="ka-GE" sz="1200" dirty="0" smtClean="0">
                  <a:solidFill>
                    <a:srgbClr val="44546A"/>
                  </a:solidFill>
                </a:rPr>
                <a:t> </a:t>
              </a:r>
              <a:r>
                <a:rPr lang="ka-GE" sz="1200" dirty="0" smtClean="0">
                  <a:solidFill>
                    <a:srgbClr val="44546A"/>
                  </a:solidFill>
                  <a:cs typeface="FiraGO" pitchFamily="34" charset="0"/>
                </a:rPr>
                <a:t>და</a:t>
              </a:r>
              <a:r>
                <a:rPr lang="ka-GE" sz="1200" dirty="0">
                  <a:solidFill>
                    <a:srgbClr val="44546A"/>
                  </a:solidFill>
                  <a:cs typeface="FiraGO" pitchFamily="34" charset="0"/>
                </a:rPr>
                <a:t> </a:t>
              </a:r>
              <a:r>
                <a:rPr lang="ka-GE" sz="1200" dirty="0" smtClean="0">
                  <a:solidFill>
                    <a:srgbClr val="44546A"/>
                  </a:solidFill>
                  <a:cs typeface="FiraGO" pitchFamily="34" charset="0"/>
                </a:rPr>
                <a:t>ჯგუფური კონსულტირება, კარიერის დაგეგმვა </a:t>
              </a:r>
            </a:p>
            <a:p>
              <a:pPr marL="285750" indent="-285750" algn="just">
                <a:buFont typeface="Wingdings" panose="05000000000000000000" pitchFamily="2" charset="2"/>
                <a:buChar char="v"/>
              </a:pPr>
              <a:r>
                <a:rPr lang="ka-GE" sz="1200" dirty="0" smtClean="0">
                  <a:solidFill>
                    <a:srgbClr val="44546A"/>
                  </a:solidFill>
                  <a:cs typeface="FiraGO" pitchFamily="34" charset="0"/>
                </a:rPr>
                <a:t>პროფესიული უნარების განვითარება</a:t>
              </a:r>
            </a:p>
            <a:p>
              <a:pPr marL="285750" indent="-285750">
                <a:buFont typeface="Wingdings" panose="05000000000000000000" pitchFamily="2" charset="2"/>
                <a:buChar char="v"/>
              </a:pPr>
              <a:r>
                <a:rPr lang="ka-GE" sz="1200" dirty="0">
                  <a:solidFill>
                    <a:srgbClr val="44546A"/>
                  </a:solidFill>
                  <a:cs typeface="FiraGO" pitchFamily="34" charset="0"/>
                </a:rPr>
                <a:t>მხარდაჭერითი </a:t>
              </a:r>
              <a:r>
                <a:rPr lang="ka-GE" sz="1200" dirty="0" smtClean="0">
                  <a:solidFill>
                    <a:srgbClr val="44546A"/>
                  </a:solidFill>
                  <a:cs typeface="FiraGO" pitchFamily="34" charset="0"/>
                </a:rPr>
                <a:t>დასაქმება </a:t>
              </a:r>
              <a:r>
                <a:rPr lang="ka-GE" sz="1200" dirty="0">
                  <a:solidFill>
                    <a:srgbClr val="44546A"/>
                  </a:solidFill>
                  <a:cs typeface="FiraGO" pitchFamily="34" charset="0"/>
                </a:rPr>
                <a:t>- </a:t>
              </a:r>
              <a:r>
                <a:rPr lang="ka-GE" sz="1200" dirty="0" smtClean="0">
                  <a:solidFill>
                    <a:srgbClr val="44546A"/>
                  </a:solidFill>
                  <a:cs typeface="FiraGO" pitchFamily="34" charset="0"/>
                </a:rPr>
                <a:t>სუბსიდირება</a:t>
              </a:r>
              <a:r>
                <a:rPr lang="ka-GE" sz="1200" dirty="0">
                  <a:solidFill>
                    <a:srgbClr val="44546A"/>
                  </a:solidFill>
                </a:rPr>
                <a:t> </a:t>
              </a:r>
              <a:r>
                <a:rPr lang="ka-GE" sz="1200" dirty="0" smtClean="0">
                  <a:solidFill>
                    <a:srgbClr val="44546A"/>
                  </a:solidFill>
                </a:rPr>
                <a:t>და სხვ</a:t>
              </a:r>
              <a:r>
                <a:rPr lang="ka-GE" sz="1400" dirty="0" smtClean="0">
                  <a:solidFill>
                    <a:srgbClr val="44546A"/>
                  </a:solidFill>
                </a:rPr>
                <a:t>. </a:t>
              </a:r>
              <a:endParaRPr lang="ka-GE" sz="1400" dirty="0" smtClean="0">
                <a:solidFill>
                  <a:prstClr val="black"/>
                </a:solidFill>
                <a:cs typeface="FiraGO" pitchFamily="34" charset="0"/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833971" y="3678076"/>
              <a:ext cx="4337229" cy="220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ka-GE" sz="1600" b="1" dirty="0" smtClean="0">
                  <a:solidFill>
                    <a:srgbClr val="44546A"/>
                  </a:solidFill>
                  <a:latin typeface="FiraGO" pitchFamily="34" charset="0"/>
                  <a:cs typeface="FiraGO" pitchFamily="34" charset="0"/>
                </a:rPr>
                <a:t> </a:t>
              </a:r>
              <a:r>
                <a:rPr lang="ka-GE" sz="1600" b="1" dirty="0" smtClean="0">
                  <a:solidFill>
                    <a:srgbClr val="44546A"/>
                  </a:solidFill>
                  <a:cs typeface="FiraGO" pitchFamily="34" charset="0"/>
                </a:rPr>
                <a:t>ძირითადი ფუნქციები:</a:t>
              </a:r>
              <a:endParaRPr lang="en-US" sz="1600" b="1" dirty="0">
                <a:solidFill>
                  <a:srgbClr val="44546A"/>
                </a:solidFill>
                <a:cs typeface="FiraGO" pitchFamily="34" charset="0"/>
              </a:endParaRPr>
            </a:p>
          </p:txBody>
        </p:sp>
      </p:grpSp>
      <p:sp>
        <p:nvSpPr>
          <p:cNvPr id="63" name="Rectangle 62"/>
          <p:cNvSpPr/>
          <p:nvPr/>
        </p:nvSpPr>
        <p:spPr>
          <a:xfrm>
            <a:off x="315885" y="2366959"/>
            <a:ext cx="5145579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600" dirty="0">
                <a:solidFill>
                  <a:srgbClr val="44546A"/>
                </a:solidFill>
                <a:latin typeface="Sylfaen" panose="010A0502050306030303" pitchFamily="18" charset="0"/>
              </a:rPr>
              <a:t>2019 </a:t>
            </a:r>
            <a:r>
              <a:rPr lang="ka-GE" sz="1600" dirty="0">
                <a:solidFill>
                  <a:srgbClr val="44546A"/>
                </a:solidFill>
              </a:rPr>
              <a:t>წლის 31 ოქტომბერს შეიქმნა </a:t>
            </a:r>
            <a:r>
              <a:rPr lang="x-none" sz="1600" dirty="0" smtClean="0">
                <a:solidFill>
                  <a:srgbClr val="44546A"/>
                </a:solidFill>
                <a:latin typeface="Sylfaen" panose="010A0502050306030303" pitchFamily="18" charset="0"/>
                <a:cs typeface="FiraGO" pitchFamily="34" charset="0"/>
              </a:rPr>
              <a:t>დასაქმებაზე </a:t>
            </a:r>
            <a:r>
              <a:rPr lang="x-none" sz="1600" dirty="0">
                <a:solidFill>
                  <a:srgbClr val="44546A"/>
                </a:solidFill>
                <a:latin typeface="Sylfaen" panose="010A0502050306030303" pitchFamily="18" charset="0"/>
                <a:cs typeface="FiraGO" pitchFamily="34" charset="0"/>
              </a:rPr>
              <a:t>და დასაქმების ხელშეწყობაზე ორიენტირებული უწყება</a:t>
            </a:r>
            <a:r>
              <a:rPr lang="x-none" sz="1600" dirty="0">
                <a:solidFill>
                  <a:srgbClr val="44546A"/>
                </a:solidFill>
                <a:latin typeface="Sylfaen" panose="010A0502050306030303" pitchFamily="18" charset="0"/>
              </a:rPr>
              <a:t> -</a:t>
            </a:r>
            <a:r>
              <a:rPr lang="en-US" sz="1600" dirty="0">
                <a:solidFill>
                  <a:srgbClr val="44546A"/>
                </a:solidFill>
                <a:latin typeface="Sylfaen" panose="010A0502050306030303" pitchFamily="18" charset="0"/>
              </a:rPr>
              <a:t/>
            </a:r>
            <a:br>
              <a:rPr lang="en-US" sz="1600" dirty="0">
                <a:solidFill>
                  <a:srgbClr val="44546A"/>
                </a:solidFill>
                <a:latin typeface="Sylfaen" panose="010A0502050306030303" pitchFamily="18" charset="0"/>
              </a:rPr>
            </a:br>
            <a:r>
              <a:rPr lang="x-none" sz="1600" b="1" dirty="0">
                <a:solidFill>
                  <a:srgbClr val="44546A"/>
                </a:solidFill>
                <a:latin typeface="Sylfaen" panose="010A0502050306030303" pitchFamily="18" charset="0"/>
                <a:cs typeface="FiraGO" pitchFamily="34" charset="0"/>
              </a:rPr>
              <a:t>სსიპ </a:t>
            </a:r>
            <a:r>
              <a:rPr lang="ka-GE" sz="1600" b="1" dirty="0">
                <a:solidFill>
                  <a:srgbClr val="44546A"/>
                </a:solidFill>
                <a:cs typeface="FiraGO" pitchFamily="34" charset="0"/>
              </a:rPr>
              <a:t>დასაქმების ხელშეწყობის სახელმწიფო </a:t>
            </a:r>
            <a:r>
              <a:rPr lang="ka-GE" sz="1600" b="1" dirty="0" smtClean="0">
                <a:solidFill>
                  <a:srgbClr val="44546A"/>
                </a:solidFill>
                <a:cs typeface="FiraGO" pitchFamily="34" charset="0"/>
              </a:rPr>
              <a:t>სააგენტო</a:t>
            </a:r>
            <a:endParaRPr lang="en-US" b="1" dirty="0">
              <a:solidFill>
                <a:srgbClr val="44546A"/>
              </a:solidFill>
              <a:latin typeface="FiraGO" pitchFamily="34" charset="0"/>
              <a:cs typeface="FiraGO" pitchFamily="34" charset="0"/>
            </a:endParaRPr>
          </a:p>
          <a:p>
            <a:r>
              <a:rPr lang="ka-GE" b="1" dirty="0">
                <a:solidFill>
                  <a:srgbClr val="44546A"/>
                </a:solidFill>
                <a:latin typeface="FiraGO" pitchFamily="34" charset="0"/>
                <a:cs typeface="FiraGO" pitchFamily="34" charset="0"/>
              </a:rPr>
              <a:t> </a:t>
            </a:r>
            <a:endParaRPr lang="en-US" b="1" dirty="0">
              <a:solidFill>
                <a:srgbClr val="44546A"/>
              </a:solidFill>
              <a:latin typeface="FiraGO" pitchFamily="34" charset="0"/>
              <a:cs typeface="FiraGO" pitchFamily="34" charset="0"/>
            </a:endParaRPr>
          </a:p>
          <a:p>
            <a:r>
              <a:rPr lang="x-none" dirty="0">
                <a:solidFill>
                  <a:srgbClr val="44546A"/>
                </a:solidFill>
                <a:latin typeface="FiraGO" pitchFamily="34" charset="0"/>
                <a:cs typeface="FiraGO" pitchFamily="34" charset="0"/>
              </a:rPr>
              <a:t> </a:t>
            </a:r>
            <a:endParaRPr lang="en-US" dirty="0">
              <a:solidFill>
                <a:srgbClr val="44546A"/>
              </a:solidFill>
              <a:latin typeface="FiraGO" pitchFamily="34" charset="0"/>
              <a:cs typeface="FiraGO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852161" y="2765042"/>
            <a:ext cx="542821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a-GE" sz="1400" dirty="0">
                <a:solidFill>
                  <a:srgbClr val="44546A"/>
                </a:solidFill>
                <a:cs typeface="FiraGO" pitchFamily="34" charset="0"/>
              </a:rPr>
              <a:t>დასაქმების და შრომის ბაზრის  აქტიური პოლიტიკის  </a:t>
            </a:r>
            <a:r>
              <a:rPr lang="ka-GE" sz="1400" dirty="0" smtClean="0">
                <a:solidFill>
                  <a:srgbClr val="44546A"/>
                </a:solidFill>
                <a:cs typeface="FiraGO" pitchFamily="34" charset="0"/>
              </a:rPr>
              <a:t>გატარება, მათ </a:t>
            </a:r>
            <a:r>
              <a:rPr lang="ka-GE" sz="1400" dirty="0">
                <a:solidFill>
                  <a:srgbClr val="44546A"/>
                </a:solidFill>
                <a:cs typeface="FiraGO" pitchFamily="34" charset="0"/>
              </a:rPr>
              <a:t>შორის საზღვარგარეთ ლეგალური დასაქმების (ცირკულარული მიგრაცია) შესაძლებლობის </a:t>
            </a:r>
            <a:r>
              <a:rPr lang="ka-GE" sz="1400" dirty="0" smtClean="0">
                <a:solidFill>
                  <a:srgbClr val="44546A"/>
                </a:solidFill>
                <a:cs typeface="FiraGO" pitchFamily="34" charset="0"/>
              </a:rPr>
              <a:t>შექმნა</a:t>
            </a:r>
            <a:endParaRPr lang="en-US" sz="1200" dirty="0">
              <a:solidFill>
                <a:srgbClr val="44546A"/>
              </a:solidFill>
              <a:latin typeface="Sylfaen" panose="010A0502050306030303" pitchFamily="18" charset="0"/>
              <a:cs typeface="FiraGO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524000" y="-346805"/>
            <a:ext cx="9144000" cy="5386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ka-GE" sz="1100" dirty="0">
                <a:solidFill>
                  <a:srgbClr val="44546A"/>
                </a:solidFill>
                <a:latin typeface="AcadNusx" pitchFamily="2" charset="0"/>
                <a:ea typeface="Times New Roman" pitchFamily="18" charset="0"/>
                <a:cs typeface="Sylfaen" pitchFamily="18" charset="0"/>
              </a:rPr>
              <a:t>.</a:t>
            </a:r>
            <a:endParaRPr lang="en-US" sz="800" dirty="0">
              <a:solidFill>
                <a:srgbClr val="44546A"/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44546A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11" y="4312837"/>
            <a:ext cx="2826329" cy="183027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760725" y="2366960"/>
            <a:ext cx="12884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dirty="0" smtClean="0">
                <a:solidFill>
                  <a:srgbClr val="44546A"/>
                </a:solidFill>
                <a:latin typeface="FiraGO" pitchFamily="34" charset="0"/>
                <a:cs typeface="FiraGO" pitchFamily="34" charset="0"/>
              </a:rPr>
              <a:t>  </a:t>
            </a:r>
            <a:r>
              <a:rPr lang="vi-VN" sz="1600" b="1" dirty="0" smtClean="0">
                <a:solidFill>
                  <a:srgbClr val="44546A"/>
                </a:solidFill>
                <a:latin typeface="FiraGO" pitchFamily="34" charset="0"/>
                <a:cs typeface="FiraGO" pitchFamily="34" charset="0"/>
              </a:rPr>
              <a:t>მ</a:t>
            </a:r>
            <a:r>
              <a:rPr lang="ka-GE" sz="1600" b="1" dirty="0">
                <a:solidFill>
                  <a:srgbClr val="44546A"/>
                </a:solidFill>
                <a:cs typeface="FiraGO" pitchFamily="34" charset="0"/>
              </a:rPr>
              <a:t>იზანი:</a:t>
            </a:r>
            <a:endParaRPr lang="en-US" sz="1600" b="1" dirty="0">
              <a:solidFill>
                <a:srgbClr val="44546A"/>
              </a:solidFill>
              <a:latin typeface="Sylfaen" panose="010A0502050306030303" pitchFamily="18" charset="0"/>
              <a:cs typeface="FiraG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9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838204" y="365129"/>
            <a:ext cx="10849495" cy="1325563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>
                <a:solidFill>
                  <a:schemeClr val="tx2"/>
                </a:solidFill>
              </a:rPr>
              <a:t>სააგენტო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ka-GE" sz="2800" dirty="0" smtClean="0">
                <a:solidFill>
                  <a:schemeClr val="tx2"/>
                </a:solidFill>
              </a:rPr>
              <a:t>ახალი </a:t>
            </a:r>
            <a:r>
              <a:rPr lang="ka-GE" sz="2800" dirty="0">
                <a:solidFill>
                  <a:schemeClr val="tx2"/>
                </a:solidFill>
              </a:rPr>
              <a:t>კორონავირუსის (</a:t>
            </a:r>
            <a:r>
              <a:rPr lang="en-US" sz="2800" dirty="0">
                <a:solidFill>
                  <a:schemeClr val="tx2"/>
                </a:solidFill>
              </a:rPr>
              <a:t>COVID-19) </a:t>
            </a:r>
            <a:r>
              <a:rPr lang="ka-GE" sz="2800" dirty="0">
                <a:solidFill>
                  <a:schemeClr val="tx2"/>
                </a:solidFill>
              </a:rPr>
              <a:t>პანდემიის პირობებში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15130" y="1895303"/>
            <a:ext cx="10361127" cy="3895899"/>
          </a:xfrm>
        </p:spPr>
        <p:txBody>
          <a:bodyPr/>
          <a:lstStyle/>
          <a:p>
            <a:pPr marL="0" indent="0">
              <a:buNone/>
            </a:pPr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მთავრობის ანტი-კრიზისული გეგმა</a:t>
            </a:r>
          </a:p>
          <a:p>
            <a:pPr marL="0" indent="0">
              <a:buNone/>
            </a:pPr>
            <a:endParaRPr lang="ka-GE" sz="1600" dirty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კომპენსაციების </a:t>
            </a:r>
            <a:r>
              <a:rPr lang="ka-GE" sz="1600" dirty="0">
                <a:solidFill>
                  <a:schemeClr val="tx2"/>
                </a:solidFill>
                <a:latin typeface="Sylfaen" panose="010A0502050306030303" pitchFamily="18" charset="0"/>
              </a:rPr>
              <a:t>გაცემის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ადმინისტრირება:</a:t>
            </a:r>
            <a:endParaRPr lang="ka-GE" sz="1600" dirty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marL="0" indent="0">
              <a:buNone/>
            </a:pPr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marL="0" indent="0" algn="ctr">
              <a:buNone/>
            </a:pP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დღეის მდგომარეობით კომპენსაცია გეცმულია</a:t>
            </a:r>
          </a:p>
          <a:p>
            <a:pPr algn="ctr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90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775 დასაქმებულზე</a:t>
            </a:r>
            <a:r>
              <a:rPr lang="ka-GE" sz="1600" dirty="0">
                <a:solidFill>
                  <a:schemeClr val="tx2"/>
                </a:solidFill>
                <a:latin typeface="Sylfaen" panose="010A0502050306030303" pitchFamily="18" charset="0"/>
              </a:rPr>
              <a:t>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- 200ლ დახმარება</a:t>
            </a:r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algn="ctr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80 081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 თვითდასაქმებული</a:t>
            </a:r>
            <a:r>
              <a:rPr lang="ka-GE" sz="1600" dirty="0">
                <a:solidFill>
                  <a:schemeClr val="tx2"/>
                </a:solidFill>
                <a:latin typeface="Sylfaen" panose="010A0502050306030303" pitchFamily="18" charset="0"/>
              </a:rPr>
              <a:t>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- 300ლ დახმარება</a:t>
            </a:r>
            <a:endParaRPr lang="ka-GE" sz="1600" dirty="0" smtClean="0">
              <a:latin typeface="Sylfaen" panose="010A0502050306030303" pitchFamily="18" charset="0"/>
            </a:endParaRPr>
          </a:p>
          <a:p>
            <a:endParaRPr lang="ka-GE" sz="1800" dirty="0"/>
          </a:p>
        </p:txBody>
      </p:sp>
    </p:spTree>
    <p:extLst>
      <p:ext uri="{BB962C8B-B14F-4D97-AF65-F5344CB8AC3E}">
        <p14:creationId xmlns:p14="http://schemas.microsoft.com/office/powerpoint/2010/main" val="375875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15127" y="685806"/>
            <a:ext cx="10586492" cy="1295399"/>
          </a:xfrm>
        </p:spPr>
        <p:txBody>
          <a:bodyPr>
            <a:normAutofit/>
          </a:bodyPr>
          <a:lstStyle/>
          <a:p>
            <a:pPr algn="ctr"/>
            <a:r>
              <a:rPr lang="ka-GE" sz="2800" dirty="0" smtClean="0">
                <a:solidFill>
                  <a:schemeClr val="tx2"/>
                </a:solidFill>
              </a:rPr>
              <a:t>სამომავლო გეგმები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15128" y="1920240"/>
            <a:ext cx="10913887" cy="3870961"/>
          </a:xfrm>
        </p:spPr>
        <p:txBody>
          <a:bodyPr>
            <a:normAutofit/>
          </a:bodyPr>
          <a:lstStyle/>
          <a:p>
            <a:endParaRPr lang="ka-GE" dirty="0"/>
          </a:p>
          <a:p>
            <a:pPr algn="just"/>
            <a:r>
              <a:rPr lang="ka-GE" sz="1600" dirty="0" smtClean="0">
                <a:solidFill>
                  <a:schemeClr val="tx2"/>
                </a:solidFill>
              </a:rPr>
              <a:t>ქვეყნის </a:t>
            </a:r>
            <a:r>
              <a:rPr lang="ka-GE" sz="1600" dirty="0" smtClean="0">
                <a:solidFill>
                  <a:schemeClr val="tx2"/>
                </a:solidFill>
              </a:rPr>
              <a:t>მასშტაბით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სერვისებზე უწყვეტი </a:t>
            </a:r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წვდომის უზრუნველყოფა</a:t>
            </a:r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algn="just"/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ციფრული ტრანსფორმაცია</a:t>
            </a:r>
          </a:p>
          <a:p>
            <a:pPr algn="just"/>
            <a:endParaRPr lang="ka-GE" sz="1600" dirty="0" smtClean="0">
              <a:solidFill>
                <a:schemeClr val="tx2"/>
              </a:solidFill>
              <a:latin typeface="Sylfaen" panose="010A0502050306030303" pitchFamily="18" charset="0"/>
            </a:endParaRPr>
          </a:p>
          <a:p>
            <a:pPr algn="just"/>
            <a:r>
              <a:rPr lang="ka-GE" sz="1600" dirty="0" smtClean="0">
                <a:solidFill>
                  <a:schemeClr val="tx2"/>
                </a:solidFill>
                <a:latin typeface="Sylfaen" panose="010A0502050306030303" pitchFamily="18" charset="0"/>
              </a:rPr>
              <a:t>მჭიდრო თანამშრომლობა სამოქალაქო და ბიზნეს სექტორის, ადგილობრივი ხელისუფლების და სხვა სახელმწიფო უწყებების წარმომადგენლებთან</a:t>
            </a:r>
          </a:p>
          <a:p>
            <a:endParaRPr lang="ka-GE" sz="1600" dirty="0">
              <a:solidFill>
                <a:schemeClr val="tx2"/>
              </a:solidFill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185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xmlns="" id="{6689BDD8-CBC7-4F0E-B06A-D37BC492F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730" y="78123"/>
            <a:ext cx="9745663" cy="910431"/>
          </a:xfrm>
        </p:spPr>
        <p:txBody>
          <a:bodyPr>
            <a:noAutofit/>
          </a:bodyPr>
          <a:lstStyle/>
          <a:p>
            <a:pPr algn="ctr"/>
            <a:r>
              <a:rPr lang="ka-GE" sz="35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2020 წლის 1 თებერვლის ორგანიზაციული </a:t>
            </a:r>
            <a:r>
              <a:rPr lang="ka-GE" sz="35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ტრანსფორმაცია</a:t>
            </a:r>
            <a:endParaRPr lang="en-GB" sz="3500" b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xmlns="" id="{A836505C-46C0-4D67-BCB7-EF99DC3DE1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2456" y="1196030"/>
            <a:ext cx="4391025" cy="956813"/>
          </a:xfrm>
        </p:spPr>
        <p:txBody>
          <a:bodyPr>
            <a:noAutofit/>
          </a:bodyPr>
          <a:lstStyle/>
          <a:p>
            <a:pPr algn="ctr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Calibri" panose="020F0502020204030204" pitchFamily="34" charset="0"/>
              </a:rPr>
              <a:t>ადამიანით ვაჭრობის (ტრეფიკინგის) მსხვერპლთა, დაზარალებულთა დაცვისა და დახმარების სახელმწიფო ფონდი </a:t>
            </a:r>
            <a:endParaRPr lang="en-GB" sz="1600" b="1" dirty="0">
              <a:solidFill>
                <a:schemeClr val="accent1">
                  <a:lumMod val="7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xmlns="" id="{467592B8-5D10-40E9-ADA7-1DC30FF1D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14393" y="2416771"/>
            <a:ext cx="4833937" cy="4288828"/>
          </a:xfrm>
          <a:ln>
            <a:solidFill>
              <a:schemeClr val="bg2">
                <a:lumMod val="75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  <a:cs typeface="Calibri" panose="020F0502020204030204" pitchFamily="34" charset="0"/>
              </a:rPr>
              <a:t>ადრე: </a:t>
            </a:r>
          </a:p>
          <a:p>
            <a:pPr marL="0" indent="0">
              <a:buNone/>
            </a:pP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ადმინისტრირებას უწევდა სახელმწიფო ზრუნვისა და ძალადობის მსხვერპლთა  </a:t>
            </a:r>
            <a:r>
              <a:rPr lang="ka-GE" sz="1600" dirty="0" smtClean="0">
                <a:latin typeface="Sylfaen" pitchFamily="18" charset="0"/>
                <a:cs typeface="Calibri" panose="020F0502020204030204" pitchFamily="34" charset="0"/>
              </a:rPr>
              <a:t>მხარდამჭერ </a:t>
            </a: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მომსახურებებს: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dirty="0" smtClean="0">
                <a:latin typeface="Sylfaen" pitchFamily="18" charset="0"/>
                <a:cs typeface="Calibri" panose="020F0502020204030204" pitchFamily="34" charset="0"/>
              </a:rPr>
              <a:t>5 </a:t>
            </a: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ოჯახში ძალადობის და ტრეფიკინგის მსხვერპლთა თავშესაფარი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5 ოჯახში ძალადობის მსხვერპლთა კრიზისული ცენტრი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3 </a:t>
            </a:r>
            <a:r>
              <a:rPr lang="ka-GE" sz="1600" dirty="0" err="1">
                <a:latin typeface="Sylfaen" pitchFamily="18" charset="0"/>
                <a:cs typeface="Calibri" panose="020F0502020204030204" pitchFamily="34" charset="0"/>
              </a:rPr>
              <a:t>შშმ</a:t>
            </a: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 პირთა პანსიონატი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2 ხანდაზმულთა პანსიონატი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2 ბავშვთა სახლი</a:t>
            </a:r>
          </a:p>
          <a:p>
            <a:pPr marL="0" indent="0">
              <a:buNone/>
            </a:pP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წლიურად </a:t>
            </a:r>
            <a:r>
              <a:rPr lang="ka-GE" sz="1600" b="1" dirty="0" smtClean="0">
                <a:solidFill>
                  <a:srgbClr val="C00000"/>
                </a:solidFill>
                <a:latin typeface="Sylfaen" pitchFamily="18" charset="0"/>
                <a:cs typeface="Calibri" panose="020F0502020204030204" pitchFamily="34" charset="0"/>
              </a:rPr>
              <a:t>500-ზე</a:t>
            </a: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 მეტი ბენეფიციარი </a:t>
            </a:r>
            <a:endParaRPr lang="ka-GE" sz="1600" b="1" dirty="0">
              <a:latin typeface="Sylfaen" pitchFamily="18" charset="0"/>
              <a:cs typeface="Calibri" panose="020F0502020204030204" pitchFamily="34" charset="0"/>
            </a:endParaRPr>
          </a:p>
          <a:p>
            <a:endParaRPr lang="en-GB" sz="1600" dirty="0">
              <a:latin typeface="Sylfaen" pitchFamily="18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500C6009-8B16-4D5F-ADE7-BCD0EA149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694335" y="1206368"/>
            <a:ext cx="5164295" cy="956813"/>
          </a:xfr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/>
          </a:bodyPr>
          <a:lstStyle/>
          <a:p>
            <a:pPr algn="ctr"/>
            <a:r>
              <a:rPr lang="ka-GE" sz="16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Calibri" panose="020F0502020204030204" pitchFamily="34" charset="0"/>
              </a:rPr>
              <a:t>სახელმწიფო ზრუნვისა და ტრეფიკინგის მსხვერპლთა, დაზარალებულთა დახმარების სააგენტოდ </a:t>
            </a:r>
            <a:endParaRPr lang="en-GB" sz="1600" b="1" dirty="0">
              <a:solidFill>
                <a:schemeClr val="accent1">
                  <a:lumMod val="75000"/>
                </a:schemeClr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xmlns="" id="{ADF49E36-2C2A-4366-BBE3-861D8911E1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10249" y="2416778"/>
            <a:ext cx="6115051" cy="4288829"/>
          </a:xfrm>
          <a:solidFill>
            <a:schemeClr val="accent5">
              <a:lumMod val="20000"/>
              <a:lumOff val="8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ka-GE" sz="1600" b="1" u="sng" dirty="0" smtClean="0">
                <a:solidFill>
                  <a:schemeClr val="accent1">
                    <a:lumMod val="75000"/>
                  </a:schemeClr>
                </a:solidFill>
                <a:latin typeface="Sylfaen" pitchFamily="18" charset="0"/>
                <a:cs typeface="Calibri" panose="020F0502020204030204" pitchFamily="34" charset="0"/>
              </a:rPr>
              <a:t>დაემატა:</a:t>
            </a:r>
            <a:endParaRPr lang="ka-GE" sz="1600" b="1" u="sng" dirty="0">
              <a:solidFill>
                <a:srgbClr val="7030A0"/>
              </a:solidFill>
              <a:latin typeface="Sylfaen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ახალი ფუნქციები </a:t>
            </a:r>
            <a:r>
              <a:rPr lang="ka-GE" sz="1600" b="1" dirty="0">
                <a:latin typeface="Sylfaen" pitchFamily="18" charset="0"/>
                <a:cs typeface="Calibri" panose="020F0502020204030204" pitchFamily="34" charset="0"/>
              </a:rPr>
              <a:t>და გახდ</a:t>
            </a: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ა: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i="0" dirty="0">
                <a:latin typeface="Sylfaen" pitchFamily="18" charset="0"/>
                <a:cs typeface="Calibri" panose="020F0502020204030204" pitchFamily="34" charset="0"/>
              </a:rPr>
              <a:t>მეურვეობისა და მზრუნველობის ორგანო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i="0" dirty="0">
                <a:latin typeface="Sylfaen" pitchFamily="18" charset="0"/>
                <a:cs typeface="Calibri" panose="020F0502020204030204" pitchFamily="34" charset="0"/>
              </a:rPr>
              <a:t>საერთაშორისო შვილად აყვანის ურთიერთობებში – ცენტრალური ორგანო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i="0" dirty="0">
                <a:latin typeface="Sylfaen" pitchFamily="18" charset="0"/>
                <a:cs typeface="Calibri" panose="020F0502020204030204" pitchFamily="34" charset="0"/>
              </a:rPr>
              <a:t>სოციალური რეაბილიტაციისა და ბავშვზე ზრუნვის სახელმწიფო პროგრამის განმახორციელებელი.</a:t>
            </a:r>
            <a:endParaRPr lang="en-GB" sz="1600" i="0" dirty="0">
              <a:latin typeface="Sylfaen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მეურვეობისა </a:t>
            </a:r>
            <a:r>
              <a:rPr lang="ka-GE" sz="1600" b="1" dirty="0">
                <a:latin typeface="Sylfaen" pitchFamily="18" charset="0"/>
                <a:cs typeface="Calibri" panose="020F0502020204030204" pitchFamily="34" charset="0"/>
              </a:rPr>
              <a:t>და მზრუნველობის ორგანო საქართველოს </a:t>
            </a: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მთელ </a:t>
            </a:r>
            <a:r>
              <a:rPr lang="ka-GE" sz="1600" b="1" dirty="0">
                <a:latin typeface="Sylfaen" pitchFamily="18" charset="0"/>
                <a:cs typeface="Calibri" panose="020F0502020204030204" pitchFamily="34" charset="0"/>
              </a:rPr>
              <a:t>ტერიტორიაზე მოიცავს: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i="0" dirty="0">
                <a:latin typeface="Sylfaen" pitchFamily="18" charset="0"/>
                <a:cs typeface="Calibri" panose="020F0502020204030204" pitchFamily="34" charset="0"/>
              </a:rPr>
              <a:t>15 რეგიონალურ ცენტრს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ka-GE" sz="1600" i="0" dirty="0">
                <a:latin typeface="Sylfaen" pitchFamily="18" charset="0"/>
                <a:cs typeface="Calibri" panose="020F0502020204030204" pitchFamily="34" charset="0"/>
              </a:rPr>
              <a:t>56 რაიონულ </a:t>
            </a:r>
            <a:r>
              <a:rPr lang="ka-GE" sz="1600" i="0" dirty="0" smtClean="0">
                <a:latin typeface="Sylfaen" pitchFamily="18" charset="0"/>
                <a:cs typeface="Calibri" panose="020F0502020204030204" pitchFamily="34" charset="0"/>
              </a:rPr>
              <a:t>წარმომადგენლობას</a:t>
            </a:r>
            <a:endParaRPr lang="en-GB" sz="1600" i="0" dirty="0">
              <a:latin typeface="Sylfaen" pitchFamily="18" charset="0"/>
              <a:cs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ka-GE" sz="1600" b="1" dirty="0">
                <a:latin typeface="Sylfaen" pitchFamily="18" charset="0"/>
                <a:cs typeface="Calibri" panose="020F0502020204030204" pitchFamily="34" charset="0"/>
              </a:rPr>
              <a:t>წლიურად </a:t>
            </a:r>
            <a:r>
              <a:rPr lang="ka-GE" sz="1600" b="1" dirty="0" smtClean="0">
                <a:solidFill>
                  <a:srgbClr val="C00000"/>
                </a:solidFill>
                <a:latin typeface="Sylfaen" pitchFamily="18" charset="0"/>
                <a:cs typeface="Calibri" panose="020F0502020204030204" pitchFamily="34" charset="0"/>
              </a:rPr>
              <a:t>12 </a:t>
            </a:r>
            <a:r>
              <a:rPr lang="ka-GE" sz="1600" b="1" dirty="0" smtClean="0">
                <a:solidFill>
                  <a:srgbClr val="C00000"/>
                </a:solidFill>
                <a:latin typeface="Sylfaen" pitchFamily="18" charset="0"/>
                <a:cs typeface="Calibri" panose="020F0502020204030204" pitchFamily="34" charset="0"/>
              </a:rPr>
              <a:t>000</a:t>
            </a:r>
            <a:r>
              <a:rPr lang="en-US" sz="1600" b="1" dirty="0" smtClean="0">
                <a:solidFill>
                  <a:srgbClr val="C00000"/>
                </a:solidFill>
                <a:latin typeface="Sylfaen" pitchFamily="18" charset="0"/>
                <a:cs typeface="Calibri" panose="020F0502020204030204" pitchFamily="34" charset="0"/>
              </a:rPr>
              <a:t>-</a:t>
            </a:r>
            <a:r>
              <a:rPr lang="ka-GE" sz="1600" b="1" dirty="0" smtClean="0">
                <a:solidFill>
                  <a:srgbClr val="C00000"/>
                </a:solidFill>
                <a:latin typeface="Sylfaen" pitchFamily="18" charset="0"/>
                <a:cs typeface="Calibri" panose="020F0502020204030204" pitchFamily="34" charset="0"/>
              </a:rPr>
              <a:t>ზე </a:t>
            </a:r>
            <a:r>
              <a:rPr lang="ka-GE" sz="1600" b="1" dirty="0" smtClean="0">
                <a:latin typeface="Sylfaen" pitchFamily="18" charset="0"/>
                <a:cs typeface="Calibri" panose="020F0502020204030204" pitchFamily="34" charset="0"/>
              </a:rPr>
              <a:t>მეტი ბენეფიციარ</a:t>
            </a:r>
            <a:r>
              <a:rPr lang="ka-GE" sz="1600" dirty="0">
                <a:latin typeface="Sylfaen" pitchFamily="18" charset="0"/>
                <a:cs typeface="Calibri" panose="020F0502020204030204" pitchFamily="34" charset="0"/>
              </a:rPr>
              <a:t>ი</a:t>
            </a:r>
            <a:endParaRPr lang="ka-GE" sz="1600" dirty="0">
              <a:latin typeface="Sylfaen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sz="1600" dirty="0">
              <a:latin typeface="Sylfaen" pitchFamily="18" charset="0"/>
            </a:endParaRPr>
          </a:p>
        </p:txBody>
      </p:sp>
      <p:sp>
        <p:nvSpPr>
          <p:cNvPr id="16" name="Arrow: Right 15">
            <a:extLst>
              <a:ext uri="{FF2B5EF4-FFF2-40B4-BE49-F238E27FC236}">
                <a16:creationId xmlns:a16="http://schemas.microsoft.com/office/drawing/2014/main" xmlns="" id="{8BF8BD84-42EA-40CA-8821-3CB397E00E32}"/>
              </a:ext>
            </a:extLst>
          </p:cNvPr>
          <p:cNvSpPr/>
          <p:nvPr/>
        </p:nvSpPr>
        <p:spPr>
          <a:xfrm>
            <a:off x="4919350" y="1157242"/>
            <a:ext cx="1774985" cy="1090851"/>
          </a:xfrm>
          <a:prstGeom prst="rightArrow">
            <a:avLst/>
          </a:prstGeom>
          <a:solidFill>
            <a:schemeClr val="accent4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 თებ. 2020 გარდაიქმნა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53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0132" y="713104"/>
            <a:ext cx="4023951" cy="896622"/>
          </a:xfrm>
        </p:spPr>
        <p:txBody>
          <a:bodyPr>
            <a:normAutofit/>
          </a:bodyPr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2019-2020</a:t>
            </a:r>
            <a:endParaRPr lang="en-GB" sz="2400" b="1" dirty="0">
              <a:solidFill>
                <a:srgbClr val="7030A0"/>
              </a:solidFill>
              <a:latin typeface="+mn-lt"/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8520FD9-B138-4DF3-87B4-0457294E84D2}"/>
              </a:ext>
            </a:extLst>
          </p:cNvPr>
          <p:cNvSpPr/>
          <p:nvPr/>
        </p:nvSpPr>
        <p:spPr>
          <a:xfrm>
            <a:off x="6763434" y="746215"/>
            <a:ext cx="3790271" cy="307777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ka-GE" sz="1400" dirty="0" smtClean="0">
                <a:cs typeface="Calibri" panose="020F0502020204030204" pitchFamily="34" charset="0"/>
              </a:rPr>
              <a:t>თავშესაფრის მომსახურებით ისარგებლა</a:t>
            </a:r>
            <a:endParaRPr lang="ka-GE" sz="1400" dirty="0">
              <a:cs typeface="Calibri" panose="020F0502020204030204" pitchFamily="34" charset="0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10605620" y="1556869"/>
            <a:ext cx="1586381" cy="1001062"/>
            <a:chOff x="3744413" y="72012"/>
            <a:chExt cx="1001062" cy="1001062"/>
          </a:xfrm>
        </p:grpSpPr>
        <p:sp>
          <p:nvSpPr>
            <p:cNvPr id="18" name="Oval 17"/>
            <p:cNvSpPr/>
            <p:nvPr/>
          </p:nvSpPr>
          <p:spPr>
            <a:xfrm>
              <a:off x="3744413" y="72012"/>
              <a:ext cx="1001062" cy="1001062"/>
            </a:xfrm>
            <a:prstGeom prst="ellipse">
              <a:avLst/>
            </a:prstGeom>
            <a:solidFill>
              <a:schemeClr val="bg2">
                <a:lumMod val="7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9" name="Oval 4"/>
            <p:cNvSpPr/>
            <p:nvPr/>
          </p:nvSpPr>
          <p:spPr>
            <a:xfrm>
              <a:off x="3891015" y="218614"/>
              <a:ext cx="707858" cy="7078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5092" tIns="11430" rIns="55092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491</a:t>
              </a:r>
              <a:r>
                <a:rPr lang="ka-GE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 </a:t>
              </a:r>
              <a:r>
                <a:rPr lang="ka-GE" sz="1200" b="1" kern="1200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ბენეფიციარმა</a:t>
              </a:r>
              <a:endParaRPr lang="en-US" sz="1200" b="1" kern="1200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88520FD9-B138-4DF3-87B4-0457294E84D2}"/>
              </a:ext>
            </a:extLst>
          </p:cNvPr>
          <p:cNvSpPr/>
          <p:nvPr/>
        </p:nvSpPr>
        <p:spPr>
          <a:xfrm>
            <a:off x="6753910" y="1803488"/>
            <a:ext cx="3790271" cy="52322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ka-GE" sz="1400" dirty="0" smtClean="0">
                <a:cs typeface="Calibri" panose="020F0502020204030204" pitchFamily="34" charset="0"/>
              </a:rPr>
              <a:t>კრიზისული ცენტრის მომსახურებით ისარგებლა</a:t>
            </a:r>
            <a:endParaRPr lang="ka-GE" sz="1400" dirty="0">
              <a:cs typeface="Calibri" panose="020F0502020204030204" pitchFamily="34" charset="0"/>
            </a:endParaRPr>
          </a:p>
        </p:txBody>
      </p:sp>
      <p:grpSp>
        <p:nvGrpSpPr>
          <p:cNvPr id="21" name="Group 16"/>
          <p:cNvGrpSpPr/>
          <p:nvPr/>
        </p:nvGrpSpPr>
        <p:grpSpPr>
          <a:xfrm>
            <a:off x="10605620" y="423394"/>
            <a:ext cx="1586381" cy="1001062"/>
            <a:chOff x="3744413" y="72012"/>
            <a:chExt cx="1001062" cy="1001062"/>
          </a:xfrm>
        </p:grpSpPr>
        <p:sp>
          <p:nvSpPr>
            <p:cNvPr id="22" name="Oval 21"/>
            <p:cNvSpPr/>
            <p:nvPr/>
          </p:nvSpPr>
          <p:spPr>
            <a:xfrm>
              <a:off x="3744413" y="72012"/>
              <a:ext cx="1001062" cy="1001062"/>
            </a:xfrm>
            <a:prstGeom prst="ellipse">
              <a:avLst/>
            </a:prstGeom>
            <a:solidFill>
              <a:schemeClr val="bg2">
                <a:lumMod val="7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3" name="Oval 4"/>
            <p:cNvSpPr/>
            <p:nvPr/>
          </p:nvSpPr>
          <p:spPr>
            <a:xfrm>
              <a:off x="3891015" y="218614"/>
              <a:ext cx="707858" cy="7078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5092" tIns="11430" rIns="55092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513 </a:t>
              </a:r>
              <a:r>
                <a:rPr lang="ka-GE" sz="1200" b="1" kern="1200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ბენეფიციარმა</a:t>
              </a:r>
              <a:endParaRPr lang="en-US" sz="1200" b="1" kern="1200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xmlns="" id="{88520FD9-B138-4DF3-87B4-0457294E84D2}"/>
              </a:ext>
            </a:extLst>
          </p:cNvPr>
          <p:cNvSpPr/>
          <p:nvPr/>
        </p:nvSpPr>
        <p:spPr>
          <a:xfrm>
            <a:off x="6772959" y="2822671"/>
            <a:ext cx="3790271" cy="800219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ka-GE" sz="1400" dirty="0" smtClean="0">
                <a:cs typeface="Calibri" panose="020F0502020204030204" pitchFamily="34" charset="0"/>
              </a:rPr>
              <a:t>ძალადობის საკითხებზე საკონსულტაციო ცხელი ხაზის  </a:t>
            </a:r>
            <a:r>
              <a:rPr lang="ka-GE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116 006   </a:t>
            </a:r>
            <a:r>
              <a:rPr lang="ka-GE" sz="1400" dirty="0" smtClean="0">
                <a:cs typeface="Calibri" panose="020F0502020204030204" pitchFamily="34" charset="0"/>
              </a:rPr>
              <a:t>მომსახურებით ისარგებლა</a:t>
            </a:r>
            <a:endParaRPr lang="ka-GE" sz="1400" dirty="0">
              <a:cs typeface="Calibri" panose="020F0502020204030204" pitchFamily="34" charset="0"/>
            </a:endParaRPr>
          </a:p>
        </p:txBody>
      </p:sp>
      <p:grpSp>
        <p:nvGrpSpPr>
          <p:cNvPr id="25" name="Group 16"/>
          <p:cNvGrpSpPr/>
          <p:nvPr/>
        </p:nvGrpSpPr>
        <p:grpSpPr>
          <a:xfrm>
            <a:off x="10605620" y="2757019"/>
            <a:ext cx="1586381" cy="1001062"/>
            <a:chOff x="3744413" y="72012"/>
            <a:chExt cx="1001062" cy="1001062"/>
          </a:xfrm>
        </p:grpSpPr>
        <p:sp>
          <p:nvSpPr>
            <p:cNvPr id="26" name="Oval 25"/>
            <p:cNvSpPr/>
            <p:nvPr/>
          </p:nvSpPr>
          <p:spPr>
            <a:xfrm>
              <a:off x="3744413" y="72012"/>
              <a:ext cx="1001062" cy="1001062"/>
            </a:xfrm>
            <a:prstGeom prst="ellipse">
              <a:avLst/>
            </a:prstGeom>
            <a:solidFill>
              <a:schemeClr val="bg2">
                <a:lumMod val="7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27" name="Oval 4"/>
            <p:cNvSpPr/>
            <p:nvPr/>
          </p:nvSpPr>
          <p:spPr>
            <a:xfrm>
              <a:off x="3891015" y="218614"/>
              <a:ext cx="707858" cy="7078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5092" tIns="11430" rIns="55092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2082    </a:t>
              </a:r>
              <a:r>
                <a:rPr lang="ka-GE" sz="1200" b="1" kern="1200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პირმა</a:t>
              </a:r>
              <a:endParaRPr lang="en-US" sz="1200" b="1" kern="1200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88520FD9-B138-4DF3-87B4-0457294E84D2}"/>
              </a:ext>
            </a:extLst>
          </p:cNvPr>
          <p:cNvSpPr/>
          <p:nvPr/>
        </p:nvSpPr>
        <p:spPr>
          <a:xfrm>
            <a:off x="6811059" y="4175217"/>
            <a:ext cx="3790271" cy="615553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ka-GE" sz="1400" dirty="0" smtClean="0">
                <a:cs typeface="Calibri" panose="020F0502020204030204" pitchFamily="34" charset="0"/>
              </a:rPr>
              <a:t>ბავშვთა დახმარების ცხელი ხაზის </a:t>
            </a:r>
            <a:r>
              <a:rPr lang="ka-GE" sz="2000" b="1" dirty="0" smtClean="0">
                <a:solidFill>
                  <a:srgbClr val="FF0000"/>
                </a:solidFill>
                <a:cs typeface="Calibri" panose="020F0502020204030204" pitchFamily="34" charset="0"/>
              </a:rPr>
              <a:t>111</a:t>
            </a:r>
            <a:r>
              <a:rPr lang="ka-GE" sz="2000" b="1" dirty="0" smtClean="0">
                <a:cs typeface="Calibri" panose="020F0502020204030204" pitchFamily="34" charset="0"/>
              </a:rPr>
              <a:t> </a:t>
            </a:r>
            <a:r>
              <a:rPr lang="ka-GE" sz="1400" dirty="0" smtClean="0">
                <a:cs typeface="Calibri" panose="020F0502020204030204" pitchFamily="34" charset="0"/>
              </a:rPr>
              <a:t>მომსახურებით ისარგებლა</a:t>
            </a:r>
            <a:endParaRPr lang="ka-GE" sz="1400" dirty="0">
              <a:cs typeface="Calibri" panose="020F0502020204030204" pitchFamily="34" charset="0"/>
            </a:endParaRPr>
          </a:p>
        </p:txBody>
      </p:sp>
      <p:grpSp>
        <p:nvGrpSpPr>
          <p:cNvPr id="29" name="Group 16"/>
          <p:cNvGrpSpPr/>
          <p:nvPr/>
        </p:nvGrpSpPr>
        <p:grpSpPr>
          <a:xfrm>
            <a:off x="10605620" y="3947644"/>
            <a:ext cx="1586381" cy="1001062"/>
            <a:chOff x="3744413" y="72012"/>
            <a:chExt cx="1001062" cy="1001062"/>
          </a:xfrm>
        </p:grpSpPr>
        <p:sp>
          <p:nvSpPr>
            <p:cNvPr id="30" name="Oval 29"/>
            <p:cNvSpPr/>
            <p:nvPr/>
          </p:nvSpPr>
          <p:spPr>
            <a:xfrm>
              <a:off x="3744413" y="72012"/>
              <a:ext cx="1001062" cy="1001062"/>
            </a:xfrm>
            <a:prstGeom prst="ellipse">
              <a:avLst/>
            </a:prstGeom>
            <a:solidFill>
              <a:schemeClr val="bg2">
                <a:lumMod val="75000"/>
                <a:alpha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31" name="Oval 4"/>
            <p:cNvSpPr/>
            <p:nvPr/>
          </p:nvSpPr>
          <p:spPr>
            <a:xfrm>
              <a:off x="3891015" y="218614"/>
              <a:ext cx="707858" cy="70785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55092" tIns="11430" rIns="55092" bIns="1143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5</a:t>
              </a:r>
              <a:r>
                <a:rPr lang="ka-GE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67</a:t>
              </a:r>
              <a:endParaRPr lang="en-US" sz="1200" b="1" kern="1200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7" y="1240993"/>
            <a:ext cx="5810251" cy="4388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Title 28"/>
          <p:cNvSpPr txBox="1">
            <a:spLocks/>
          </p:cNvSpPr>
          <p:nvPr/>
        </p:nvSpPr>
        <p:spPr bwMode="auto">
          <a:xfrm>
            <a:off x="704849" y="5724533"/>
            <a:ext cx="6067427" cy="989013"/>
          </a:xfrm>
          <a:prstGeom prst="rect">
            <a:avLst/>
          </a:prstGeo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/>
          </a:bodyPr>
          <a:lstStyle/>
          <a:p>
            <a:pPr marL="0" marR="0" lvl="0" indent="0" algn="l" defTabSz="914400" rtl="0" eaLnBrk="1" fontAlgn="auto" latinLnBrk="0" hangingPunct="1">
              <a:lnSpc>
                <a:spcPct val="89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>თავშესაფარი      თბილისი, გორი,  ქუთაისი,  ბათუმი ,  სიღნაღი    </a:t>
            </a:r>
            <a:b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</a:b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/>
            </a:r>
            <a:b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</a:b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>კრიზისული      თბილისი, გორი, ქუთაისი, ოზურგეთი, მარნეული</a:t>
            </a:r>
            <a: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  <a:t/>
            </a:r>
            <a:br>
              <a:rPr kumimoji="0" lang="ka-GE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Sylfaen" pitchFamily="18" charset="0"/>
                <a:ea typeface="+mj-ea"/>
                <a:cs typeface="+mj-cs"/>
              </a:rPr>
            </a:b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Sylfaen" pitchFamily="18" charset="0"/>
              <a:ea typeface="+mj-ea"/>
              <a:cs typeface="+mj-cs"/>
            </a:endParaRPr>
          </a:p>
        </p:txBody>
      </p:sp>
      <p:pic>
        <p:nvPicPr>
          <p:cNvPr id="34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03856" y="3952875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5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75205" y="4067175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6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56081" y="3476625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7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03605" y="3429000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8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79630" y="4267200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9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4912135" y="4219583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2473735" y="3600450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3435763" y="3629025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4283487" y="3733804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4750211" y="4629158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3" descr="E:\Users\Ljinjikhadze\Desktop\16 დღიანი კამპანია 2019 წ\google-location-icon-location-ic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55805" y="5619750"/>
            <a:ext cx="296089" cy="3937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45" name="Picture 4" descr="E:\Users\Ljinjikhadze\Desktop\16 დღიანი კამპანია 2019 წ\canstockphoto7211914.jp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40000"/>
          </a:blip>
          <a:srcRect/>
          <a:stretch>
            <a:fillRect/>
          </a:stretch>
        </p:blipFill>
        <p:spPr bwMode="auto">
          <a:xfrm>
            <a:off x="1987963" y="6029333"/>
            <a:ext cx="19802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7917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710" y="1684658"/>
            <a:ext cx="4023951" cy="1896747"/>
          </a:xfrm>
        </p:spPr>
        <p:txBody>
          <a:bodyPr>
            <a:normAutofit/>
          </a:bodyPr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     2020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xmlns="" id="{DE1E61CB-0F72-4928-9F18-CFACFB2CD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842445"/>
              </p:ext>
            </p:extLst>
          </p:nvPr>
        </p:nvGraphicFramePr>
        <p:xfrm>
          <a:off x="4704080" y="228600"/>
          <a:ext cx="7021576" cy="638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" name="Picture 19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4700"/>
                    </a14:imgEffect>
                    <a14:imgEffect>
                      <a14:saturation sa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1315393" y="2496317"/>
            <a:ext cx="1188323" cy="955816"/>
          </a:xfrm>
          <a:prstGeom prst="rect">
            <a:avLst/>
          </a:prstGeom>
          <a:noFill/>
          <a:effectLst>
            <a:glow rad="101600">
              <a:schemeClr val="tx1">
                <a:lumMod val="50000"/>
                <a:lumOff val="50000"/>
                <a:alpha val="73000"/>
              </a:schemeClr>
            </a:glow>
            <a:outerShdw blurRad="7747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97917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710" y="1684658"/>
            <a:ext cx="4023951" cy="1896747"/>
          </a:xfrm>
        </p:spPr>
        <p:txBody>
          <a:bodyPr>
            <a:normAutofit/>
          </a:bodyPr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  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xmlns="" id="{DE1E61CB-0F72-4928-9F18-CFACFB2CD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842445"/>
              </p:ext>
            </p:extLst>
          </p:nvPr>
        </p:nvGraphicFramePr>
        <p:xfrm>
          <a:off x="4704080" y="0"/>
          <a:ext cx="7021576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0" name="Picture 19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4700"/>
                    </a14:imgEffect>
                    <a14:imgEffect>
                      <a14:saturation sa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1391593" y="3725042"/>
            <a:ext cx="1188323" cy="955816"/>
          </a:xfrm>
          <a:prstGeom prst="rect">
            <a:avLst/>
          </a:prstGeom>
          <a:noFill/>
          <a:ln>
            <a:noFill/>
          </a:ln>
          <a:effectLst>
            <a:glow rad="101600">
              <a:schemeClr val="tx1">
                <a:lumMod val="50000"/>
                <a:lumOff val="50000"/>
                <a:alpha val="73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5" name="Rectangle 4"/>
          <p:cNvSpPr/>
          <p:nvPr/>
        </p:nvSpPr>
        <p:spPr>
          <a:xfrm>
            <a:off x="885827" y="1671935"/>
            <a:ext cx="31623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ylfaen" panose="010A0502050306030303" pitchFamily="18" charset="0"/>
              </a:rPr>
              <a:t>კორონავირუსით  (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ylfaen" panose="010A0502050306030303" pitchFamily="18" charset="0"/>
              </a:rPr>
              <a:t>SARS-COV-2) </a:t>
            </a:r>
            <a:r>
              <a:rPr lang="ka-GE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ylfaen" panose="010A0502050306030303" pitchFamily="18" charset="0"/>
              </a:rPr>
              <a:t>გამოწვეული ინფექციის  (</a:t>
            </a:r>
            <a:r>
              <a:rPr lang="en-US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ylfaen" panose="010A0502050306030303" pitchFamily="18" charset="0"/>
              </a:rPr>
              <a:t>COVID-19) </a:t>
            </a:r>
            <a:r>
              <a:rPr lang="ka-GE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Sylfaen" panose="010A0502050306030303" pitchFamily="18" charset="0"/>
              </a:rPr>
              <a:t>გავრცელების პირობებში განხორციელებული საქმიანობა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17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52" y="1"/>
            <a:ext cx="10463893" cy="638628"/>
          </a:xfrm>
        </p:spPr>
        <p:txBody>
          <a:bodyPr>
            <a:noAutofit/>
          </a:bodyPr>
          <a:lstStyle/>
          <a:p>
            <a:pPr algn="ctr"/>
            <a:r>
              <a:rPr lang="ka-GE" sz="2200" b="1" dirty="0" smtClean="0"/>
              <a:t>სოციალური რეაბილიტაციისა და ბავშვზე ზრუნვის სახელმწიფო პროგრამის ფარგლებში</a:t>
            </a:r>
            <a:endParaRPr lang="en-GB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51DE005E-8C41-4FD6-B0E2-0F5F82B24F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71480" y="889501"/>
            <a:ext cx="3409951" cy="49302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r>
              <a:rPr lang="ka-GE" sz="1300" b="1" u="sng" dirty="0" smtClean="0"/>
              <a:t>ოჯახის გაძლიერების მომსახურებები</a:t>
            </a: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 lvl="0">
              <a:buFont typeface="Wingdings" pitchFamily="2" charset="2"/>
              <a:buChar char="Ø"/>
              <a:defRPr/>
            </a:pPr>
            <a:r>
              <a:rPr lang="ka-GE" sz="1300" dirty="0" smtClean="0"/>
              <a:t>კრიზისულ მდგომარეობაშიმყოფი ბავშვიანი ოჯახების დახმარების ქვეპროგრამა.</a:t>
            </a:r>
          </a:p>
          <a:p>
            <a:pPr lvl="0">
              <a:buFont typeface="Wingdings" pitchFamily="2" charset="2"/>
              <a:buChar char="Ø"/>
              <a:defRPr/>
            </a:pPr>
            <a:r>
              <a:rPr lang="ka-GE" sz="1300" dirty="0" smtClean="0"/>
              <a:t>მზრუნველობამოკლებული ბავშვების რეინტეგრაციის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 lvl="0">
              <a:buFont typeface="Wingdings" pitchFamily="2" charset="2"/>
              <a:buChar char="Ø"/>
              <a:defRPr/>
            </a:pPr>
            <a:r>
              <a:rPr lang="ka-GE" sz="1300" dirty="0" smtClean="0"/>
              <a:t>დღის ცენტრებში მომსახურებით უზრუნველყოფის ქვეპროგრამა.</a:t>
            </a:r>
          </a:p>
          <a:p>
            <a:pPr lvl="0">
              <a:defRPr/>
            </a:pPr>
            <a:endParaRPr lang="en-US" sz="1300" dirty="0" smtClean="0"/>
          </a:p>
          <a:p>
            <a:pPr marL="0" lvl="0" indent="0">
              <a:buNone/>
              <a:defRPr/>
            </a:pPr>
            <a:r>
              <a:rPr lang="en-US" sz="1300" dirty="0" smtClean="0"/>
              <a:t>  </a:t>
            </a:r>
            <a:r>
              <a:rPr lang="ka-GE" sz="1300" dirty="0" smtClean="0"/>
              <a:t>წლის განმავლობაში მომსახურებით სარგებლობს </a:t>
            </a:r>
            <a:r>
              <a:rPr lang="ka-GE" sz="1300" b="1" dirty="0" smtClean="0"/>
              <a:t>4300</a:t>
            </a:r>
            <a:r>
              <a:rPr lang="ka-GE" sz="1300" dirty="0" smtClean="0"/>
              <a:t> ბენეფიციარი</a:t>
            </a:r>
            <a:endParaRPr lang="en-US" sz="1300" dirty="0" smtClean="0"/>
          </a:p>
          <a:p>
            <a:pPr>
              <a:buNone/>
            </a:pPr>
            <a:endParaRPr lang="en-GB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ontent Placeholder 8">
            <a:extLst>
              <a:ext uri="{FF2B5EF4-FFF2-40B4-BE49-F238E27FC236}">
                <a16:creationId xmlns:a16="http://schemas.microsoft.com/office/drawing/2014/main" xmlns="" id="{51DE005E-8C41-4FD6-B0E2-0F5F82B24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095753" y="918076"/>
            <a:ext cx="3952875" cy="52350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a-GE" sz="1300" b="1" u="sng" dirty="0" smtClean="0"/>
              <a:t>მხარდაჭერის მომსახურებები</a:t>
            </a:r>
            <a:endParaRPr lang="en-US" sz="1300" b="1" u="sng" dirty="0" smtClean="0"/>
          </a:p>
          <a:p>
            <a:endParaRPr lang="en-US" sz="1300" b="1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ბავშვთა ადრეული განვითარების ხელშეწყობის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ბავშვთა რეაბილიტაცია/აბილიტაციის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ომის მონაწილეთა რეაბილიტაციის ხელშეწყობის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დღის ცენტრებში მომსახურებით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დამხმარე საშუალებებით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ყრუთა კომუნიკაციის ხელშეწყობის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buFont typeface="Wingdings" pitchFamily="2" charset="2"/>
              <a:buChar char="Ø"/>
            </a:pPr>
            <a:r>
              <a:rPr lang="ka-GE" sz="1300" dirty="0" smtClean="0"/>
              <a:t>განვითარების მძიმე და ღრმა შეფერხების მქონე ბავშვთა ბინაზე მოვლით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sz="1300" dirty="0" smtClean="0">
                <a:latin typeface="Sylfaen" pitchFamily="18" charset="0"/>
              </a:rPr>
              <a:t>   </a:t>
            </a:r>
            <a:r>
              <a:rPr lang="ka-GE" sz="1300" dirty="0" smtClean="0">
                <a:latin typeface="Sylfaen" pitchFamily="18" charset="0"/>
              </a:rPr>
              <a:t>წლის განმავლობაში მომსახურებით სარგებლობს </a:t>
            </a:r>
            <a:r>
              <a:rPr lang="ka-GE" sz="1300" b="1" dirty="0" smtClean="0">
                <a:latin typeface="Sylfaen" pitchFamily="18" charset="0"/>
              </a:rPr>
              <a:t>6000</a:t>
            </a:r>
            <a:r>
              <a:rPr lang="ka-GE" sz="1300" dirty="0" smtClean="0">
                <a:latin typeface="Sylfaen" pitchFamily="18" charset="0"/>
              </a:rPr>
              <a:t> -მდე ბენეფიციარი</a:t>
            </a:r>
            <a:endParaRPr lang="en-US" sz="1300" dirty="0" smtClean="0">
              <a:latin typeface="Sylfaen" pitchFamily="18" charset="0"/>
            </a:endParaRPr>
          </a:p>
          <a:p>
            <a:pPr>
              <a:buNone/>
            </a:pPr>
            <a:endParaRPr lang="en-GB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ontent Placeholder 8">
            <a:extLst>
              <a:ext uri="{FF2B5EF4-FFF2-40B4-BE49-F238E27FC236}">
                <a16:creationId xmlns:a16="http://schemas.microsoft.com/office/drawing/2014/main" xmlns="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8239125" y="917575"/>
            <a:ext cx="3952875" cy="54832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ka-GE" sz="1300" b="1" u="sng" dirty="0" smtClean="0"/>
              <a:t>24-საათიანი სერვისები</a:t>
            </a:r>
            <a:endParaRPr lang="en-US" sz="1300" b="1" u="sng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დედათა და ბავშვთა თავშესაფრით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მინდობით აღზრდის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მცირე საოჯახო ტიპის სახლებში მომსახურებით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 marL="265113" indent="-176213"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მიუსაფარ </a:t>
            </a:r>
            <a:r>
              <a:rPr lang="en-US" sz="1300" dirty="0" smtClean="0"/>
              <a:t> </a:t>
            </a:r>
            <a:r>
              <a:rPr lang="ka-GE" sz="1300" dirty="0" smtClean="0"/>
              <a:t>ბავშვთა თავშესაფრით უზრუნველყოფის ქვეპროგრამა</a:t>
            </a:r>
            <a:r>
              <a:rPr lang="en-US" sz="1300" dirty="0" smtClean="0"/>
              <a:t>.</a:t>
            </a:r>
            <a:endParaRPr lang="ka-GE" sz="1300" dirty="0" smtClean="0"/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სათემო ორგანიზაციებში მომსახურებით უზრუნველყოფის ქვეპროგრამა</a:t>
            </a:r>
            <a:r>
              <a:rPr lang="en-US" sz="1300" dirty="0" smtClean="0"/>
              <a:t>.</a:t>
            </a:r>
          </a:p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ka-GE" sz="1300" dirty="0" smtClean="0"/>
              <a:t>მძიმე და ღრმა შეზღუდული შესაძლებლობის ან ჯანმრთელობის პრობლემების მქონე ბავშვთა სპეციალიზებული საოჯახო ტიპის მომსახურების ქვეპროგრამა.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300" b="1" dirty="0" smtClean="0"/>
              <a:t>     </a:t>
            </a:r>
            <a:r>
              <a:rPr lang="ka-GE" sz="1300" dirty="0" smtClean="0"/>
              <a:t>წლის განმავლობაში მომსახურებით </a:t>
            </a:r>
            <a:r>
              <a:rPr lang="en-US" sz="1300" dirty="0" smtClean="0"/>
              <a:t>    </a:t>
            </a:r>
            <a:r>
              <a:rPr lang="ka-GE" sz="1300" dirty="0" smtClean="0"/>
              <a:t>სარგებლობს </a:t>
            </a:r>
            <a:r>
              <a:rPr lang="ka-GE" sz="1300" b="1" dirty="0" smtClean="0"/>
              <a:t>2400</a:t>
            </a:r>
            <a:r>
              <a:rPr lang="ka-GE" sz="1300" dirty="0" smtClean="0"/>
              <a:t> -მდე ბენეფიციარი</a:t>
            </a:r>
            <a:endParaRPr lang="en-US" sz="1300" dirty="0" smtClean="0"/>
          </a:p>
          <a:p>
            <a:pPr>
              <a:buNone/>
            </a:pPr>
            <a:endParaRPr lang="en-GB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8" name="Picture 4" descr="E:\Users\Ljinjikhadze\Desktop\სააგენტოს პრეზენტაცია\სხვადასხვა\შშმპ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9713" y="5143500"/>
            <a:ext cx="2032451" cy="1543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26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852" y="1"/>
            <a:ext cx="10463893" cy="638628"/>
          </a:xfr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algn="ctr"/>
            <a:r>
              <a:rPr lang="ka-GE" sz="2400" b="1" i="1" dirty="0" smtClean="0"/>
              <a:t>მეურვეობა და მზრუნველობა</a:t>
            </a:r>
            <a:endParaRPr lang="en-GB" sz="22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51DE005E-8C41-4FD6-B0E2-0F5F82B24F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5355" y="714378"/>
            <a:ext cx="3409951" cy="1866901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 lvl="0">
              <a:buFont typeface="Wingdings" pitchFamily="2" charset="2"/>
              <a:buChar char="Ø"/>
              <a:defRPr/>
            </a:pPr>
            <a:r>
              <a:rPr lang="ka-GE" sz="1400" dirty="0" smtClean="0"/>
              <a:t>მცირე საოჯახო ტიპის სახლებში მომსახურებას იღებს  </a:t>
            </a:r>
            <a:r>
              <a:rPr lang="ka-GE" sz="1400" b="1" dirty="0" smtClean="0"/>
              <a:t>315</a:t>
            </a:r>
            <a:r>
              <a:rPr lang="ka-GE" sz="1400" dirty="0" smtClean="0"/>
              <a:t> ბავშვი</a:t>
            </a:r>
            <a:endParaRPr lang="en-GB" sz="13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xmlns="" id="{51DE005E-8C41-4FD6-B0E2-0F5F82B24F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91947" y="2901321"/>
            <a:ext cx="3422468" cy="186690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>
              <a:buFont typeface="Wingdings" pitchFamily="2" charset="2"/>
              <a:buChar char="Ø"/>
            </a:pPr>
            <a:r>
              <a:rPr lang="ka-GE" sz="1400" dirty="0" smtClean="0"/>
              <a:t>მინდობით აღზრდის მომსახურებას იღებს  </a:t>
            </a:r>
            <a:r>
              <a:rPr lang="ka-GE" sz="1400" b="1" dirty="0" smtClean="0"/>
              <a:t>1584 </a:t>
            </a:r>
            <a:r>
              <a:rPr lang="ka-GE" sz="1400" dirty="0" smtClean="0"/>
              <a:t>ბენეფიციარი</a:t>
            </a:r>
            <a:endParaRPr lang="ka-GE" sz="1400" dirty="0"/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xmlns="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0" y="3009900"/>
            <a:ext cx="3409951" cy="1866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>
              <a:buFont typeface="Wingdings" pitchFamily="2" charset="2"/>
              <a:buChar char="Ø"/>
            </a:pPr>
            <a:r>
              <a:rPr lang="ka-GE" sz="1400" dirty="0" smtClean="0"/>
              <a:t>მიუსაფარ ბავშვთა თავშესაფრებში მომსახურებას იღებს   </a:t>
            </a:r>
            <a:r>
              <a:rPr lang="ka-GE" sz="1400" b="1" dirty="0" smtClean="0"/>
              <a:t>202</a:t>
            </a:r>
            <a:r>
              <a:rPr lang="ka-GE" sz="1400" dirty="0" smtClean="0"/>
              <a:t>  ბავშვი</a:t>
            </a:r>
            <a:endParaRPr lang="ka-GE" sz="1400" dirty="0"/>
          </a:p>
        </p:txBody>
      </p:sp>
      <p:sp>
        <p:nvSpPr>
          <p:cNvPr id="12" name="Content Placeholder 8">
            <a:extLst>
              <a:ext uri="{FF2B5EF4-FFF2-40B4-BE49-F238E27FC236}">
                <a16:creationId xmlns:a16="http://schemas.microsoft.com/office/drawing/2014/main" xmlns="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8782050" y="638175"/>
            <a:ext cx="3409951" cy="1866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>
              <a:buFont typeface="Wingdings" pitchFamily="2" charset="2"/>
              <a:buChar char="Ø"/>
            </a:pPr>
            <a:r>
              <a:rPr lang="ka-GE" sz="1400" dirty="0" smtClean="0"/>
              <a:t>რეინტეგრაციის შემწეობას იღებს   </a:t>
            </a:r>
            <a:r>
              <a:rPr lang="ka-GE" sz="1400" b="1" dirty="0" smtClean="0"/>
              <a:t>504 </a:t>
            </a:r>
            <a:r>
              <a:rPr lang="ka-GE" sz="1400" dirty="0" smtClean="0"/>
              <a:t>ბავშვის ბიოლოგიური ოჯახი</a:t>
            </a:r>
            <a:endParaRPr lang="ka-GE" sz="1400" dirty="0"/>
          </a:p>
        </p:txBody>
      </p:sp>
      <p:sp>
        <p:nvSpPr>
          <p:cNvPr id="10" name="Content Placeholder 8">
            <a:extLst>
              <a:ext uri="{FF2B5EF4-FFF2-40B4-BE49-F238E27FC236}">
                <a16:creationId xmlns="" xmlns:a16="http://schemas.microsoft.com/office/drawing/2014/main" id="{51DE005E-8C41-4FD6-B0E2-0F5F82B24FE2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8782050" y="2857502"/>
            <a:ext cx="3409951" cy="19145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Autofit/>
          </a:bodyPr>
          <a:lstStyle/>
          <a:p>
            <a:pPr marL="176213" lvl="0" indent="0" algn="ctr">
              <a:buNone/>
              <a:defRPr/>
            </a:pPr>
            <a:endParaRPr lang="en-US" sz="1300" b="1" u="sng" dirty="0" smtClean="0"/>
          </a:p>
          <a:p>
            <a:pPr marL="0" lvl="0" indent="0">
              <a:buNone/>
              <a:defRPr/>
            </a:pPr>
            <a:endParaRPr lang="en-US" sz="1300" b="1" dirty="0" smtClean="0"/>
          </a:p>
          <a:p>
            <a:pPr>
              <a:buFont typeface="Wingdings" pitchFamily="2" charset="2"/>
              <a:buChar char="Ø"/>
            </a:pPr>
            <a:r>
              <a:rPr lang="ka-GE" sz="1400" dirty="0" smtClean="0"/>
              <a:t>დედათა და ბავშვთა თავშესაფარში მომსახურებას იღებს </a:t>
            </a:r>
            <a:r>
              <a:rPr lang="ka-GE" sz="1400" b="1" dirty="0" smtClean="0"/>
              <a:t>68</a:t>
            </a:r>
            <a:r>
              <a:rPr lang="ka-GE" sz="1400" dirty="0" smtClean="0"/>
              <a:t> ბენეფიციარი </a:t>
            </a:r>
            <a:r>
              <a:rPr lang="ka-GE" sz="1200" dirty="0" smtClean="0"/>
              <a:t>(მათ შორის, 28 დედა და 40 ბავშვი).</a:t>
            </a:r>
            <a:endParaRPr lang="ka-GE" sz="1200" dirty="0"/>
          </a:p>
        </p:txBody>
      </p:sp>
      <p:pic>
        <p:nvPicPr>
          <p:cNvPr id="14" name="Picture 13" descr="cid:WC20200422110531.63A7B1@moh.gov.ge">
            <a:extLst>
              <a:ext uri="{FF2B5EF4-FFF2-40B4-BE49-F238E27FC236}">
                <a16:creationId xmlns:a16="http://schemas.microsoft.com/office/drawing/2014/main" xmlns="" id="{2AB952F8-F5BE-4845-9800-C215E9A2692F}"/>
              </a:ext>
            </a:extLst>
          </p:cNvPr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2" b="5121"/>
          <a:stretch/>
        </p:blipFill>
        <p:spPr bwMode="auto">
          <a:xfrm>
            <a:off x="5658792" y="5730734"/>
            <a:ext cx="1188323" cy="9558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1986" name="Picture 2" descr="E:\Users\Ljinjikhadze\Desktop\სააგენტოს პრეზენტაცია\სხვადასხვა\child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79101" y="749756"/>
            <a:ext cx="3244851" cy="1622425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64265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93CFDB9-872E-42DC-AEC4-0CDB6F2E7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856" y="293688"/>
            <a:ext cx="1876425" cy="1477962"/>
          </a:xfrm>
        </p:spPr>
        <p:txBody>
          <a:bodyPr>
            <a:normAutofit/>
          </a:bodyPr>
          <a:lstStyle/>
          <a:p>
            <a:r>
              <a:rPr lang="ka-GE" sz="3600" b="1" dirty="0" smtClean="0">
                <a:solidFill>
                  <a:schemeClr val="accent1">
                    <a:lumMod val="75000"/>
                  </a:schemeClr>
                </a:solidFill>
                <a:latin typeface="+mn-lt"/>
                <a:cs typeface="Calibri" panose="020F0502020204030204" pitchFamily="34" charset="0"/>
              </a:rPr>
              <a:t>     2020</a:t>
            </a:r>
            <a:endParaRPr lang="en-GB" sz="3600" b="1" dirty="0">
              <a:solidFill>
                <a:schemeClr val="accent1">
                  <a:lumMod val="75000"/>
                </a:schemeClr>
              </a:solidFill>
              <a:latin typeface="+mn-lt"/>
              <a:cs typeface="Calibri" panose="020F0502020204030204" pitchFamily="34" charset="0"/>
            </a:endParaRP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xmlns="" id="{F4196F8A-0F94-4DF1-BEF9-3971BEFDC8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7888680"/>
              </p:ext>
            </p:extLst>
          </p:nvPr>
        </p:nvGraphicFramePr>
        <p:xfrm>
          <a:off x="174813" y="958008"/>
          <a:ext cx="12017187" cy="49760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366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464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3759201" y="762000"/>
            <a:ext cx="7737091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b="1" dirty="0" smtClean="0">
                <a:solidFill>
                  <a:srgbClr val="006666"/>
                </a:solidFill>
              </a:rPr>
              <a:t>2020</a:t>
            </a:r>
            <a:r>
              <a:rPr lang="ka-GE" sz="2200" b="1" dirty="0" smtClean="0">
                <a:solidFill>
                  <a:srgbClr val="006666"/>
                </a:solidFill>
              </a:rPr>
              <a:t> წლის სახელმწიფო ბიუჯეტით სოციალური ტრანსფერების გადანაწილება </a:t>
            </a:r>
            <a:endParaRPr lang="en-US" sz="2200" b="1" dirty="0">
              <a:solidFill>
                <a:srgbClr val="006666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159922"/>
              </p:ext>
            </p:extLst>
          </p:nvPr>
        </p:nvGraphicFramePr>
        <p:xfrm>
          <a:off x="1219200" y="2048067"/>
          <a:ext cx="10566400" cy="3743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83200">
                  <a:extLst>
                    <a:ext uri="{9D8B030D-6E8A-4147-A177-3AD203B41FA5}">
                      <a16:colId xmlns:a16="http://schemas.microsoft.com/office/drawing/2014/main" xmlns="" val="3402205030"/>
                    </a:ext>
                  </a:extLst>
                </a:gridCol>
                <a:gridCol w="5283200">
                  <a:extLst>
                    <a:ext uri="{9D8B030D-6E8A-4147-A177-3AD203B41FA5}">
                      <a16:colId xmlns:a16="http://schemas.microsoft.com/office/drawing/2014/main" xmlns="" val="771211527"/>
                    </a:ext>
                  </a:extLst>
                </a:gridCol>
              </a:tblGrid>
              <a:tr h="427286">
                <a:tc>
                  <a:txBody>
                    <a:bodyPr/>
                    <a:lstStyle/>
                    <a:p>
                      <a:pPr algn="l" fontAlgn="b"/>
                      <a:r>
                        <a:rPr lang="ka-GE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სოციალური დაცვა</a:t>
                      </a: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  <a:r>
                        <a:rPr lang="en-US" sz="2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000 000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xmlns="" val="1068271030"/>
                  </a:ext>
                </a:extLst>
              </a:tr>
              <a:tr h="591697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0" kern="1200" dirty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საპენსიო უზრუნველყოფა </a:t>
                      </a: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dirty="0" smtClean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2 230 000 000</a:t>
                      </a:r>
                      <a:endParaRPr lang="en-US" sz="2000" b="1" kern="1200" dirty="0">
                        <a:solidFill>
                          <a:srgbClr val="006666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xmlns="" val="2388546478"/>
                  </a:ext>
                </a:extLst>
              </a:tr>
              <a:tr h="635506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0" kern="1200" dirty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მიზნობრივი ჯგუუფების სოციალური დახმარებები</a:t>
                      </a: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dirty="0" smtClean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793 000 000</a:t>
                      </a:r>
                      <a:endParaRPr lang="en-US" sz="2000" b="1" kern="1200" dirty="0">
                        <a:solidFill>
                          <a:srgbClr val="006666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xmlns="" val="384380256"/>
                  </a:ext>
                </a:extLst>
              </a:tr>
              <a:tr h="635506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0" kern="1200" dirty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სოციალური რეაბილიტაცია და ბავშვზე ზრუნვა</a:t>
                      </a: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dirty="0" smtClean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 37 400 000</a:t>
                      </a:r>
                      <a:endParaRPr lang="en-US" sz="2000" b="1" kern="1200" dirty="0">
                        <a:solidFill>
                          <a:srgbClr val="006666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xmlns="" val="1868117715"/>
                  </a:ext>
                </a:extLst>
              </a:tr>
              <a:tr h="635506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0" kern="1200" dirty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სოციალური შეღავათები მაღალმთიან დასახლებაში</a:t>
                      </a: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dirty="0" smtClean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58 300 000</a:t>
                      </a:r>
                      <a:endParaRPr lang="en-US" sz="2000" b="1" kern="1200" dirty="0">
                        <a:solidFill>
                          <a:srgbClr val="006666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xmlns="" val="2459004780"/>
                  </a:ext>
                </a:extLst>
              </a:tr>
              <a:tr h="817634">
                <a:tc>
                  <a:txBody>
                    <a:bodyPr/>
                    <a:lstStyle/>
                    <a:p>
                      <a:pPr algn="l" fontAlgn="b"/>
                      <a:r>
                        <a:rPr lang="ka-GE" sz="1800" b="0" kern="1200" dirty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სახელმწიფო ზრუნვის, ტრეფიკინგის მსხვერპლთა დახმარება </a:t>
                      </a:r>
                    </a:p>
                  </a:txBody>
                  <a:tcPr marL="12700" marR="12700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kern="1200" dirty="0" smtClean="0">
                          <a:solidFill>
                            <a:srgbClr val="006666"/>
                          </a:solidFill>
                          <a:latin typeface="+mj-lt"/>
                          <a:ea typeface="+mj-ea"/>
                          <a:cs typeface="+mj-cs"/>
                        </a:rPr>
                        <a:t>7 000 000</a:t>
                      </a:r>
                      <a:endParaRPr lang="en-US" sz="2000" b="1" kern="1200" dirty="0">
                        <a:solidFill>
                          <a:srgbClr val="006666"/>
                        </a:solidFill>
                        <a:latin typeface="+mj-lt"/>
                        <a:ea typeface="+mj-ea"/>
                        <a:cs typeface="+mj-cs"/>
                      </a:endParaRPr>
                    </a:p>
                  </a:txBody>
                  <a:tcPr marL="12700" marR="12700" marT="9525" marB="0" anchor="b"/>
                </a:tc>
                <a:extLst>
                  <a:ext uri="{0D108BD9-81ED-4DB2-BD59-A6C34878D82A}">
                    <a16:rowId xmlns:a16="http://schemas.microsoft.com/office/drawing/2014/main" xmlns="" val="41580786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350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1469</TotalTime>
  <Words>981</Words>
  <Application>Microsoft Office PowerPoint</Application>
  <PresentationFormat>Custom</PresentationFormat>
  <Paragraphs>201</Paragraphs>
  <Slides>17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Adjacency</vt:lpstr>
      <vt:lpstr>1_Adjacency</vt:lpstr>
      <vt:lpstr>სოციალური ზრუნვა </vt:lpstr>
      <vt:lpstr>2020 წლის 1 თებერვლის ორგანიზაციული ტრანსფორმაცია</vt:lpstr>
      <vt:lpstr>2019-2020</vt:lpstr>
      <vt:lpstr>     2020</vt:lpstr>
      <vt:lpstr>  </vt:lpstr>
      <vt:lpstr>სოციალური რეაბილიტაციისა და ბავშვზე ზრუნვის სახელმწიფო პროგრამის ფარგლებში</vt:lpstr>
      <vt:lpstr>მეურვეობა და მზრუნველობა</vt:lpstr>
      <vt:lpstr>     2020</vt:lpstr>
      <vt:lpstr>PowerPoint Presentation</vt:lpstr>
      <vt:lpstr>PowerPoint Presentation</vt:lpstr>
      <vt:lpstr>PowerPoint Presentation</vt:lpstr>
      <vt:lpstr>დასაქმების ხელშეწყობა</vt:lpstr>
      <vt:lpstr>PowerPoint Presentation</vt:lpstr>
      <vt:lpstr>გამოწვევები </vt:lpstr>
      <vt:lpstr>PowerPoint Presentation</vt:lpstr>
      <vt:lpstr>სააგენტო ახალი კორონავირუსის (COVID-19) პანდემიის პირობებში</vt:lpstr>
      <vt:lpstr>სამომავლო გეგმები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სამუშაო ადგილებზე ახალი კორონავირუსით (SARS-CoV-2) გამოწვეული ინფექციის (COVID-19) გავრცელების პრევენციული ღონისძიებები</dc:title>
  <dc:creator>Shorena Kubaneishvili</dc:creator>
  <cp:lastModifiedBy>Tamar Barkalaia</cp:lastModifiedBy>
  <cp:revision>143</cp:revision>
  <dcterms:created xsi:type="dcterms:W3CDTF">2020-05-09T09:08:29Z</dcterms:created>
  <dcterms:modified xsi:type="dcterms:W3CDTF">2020-06-16T12:14:23Z</dcterms:modified>
</cp:coreProperties>
</file>