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350" r:id="rId2"/>
    <p:sldId id="351" r:id="rId3"/>
    <p:sldId id="352" r:id="rId4"/>
    <p:sldId id="353" r:id="rId5"/>
    <p:sldId id="354" r:id="rId6"/>
    <p:sldId id="362" r:id="rId7"/>
    <p:sldId id="355" r:id="rId8"/>
    <p:sldId id="356" r:id="rId9"/>
    <p:sldId id="357" r:id="rId10"/>
    <p:sldId id="359" r:id="rId11"/>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o Berdzuli" initials="NB" lastIdx="14" clrIdx="0">
    <p:extLst/>
  </p:cmAuthor>
  <p:cmAuthor id="2" name="Marina Latsabidze" initials="ML" lastIdx="10" clrIdx="1"/>
  <p:cmAuthor id="3" name="Natia Nogaideli" initials="NN" lastIdx="40" clrIdx="2"/>
  <p:cmAuthor id="4" name="Shota Jamburidze" initials="SJ" lastIdx="23" clrIdx="3"/>
  <p:cmAuthor id="5" name="1" initials="1" lastIdx="35"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009999"/>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3" d="100"/>
          <a:sy n="123" d="100"/>
        </p:scale>
        <p:origin x="-444" y="6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jamburidze\Desktop\prescrip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jamburidze\Desktop\sales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lang="ka-GE" sz="1600" b="1" i="0" u="none" strike="noStrike" kern="1200" baseline="0" dirty="0">
                <a:solidFill>
                  <a:srgbClr val="009999"/>
                </a:solidFill>
                <a:latin typeface="+mn-lt"/>
                <a:ea typeface="+mn-ea"/>
                <a:cs typeface="+mn-cs"/>
              </a:defRPr>
            </a:pPr>
            <a:r>
              <a:rPr lang="en-US" sz="1600" b="1" i="0" u="none" strike="noStrike" kern="1200" baseline="0" dirty="0" smtClean="0">
                <a:solidFill>
                  <a:srgbClr val="009999"/>
                </a:solidFill>
                <a:latin typeface="+mn-lt"/>
                <a:ea typeface="+mn-ea"/>
                <a:cs typeface="+mn-cs"/>
              </a:rPr>
              <a:t>Number of electronically prescribed Recipes</a:t>
            </a:r>
            <a:endParaRPr lang="ka-GE" sz="1600" b="1" i="0" u="none" strike="noStrike" kern="1200" baseline="0" dirty="0">
              <a:solidFill>
                <a:srgbClr val="009999"/>
              </a:solidFill>
              <a:latin typeface="+mn-lt"/>
              <a:ea typeface="+mn-ea"/>
              <a:cs typeface="+mn-cs"/>
            </a:endParaRPr>
          </a:p>
        </c:rich>
      </c:tx>
      <c:layout/>
      <c:overlay val="0"/>
    </c:title>
    <c:autoTitleDeleted val="0"/>
    <c:plotArea>
      <c:layout>
        <c:manualLayout>
          <c:layoutTarget val="inner"/>
          <c:xMode val="edge"/>
          <c:yMode val="edge"/>
          <c:x val="0.11817766313693547"/>
          <c:y val="0.13985031167979003"/>
          <c:w val="0.85021314146076565"/>
          <c:h val="0.63756315616797898"/>
        </c:manualLayout>
      </c:layout>
      <c:barChart>
        <c:barDir val="col"/>
        <c:grouping val="clustered"/>
        <c:varyColors val="0"/>
        <c:ser>
          <c:idx val="0"/>
          <c:order val="0"/>
          <c:tx>
            <c:strRef>
              <c:f>Sheet1!$C$1</c:f>
              <c:strCache>
                <c:ptCount val="1"/>
                <c:pt idx="0">
                  <c:v>გამოწერილი რეცეპტების რაოდენობა</c:v>
                </c:pt>
              </c:strCache>
            </c:strRef>
          </c:tx>
          <c:invertIfNegative val="0"/>
          <c:cat>
            <c:multiLvlStrRef>
              <c:f>Sheet1!$A$2:$B$19</c:f>
              <c:multiLvlStrCache>
                <c:ptCount val="18"/>
                <c:lvl>
                  <c:pt idx="0">
                    <c:v>August</c:v>
                  </c:pt>
                  <c:pt idx="1">
                    <c:v>September</c:v>
                  </c:pt>
                  <c:pt idx="2">
                    <c:v>October</c:v>
                  </c:pt>
                  <c:pt idx="3">
                    <c:v>November</c:v>
                  </c:pt>
                  <c:pt idx="4">
                    <c:v>December</c:v>
                  </c:pt>
                  <c:pt idx="5">
                    <c:v>January</c:v>
                  </c:pt>
                  <c:pt idx="6">
                    <c:v>February</c:v>
                  </c:pt>
                  <c:pt idx="7">
                    <c:v>March</c:v>
                  </c:pt>
                  <c:pt idx="8">
                    <c:v>April</c:v>
                  </c:pt>
                  <c:pt idx="9">
                    <c:v>May</c:v>
                  </c:pt>
                  <c:pt idx="10">
                    <c:v>June</c:v>
                  </c:pt>
                  <c:pt idx="11">
                    <c:v>July</c:v>
                  </c:pt>
                  <c:pt idx="12">
                    <c:v>August</c:v>
                  </c:pt>
                  <c:pt idx="13">
                    <c:v>September</c:v>
                  </c:pt>
                  <c:pt idx="14">
                    <c:v>October</c:v>
                  </c:pt>
                  <c:pt idx="15">
                    <c:v>November</c:v>
                  </c:pt>
                  <c:pt idx="16">
                    <c:v>December</c:v>
                  </c:pt>
                  <c:pt idx="17">
                    <c:v>January</c:v>
                  </c:pt>
                </c:lvl>
                <c:lvl>
                  <c:pt idx="0">
                    <c:v>2016</c:v>
                  </c:pt>
                  <c:pt idx="5">
                    <c:v>2017</c:v>
                  </c:pt>
                  <c:pt idx="17">
                    <c:v>2018</c:v>
                  </c:pt>
                </c:lvl>
              </c:multiLvlStrCache>
            </c:multiLvlStrRef>
          </c:cat>
          <c:val>
            <c:numRef>
              <c:f>Sheet1!$C$2:$C$19</c:f>
              <c:numCache>
                <c:formatCode>General</c:formatCode>
                <c:ptCount val="18"/>
                <c:pt idx="0">
                  <c:v>2496</c:v>
                </c:pt>
                <c:pt idx="1">
                  <c:v>4280</c:v>
                </c:pt>
                <c:pt idx="2">
                  <c:v>1120</c:v>
                </c:pt>
                <c:pt idx="3">
                  <c:v>3952</c:v>
                </c:pt>
                <c:pt idx="4">
                  <c:v>2884</c:v>
                </c:pt>
                <c:pt idx="5">
                  <c:v>1487</c:v>
                </c:pt>
                <c:pt idx="6">
                  <c:v>2726</c:v>
                </c:pt>
                <c:pt idx="7">
                  <c:v>2879</c:v>
                </c:pt>
                <c:pt idx="8">
                  <c:v>2551</c:v>
                </c:pt>
                <c:pt idx="9">
                  <c:v>2292</c:v>
                </c:pt>
                <c:pt idx="10">
                  <c:v>591</c:v>
                </c:pt>
                <c:pt idx="11">
                  <c:v>298</c:v>
                </c:pt>
                <c:pt idx="12">
                  <c:v>211</c:v>
                </c:pt>
                <c:pt idx="13">
                  <c:v>226</c:v>
                </c:pt>
                <c:pt idx="14">
                  <c:v>687</c:v>
                </c:pt>
                <c:pt idx="15">
                  <c:v>5982</c:v>
                </c:pt>
                <c:pt idx="16">
                  <c:v>8123</c:v>
                </c:pt>
                <c:pt idx="17">
                  <c:v>14953</c:v>
                </c:pt>
              </c:numCache>
            </c:numRef>
          </c:val>
        </c:ser>
        <c:dLbls>
          <c:showLegendKey val="0"/>
          <c:showVal val="0"/>
          <c:showCatName val="0"/>
          <c:showSerName val="0"/>
          <c:showPercent val="0"/>
          <c:showBubbleSize val="0"/>
        </c:dLbls>
        <c:gapWidth val="150"/>
        <c:axId val="35905536"/>
        <c:axId val="35907072"/>
      </c:barChart>
      <c:catAx>
        <c:axId val="35905536"/>
        <c:scaling>
          <c:orientation val="minMax"/>
        </c:scaling>
        <c:delete val="0"/>
        <c:axPos val="b"/>
        <c:majorTickMark val="out"/>
        <c:minorTickMark val="none"/>
        <c:tickLblPos val="nextTo"/>
        <c:crossAx val="35907072"/>
        <c:crosses val="autoZero"/>
        <c:auto val="1"/>
        <c:lblAlgn val="ctr"/>
        <c:lblOffset val="100"/>
        <c:noMultiLvlLbl val="0"/>
      </c:catAx>
      <c:valAx>
        <c:axId val="35907072"/>
        <c:scaling>
          <c:orientation val="minMax"/>
        </c:scaling>
        <c:delete val="0"/>
        <c:axPos val="l"/>
        <c:majorGridlines/>
        <c:numFmt formatCode="General" sourceLinked="1"/>
        <c:majorTickMark val="out"/>
        <c:minorTickMark val="none"/>
        <c:tickLblPos val="nextTo"/>
        <c:crossAx val="3590553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lang="en-US" sz="1600" b="1" i="0" u="none" strike="noStrike" kern="1200" baseline="0" dirty="0">
                <a:solidFill>
                  <a:srgbClr val="009999"/>
                </a:solidFill>
                <a:latin typeface="+mn-lt"/>
                <a:ea typeface="+mn-ea"/>
                <a:cs typeface="+mn-cs"/>
              </a:defRPr>
            </a:pPr>
            <a:r>
              <a:rPr lang="en-US" sz="1600" b="1" i="0" u="none" strike="noStrike" kern="1200" baseline="0" dirty="0" smtClean="0">
                <a:solidFill>
                  <a:srgbClr val="009999"/>
                </a:solidFill>
                <a:latin typeface="+mn-lt"/>
                <a:ea typeface="+mn-ea"/>
                <a:cs typeface="+mn-cs"/>
              </a:rPr>
              <a:t>Number of electronically realized Recipes</a:t>
            </a:r>
            <a:endParaRPr lang="en-US" sz="1600" b="1" i="0" u="none" strike="noStrike" kern="1200" baseline="0" dirty="0">
              <a:solidFill>
                <a:srgbClr val="009999"/>
              </a:solidFill>
              <a:latin typeface="+mn-lt"/>
              <a:ea typeface="+mn-ea"/>
              <a:cs typeface="+mn-cs"/>
            </a:endParaRPr>
          </a:p>
        </c:rich>
      </c:tx>
      <c:layout/>
      <c:overlay val="0"/>
    </c:title>
    <c:autoTitleDeleted val="0"/>
    <c:plotArea>
      <c:layout>
        <c:manualLayout>
          <c:layoutTarget val="inner"/>
          <c:xMode val="edge"/>
          <c:yMode val="edge"/>
          <c:x val="0.10015507436570428"/>
          <c:y val="0.15290389662830609"/>
          <c:w val="0.86928937007874019"/>
          <c:h val="0.6279337775085807"/>
        </c:manualLayout>
      </c:layout>
      <c:barChart>
        <c:barDir val="col"/>
        <c:grouping val="clustered"/>
        <c:varyColors val="0"/>
        <c:ser>
          <c:idx val="0"/>
          <c:order val="0"/>
          <c:tx>
            <c:strRef>
              <c:f>Sheet1!$C$3</c:f>
              <c:strCache>
                <c:ptCount val="1"/>
                <c:pt idx="0">
                  <c:v>რეალიზებული ელ-რეცეპტების რაოდენობა</c:v>
                </c:pt>
              </c:strCache>
            </c:strRef>
          </c:tx>
          <c:invertIfNegative val="0"/>
          <c:cat>
            <c:multiLvlStrRef>
              <c:f>Sheet1!$A$4:$B$21</c:f>
              <c:multiLvlStrCache>
                <c:ptCount val="18"/>
                <c:lvl>
                  <c:pt idx="0">
                    <c:v>August</c:v>
                  </c:pt>
                  <c:pt idx="1">
                    <c:v>September</c:v>
                  </c:pt>
                  <c:pt idx="2">
                    <c:v>October</c:v>
                  </c:pt>
                  <c:pt idx="3">
                    <c:v>November</c:v>
                  </c:pt>
                  <c:pt idx="4">
                    <c:v>December</c:v>
                  </c:pt>
                  <c:pt idx="5">
                    <c:v>January</c:v>
                  </c:pt>
                  <c:pt idx="6">
                    <c:v>February</c:v>
                  </c:pt>
                  <c:pt idx="7">
                    <c:v>March</c:v>
                  </c:pt>
                  <c:pt idx="8">
                    <c:v>April</c:v>
                  </c:pt>
                  <c:pt idx="9">
                    <c:v>May</c:v>
                  </c:pt>
                  <c:pt idx="10">
                    <c:v>June</c:v>
                  </c:pt>
                  <c:pt idx="11">
                    <c:v>July</c:v>
                  </c:pt>
                  <c:pt idx="12">
                    <c:v>August</c:v>
                  </c:pt>
                  <c:pt idx="13">
                    <c:v>September</c:v>
                  </c:pt>
                  <c:pt idx="14">
                    <c:v>October</c:v>
                  </c:pt>
                  <c:pt idx="15">
                    <c:v>November</c:v>
                  </c:pt>
                  <c:pt idx="16">
                    <c:v>December</c:v>
                  </c:pt>
                  <c:pt idx="17">
                    <c:v>January</c:v>
                  </c:pt>
                </c:lvl>
                <c:lvl>
                  <c:pt idx="0">
                    <c:v>2016</c:v>
                  </c:pt>
                  <c:pt idx="5">
                    <c:v>2017</c:v>
                  </c:pt>
                  <c:pt idx="17">
                    <c:v>2018</c:v>
                  </c:pt>
                </c:lvl>
              </c:multiLvlStrCache>
            </c:multiLvlStrRef>
          </c:cat>
          <c:val>
            <c:numRef>
              <c:f>Sheet1!$C$4:$C$21</c:f>
              <c:numCache>
                <c:formatCode>General</c:formatCode>
                <c:ptCount val="18"/>
                <c:pt idx="0">
                  <c:v>700</c:v>
                </c:pt>
                <c:pt idx="1">
                  <c:v>727</c:v>
                </c:pt>
                <c:pt idx="2">
                  <c:v>537</c:v>
                </c:pt>
                <c:pt idx="3">
                  <c:v>433</c:v>
                </c:pt>
                <c:pt idx="4">
                  <c:v>332</c:v>
                </c:pt>
                <c:pt idx="5">
                  <c:v>252</c:v>
                </c:pt>
                <c:pt idx="6">
                  <c:v>179</c:v>
                </c:pt>
                <c:pt idx="7">
                  <c:v>115</c:v>
                </c:pt>
                <c:pt idx="8">
                  <c:v>0</c:v>
                </c:pt>
                <c:pt idx="9">
                  <c:v>0</c:v>
                </c:pt>
                <c:pt idx="10">
                  <c:v>2</c:v>
                </c:pt>
                <c:pt idx="11">
                  <c:v>2</c:v>
                </c:pt>
                <c:pt idx="12">
                  <c:v>33</c:v>
                </c:pt>
                <c:pt idx="13">
                  <c:v>0</c:v>
                </c:pt>
                <c:pt idx="14">
                  <c:v>0</c:v>
                </c:pt>
                <c:pt idx="15">
                  <c:v>64</c:v>
                </c:pt>
                <c:pt idx="16">
                  <c:v>101</c:v>
                </c:pt>
                <c:pt idx="17">
                  <c:v>1793</c:v>
                </c:pt>
              </c:numCache>
            </c:numRef>
          </c:val>
        </c:ser>
        <c:dLbls>
          <c:showLegendKey val="0"/>
          <c:showVal val="0"/>
          <c:showCatName val="0"/>
          <c:showSerName val="0"/>
          <c:showPercent val="0"/>
          <c:showBubbleSize val="0"/>
        </c:dLbls>
        <c:gapWidth val="150"/>
        <c:axId val="36914304"/>
        <c:axId val="36915840"/>
      </c:barChart>
      <c:catAx>
        <c:axId val="36914304"/>
        <c:scaling>
          <c:orientation val="minMax"/>
        </c:scaling>
        <c:delete val="0"/>
        <c:axPos val="b"/>
        <c:majorTickMark val="out"/>
        <c:minorTickMark val="none"/>
        <c:tickLblPos val="nextTo"/>
        <c:crossAx val="36915840"/>
        <c:crosses val="autoZero"/>
        <c:auto val="1"/>
        <c:lblAlgn val="ctr"/>
        <c:lblOffset val="100"/>
        <c:noMultiLvlLbl val="0"/>
      </c:catAx>
      <c:valAx>
        <c:axId val="36915840"/>
        <c:scaling>
          <c:orientation val="minMax"/>
        </c:scaling>
        <c:delete val="0"/>
        <c:axPos val="l"/>
        <c:majorGridlines/>
        <c:numFmt formatCode="General" sourceLinked="1"/>
        <c:majorTickMark val="out"/>
        <c:minorTickMark val="none"/>
        <c:tickLblPos val="nextTo"/>
        <c:crossAx val="36914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40175" y="0"/>
            <a:ext cx="3013075" cy="466725"/>
          </a:xfrm>
          <a:prstGeom prst="rect">
            <a:avLst/>
          </a:prstGeom>
        </p:spPr>
        <p:txBody>
          <a:bodyPr vert="horz" lIns="91440" tIns="45720" rIns="91440" bIns="45720" rtlCol="0"/>
          <a:lstStyle>
            <a:lvl1pPr algn="r">
              <a:defRPr sz="1200"/>
            </a:lvl1pPr>
          </a:lstStyle>
          <a:p>
            <a:fld id="{A17AAA20-E06F-4FC0-9531-584E96D3FC06}" type="datetimeFigureOut">
              <a:rPr lang="en-US" smtClean="0"/>
              <a:t>2/6/2018</a:t>
            </a:fld>
            <a:endParaRPr lang="en-US"/>
          </a:p>
        </p:txBody>
      </p:sp>
      <p:sp>
        <p:nvSpPr>
          <p:cNvPr id="4" name="Footer Placeholder 3"/>
          <p:cNvSpPr>
            <a:spLocks noGrp="1"/>
          </p:cNvSpPr>
          <p:nvPr>
            <p:ph type="ftr" sz="quarter" idx="2"/>
          </p:nvPr>
        </p:nvSpPr>
        <p:spPr>
          <a:xfrm>
            <a:off x="0" y="8842375"/>
            <a:ext cx="30130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40175" y="8842375"/>
            <a:ext cx="3013075" cy="466725"/>
          </a:xfrm>
          <a:prstGeom prst="rect">
            <a:avLst/>
          </a:prstGeom>
        </p:spPr>
        <p:txBody>
          <a:bodyPr vert="horz" lIns="91440" tIns="45720" rIns="91440" bIns="45720" rtlCol="0" anchor="b"/>
          <a:lstStyle>
            <a:lvl1pPr algn="r">
              <a:defRPr sz="1200"/>
            </a:lvl1pPr>
          </a:lstStyle>
          <a:p>
            <a:fld id="{1F79C151-9B61-4FD3-BBEE-885AB3787B68}" type="slidenum">
              <a:rPr lang="en-US" smtClean="0"/>
              <a:t>‹#›</a:t>
            </a:fld>
            <a:endParaRPr lang="en-US"/>
          </a:p>
        </p:txBody>
      </p:sp>
    </p:spTree>
    <p:extLst>
      <p:ext uri="{BB962C8B-B14F-4D97-AF65-F5344CB8AC3E}">
        <p14:creationId xmlns:p14="http://schemas.microsoft.com/office/powerpoint/2010/main" val="32740026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3014393" cy="465616"/>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938871" y="0"/>
            <a:ext cx="3014393" cy="465616"/>
          </a:xfrm>
          <a:prstGeom prst="rect">
            <a:avLst/>
          </a:prstGeom>
        </p:spPr>
        <p:txBody>
          <a:bodyPr vert="horz" lIns="91440" tIns="45720" rIns="91440" bIns="45720" rtlCol="0"/>
          <a:lstStyle>
            <a:lvl1pPr algn="r">
              <a:defRPr sz="1200"/>
            </a:lvl1pPr>
          </a:lstStyle>
          <a:p>
            <a:fld id="{FCD243A2-AA51-46C1-83B4-D0BBE6D76678}" type="datetimeFigureOut">
              <a:rPr lang="en-US" smtClean="0"/>
              <a:pPr/>
              <a:t>2/6/2018</a:t>
            </a:fld>
            <a:endParaRPr lang="en-US"/>
          </a:p>
        </p:txBody>
      </p:sp>
      <p:sp>
        <p:nvSpPr>
          <p:cNvPr id="4" name="Образ слайда 3"/>
          <p:cNvSpPr>
            <a:spLocks noGrp="1" noRot="1" noChangeAspect="1"/>
          </p:cNvSpPr>
          <p:nvPr>
            <p:ph type="sldImg" idx="2"/>
          </p:nvPr>
        </p:nvSpPr>
        <p:spPr>
          <a:xfrm>
            <a:off x="1149350" y="696913"/>
            <a:ext cx="4656138"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96114" y="4422543"/>
            <a:ext cx="5562610" cy="418893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1" y="8841885"/>
            <a:ext cx="3014393" cy="465616"/>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938871" y="8841885"/>
            <a:ext cx="3014393" cy="465616"/>
          </a:xfrm>
          <a:prstGeom prst="rect">
            <a:avLst/>
          </a:prstGeom>
        </p:spPr>
        <p:txBody>
          <a:bodyPr vert="horz" lIns="91440" tIns="45720" rIns="91440" bIns="45720" rtlCol="0" anchor="b"/>
          <a:lstStyle>
            <a:lvl1pPr algn="r">
              <a:defRPr sz="1200"/>
            </a:lvl1pPr>
          </a:lstStyle>
          <a:p>
            <a:fld id="{D683A68E-E1A6-49EE-98E5-320E8354BCB0}" type="slidenum">
              <a:rPr lang="en-US" smtClean="0"/>
              <a:pPr/>
              <a:t>‹#›</a:t>
            </a:fld>
            <a:endParaRPr lang="en-US"/>
          </a:p>
        </p:txBody>
      </p:sp>
    </p:spTree>
    <p:extLst>
      <p:ext uri="{BB962C8B-B14F-4D97-AF65-F5344CB8AC3E}">
        <p14:creationId xmlns:p14="http://schemas.microsoft.com/office/powerpoint/2010/main" val="2118655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5174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6882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7838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45"/>
            <a:ext cx="8497092" cy="616455"/>
          </a:xfrm>
        </p:spPr>
        <p:txBody>
          <a:bodyPr anchor="ctr" anchorCtr="0">
            <a:noAutofit/>
          </a:bodyPr>
          <a:lstStyle>
            <a:lvl1pPr>
              <a:lnSpc>
                <a:spcPct val="100000"/>
              </a:lnSpc>
              <a:defRPr/>
            </a:lvl1pPr>
          </a:lstStyle>
          <a:p>
            <a:endParaRPr lang="de-DE" dirty="0"/>
          </a:p>
        </p:txBody>
      </p:sp>
      <p:sp>
        <p:nvSpPr>
          <p:cNvPr id="3" name="Datumsplatzhalter 2"/>
          <p:cNvSpPr>
            <a:spLocks noGrp="1"/>
          </p:cNvSpPr>
          <p:nvPr>
            <p:ph type="dt" sz="half" idx="10"/>
          </p:nvPr>
        </p:nvSpPr>
        <p:spPr/>
        <p:txBody>
          <a:bodyPr/>
          <a:lstStyle/>
          <a:p>
            <a:fld id="{1D8BD707-D9CF-40AE-B4C6-C98DA3205C09}" type="datetimeFigureOut">
              <a:rPr lang="en-US" smtClean="0"/>
              <a:pPr/>
              <a:t>2/6/2018</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marL="0" indent="0">
              <a:spcAft>
                <a:spcPts val="600"/>
              </a:spcAft>
              <a:buNone/>
              <a:defRPr sz="2000"/>
            </a:lvl1pPr>
          </a:lstStyle>
          <a:p>
            <a:pPr lvl="0"/>
            <a:r>
              <a:rPr lang="en-US" dirty="0"/>
              <a:t>Click to edit Master text styles</a:t>
            </a:r>
          </a:p>
        </p:txBody>
      </p:sp>
    </p:spTree>
    <p:extLst>
      <p:ext uri="{BB962C8B-B14F-4D97-AF65-F5344CB8AC3E}">
        <p14:creationId xmlns:p14="http://schemas.microsoft.com/office/powerpoint/2010/main" val="676881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45"/>
            <a:ext cx="8497092" cy="616455"/>
          </a:xfrm>
        </p:spPr>
        <p:txBody>
          <a:bodyPr anchor="ctr" anchorCtr="0">
            <a:noAutofit/>
          </a:bodyPr>
          <a:lstStyle>
            <a:lvl1pPr>
              <a:lnSpc>
                <a:spcPct val="100000"/>
              </a:lnSpc>
              <a:defRPr/>
            </a:lvl1pPr>
          </a:lstStyle>
          <a:p>
            <a:endParaRPr lang="de-DE" dirty="0"/>
          </a:p>
        </p:txBody>
      </p:sp>
      <p:sp>
        <p:nvSpPr>
          <p:cNvPr id="3" name="Datumsplatzhalter 2"/>
          <p:cNvSpPr>
            <a:spLocks noGrp="1"/>
          </p:cNvSpPr>
          <p:nvPr>
            <p:ph type="dt" sz="half" idx="10"/>
          </p:nvPr>
        </p:nvSpPr>
        <p:spPr/>
        <p:txBody>
          <a:bodyPr/>
          <a:lstStyle/>
          <a:p>
            <a:fld id="{1D8BD707-D9CF-40AE-B4C6-C98DA3205C09}" type="datetimeFigureOut">
              <a:rPr lang="en-US" smtClean="0"/>
              <a:pPr/>
              <a:t>2/6/2018</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marL="0" indent="0">
              <a:spcAft>
                <a:spcPts val="600"/>
              </a:spcAft>
              <a:buNone/>
              <a:defRPr sz="2000"/>
            </a:lvl1pPr>
          </a:lstStyle>
          <a:p>
            <a:pPr lvl="0"/>
            <a:r>
              <a:rPr lang="en-US" dirty="0" smtClean="0"/>
              <a:t>Click to edit Master text styles</a:t>
            </a:r>
          </a:p>
        </p:txBody>
      </p:sp>
    </p:spTree>
    <p:extLst>
      <p:ext uri="{BB962C8B-B14F-4D97-AF65-F5344CB8AC3E}">
        <p14:creationId xmlns:p14="http://schemas.microsoft.com/office/powerpoint/2010/main" val="86135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95622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1732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9500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9067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946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96826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6752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3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53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2/6/2018</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486388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362200"/>
            <a:ext cx="6858000" cy="1147762"/>
          </a:xfrm>
        </p:spPr>
        <p:txBody>
          <a:bodyPr>
            <a:normAutofit/>
          </a:bodyPr>
          <a:lstStyle/>
          <a:p>
            <a:r>
              <a:rPr lang="en-US" sz="3600" dirty="0">
                <a:latin typeface="Arial Unicode MS" panose="020B0604020202020204" pitchFamily="34" charset="-128"/>
                <a:ea typeface="Arial Unicode MS" panose="020B0604020202020204" pitchFamily="34" charset="-128"/>
                <a:cs typeface="Arial Unicode MS" panose="020B0604020202020204" pitchFamily="34" charset="-128"/>
              </a:rPr>
              <a:t>State </a:t>
            </a:r>
            <a:r>
              <a:rPr lang="en-US" sz="3600" dirty="0" smtClean="0">
                <a:latin typeface="Arial Unicode MS" panose="020B0604020202020204" pitchFamily="34" charset="-128"/>
                <a:ea typeface="Arial Unicode MS" panose="020B0604020202020204" pitchFamily="34" charset="-128"/>
                <a:cs typeface="Arial Unicode MS" panose="020B0604020202020204" pitchFamily="34" charset="-128"/>
              </a:rPr>
              <a:t>Electronic </a:t>
            </a:r>
            <a:r>
              <a:rPr lang="en-US" sz="3600" dirty="0">
                <a:latin typeface="Arial Unicode MS" panose="020B0604020202020204" pitchFamily="34" charset="-128"/>
                <a:ea typeface="Arial Unicode MS" panose="020B0604020202020204" pitchFamily="34" charset="-128"/>
                <a:cs typeface="Arial Unicode MS" panose="020B0604020202020204" pitchFamily="34" charset="-128"/>
              </a:rPr>
              <a:t>Prescription System </a:t>
            </a:r>
          </a:p>
        </p:txBody>
      </p:sp>
      <p:pic>
        <p:nvPicPr>
          <p:cNvPr id="2050" name="Picture 2" descr="C:\Users\sjamburidze\Desktop\200px-Coat_of_arms_of_Georgia_(2004).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3581399"/>
            <a:ext cx="952500" cy="823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84031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accent5">
              <a:lumMod val="20000"/>
              <a:lumOff val="80000"/>
            </a:schemeClr>
          </a:solidFill>
        </p:spPr>
        <p:txBody>
          <a:bodyPr>
            <a:normAutofit/>
          </a:bodyPr>
          <a:lstStyle/>
          <a:p>
            <a:r>
              <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Situation Analysis</a:t>
            </a:r>
          </a:p>
        </p:txBody>
      </p:sp>
      <p:sp>
        <p:nvSpPr>
          <p:cNvPr id="3" name="Content Placeholder 2"/>
          <p:cNvSpPr>
            <a:spLocks noGrp="1"/>
          </p:cNvSpPr>
          <p:nvPr>
            <p:ph idx="1"/>
          </p:nvPr>
        </p:nvSpPr>
        <p:spPr>
          <a:xfrm>
            <a:off x="164852" y="1768415"/>
            <a:ext cx="8826748" cy="4784786"/>
          </a:xfrm>
        </p:spPr>
        <p:txBody>
          <a:bodyPr>
            <a:noAutofit/>
          </a:bodyPr>
          <a:lstStyle/>
          <a:p>
            <a:r>
              <a:rPr lang="en-US" sz="2000" dirty="0" err="1" smtClean="0"/>
              <a:t>MoLHSA</a:t>
            </a:r>
            <a:r>
              <a:rPr lang="en-US" sz="2000" dirty="0" smtClean="0"/>
              <a:t> prepared integration services for pharma companies, which enables them to integrate their own internal systems with state electronic prescription system, and get and send information about el-prescription with their own system, without opening state </a:t>
            </a:r>
            <a:r>
              <a:rPr lang="en-US" sz="2000" dirty="0" err="1" smtClean="0"/>
              <a:t>ePrescription</a:t>
            </a:r>
            <a:r>
              <a:rPr lang="en-US" sz="2000" dirty="0" smtClean="0"/>
              <a:t> system. </a:t>
            </a:r>
            <a:endParaRPr lang="ka-GE" sz="2000" dirty="0" smtClean="0"/>
          </a:p>
          <a:p>
            <a:r>
              <a:rPr lang="en-US" sz="2000" dirty="0" err="1"/>
              <a:t>MoLHSA</a:t>
            </a:r>
            <a:r>
              <a:rPr lang="en-US" sz="2000" dirty="0"/>
              <a:t> </a:t>
            </a:r>
            <a:r>
              <a:rPr lang="en-US" sz="2000" dirty="0" smtClean="0"/>
              <a:t>has prepared service descriptions for Pharma companies and has actively communicated with them, in order to push system integration. As a result, almost all big pharma companies have already integrated their internal systems, with State </a:t>
            </a:r>
            <a:r>
              <a:rPr lang="en-US" sz="2000" dirty="0" err="1" smtClean="0"/>
              <a:t>ePrescription</a:t>
            </a:r>
            <a:r>
              <a:rPr lang="en-US" sz="2000" dirty="0" smtClean="0"/>
              <a:t> system. </a:t>
            </a:r>
          </a:p>
          <a:p>
            <a:r>
              <a:rPr lang="en-US" sz="2000" dirty="0" err="1"/>
              <a:t>MoLHSA</a:t>
            </a:r>
            <a:r>
              <a:rPr lang="en-US" sz="2000" dirty="0"/>
              <a:t> </a:t>
            </a:r>
            <a:r>
              <a:rPr lang="en-US" sz="2000" dirty="0" smtClean="0"/>
              <a:t>also had communication with medical facilities, in order to integrate their internal electronic medical record systems (EMR) with state </a:t>
            </a:r>
            <a:r>
              <a:rPr lang="en-US" sz="2000" dirty="0" err="1" smtClean="0"/>
              <a:t>ePrescription</a:t>
            </a:r>
            <a:r>
              <a:rPr lang="en-US" sz="2000" dirty="0" smtClean="0"/>
              <a:t> system. As a result, </a:t>
            </a:r>
            <a:r>
              <a:rPr lang="en-US" sz="2000" dirty="0" err="1"/>
              <a:t>MoLHSA</a:t>
            </a:r>
            <a:r>
              <a:rPr lang="en-US" sz="2000" dirty="0"/>
              <a:t> </a:t>
            </a:r>
            <a:r>
              <a:rPr lang="en-US" sz="2000" dirty="0" smtClean="0"/>
              <a:t>has achieved agreement with the biggest medical corporation in Georgia, “EVEX”, which has already integrated its EMR system with state </a:t>
            </a:r>
            <a:r>
              <a:rPr lang="en-US" sz="2000" dirty="0" err="1" smtClean="0"/>
              <a:t>ePrescriontion</a:t>
            </a:r>
            <a:r>
              <a:rPr lang="en-US" sz="2000" dirty="0" smtClean="0"/>
              <a:t> system through its branches in Tbilisi.</a:t>
            </a:r>
            <a:endParaRPr lang="ka-GE" sz="2000" dirty="0" smtClean="0"/>
          </a:p>
        </p:txBody>
      </p:sp>
      <p:grpSp>
        <p:nvGrpSpPr>
          <p:cNvPr id="8" name="Group 7"/>
          <p:cNvGrpSpPr/>
          <p:nvPr/>
        </p:nvGrpSpPr>
        <p:grpSpPr>
          <a:xfrm>
            <a:off x="13596" y="1069671"/>
            <a:ext cx="9054204" cy="682929"/>
            <a:chOff x="-554665" y="41451"/>
            <a:chExt cx="8440565" cy="1037446"/>
          </a:xfrm>
        </p:grpSpPr>
        <p:sp>
          <p:nvSpPr>
            <p:cNvPr id="9" name="Rectangle 8"/>
            <p:cNvSpPr/>
            <p:nvPr/>
          </p:nvSpPr>
          <p:spPr>
            <a:xfrm>
              <a:off x="-554665" y="41451"/>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Statistics</a:t>
              </a:r>
              <a:endParaRPr lang="ka-GE" dirty="0"/>
            </a:p>
          </p:txBody>
        </p:sp>
        <p:sp>
          <p:nvSpPr>
            <p:cNvPr id="10" name="Rectangle 9"/>
            <p:cNvSpPr/>
            <p:nvPr/>
          </p:nvSpPr>
          <p:spPr>
            <a:xfrm>
              <a:off x="227536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Technical activities</a:t>
              </a:r>
              <a:endParaRPr lang="ka-GE" dirty="0"/>
            </a:p>
            <a:p>
              <a:pPr algn="ctr"/>
              <a:endParaRPr lang="en-US" dirty="0"/>
            </a:p>
          </p:txBody>
        </p:sp>
        <p:sp>
          <p:nvSpPr>
            <p:cNvPr id="11" name="Rectangle 10"/>
            <p:cNvSpPr/>
            <p:nvPr/>
          </p:nvSpPr>
          <p:spPr>
            <a:xfrm>
              <a:off x="5094857" y="41452"/>
              <a:ext cx="2791043" cy="1037445"/>
            </a:xfrm>
            <a:prstGeom prst="rect">
              <a:avLst/>
            </a:prstGeom>
            <a:solidFill>
              <a:srgbClr val="009999"/>
            </a:solidFill>
            <a:ln>
              <a:solidFill>
                <a:srgbClr val="33CCCC"/>
              </a:solidFill>
            </a:ln>
            <a:effectLst>
              <a:glow rad="101600">
                <a:schemeClr val="accent1">
                  <a:lumMod val="75000"/>
                  <a:alpha val="60000"/>
                </a:schemeClr>
              </a:glow>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a:p>
              <a:pPr algn="ctr"/>
              <a:endParaRPr lang="en-US" sz="2000" b="1" dirty="0"/>
            </a:p>
            <a:p>
              <a:pPr algn="ctr"/>
              <a:r>
                <a:rPr lang="en-US" sz="2000" b="1" dirty="0"/>
                <a:t>Integration</a:t>
              </a:r>
            </a:p>
            <a:p>
              <a:pPr algn="ctr"/>
              <a:endParaRPr lang="ka-GE" sz="2000" b="1" dirty="0"/>
            </a:p>
            <a:p>
              <a:pPr algn="ctr"/>
              <a:endParaRPr lang="ka-GE" sz="2000" b="1" dirty="0"/>
            </a:p>
          </p:txBody>
        </p:sp>
      </p:grpSp>
    </p:spTree>
    <p:extLst>
      <p:ext uri="{BB962C8B-B14F-4D97-AF65-F5344CB8AC3E}">
        <p14:creationId xmlns:p14="http://schemas.microsoft.com/office/powerpoint/2010/main" val="2172449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219200"/>
          </a:xfrm>
          <a:solidFill>
            <a:schemeClr val="accent5">
              <a:lumMod val="20000"/>
              <a:lumOff val="80000"/>
            </a:schemeClr>
          </a:solidFill>
        </p:spPr>
        <p:txBody>
          <a:bodyPr>
            <a:noAutofit/>
          </a:bodyPr>
          <a:lstStyle/>
          <a:p>
            <a:r>
              <a:rPr lang="en-US" sz="2000" b="1" dirty="0"/>
              <a:t>Electronic recipe involves electronic information through bilateral exchanges between the doctor and the distributor, either directly or through an intermediate network.</a:t>
            </a:r>
          </a:p>
        </p:txBody>
      </p:sp>
      <p:pic>
        <p:nvPicPr>
          <p:cNvPr id="5" name="Content Placeholder 4"/>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628650" y="2263970"/>
            <a:ext cx="7886700" cy="3474647"/>
          </a:xfrm>
          <a:prstGeom prst="rect">
            <a:avLst/>
          </a:prstGeom>
          <a:ln w="19050">
            <a:solidFill>
              <a:schemeClr val="bg1">
                <a:lumMod val="50000"/>
              </a:schemeClr>
            </a:solidFill>
          </a:ln>
        </p:spPr>
      </p:pic>
    </p:spTree>
    <p:extLst>
      <p:ext uri="{BB962C8B-B14F-4D97-AF65-F5344CB8AC3E}">
        <p14:creationId xmlns:p14="http://schemas.microsoft.com/office/powerpoint/2010/main" val="12600530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6324600" cy="701671"/>
          </a:xfrm>
        </p:spPr>
        <p:txBody>
          <a:bodyPr>
            <a:normAutofit/>
          </a:bodyPr>
          <a:lstStyle/>
          <a:p>
            <a:r>
              <a:rPr lang="en-US" sz="2400" b="1" dirty="0"/>
              <a:t>Patients’ benefits:</a:t>
            </a:r>
            <a:endParaRPr lang="en-US" dirty="0"/>
          </a:p>
        </p:txBody>
      </p:sp>
      <p:sp>
        <p:nvSpPr>
          <p:cNvPr id="3" name="Content Placeholder 2"/>
          <p:cNvSpPr>
            <a:spLocks noGrp="1"/>
          </p:cNvSpPr>
          <p:nvPr>
            <p:ph idx="1"/>
          </p:nvPr>
        </p:nvSpPr>
        <p:spPr>
          <a:xfrm>
            <a:off x="3733800" y="1219200"/>
            <a:ext cx="5334000" cy="5334000"/>
          </a:xfrm>
        </p:spPr>
        <p:txBody>
          <a:bodyPr>
            <a:noAutofit/>
          </a:bodyPr>
          <a:lstStyle/>
          <a:p>
            <a:pPr marL="0" lvl="0" indent="0">
              <a:buNone/>
            </a:pPr>
            <a:r>
              <a:rPr lang="en-US" sz="1800" dirty="0" smtClean="0"/>
              <a:t>• Reduces </a:t>
            </a:r>
            <a:r>
              <a:rPr lang="en-US" sz="1800" dirty="0"/>
              <a:t>the risk of getting the wrong medication, which itself increases the level of patient safety;</a:t>
            </a:r>
          </a:p>
          <a:p>
            <a:pPr marL="0" lvl="0" indent="0">
              <a:buNone/>
            </a:pPr>
            <a:r>
              <a:rPr lang="en-US" sz="1800" dirty="0" smtClean="0"/>
              <a:t>• Reduces </a:t>
            </a:r>
            <a:r>
              <a:rPr lang="en-US" sz="1800" dirty="0"/>
              <a:t>the risk that the doctor will prescribe the drug, inappropriate and inconsistent with patients’ previous treatment (as the doctor sees the patient's treatment history), which excludes the prescription of inconsistent mediations;</a:t>
            </a:r>
          </a:p>
          <a:p>
            <a:pPr marL="0" lvl="0" indent="0">
              <a:buNone/>
            </a:pPr>
            <a:r>
              <a:rPr lang="en-US" sz="1800" dirty="0" smtClean="0"/>
              <a:t>• Patients </a:t>
            </a:r>
            <a:r>
              <a:rPr lang="en-US" sz="1800" dirty="0"/>
              <a:t>spent less time to visit the doctor, since electronic system enables doctors to quickly and easily write a prescription;</a:t>
            </a:r>
          </a:p>
          <a:p>
            <a:pPr marL="0" lvl="0" indent="0">
              <a:buNone/>
            </a:pPr>
            <a:r>
              <a:rPr lang="en-US" sz="1800" dirty="0" smtClean="0"/>
              <a:t>• Reduce </a:t>
            </a:r>
            <a:r>
              <a:rPr lang="en-US" sz="1800" dirty="0"/>
              <a:t>the costs for the patient, as the doctor usually indicates generic mane of drugs (except the case, when the doctor will specify the trade name), which is cheaper than branded ones;</a:t>
            </a:r>
          </a:p>
          <a:p>
            <a:pPr marL="0" lvl="0" indent="0">
              <a:buNone/>
            </a:pPr>
            <a:r>
              <a:rPr lang="en-US" sz="1800" dirty="0" smtClean="0"/>
              <a:t>• Prescriptions </a:t>
            </a:r>
            <a:r>
              <a:rPr lang="en-US" sz="1800" dirty="0"/>
              <a:t>are automatically, instantly reflected into pharma institutions;</a:t>
            </a:r>
          </a:p>
          <a:p>
            <a:pPr marL="0" lvl="0" indent="0">
              <a:buNone/>
            </a:pPr>
            <a:r>
              <a:rPr lang="en-US" sz="1800" dirty="0" smtClean="0"/>
              <a:t>• Resets </a:t>
            </a:r>
            <a:r>
              <a:rPr lang="en-US" sz="1800" dirty="0"/>
              <a:t>the risk of losing the recipe;</a:t>
            </a:r>
          </a:p>
          <a:p>
            <a:pPr marL="0" lvl="0" indent="0">
              <a:buNone/>
            </a:pPr>
            <a:r>
              <a:rPr lang="en-US" sz="1800" dirty="0" smtClean="0"/>
              <a:t>• Resets </a:t>
            </a:r>
            <a:r>
              <a:rPr lang="en-US" sz="1800" dirty="0"/>
              <a:t>the discomfort related to the paper recipe.</a:t>
            </a:r>
          </a:p>
        </p:txBody>
      </p:sp>
      <p:pic>
        <p:nvPicPr>
          <p:cNvPr id="1026" name="Picture 2" descr="C:\Users\sjamburidze\Desktop\shutterstock_11418910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2133600"/>
            <a:ext cx="3654745" cy="2438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207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6172200" cy="854071"/>
          </a:xfrm>
        </p:spPr>
        <p:txBody>
          <a:bodyPr>
            <a:normAutofit/>
          </a:bodyPr>
          <a:lstStyle/>
          <a:p>
            <a:r>
              <a:rPr lang="en-US" sz="2400" b="1" dirty="0"/>
              <a:t>Physicians’ benefits:</a:t>
            </a:r>
            <a:endParaRPr lang="en-US" sz="2400" dirty="0"/>
          </a:p>
        </p:txBody>
      </p:sp>
      <p:sp>
        <p:nvSpPr>
          <p:cNvPr id="3" name="Content Placeholder 2"/>
          <p:cNvSpPr>
            <a:spLocks noGrp="1"/>
          </p:cNvSpPr>
          <p:nvPr>
            <p:ph idx="1"/>
          </p:nvPr>
        </p:nvSpPr>
        <p:spPr>
          <a:xfrm>
            <a:off x="3886200" y="1447800"/>
            <a:ext cx="5257800" cy="5181600"/>
          </a:xfrm>
        </p:spPr>
        <p:txBody>
          <a:bodyPr>
            <a:noAutofit/>
          </a:bodyPr>
          <a:lstStyle/>
          <a:p>
            <a:pPr marL="0" lvl="0" indent="0">
              <a:buNone/>
            </a:pPr>
            <a:r>
              <a:rPr lang="en-US" sz="1600" dirty="0" smtClean="0"/>
              <a:t>• Access </a:t>
            </a:r>
            <a:r>
              <a:rPr lang="en-US" sz="1600" dirty="0"/>
              <a:t>to the patient's medication history is increasing physicians’ awareness and reduces the risk of incorrect treatment;</a:t>
            </a:r>
          </a:p>
          <a:p>
            <a:pPr marL="0" lvl="0" indent="0">
              <a:buNone/>
            </a:pPr>
            <a:r>
              <a:rPr lang="en-US" sz="1600" dirty="0" smtClean="0"/>
              <a:t>• Possibility </a:t>
            </a:r>
            <a:r>
              <a:rPr lang="en-US" sz="1600" dirty="0"/>
              <a:t>to check drug addiction;</a:t>
            </a:r>
          </a:p>
          <a:p>
            <a:pPr marL="0" lvl="0" indent="0">
              <a:buNone/>
            </a:pPr>
            <a:r>
              <a:rPr lang="en-US" sz="1600" dirty="0" smtClean="0"/>
              <a:t>• Chance </a:t>
            </a:r>
            <a:r>
              <a:rPr lang="en-US" sz="1600" dirty="0"/>
              <a:t>to control if the patient has purchased the drug. </a:t>
            </a:r>
          </a:p>
          <a:p>
            <a:pPr marL="0" lvl="0" indent="0">
              <a:buNone/>
            </a:pPr>
            <a:r>
              <a:rPr lang="en-US" sz="1600" dirty="0" smtClean="0"/>
              <a:t>• Doctor </a:t>
            </a:r>
            <a:r>
              <a:rPr lang="en-US" sz="1600" dirty="0"/>
              <a:t>do not need to check if prescribed drug do need a form #3 recipe, because e-prescription system automatically generates all necessary forms. </a:t>
            </a:r>
          </a:p>
          <a:p>
            <a:pPr marL="0" lvl="0" indent="0">
              <a:buNone/>
            </a:pPr>
            <a:r>
              <a:rPr lang="en-US" sz="1600" dirty="0" smtClean="0"/>
              <a:t>• Increases </a:t>
            </a:r>
            <a:r>
              <a:rPr lang="en-US" sz="1600" dirty="0"/>
              <a:t>efficiency of doctors, since they need less time to prescribe and do not spends time in responding phone calls from pharmacists and patients, who used to have problems in reading doctor’s handwriting. </a:t>
            </a:r>
          </a:p>
          <a:p>
            <a:pPr marL="0" lvl="0" indent="0">
              <a:buNone/>
            </a:pPr>
            <a:r>
              <a:rPr lang="en-US" sz="1600" dirty="0" smtClean="0"/>
              <a:t>• Easiness </a:t>
            </a:r>
            <a:r>
              <a:rPr lang="en-US" sz="1600" dirty="0"/>
              <a:t>to extend validation period of prescription.</a:t>
            </a:r>
          </a:p>
          <a:p>
            <a:pPr marL="0" lvl="0" indent="0">
              <a:buNone/>
            </a:pPr>
            <a:r>
              <a:rPr lang="en-US" sz="1600" dirty="0" smtClean="0"/>
              <a:t>• Multiple </a:t>
            </a:r>
            <a:r>
              <a:rPr lang="en-US" sz="1600" dirty="0"/>
              <a:t>possibilities to search correct drug, and/or its analogue. </a:t>
            </a:r>
          </a:p>
          <a:p>
            <a:pPr marL="0" lvl="0" indent="0">
              <a:buNone/>
            </a:pPr>
            <a:r>
              <a:rPr lang="en-US" sz="1600" dirty="0" smtClean="0"/>
              <a:t>• Reduce </a:t>
            </a:r>
            <a:r>
              <a:rPr lang="en-US" sz="1600" dirty="0"/>
              <a:t>paper costs by reducing turnover of paper based prescription.</a:t>
            </a:r>
          </a:p>
        </p:txBody>
      </p:sp>
      <p:pic>
        <p:nvPicPr>
          <p:cNvPr id="2050" name="Picture 2" descr="C:\Users\sjamburidze\Desktop\doctor-with-co-workers-analyzing-an-x-ray_1098-5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95576"/>
            <a:ext cx="3886200" cy="318602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54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1"/>
            <a:ext cx="5638800" cy="914399"/>
          </a:xfrm>
        </p:spPr>
        <p:txBody>
          <a:bodyPr>
            <a:normAutofit/>
          </a:bodyPr>
          <a:lstStyle/>
          <a:p>
            <a:r>
              <a:rPr lang="en-US" sz="2400" b="1" dirty="0"/>
              <a:t>Pharmacy benefits:</a:t>
            </a:r>
            <a:endParaRPr lang="en-US" sz="2400" dirty="0"/>
          </a:p>
        </p:txBody>
      </p:sp>
      <p:sp>
        <p:nvSpPr>
          <p:cNvPr id="3" name="Content Placeholder 2"/>
          <p:cNvSpPr>
            <a:spLocks noGrp="1"/>
          </p:cNvSpPr>
          <p:nvPr>
            <p:ph idx="1"/>
          </p:nvPr>
        </p:nvSpPr>
        <p:spPr>
          <a:xfrm>
            <a:off x="4267200" y="1752600"/>
            <a:ext cx="4800600" cy="4648200"/>
          </a:xfrm>
        </p:spPr>
        <p:txBody>
          <a:bodyPr>
            <a:noAutofit/>
          </a:bodyPr>
          <a:lstStyle/>
          <a:p>
            <a:pPr marL="0" lvl="0" indent="0">
              <a:buNone/>
            </a:pPr>
            <a:r>
              <a:rPr lang="en-US" sz="1800" dirty="0" smtClean="0"/>
              <a:t>• Elimination </a:t>
            </a:r>
            <a:r>
              <a:rPr lang="en-US" sz="1800" dirty="0"/>
              <a:t>of all problems related to unclear abbreviations and transcripts by doctors.</a:t>
            </a:r>
          </a:p>
          <a:p>
            <a:pPr marL="0" lvl="0" indent="0">
              <a:buNone/>
            </a:pPr>
            <a:r>
              <a:rPr lang="en-US" sz="1800" dirty="0" smtClean="0"/>
              <a:t>• Simplicity </a:t>
            </a:r>
            <a:r>
              <a:rPr lang="en-US" sz="1800" dirty="0"/>
              <a:t>of electronic prescription services. </a:t>
            </a:r>
          </a:p>
          <a:p>
            <a:pPr marL="0" lvl="0" indent="0">
              <a:buNone/>
            </a:pPr>
            <a:r>
              <a:rPr lang="en-US" sz="1800" dirty="0" smtClean="0"/>
              <a:t>• Reduction </a:t>
            </a:r>
            <a:r>
              <a:rPr lang="en-US" sz="1800" dirty="0"/>
              <a:t>of Call back to doctors, to specify the prescriptions.</a:t>
            </a:r>
          </a:p>
          <a:p>
            <a:pPr marL="0" lvl="0" indent="0">
              <a:buNone/>
            </a:pPr>
            <a:r>
              <a:rPr lang="en-US" sz="1800" dirty="0" smtClean="0"/>
              <a:t>• Freedom </a:t>
            </a:r>
            <a:r>
              <a:rPr lang="en-US" sz="1800" dirty="0"/>
              <a:t>to choose the generic drug prescription and tool, to make drug comparison and selection.</a:t>
            </a:r>
          </a:p>
          <a:p>
            <a:pPr marL="0" indent="0">
              <a:buNone/>
            </a:pPr>
            <a:endParaRPr lang="en-US" sz="1800" dirty="0"/>
          </a:p>
        </p:txBody>
      </p:sp>
      <p:pic>
        <p:nvPicPr>
          <p:cNvPr id="3074" name="Picture 2" descr="C:\Users\sjamburidze\Desktop\780563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76400"/>
            <a:ext cx="3886200" cy="2819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2249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1"/>
            <a:ext cx="5638800" cy="914399"/>
          </a:xfrm>
        </p:spPr>
        <p:txBody>
          <a:bodyPr>
            <a:normAutofit/>
          </a:bodyPr>
          <a:lstStyle/>
          <a:p>
            <a:r>
              <a:rPr lang="en-US" sz="2400" b="1" dirty="0"/>
              <a:t>Powerful tool for </a:t>
            </a:r>
            <a:r>
              <a:rPr lang="en-US" sz="2400" b="1" dirty="0" smtClean="0"/>
              <a:t>policy making:</a:t>
            </a:r>
            <a:endParaRPr lang="en-US" sz="2400" dirty="0"/>
          </a:p>
        </p:txBody>
      </p:sp>
      <p:sp>
        <p:nvSpPr>
          <p:cNvPr id="3" name="Content Placeholder 2"/>
          <p:cNvSpPr>
            <a:spLocks noGrp="1"/>
          </p:cNvSpPr>
          <p:nvPr>
            <p:ph idx="1"/>
          </p:nvPr>
        </p:nvSpPr>
        <p:spPr>
          <a:xfrm>
            <a:off x="4267200" y="1143000"/>
            <a:ext cx="4876800" cy="5562600"/>
          </a:xfrm>
        </p:spPr>
        <p:txBody>
          <a:bodyPr>
            <a:noAutofit/>
          </a:bodyPr>
          <a:lstStyle/>
          <a:p>
            <a:pPr marL="0" indent="0">
              <a:buNone/>
            </a:pPr>
            <a:r>
              <a:rPr lang="en-US" sz="1800" dirty="0" smtClean="0"/>
              <a:t>• Medication </a:t>
            </a:r>
            <a:r>
              <a:rPr lang="en-US" sz="1800" dirty="0"/>
              <a:t>consumption data availability gives an opportunity to optimize the use of medical products.</a:t>
            </a:r>
          </a:p>
          <a:p>
            <a:pPr marL="0" indent="0">
              <a:buNone/>
            </a:pPr>
            <a:r>
              <a:rPr lang="en-US" sz="1800" dirty="0" smtClean="0"/>
              <a:t>• Medical </a:t>
            </a:r>
            <a:r>
              <a:rPr lang="en-US" sz="1800" dirty="0"/>
              <a:t>care quality control: the relevant agencies will be able to look on the list of medicines prescribed and monitor its compliance with the diagnosis and compatibility with other medicines prescribed, in order to monitor doctor's competence and professionalism. </a:t>
            </a:r>
          </a:p>
          <a:p>
            <a:pPr marL="0" indent="0">
              <a:buNone/>
            </a:pPr>
            <a:r>
              <a:rPr lang="en-US" sz="1800" dirty="0" smtClean="0"/>
              <a:t>• The </a:t>
            </a:r>
            <a:r>
              <a:rPr lang="en-US" sz="1800" dirty="0"/>
              <a:t>system makes it possible to control the pharmacy institutions, who realizes medicine electronically, since prescription and realization data is pooled to governmental servers. Thus, control department can save time and money, if they will be able to use the realization data. </a:t>
            </a:r>
          </a:p>
          <a:p>
            <a:pPr marL="0" indent="0">
              <a:buNone/>
            </a:pPr>
            <a:r>
              <a:rPr lang="en-US" sz="1800" dirty="0" smtClean="0"/>
              <a:t>• Statistical </a:t>
            </a:r>
            <a:r>
              <a:rPr lang="en-US" sz="1800" dirty="0"/>
              <a:t>data, generated into the system, is a very strong tool for decision makers, to create and implement successful, evidence based policy. </a:t>
            </a:r>
          </a:p>
          <a:p>
            <a:pPr marL="0" indent="0">
              <a:buNone/>
            </a:pPr>
            <a:endParaRPr lang="en-US"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828800"/>
            <a:ext cx="3886200" cy="3124200"/>
          </a:xfrm>
          <a:prstGeom prst="rect">
            <a:avLst/>
          </a:prstGeom>
          <a:ln>
            <a:noFill/>
          </a:ln>
          <a:effectLst>
            <a:softEdge rad="112500"/>
          </a:effectLst>
        </p:spPr>
      </p:pic>
    </p:spTree>
    <p:extLst>
      <p:ext uri="{BB962C8B-B14F-4D97-AF65-F5344CB8AC3E}">
        <p14:creationId xmlns:p14="http://schemas.microsoft.com/office/powerpoint/2010/main" val="754537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accent5">
              <a:lumMod val="20000"/>
              <a:lumOff val="80000"/>
            </a:schemeClr>
          </a:solidFill>
        </p:spPr>
        <p:txBody>
          <a:bodyPr>
            <a:normAutofit/>
          </a:bodyPr>
          <a:lstStyle/>
          <a:p>
            <a:r>
              <a:rPr lang="en-US" sz="3600" dirty="0" smtClean="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Situation Analysis</a:t>
            </a:r>
            <a:endPar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304800" y="2057400"/>
            <a:ext cx="8686800" cy="3886200"/>
          </a:xfrm>
        </p:spPr>
        <p:txBody>
          <a:bodyPr>
            <a:noAutofit/>
          </a:bodyPr>
          <a:lstStyle/>
          <a:p>
            <a:r>
              <a:rPr lang="en-US" sz="1800" dirty="0" smtClean="0"/>
              <a:t>Pilot phase of </a:t>
            </a:r>
            <a:r>
              <a:rPr lang="en-US" sz="1800" dirty="0" err="1" smtClean="0"/>
              <a:t>ePrescription</a:t>
            </a:r>
            <a:r>
              <a:rPr lang="en-US" sz="1800" dirty="0" smtClean="0"/>
              <a:t> project has been started by 1</a:t>
            </a:r>
            <a:r>
              <a:rPr lang="en-US" sz="1800" baseline="30000" dirty="0" smtClean="0"/>
              <a:t>st</a:t>
            </a:r>
            <a:r>
              <a:rPr lang="en-US" sz="1800" dirty="0" smtClean="0"/>
              <a:t> of </a:t>
            </a:r>
            <a:r>
              <a:rPr lang="en-US" sz="1800" dirty="0" err="1" smtClean="0"/>
              <a:t>Agust</a:t>
            </a:r>
            <a:r>
              <a:rPr lang="en-US" sz="1800" dirty="0" smtClean="0"/>
              <a:t> 2016 in Tbilisi. </a:t>
            </a:r>
          </a:p>
          <a:p>
            <a:r>
              <a:rPr lang="en-US" sz="1800" dirty="0" smtClean="0"/>
              <a:t>During 2016, </a:t>
            </a:r>
            <a:r>
              <a:rPr lang="en-US" sz="1800" dirty="0" err="1" smtClean="0"/>
              <a:t>MoLHSA</a:t>
            </a:r>
            <a:r>
              <a:rPr lang="en-US" sz="1800" dirty="0" smtClean="0"/>
              <a:t> gave training to more than 1000 physicians in Tbilisi. </a:t>
            </a:r>
          </a:p>
          <a:p>
            <a:r>
              <a:rPr lang="en-US" sz="1800" dirty="0" smtClean="0"/>
              <a:t>Every big and middle size pharma chains (</a:t>
            </a:r>
            <a:r>
              <a:rPr lang="en-US" sz="1800" dirty="0" err="1" smtClean="0"/>
              <a:t>Aversi</a:t>
            </a:r>
            <a:r>
              <a:rPr lang="en-US" sz="1800" dirty="0" smtClean="0"/>
              <a:t>, PSP, GPC, </a:t>
            </a:r>
            <a:r>
              <a:rPr lang="en-US" sz="1800" dirty="0" err="1" smtClean="0"/>
              <a:t>Pharmadepot</a:t>
            </a:r>
            <a:r>
              <a:rPr lang="en-US" sz="1800" dirty="0" smtClean="0"/>
              <a:t>, </a:t>
            </a:r>
            <a:r>
              <a:rPr lang="en-US" sz="1800" dirty="0" err="1" smtClean="0"/>
              <a:t>Pharmaboom</a:t>
            </a:r>
            <a:r>
              <a:rPr lang="en-US" sz="1800" dirty="0" smtClean="0"/>
              <a:t>, </a:t>
            </a:r>
            <a:r>
              <a:rPr lang="en-US" sz="1800" dirty="0" err="1" smtClean="0"/>
              <a:t>Gea</a:t>
            </a:r>
            <a:r>
              <a:rPr lang="en-US" sz="1800" dirty="0" smtClean="0"/>
              <a:t>, </a:t>
            </a:r>
            <a:r>
              <a:rPr lang="en-US" sz="1800" dirty="0" err="1" smtClean="0"/>
              <a:t>Pharmhouse</a:t>
            </a:r>
            <a:r>
              <a:rPr lang="en-US" sz="1800" dirty="0" smtClean="0"/>
              <a:t>, </a:t>
            </a:r>
            <a:r>
              <a:rPr lang="en-US" sz="1800" dirty="0" err="1" smtClean="0"/>
              <a:t>Impexpharm</a:t>
            </a:r>
            <a:r>
              <a:rPr lang="en-US" sz="1800" dirty="0" smtClean="0"/>
              <a:t>, </a:t>
            </a:r>
            <a:r>
              <a:rPr lang="en-US" sz="1800" dirty="0" err="1" smtClean="0"/>
              <a:t>Mermisi</a:t>
            </a:r>
            <a:r>
              <a:rPr lang="en-US" sz="1800" dirty="0" smtClean="0"/>
              <a:t>, Peoples Pharma…) and 15 small private pharma companies and solo proprietors, have been informed about </a:t>
            </a:r>
            <a:r>
              <a:rPr lang="en-US" sz="1800" dirty="0" err="1" smtClean="0"/>
              <a:t>eprescription</a:t>
            </a:r>
            <a:r>
              <a:rPr lang="en-US" sz="1800" dirty="0" smtClean="0"/>
              <a:t> project and more than 1000 their representatives have been trained. </a:t>
            </a:r>
          </a:p>
          <a:p>
            <a:r>
              <a:rPr lang="en-US" sz="1800" dirty="0" smtClean="0"/>
              <a:t>Electronic and Video instructions for system usage have been created. </a:t>
            </a:r>
          </a:p>
          <a:p>
            <a:r>
              <a:rPr lang="en-US" sz="1800" dirty="0" smtClean="0"/>
              <a:t>By 2</a:t>
            </a:r>
            <a:r>
              <a:rPr lang="en-US" sz="1800" baseline="30000" dirty="0" smtClean="0"/>
              <a:t>nd</a:t>
            </a:r>
            <a:r>
              <a:rPr lang="en-US" sz="1800" dirty="0" smtClean="0"/>
              <a:t> February 2018, in Tbilisi, 2665 physicians and 620 pharma companies are. registered into the </a:t>
            </a:r>
            <a:r>
              <a:rPr lang="en-US" sz="1800" dirty="0" err="1" smtClean="0"/>
              <a:t>ePrescrition</a:t>
            </a:r>
            <a:r>
              <a:rPr lang="en-US" sz="1800" dirty="0" smtClean="0"/>
              <a:t> system. </a:t>
            </a:r>
          </a:p>
          <a:p>
            <a:r>
              <a:rPr lang="en-US" sz="1800" dirty="0" smtClean="0"/>
              <a:t>System has served 19,177 patients.</a:t>
            </a:r>
          </a:p>
          <a:p>
            <a:r>
              <a:rPr lang="en-US" sz="1800" dirty="0" smtClean="0"/>
              <a:t>There are 57,339 recipes, prescribed by </a:t>
            </a:r>
            <a:r>
              <a:rPr lang="en-US" sz="1800" dirty="0" err="1" smtClean="0"/>
              <a:t>eprescription</a:t>
            </a:r>
            <a:r>
              <a:rPr lang="en-US" sz="1800" dirty="0" smtClean="0"/>
              <a:t> system. </a:t>
            </a:r>
            <a:endParaRPr lang="ka-GE" sz="1800" dirty="0" smtClean="0"/>
          </a:p>
          <a:p>
            <a:r>
              <a:rPr lang="en-US" sz="1800" dirty="0" smtClean="0"/>
              <a:t>Pharma companies have already </a:t>
            </a:r>
            <a:r>
              <a:rPr lang="en-US" sz="1800" dirty="0" err="1" smtClean="0"/>
              <a:t>realised</a:t>
            </a:r>
            <a:r>
              <a:rPr lang="en-US" sz="1800" dirty="0" smtClean="0"/>
              <a:t> 5,485 electronic prescription. </a:t>
            </a:r>
          </a:p>
        </p:txBody>
      </p:sp>
      <p:grpSp>
        <p:nvGrpSpPr>
          <p:cNvPr id="4" name="Group 3"/>
          <p:cNvGrpSpPr/>
          <p:nvPr/>
        </p:nvGrpSpPr>
        <p:grpSpPr>
          <a:xfrm>
            <a:off x="13596" y="1069671"/>
            <a:ext cx="9054204" cy="682929"/>
            <a:chOff x="-554665" y="41451"/>
            <a:chExt cx="8440565" cy="1037446"/>
          </a:xfrm>
        </p:grpSpPr>
        <p:sp>
          <p:nvSpPr>
            <p:cNvPr id="5" name="Rectangle 4"/>
            <p:cNvSpPr/>
            <p:nvPr/>
          </p:nvSpPr>
          <p:spPr>
            <a:xfrm>
              <a:off x="-554665" y="41451"/>
              <a:ext cx="2791043" cy="1037445"/>
            </a:xfrm>
            <a:prstGeom prst="rect">
              <a:avLst/>
            </a:prstGeom>
            <a:solidFill>
              <a:srgbClr val="009999"/>
            </a:solidFill>
            <a:ln>
              <a:solidFill>
                <a:srgbClr val="33CCCC"/>
              </a:solidFill>
            </a:ln>
            <a:effectLst>
              <a:glow rad="101600">
                <a:schemeClr val="accent1">
                  <a:lumMod val="75000"/>
                  <a:alpha val="60000"/>
                </a:schemeClr>
              </a:glow>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Statistics</a:t>
              </a:r>
              <a:endParaRPr lang="ka-GE" sz="2000" b="1" dirty="0"/>
            </a:p>
          </p:txBody>
        </p:sp>
        <p:sp>
          <p:nvSpPr>
            <p:cNvPr id="6" name="Rectangle 5"/>
            <p:cNvSpPr/>
            <p:nvPr/>
          </p:nvSpPr>
          <p:spPr>
            <a:xfrm>
              <a:off x="227536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r>
                <a:rPr lang="en-US" b="1" dirty="0" smtClean="0"/>
                <a:t>Technical activities</a:t>
              </a:r>
              <a:endParaRPr lang="ka-GE" b="1" dirty="0"/>
            </a:p>
            <a:p>
              <a:pPr algn="ctr"/>
              <a:endParaRPr lang="en-US" dirty="0"/>
            </a:p>
          </p:txBody>
        </p:sp>
        <p:sp>
          <p:nvSpPr>
            <p:cNvPr id="7" name="Rectangle 6"/>
            <p:cNvSpPr/>
            <p:nvPr/>
          </p:nvSpPr>
          <p:spPr>
            <a:xfrm>
              <a:off x="509485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r>
                <a:rPr lang="en-US" b="1" dirty="0" smtClean="0"/>
                <a:t>Integration</a:t>
              </a:r>
            </a:p>
            <a:p>
              <a:pPr algn="ctr"/>
              <a:endParaRPr lang="ka-GE" b="1" dirty="0" smtClean="0"/>
            </a:p>
            <a:p>
              <a:pPr algn="ctr"/>
              <a:endParaRPr lang="ka-GE" dirty="0"/>
            </a:p>
          </p:txBody>
        </p:sp>
      </p:grpSp>
    </p:spTree>
    <p:extLst>
      <p:ext uri="{BB962C8B-B14F-4D97-AF65-F5344CB8AC3E}">
        <p14:creationId xmlns:p14="http://schemas.microsoft.com/office/powerpoint/2010/main" val="24862264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990599"/>
          </a:xfrm>
          <a:solidFill>
            <a:schemeClr val="accent5">
              <a:lumMod val="20000"/>
              <a:lumOff val="80000"/>
            </a:schemeClr>
          </a:solidFill>
        </p:spPr>
        <p:txBody>
          <a:bodyPr vert="horz" lIns="91440" tIns="45720" rIns="91440" bIns="45720" rtlCol="0" anchor="ctr">
            <a:normAutofit fontScale="90000"/>
          </a:bodyPr>
          <a:lstStyle/>
          <a:p>
            <a:r>
              <a:rPr lang="en-US" sz="3600" dirty="0" err="1" smtClean="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ePrescription</a:t>
            </a:r>
            <a:r>
              <a:rPr lang="en-US" sz="3600" dirty="0" smtClean="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 System Utilization Statistics</a:t>
            </a:r>
            <a: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
            </a:r>
            <a:br>
              <a:rPr lang="ka-GE"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br>
            <a:endPar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graphicFrame>
        <p:nvGraphicFramePr>
          <p:cNvPr id="6" name="Chart 5"/>
          <p:cNvGraphicFramePr>
            <a:graphicFrameLocks/>
          </p:cNvGraphicFramePr>
          <p:nvPr>
            <p:extLst>
              <p:ext uri="{D42A27DB-BD31-4B8C-83A1-F6EECF244321}">
                <p14:modId xmlns:p14="http://schemas.microsoft.com/office/powerpoint/2010/main" val="1608309284"/>
              </p:ext>
            </p:extLst>
          </p:nvPr>
        </p:nvGraphicFramePr>
        <p:xfrm>
          <a:off x="76200" y="1447800"/>
          <a:ext cx="4419600" cy="4876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a:graphicFrameLocks/>
          </p:cNvGraphicFramePr>
          <p:nvPr>
            <p:extLst>
              <p:ext uri="{D42A27DB-BD31-4B8C-83A1-F6EECF244321}">
                <p14:modId xmlns:p14="http://schemas.microsoft.com/office/powerpoint/2010/main" val="4113940354"/>
              </p:ext>
            </p:extLst>
          </p:nvPr>
        </p:nvGraphicFramePr>
        <p:xfrm>
          <a:off x="4551336" y="1371600"/>
          <a:ext cx="4516464" cy="4953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05285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accent5">
              <a:lumMod val="20000"/>
              <a:lumOff val="80000"/>
            </a:schemeClr>
          </a:solidFill>
        </p:spPr>
        <p:txBody>
          <a:bodyPr>
            <a:normAutofit/>
          </a:bodyPr>
          <a:lstStyle/>
          <a:p>
            <a:r>
              <a:rPr lang="en-US" sz="3600" dirty="0">
                <a:solidFill>
                  <a:srgbClr val="008080"/>
                </a:solidFill>
                <a:latin typeface="Arial Unicode MS" panose="020B0604020202020204" pitchFamily="34" charset="-128"/>
                <a:ea typeface="Arial Unicode MS" panose="020B0604020202020204" pitchFamily="34" charset="-128"/>
                <a:cs typeface="Arial Unicode MS" panose="020B0604020202020204" pitchFamily="34" charset="-128"/>
              </a:rPr>
              <a:t>Situation Analysis</a:t>
            </a:r>
          </a:p>
        </p:txBody>
      </p:sp>
      <p:sp>
        <p:nvSpPr>
          <p:cNvPr id="3" name="Content Placeholder 2"/>
          <p:cNvSpPr>
            <a:spLocks noGrp="1"/>
          </p:cNvSpPr>
          <p:nvPr>
            <p:ph idx="1"/>
          </p:nvPr>
        </p:nvSpPr>
        <p:spPr>
          <a:xfrm>
            <a:off x="152400" y="1905000"/>
            <a:ext cx="8362950" cy="762000"/>
          </a:xfrm>
        </p:spPr>
        <p:txBody>
          <a:bodyPr>
            <a:normAutofit/>
          </a:bodyPr>
          <a:lstStyle/>
          <a:p>
            <a:pPr marL="0" indent="0">
              <a:buNone/>
            </a:pPr>
            <a:r>
              <a:rPr lang="en-US" sz="2400" b="1" dirty="0" err="1" smtClean="0"/>
              <a:t>Eprescription</a:t>
            </a:r>
            <a:r>
              <a:rPr lang="en-US" sz="2400" b="1" dirty="0" smtClean="0"/>
              <a:t> System have been improved and became more user friendly</a:t>
            </a:r>
            <a:endParaRPr lang="ka-GE" sz="2400" dirty="0" smtClean="0"/>
          </a:p>
          <a:p>
            <a:endParaRPr lang="en-US" sz="2400" dirty="0"/>
          </a:p>
        </p:txBody>
      </p:sp>
      <p:sp>
        <p:nvSpPr>
          <p:cNvPr id="8" name="Content Placeholder 2"/>
          <p:cNvSpPr txBox="1">
            <a:spLocks/>
          </p:cNvSpPr>
          <p:nvPr/>
        </p:nvSpPr>
        <p:spPr>
          <a:xfrm>
            <a:off x="457200" y="2667000"/>
            <a:ext cx="8534400" cy="4038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smtClean="0"/>
              <a:t>Patients' Page has been created, which enables them to see prescribed medications online, </a:t>
            </a:r>
          </a:p>
          <a:p>
            <a:r>
              <a:rPr lang="en-US" sz="2400" dirty="0" smtClean="0"/>
              <a:t>Patient have possibility to see and </a:t>
            </a:r>
            <a:r>
              <a:rPr lang="en-US" sz="2400" dirty="0"/>
              <a:t>control who have seen their </a:t>
            </a:r>
            <a:r>
              <a:rPr lang="en-US" sz="2400" dirty="0" smtClean="0"/>
              <a:t>personal data </a:t>
            </a:r>
            <a:r>
              <a:rPr lang="en-US" sz="2400" dirty="0"/>
              <a:t>(Log Control System) </a:t>
            </a:r>
            <a:endParaRPr lang="en-US" sz="2400" dirty="0" smtClean="0"/>
          </a:p>
          <a:p>
            <a:r>
              <a:rPr lang="en-US" sz="2400" dirty="0" smtClean="0"/>
              <a:t>User management system have been improved</a:t>
            </a:r>
            <a:endParaRPr lang="ka-GE" sz="2400" dirty="0" smtClean="0"/>
          </a:p>
          <a:p>
            <a:r>
              <a:rPr lang="en-US" sz="2400" dirty="0" smtClean="0"/>
              <a:t>Pharmacist can see his/her realization history via Pharma’s Page. </a:t>
            </a:r>
          </a:p>
          <a:p>
            <a:r>
              <a:rPr lang="en-US" sz="2400" dirty="0" smtClean="0"/>
              <a:t>Physicians can choose the clinic, under which he/she works by certain moment of time.</a:t>
            </a:r>
            <a:endParaRPr lang="ka-GE" sz="2400" dirty="0" smtClean="0"/>
          </a:p>
          <a:p>
            <a:r>
              <a:rPr lang="en-US" sz="2400" dirty="0" smtClean="0"/>
              <a:t>Now </a:t>
            </a:r>
            <a:r>
              <a:rPr lang="en-US" sz="2400" dirty="0" err="1" smtClean="0"/>
              <a:t>phisicians</a:t>
            </a:r>
            <a:r>
              <a:rPr lang="en-US" sz="2400" dirty="0" smtClean="0"/>
              <a:t> are able to electronically prescribe to non-citizen. </a:t>
            </a:r>
            <a:endParaRPr lang="en-US" sz="2400" dirty="0"/>
          </a:p>
        </p:txBody>
      </p:sp>
      <p:grpSp>
        <p:nvGrpSpPr>
          <p:cNvPr id="9" name="Group 8"/>
          <p:cNvGrpSpPr/>
          <p:nvPr/>
        </p:nvGrpSpPr>
        <p:grpSpPr>
          <a:xfrm>
            <a:off x="13596" y="1069671"/>
            <a:ext cx="9054204" cy="682929"/>
            <a:chOff x="-554665" y="41451"/>
            <a:chExt cx="8440565" cy="1037446"/>
          </a:xfrm>
        </p:grpSpPr>
        <p:sp>
          <p:nvSpPr>
            <p:cNvPr id="10" name="Rectangle 9"/>
            <p:cNvSpPr/>
            <p:nvPr/>
          </p:nvSpPr>
          <p:spPr>
            <a:xfrm>
              <a:off x="-554665" y="41451"/>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Statistics</a:t>
              </a:r>
              <a:endParaRPr lang="ka-GE" dirty="0"/>
            </a:p>
          </p:txBody>
        </p:sp>
        <p:sp>
          <p:nvSpPr>
            <p:cNvPr id="11" name="Rectangle 10"/>
            <p:cNvSpPr/>
            <p:nvPr/>
          </p:nvSpPr>
          <p:spPr>
            <a:xfrm>
              <a:off x="2275367" y="41452"/>
              <a:ext cx="2791043" cy="1037445"/>
            </a:xfrm>
            <a:prstGeom prst="rect">
              <a:avLst/>
            </a:prstGeom>
            <a:solidFill>
              <a:srgbClr val="009999"/>
            </a:solidFill>
            <a:ln>
              <a:solidFill>
                <a:srgbClr val="33CCCC"/>
              </a:solidFill>
            </a:ln>
            <a:effectLst>
              <a:glow rad="101600">
                <a:schemeClr val="accent1">
                  <a:lumMod val="75000"/>
                  <a:alpha val="60000"/>
                </a:schemeClr>
              </a:glow>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a:p>
              <a:pPr algn="ctr"/>
              <a:r>
                <a:rPr lang="en-US" sz="2000" b="1" dirty="0"/>
                <a:t>Technical activities</a:t>
              </a:r>
              <a:endParaRPr lang="ka-GE" sz="2000" b="1" dirty="0"/>
            </a:p>
            <a:p>
              <a:pPr algn="ctr"/>
              <a:endParaRPr lang="en-US" sz="2000" b="1" dirty="0"/>
            </a:p>
          </p:txBody>
        </p:sp>
        <p:sp>
          <p:nvSpPr>
            <p:cNvPr id="12" name="Rectangle 11"/>
            <p:cNvSpPr/>
            <p:nvPr/>
          </p:nvSpPr>
          <p:spPr>
            <a:xfrm>
              <a:off x="5094857" y="41452"/>
              <a:ext cx="2791043" cy="10374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r>
                <a:rPr lang="en-US" b="1" dirty="0" smtClean="0"/>
                <a:t>Integration</a:t>
              </a:r>
            </a:p>
            <a:p>
              <a:pPr algn="ctr"/>
              <a:endParaRPr lang="ka-GE" b="1" dirty="0" smtClean="0"/>
            </a:p>
            <a:p>
              <a:pPr algn="ctr"/>
              <a:endParaRPr lang="ka-GE" dirty="0"/>
            </a:p>
          </p:txBody>
        </p:sp>
      </p:grpSp>
    </p:spTree>
    <p:extLst>
      <p:ext uri="{BB962C8B-B14F-4D97-AF65-F5344CB8AC3E}">
        <p14:creationId xmlns:p14="http://schemas.microsoft.com/office/powerpoint/2010/main" val="2593060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3516</TotalTime>
  <Words>923</Words>
  <Application>Microsoft Office PowerPoint</Application>
  <PresentationFormat>On-screen Show (4:3)</PresentationFormat>
  <Paragraphs>71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1_Office Theme</vt:lpstr>
      <vt:lpstr>State Electronic Prescription System </vt:lpstr>
      <vt:lpstr>Electronic recipe involves electronic information through bilateral exchanges between the doctor and the distributor, either directly or through an intermediate network.</vt:lpstr>
      <vt:lpstr>Patients’ benefits:</vt:lpstr>
      <vt:lpstr>Physicians’ benefits:</vt:lpstr>
      <vt:lpstr>Pharmacy benefits:</vt:lpstr>
      <vt:lpstr>Powerful tool for policy making:</vt:lpstr>
      <vt:lpstr>Situation Analysis</vt:lpstr>
      <vt:lpstr>ePrescription System Utilization Statistics </vt:lpstr>
      <vt:lpstr>Situation Analysis</vt:lpstr>
      <vt:lpstr>Situation Analysis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სახელმწიფო ელექტრონული რეცეპტების სისტემა</dc:title>
  <dc:creator>Shota Jamburidze</dc:creator>
  <cp:lastModifiedBy>Tamar Barkalaia</cp:lastModifiedBy>
  <cp:revision>799</cp:revision>
  <cp:lastPrinted>2017-12-04T12:49:09Z</cp:lastPrinted>
  <dcterms:created xsi:type="dcterms:W3CDTF">2006-08-16T00:00:00Z</dcterms:created>
  <dcterms:modified xsi:type="dcterms:W3CDTF">2018-02-06T11:17:28Z</dcterms:modified>
</cp:coreProperties>
</file>