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4" r:id="rId5"/>
    <p:sldId id="262" r:id="rId6"/>
    <p:sldId id="263" r:id="rId7"/>
    <p:sldId id="267" r:id="rId8"/>
    <p:sldId id="265" r:id="rId9"/>
    <p:sldId id="268" r:id="rId10"/>
    <p:sldId id="269" r:id="rId11"/>
    <p:sldId id="266" r:id="rId12"/>
    <p:sldId id="271" r:id="rId13"/>
    <p:sldId id="270" r:id="rId14"/>
    <p:sldId id="261" r:id="rId15"/>
    <p:sldId id="272" r:id="rId16"/>
    <p:sldId id="27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B02436-BECF-4382-A5D4-E8D191F447A8}" type="doc">
      <dgm:prSet loTypeId="urn:microsoft.com/office/officeart/2005/8/layout/equation2" loCatId="process" qsTypeId="urn:microsoft.com/office/officeart/2005/8/quickstyle/simple1" qsCatId="simple" csTypeId="urn:microsoft.com/office/officeart/2005/8/colors/colorful3" csCatId="colorful" phldr="1"/>
      <dgm:spPr/>
    </dgm:pt>
    <dgm:pt modelId="{0D259B9F-454F-421D-BE13-33853F129A84}">
      <dgm:prSet phldrT="[Text]"/>
      <dgm:spPr/>
      <dgm:t>
        <a:bodyPr/>
        <a:lstStyle/>
        <a:p>
          <a:r>
            <a:rPr lang="en-GB" dirty="0"/>
            <a:t>333</a:t>
          </a:r>
        </a:p>
      </dgm:t>
    </dgm:pt>
    <dgm:pt modelId="{1955FE0D-7576-426F-86B6-AAC67468B395}" type="parTrans" cxnId="{7229FE40-3371-45CB-9875-EA304217DD34}">
      <dgm:prSet/>
      <dgm:spPr/>
      <dgm:t>
        <a:bodyPr/>
        <a:lstStyle/>
        <a:p>
          <a:endParaRPr lang="en-GB"/>
        </a:p>
      </dgm:t>
    </dgm:pt>
    <dgm:pt modelId="{F2664663-4E63-4F7C-B827-70BE34DEE68F}" type="sibTrans" cxnId="{7229FE40-3371-45CB-9875-EA304217DD34}">
      <dgm:prSet/>
      <dgm:spPr/>
      <dgm:t>
        <a:bodyPr/>
        <a:lstStyle/>
        <a:p>
          <a:endParaRPr lang="en-GB"/>
        </a:p>
      </dgm:t>
    </dgm:pt>
    <dgm:pt modelId="{7BD83DFE-0698-4797-8BC3-CEFD753DB301}">
      <dgm:prSet phldrT="[Text]"/>
      <dgm:spPr/>
      <dgm:t>
        <a:bodyPr/>
        <a:lstStyle/>
        <a:p>
          <a:r>
            <a:rPr lang="en-GB" dirty="0"/>
            <a:t>591</a:t>
          </a:r>
        </a:p>
      </dgm:t>
    </dgm:pt>
    <dgm:pt modelId="{7DFECD98-7ABF-4954-9C3A-5D852BBE2658}" type="parTrans" cxnId="{1156A1CA-850D-4BFA-8567-281128144C02}">
      <dgm:prSet/>
      <dgm:spPr/>
      <dgm:t>
        <a:bodyPr/>
        <a:lstStyle/>
        <a:p>
          <a:endParaRPr lang="en-GB"/>
        </a:p>
      </dgm:t>
    </dgm:pt>
    <dgm:pt modelId="{EF9F1536-9E28-4AF4-AF6D-BF04B7EE53D4}" type="sibTrans" cxnId="{1156A1CA-850D-4BFA-8567-281128144C02}">
      <dgm:prSet/>
      <dgm:spPr/>
      <dgm:t>
        <a:bodyPr/>
        <a:lstStyle/>
        <a:p>
          <a:endParaRPr lang="en-GB"/>
        </a:p>
      </dgm:t>
    </dgm:pt>
    <dgm:pt modelId="{7E2BA0BD-1692-45D0-88B4-5E2C40969F5B}">
      <dgm:prSet phldrT="[Text]"/>
      <dgm:spPr/>
      <dgm:t>
        <a:bodyPr/>
        <a:lstStyle/>
        <a:p>
          <a:r>
            <a:rPr lang="en-GB" dirty="0"/>
            <a:t>924</a:t>
          </a:r>
        </a:p>
      </dgm:t>
    </dgm:pt>
    <dgm:pt modelId="{5A932715-5B80-4657-830C-785ECEE6FB2E}" type="parTrans" cxnId="{CE8ECA46-4E29-4045-9FB8-D7FBC36DC0F4}">
      <dgm:prSet/>
      <dgm:spPr/>
      <dgm:t>
        <a:bodyPr/>
        <a:lstStyle/>
        <a:p>
          <a:endParaRPr lang="en-GB"/>
        </a:p>
      </dgm:t>
    </dgm:pt>
    <dgm:pt modelId="{DD69520C-8916-4347-98E4-2DD496E204C4}" type="sibTrans" cxnId="{CE8ECA46-4E29-4045-9FB8-D7FBC36DC0F4}">
      <dgm:prSet/>
      <dgm:spPr/>
      <dgm:t>
        <a:bodyPr/>
        <a:lstStyle/>
        <a:p>
          <a:endParaRPr lang="en-GB"/>
        </a:p>
      </dgm:t>
    </dgm:pt>
    <dgm:pt modelId="{CF369F4D-E33F-4022-B185-D7881B7095E9}" type="pres">
      <dgm:prSet presAssocID="{68B02436-BECF-4382-A5D4-E8D191F447A8}" presName="Name0" presStyleCnt="0">
        <dgm:presLayoutVars>
          <dgm:dir/>
          <dgm:resizeHandles val="exact"/>
        </dgm:presLayoutVars>
      </dgm:prSet>
      <dgm:spPr/>
    </dgm:pt>
    <dgm:pt modelId="{33C8D5BE-9D9A-410D-9D79-FAD002A20F9B}" type="pres">
      <dgm:prSet presAssocID="{68B02436-BECF-4382-A5D4-E8D191F447A8}" presName="vNodes" presStyleCnt="0"/>
      <dgm:spPr/>
    </dgm:pt>
    <dgm:pt modelId="{19923F5D-5FBF-4DF4-B2EB-22E45A696A5D}" type="pres">
      <dgm:prSet presAssocID="{0D259B9F-454F-421D-BE13-33853F129A8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20F9A3-556A-4163-BC9C-7FDFB3678E86}" type="pres">
      <dgm:prSet presAssocID="{F2664663-4E63-4F7C-B827-70BE34DEE68F}" presName="spacerT" presStyleCnt="0"/>
      <dgm:spPr/>
    </dgm:pt>
    <dgm:pt modelId="{0C917A02-6453-4946-8408-A05477344BB1}" type="pres">
      <dgm:prSet presAssocID="{F2664663-4E63-4F7C-B827-70BE34DEE68F}" presName="sibTrans" presStyleLbl="sibTrans2D1" presStyleIdx="0" presStyleCnt="2"/>
      <dgm:spPr/>
      <dgm:t>
        <a:bodyPr/>
        <a:lstStyle/>
        <a:p>
          <a:endParaRPr lang="en-US"/>
        </a:p>
      </dgm:t>
    </dgm:pt>
    <dgm:pt modelId="{D0BAB7B1-64E9-42FB-A375-B9EFD3AE6DAD}" type="pres">
      <dgm:prSet presAssocID="{F2664663-4E63-4F7C-B827-70BE34DEE68F}" presName="spacerB" presStyleCnt="0"/>
      <dgm:spPr/>
    </dgm:pt>
    <dgm:pt modelId="{82CCAD17-FE80-4A2F-8AE2-0A839A09DE10}" type="pres">
      <dgm:prSet presAssocID="{7BD83DFE-0698-4797-8BC3-CEFD753DB30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B44821-1AAC-4F8B-B5F9-463AEF91D501}" type="pres">
      <dgm:prSet presAssocID="{68B02436-BECF-4382-A5D4-E8D191F447A8}" presName="sibTransLast" presStyleLbl="sibTrans2D1" presStyleIdx="1" presStyleCnt="2"/>
      <dgm:spPr/>
      <dgm:t>
        <a:bodyPr/>
        <a:lstStyle/>
        <a:p>
          <a:endParaRPr lang="en-US"/>
        </a:p>
      </dgm:t>
    </dgm:pt>
    <dgm:pt modelId="{11F62EAD-717D-4FAF-A581-E395CE4F73B9}" type="pres">
      <dgm:prSet presAssocID="{68B02436-BECF-4382-A5D4-E8D191F447A8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848AC40F-38E7-4BA3-B8B6-2F62CC920EC5}" type="pres">
      <dgm:prSet presAssocID="{68B02436-BECF-4382-A5D4-E8D191F447A8}" presName="las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156A1CA-850D-4BFA-8567-281128144C02}" srcId="{68B02436-BECF-4382-A5D4-E8D191F447A8}" destId="{7BD83DFE-0698-4797-8BC3-CEFD753DB301}" srcOrd="1" destOrd="0" parTransId="{7DFECD98-7ABF-4954-9C3A-5D852BBE2658}" sibTransId="{EF9F1536-9E28-4AF4-AF6D-BF04B7EE53D4}"/>
    <dgm:cxn modelId="{8A46BAA8-0624-4D63-9422-95A6590B11A6}" type="presOf" srcId="{7BD83DFE-0698-4797-8BC3-CEFD753DB301}" destId="{82CCAD17-FE80-4A2F-8AE2-0A839A09DE10}" srcOrd="0" destOrd="0" presId="urn:microsoft.com/office/officeart/2005/8/layout/equation2"/>
    <dgm:cxn modelId="{CE8ECA46-4E29-4045-9FB8-D7FBC36DC0F4}" srcId="{68B02436-BECF-4382-A5D4-E8D191F447A8}" destId="{7E2BA0BD-1692-45D0-88B4-5E2C40969F5B}" srcOrd="2" destOrd="0" parTransId="{5A932715-5B80-4657-830C-785ECEE6FB2E}" sibTransId="{DD69520C-8916-4347-98E4-2DD496E204C4}"/>
    <dgm:cxn modelId="{471E2C1B-1E68-4CE1-B1A5-1B5B6D45E8A4}" type="presOf" srcId="{EF9F1536-9E28-4AF4-AF6D-BF04B7EE53D4}" destId="{21B44821-1AAC-4F8B-B5F9-463AEF91D501}" srcOrd="0" destOrd="0" presId="urn:microsoft.com/office/officeart/2005/8/layout/equation2"/>
    <dgm:cxn modelId="{FEFF8DE2-9EFA-410A-A8AB-C370300E4B53}" type="presOf" srcId="{7E2BA0BD-1692-45D0-88B4-5E2C40969F5B}" destId="{848AC40F-38E7-4BA3-B8B6-2F62CC920EC5}" srcOrd="0" destOrd="0" presId="urn:microsoft.com/office/officeart/2005/8/layout/equation2"/>
    <dgm:cxn modelId="{B2BC9D5D-7437-4797-8CC3-92B83322D53D}" type="presOf" srcId="{68B02436-BECF-4382-A5D4-E8D191F447A8}" destId="{CF369F4D-E33F-4022-B185-D7881B7095E9}" srcOrd="0" destOrd="0" presId="urn:microsoft.com/office/officeart/2005/8/layout/equation2"/>
    <dgm:cxn modelId="{7229FE40-3371-45CB-9875-EA304217DD34}" srcId="{68B02436-BECF-4382-A5D4-E8D191F447A8}" destId="{0D259B9F-454F-421D-BE13-33853F129A84}" srcOrd="0" destOrd="0" parTransId="{1955FE0D-7576-426F-86B6-AAC67468B395}" sibTransId="{F2664663-4E63-4F7C-B827-70BE34DEE68F}"/>
    <dgm:cxn modelId="{83A0A89A-CDCF-4F8B-AF2A-1B4DB17E8CDD}" type="presOf" srcId="{EF9F1536-9E28-4AF4-AF6D-BF04B7EE53D4}" destId="{11F62EAD-717D-4FAF-A581-E395CE4F73B9}" srcOrd="1" destOrd="0" presId="urn:microsoft.com/office/officeart/2005/8/layout/equation2"/>
    <dgm:cxn modelId="{4CEA9DE6-F2D5-42E1-9218-1DF9ED69F4C2}" type="presOf" srcId="{F2664663-4E63-4F7C-B827-70BE34DEE68F}" destId="{0C917A02-6453-4946-8408-A05477344BB1}" srcOrd="0" destOrd="0" presId="urn:microsoft.com/office/officeart/2005/8/layout/equation2"/>
    <dgm:cxn modelId="{08B0022D-02F7-44FD-969C-FFC563764114}" type="presOf" srcId="{0D259B9F-454F-421D-BE13-33853F129A84}" destId="{19923F5D-5FBF-4DF4-B2EB-22E45A696A5D}" srcOrd="0" destOrd="0" presId="urn:microsoft.com/office/officeart/2005/8/layout/equation2"/>
    <dgm:cxn modelId="{05008074-7ECC-4206-B0AD-7E04434F4904}" type="presParOf" srcId="{CF369F4D-E33F-4022-B185-D7881B7095E9}" destId="{33C8D5BE-9D9A-410D-9D79-FAD002A20F9B}" srcOrd="0" destOrd="0" presId="urn:microsoft.com/office/officeart/2005/8/layout/equation2"/>
    <dgm:cxn modelId="{D3D91417-0234-4816-996C-5BD776D7B543}" type="presParOf" srcId="{33C8D5BE-9D9A-410D-9D79-FAD002A20F9B}" destId="{19923F5D-5FBF-4DF4-B2EB-22E45A696A5D}" srcOrd="0" destOrd="0" presId="urn:microsoft.com/office/officeart/2005/8/layout/equation2"/>
    <dgm:cxn modelId="{721D3F1B-72B2-4302-9609-40D811B2B2B4}" type="presParOf" srcId="{33C8D5BE-9D9A-410D-9D79-FAD002A20F9B}" destId="{4C20F9A3-556A-4163-BC9C-7FDFB3678E86}" srcOrd="1" destOrd="0" presId="urn:microsoft.com/office/officeart/2005/8/layout/equation2"/>
    <dgm:cxn modelId="{8D436C19-E538-4106-A076-AB7A16A15E75}" type="presParOf" srcId="{33C8D5BE-9D9A-410D-9D79-FAD002A20F9B}" destId="{0C917A02-6453-4946-8408-A05477344BB1}" srcOrd="2" destOrd="0" presId="urn:microsoft.com/office/officeart/2005/8/layout/equation2"/>
    <dgm:cxn modelId="{0E01342D-7360-4808-B2BD-3B45D9816EB1}" type="presParOf" srcId="{33C8D5BE-9D9A-410D-9D79-FAD002A20F9B}" destId="{D0BAB7B1-64E9-42FB-A375-B9EFD3AE6DAD}" srcOrd="3" destOrd="0" presId="urn:microsoft.com/office/officeart/2005/8/layout/equation2"/>
    <dgm:cxn modelId="{14747720-017C-4B65-A71E-6BED6532CE12}" type="presParOf" srcId="{33C8D5BE-9D9A-410D-9D79-FAD002A20F9B}" destId="{82CCAD17-FE80-4A2F-8AE2-0A839A09DE10}" srcOrd="4" destOrd="0" presId="urn:microsoft.com/office/officeart/2005/8/layout/equation2"/>
    <dgm:cxn modelId="{99034B3B-984C-4BBB-BD87-5BCAD36F023D}" type="presParOf" srcId="{CF369F4D-E33F-4022-B185-D7881B7095E9}" destId="{21B44821-1AAC-4F8B-B5F9-463AEF91D501}" srcOrd="1" destOrd="0" presId="urn:microsoft.com/office/officeart/2005/8/layout/equation2"/>
    <dgm:cxn modelId="{81425047-DE73-47C7-9B4A-19F05F65A7DB}" type="presParOf" srcId="{21B44821-1AAC-4F8B-B5F9-463AEF91D501}" destId="{11F62EAD-717D-4FAF-A581-E395CE4F73B9}" srcOrd="0" destOrd="0" presId="urn:microsoft.com/office/officeart/2005/8/layout/equation2"/>
    <dgm:cxn modelId="{08962020-94E1-48AF-B06C-3BCCA63374CB}" type="presParOf" srcId="{CF369F4D-E33F-4022-B185-D7881B7095E9}" destId="{848AC40F-38E7-4BA3-B8B6-2F62CC920EC5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850DDA8-A099-4017-89C0-3FB846358330}" type="doc">
      <dgm:prSet loTypeId="urn:microsoft.com/office/officeart/2005/8/layout/arrow2" loCatId="process" qsTypeId="urn:microsoft.com/office/officeart/2005/8/quickstyle/simple2" qsCatId="simple" csTypeId="urn:microsoft.com/office/officeart/2005/8/colors/accent6_1" csCatId="accent6" phldr="1"/>
      <dgm:spPr/>
    </dgm:pt>
    <dgm:pt modelId="{FF6C0274-3FAB-43C4-8C5E-96D3EE3E19CB}">
      <dgm:prSet phldrT="[Text]" custT="1"/>
      <dgm:spPr/>
      <dgm:t>
        <a:bodyPr/>
        <a:lstStyle/>
        <a:p>
          <a:r>
            <a:rPr lang="ka-GE" sz="18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8,400,000ლ.</a:t>
          </a:r>
          <a:endParaRPr lang="en-GB" sz="1800" b="1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D27216A-3662-49EA-BED2-5EE53488C135}" type="parTrans" cxnId="{B842F72D-88FB-4206-BC2D-4184EE7969D3}">
      <dgm:prSet/>
      <dgm:spPr/>
      <dgm:t>
        <a:bodyPr/>
        <a:lstStyle/>
        <a:p>
          <a:endParaRPr lang="en-GB"/>
        </a:p>
      </dgm:t>
    </dgm:pt>
    <dgm:pt modelId="{7EEFC963-5044-45F9-83F8-9A6EFFFF08A7}" type="sibTrans" cxnId="{B842F72D-88FB-4206-BC2D-4184EE7969D3}">
      <dgm:prSet/>
      <dgm:spPr/>
      <dgm:t>
        <a:bodyPr/>
        <a:lstStyle/>
        <a:p>
          <a:endParaRPr lang="en-GB"/>
        </a:p>
      </dgm:t>
    </dgm:pt>
    <dgm:pt modelId="{0AE5326C-9A3E-48D8-A385-54836EDC8B74}">
      <dgm:prSet phldrT="[Text]" custT="1"/>
      <dgm:spPr/>
      <dgm:t>
        <a:bodyPr/>
        <a:lstStyle/>
        <a:p>
          <a:r>
            <a:rPr lang="ka-GE" sz="32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rPr>
            <a:t>48,136,874ლ.</a:t>
          </a:r>
          <a:endParaRPr lang="en-GB" sz="3200" b="1" dirty="0">
            <a:solidFill>
              <a:srgbClr val="FF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8C34B9E-32EB-4AB3-BDCB-95BFC60AE15F}" type="parTrans" cxnId="{40F540AC-86D2-45B8-9B34-9FC874C7B2EF}">
      <dgm:prSet/>
      <dgm:spPr/>
      <dgm:t>
        <a:bodyPr/>
        <a:lstStyle/>
        <a:p>
          <a:endParaRPr lang="en-GB"/>
        </a:p>
      </dgm:t>
    </dgm:pt>
    <dgm:pt modelId="{62038621-E91A-4299-A006-CC9B5452B33D}" type="sibTrans" cxnId="{40F540AC-86D2-45B8-9B34-9FC874C7B2EF}">
      <dgm:prSet/>
      <dgm:spPr/>
      <dgm:t>
        <a:bodyPr/>
        <a:lstStyle/>
        <a:p>
          <a:endParaRPr lang="en-GB"/>
        </a:p>
      </dgm:t>
    </dgm:pt>
    <dgm:pt modelId="{A1912F84-7D09-4B97-B70B-5AC86C40A808}" type="pres">
      <dgm:prSet presAssocID="{8850DDA8-A099-4017-89C0-3FB846358330}" presName="arrowDiagram" presStyleCnt="0">
        <dgm:presLayoutVars>
          <dgm:chMax val="5"/>
          <dgm:dir/>
          <dgm:resizeHandles val="exact"/>
        </dgm:presLayoutVars>
      </dgm:prSet>
      <dgm:spPr/>
    </dgm:pt>
    <dgm:pt modelId="{38CDB682-DD5C-4DF7-919B-FC7F4E927C5A}" type="pres">
      <dgm:prSet presAssocID="{8850DDA8-A099-4017-89C0-3FB846358330}" presName="arrow" presStyleLbl="bgShp" presStyleIdx="0" presStyleCnt="1"/>
      <dgm:spPr/>
    </dgm:pt>
    <dgm:pt modelId="{62CC950F-A1A4-434C-9FFC-8F3C0887054E}" type="pres">
      <dgm:prSet presAssocID="{8850DDA8-A099-4017-89C0-3FB846358330}" presName="arrowDiagram2" presStyleCnt="0"/>
      <dgm:spPr/>
    </dgm:pt>
    <dgm:pt modelId="{660E520F-9E00-4AC1-884F-5568EA6C11A8}" type="pres">
      <dgm:prSet presAssocID="{FF6C0274-3FAB-43C4-8C5E-96D3EE3E19CB}" presName="bullet2a" presStyleLbl="node1" presStyleIdx="0" presStyleCnt="2"/>
      <dgm:spPr/>
    </dgm:pt>
    <dgm:pt modelId="{000B55D0-1905-4BEF-8232-E2EDE66F18E3}" type="pres">
      <dgm:prSet presAssocID="{FF6C0274-3FAB-43C4-8C5E-96D3EE3E19CB}" presName="textBox2a" presStyleLbl="revTx" presStyleIdx="0" presStyleCnt="2" custScaleX="124777" custLinFactNeighborX="-45227" custLinFactNeighborY="288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25FDEC-91FE-42FC-A161-E96B2967BEA1}" type="pres">
      <dgm:prSet presAssocID="{0AE5326C-9A3E-48D8-A385-54836EDC8B74}" presName="bullet2b" presStyleLbl="node1" presStyleIdx="1" presStyleCnt="2"/>
      <dgm:spPr/>
    </dgm:pt>
    <dgm:pt modelId="{3BCD3FEF-62E3-41DD-BD44-86D6678E3B96}" type="pres">
      <dgm:prSet presAssocID="{0AE5326C-9A3E-48D8-A385-54836EDC8B74}" presName="textBox2b" presStyleLbl="revTx" presStyleIdx="1" presStyleCnt="2" custScaleX="292940" custScaleY="58499" custLinFactNeighborX="-50654" custLinFactNeighborY="-647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C14CAAD-EDEF-4EF7-A842-C1FAF77051E1}" type="presOf" srcId="{0AE5326C-9A3E-48D8-A385-54836EDC8B74}" destId="{3BCD3FEF-62E3-41DD-BD44-86D6678E3B96}" srcOrd="0" destOrd="0" presId="urn:microsoft.com/office/officeart/2005/8/layout/arrow2"/>
    <dgm:cxn modelId="{788C1217-8721-4B26-B893-EF8D3BC17809}" type="presOf" srcId="{FF6C0274-3FAB-43C4-8C5E-96D3EE3E19CB}" destId="{000B55D0-1905-4BEF-8232-E2EDE66F18E3}" srcOrd="0" destOrd="0" presId="urn:microsoft.com/office/officeart/2005/8/layout/arrow2"/>
    <dgm:cxn modelId="{40F540AC-86D2-45B8-9B34-9FC874C7B2EF}" srcId="{8850DDA8-A099-4017-89C0-3FB846358330}" destId="{0AE5326C-9A3E-48D8-A385-54836EDC8B74}" srcOrd="1" destOrd="0" parTransId="{E8C34B9E-32EB-4AB3-BDCB-95BFC60AE15F}" sibTransId="{62038621-E91A-4299-A006-CC9B5452B33D}"/>
    <dgm:cxn modelId="{B842F72D-88FB-4206-BC2D-4184EE7969D3}" srcId="{8850DDA8-A099-4017-89C0-3FB846358330}" destId="{FF6C0274-3FAB-43C4-8C5E-96D3EE3E19CB}" srcOrd="0" destOrd="0" parTransId="{0D27216A-3662-49EA-BED2-5EE53488C135}" sibTransId="{7EEFC963-5044-45F9-83F8-9A6EFFFF08A7}"/>
    <dgm:cxn modelId="{E9FA782A-1553-480B-8134-69A8D0928096}" type="presOf" srcId="{8850DDA8-A099-4017-89C0-3FB846358330}" destId="{A1912F84-7D09-4B97-B70B-5AC86C40A808}" srcOrd="0" destOrd="0" presId="urn:microsoft.com/office/officeart/2005/8/layout/arrow2"/>
    <dgm:cxn modelId="{A6448130-4DD1-4285-8EBC-9A96AC5EAC95}" type="presParOf" srcId="{A1912F84-7D09-4B97-B70B-5AC86C40A808}" destId="{38CDB682-DD5C-4DF7-919B-FC7F4E927C5A}" srcOrd="0" destOrd="0" presId="urn:microsoft.com/office/officeart/2005/8/layout/arrow2"/>
    <dgm:cxn modelId="{AEBDBD80-B023-4C56-A0BD-BE11160BE0FF}" type="presParOf" srcId="{A1912F84-7D09-4B97-B70B-5AC86C40A808}" destId="{62CC950F-A1A4-434C-9FFC-8F3C0887054E}" srcOrd="1" destOrd="0" presId="urn:microsoft.com/office/officeart/2005/8/layout/arrow2"/>
    <dgm:cxn modelId="{B1866EC5-E8D1-48E1-B957-D4121C94DC7D}" type="presParOf" srcId="{62CC950F-A1A4-434C-9FFC-8F3C0887054E}" destId="{660E520F-9E00-4AC1-884F-5568EA6C11A8}" srcOrd="0" destOrd="0" presId="urn:microsoft.com/office/officeart/2005/8/layout/arrow2"/>
    <dgm:cxn modelId="{83C870B6-69F8-4676-9930-851685BFC963}" type="presParOf" srcId="{62CC950F-A1A4-434C-9FFC-8F3C0887054E}" destId="{000B55D0-1905-4BEF-8232-E2EDE66F18E3}" srcOrd="1" destOrd="0" presId="urn:microsoft.com/office/officeart/2005/8/layout/arrow2"/>
    <dgm:cxn modelId="{BA2089BE-545B-45B7-B68C-1D546A082883}" type="presParOf" srcId="{62CC950F-A1A4-434C-9FFC-8F3C0887054E}" destId="{B425FDEC-91FE-42FC-A161-E96B2967BEA1}" srcOrd="2" destOrd="0" presId="urn:microsoft.com/office/officeart/2005/8/layout/arrow2"/>
    <dgm:cxn modelId="{45C1D88A-9196-4E7A-886B-81C2E2072551}" type="presParOf" srcId="{62CC950F-A1A4-434C-9FFC-8F3C0887054E}" destId="{3BCD3FEF-62E3-41DD-BD44-86D6678E3B96}" srcOrd="3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8B02436-BECF-4382-A5D4-E8D191F447A8}" type="doc">
      <dgm:prSet loTypeId="urn:microsoft.com/office/officeart/2005/8/layout/arrow2" loCatId="process" qsTypeId="urn:microsoft.com/office/officeart/2005/8/quickstyle/simple1" qsCatId="simple" csTypeId="urn:microsoft.com/office/officeart/2005/8/colors/accent2_2" csCatId="accent2" phldr="1"/>
      <dgm:spPr/>
    </dgm:pt>
    <dgm:pt modelId="{9586AAAD-BFE8-4629-9E49-55490D9B1BA7}">
      <dgm:prSet phldrT="[Text]" custT="1"/>
      <dgm:spPr/>
      <dgm:t>
        <a:bodyPr/>
        <a:lstStyle/>
        <a:p>
          <a:r>
            <a:rPr lang="ka-GE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1,100,000ლ.</a:t>
          </a:r>
          <a:endParaRPr lang="en-GB" sz="2000" b="1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D0401D2-CB08-4FAC-B604-600F50873E51}" type="parTrans" cxnId="{00437E1F-9E08-4CA5-AED9-58E1122E099E}">
      <dgm:prSet/>
      <dgm:spPr/>
      <dgm:t>
        <a:bodyPr/>
        <a:lstStyle/>
        <a:p>
          <a:endParaRPr lang="en-GB"/>
        </a:p>
      </dgm:t>
    </dgm:pt>
    <dgm:pt modelId="{0763A7CA-6A6A-4A30-B706-1B389C24164D}" type="sibTrans" cxnId="{00437E1F-9E08-4CA5-AED9-58E1122E099E}">
      <dgm:prSet/>
      <dgm:spPr/>
      <dgm:t>
        <a:bodyPr/>
        <a:lstStyle/>
        <a:p>
          <a:endParaRPr lang="en-GB"/>
        </a:p>
      </dgm:t>
    </dgm:pt>
    <dgm:pt modelId="{5F22BEBB-0563-4685-B3B7-A20D86CFFC7A}">
      <dgm:prSet phldrT="[Text]" custT="1"/>
      <dgm:spPr/>
      <dgm:t>
        <a:bodyPr/>
        <a:lstStyle/>
        <a:p>
          <a:r>
            <a:rPr lang="ka-GE" sz="32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rPr>
            <a:t>5,473,300ლ.</a:t>
          </a:r>
          <a:endParaRPr lang="en-GB" sz="3200" b="1" dirty="0">
            <a:solidFill>
              <a:srgbClr val="FF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40E4166-8C77-4711-886E-4B504BE86690}" type="parTrans" cxnId="{0A6162CE-779A-4FDD-95EC-6DA2210BDB0E}">
      <dgm:prSet/>
      <dgm:spPr/>
      <dgm:t>
        <a:bodyPr/>
        <a:lstStyle/>
        <a:p>
          <a:endParaRPr lang="en-GB"/>
        </a:p>
      </dgm:t>
    </dgm:pt>
    <dgm:pt modelId="{145FE6BF-AA70-4DE0-BB43-0C3E4F2E7986}" type="sibTrans" cxnId="{0A6162CE-779A-4FDD-95EC-6DA2210BDB0E}">
      <dgm:prSet/>
      <dgm:spPr/>
      <dgm:t>
        <a:bodyPr/>
        <a:lstStyle/>
        <a:p>
          <a:endParaRPr lang="en-GB"/>
        </a:p>
      </dgm:t>
    </dgm:pt>
    <dgm:pt modelId="{E11C03AC-0E54-461D-806D-6A2739575C66}" type="pres">
      <dgm:prSet presAssocID="{68B02436-BECF-4382-A5D4-E8D191F447A8}" presName="arrowDiagram" presStyleCnt="0">
        <dgm:presLayoutVars>
          <dgm:chMax val="5"/>
          <dgm:dir/>
          <dgm:resizeHandles val="exact"/>
        </dgm:presLayoutVars>
      </dgm:prSet>
      <dgm:spPr/>
    </dgm:pt>
    <dgm:pt modelId="{D55E46CA-59C3-4875-ACB4-1B9B86A6C7A8}" type="pres">
      <dgm:prSet presAssocID="{68B02436-BECF-4382-A5D4-E8D191F447A8}" presName="arrow" presStyleLbl="bgShp" presStyleIdx="0" presStyleCnt="1"/>
      <dgm:spPr/>
    </dgm:pt>
    <dgm:pt modelId="{4DB77E6B-192B-40A0-A6DF-0B82BE30CA4B}" type="pres">
      <dgm:prSet presAssocID="{68B02436-BECF-4382-A5D4-E8D191F447A8}" presName="arrowDiagram2" presStyleCnt="0"/>
      <dgm:spPr/>
    </dgm:pt>
    <dgm:pt modelId="{50DB094E-921E-4C58-9F00-76A4479E1D87}" type="pres">
      <dgm:prSet presAssocID="{9586AAAD-BFE8-4629-9E49-55490D9B1BA7}" presName="bullet2a" presStyleLbl="node1" presStyleIdx="0" presStyleCnt="2"/>
      <dgm:spPr/>
    </dgm:pt>
    <dgm:pt modelId="{B138CF9A-D7DD-489A-85A1-A147821AE4AA}" type="pres">
      <dgm:prSet presAssocID="{9586AAAD-BFE8-4629-9E49-55490D9B1BA7}" presName="textBox2a" presStyleLbl="revTx" presStyleIdx="0" presStyleCnt="2" custScaleX="167899" custLinFactNeighborX="-3067" custLinFactNeighborY="48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C519B1-08EB-4210-9FA9-EC21076097E5}" type="pres">
      <dgm:prSet presAssocID="{5F22BEBB-0563-4685-B3B7-A20D86CFFC7A}" presName="bullet2b" presStyleLbl="node1" presStyleIdx="1" presStyleCnt="2"/>
      <dgm:spPr/>
    </dgm:pt>
    <dgm:pt modelId="{485F99B3-71C9-47D4-8CD0-6FB33CDA8981}" type="pres">
      <dgm:prSet presAssocID="{5F22BEBB-0563-4685-B3B7-A20D86CFFC7A}" presName="textBox2b" presStyleLbl="revTx" presStyleIdx="1" presStyleCnt="2" custScaleX="271603" custScaleY="31903" custLinFactNeighborX="-51249" custLinFactNeighborY="-747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0437E1F-9E08-4CA5-AED9-58E1122E099E}" srcId="{68B02436-BECF-4382-A5D4-E8D191F447A8}" destId="{9586AAAD-BFE8-4629-9E49-55490D9B1BA7}" srcOrd="0" destOrd="0" parTransId="{9D0401D2-CB08-4FAC-B604-600F50873E51}" sibTransId="{0763A7CA-6A6A-4A30-B706-1B389C24164D}"/>
    <dgm:cxn modelId="{C8517A36-AED3-4415-9DFC-39234D4A1BB7}" type="presOf" srcId="{5F22BEBB-0563-4685-B3B7-A20D86CFFC7A}" destId="{485F99B3-71C9-47D4-8CD0-6FB33CDA8981}" srcOrd="0" destOrd="0" presId="urn:microsoft.com/office/officeart/2005/8/layout/arrow2"/>
    <dgm:cxn modelId="{0A6162CE-779A-4FDD-95EC-6DA2210BDB0E}" srcId="{68B02436-BECF-4382-A5D4-E8D191F447A8}" destId="{5F22BEBB-0563-4685-B3B7-A20D86CFFC7A}" srcOrd="1" destOrd="0" parTransId="{E40E4166-8C77-4711-886E-4B504BE86690}" sibTransId="{145FE6BF-AA70-4DE0-BB43-0C3E4F2E7986}"/>
    <dgm:cxn modelId="{009B0D9B-D48D-49B6-ADEC-79932BDCDCDA}" type="presOf" srcId="{9586AAAD-BFE8-4629-9E49-55490D9B1BA7}" destId="{B138CF9A-D7DD-489A-85A1-A147821AE4AA}" srcOrd="0" destOrd="0" presId="urn:microsoft.com/office/officeart/2005/8/layout/arrow2"/>
    <dgm:cxn modelId="{FD1BA1C7-B94D-4A74-A811-95A908D1154E}" type="presOf" srcId="{68B02436-BECF-4382-A5D4-E8D191F447A8}" destId="{E11C03AC-0E54-461D-806D-6A2739575C66}" srcOrd="0" destOrd="0" presId="urn:microsoft.com/office/officeart/2005/8/layout/arrow2"/>
    <dgm:cxn modelId="{92A569E2-8737-4BB4-99D2-01C4D756545F}" type="presParOf" srcId="{E11C03AC-0E54-461D-806D-6A2739575C66}" destId="{D55E46CA-59C3-4875-ACB4-1B9B86A6C7A8}" srcOrd="0" destOrd="0" presId="urn:microsoft.com/office/officeart/2005/8/layout/arrow2"/>
    <dgm:cxn modelId="{F8D1F41E-8A70-4937-8B73-91C9286D1E3A}" type="presParOf" srcId="{E11C03AC-0E54-461D-806D-6A2739575C66}" destId="{4DB77E6B-192B-40A0-A6DF-0B82BE30CA4B}" srcOrd="1" destOrd="0" presId="urn:microsoft.com/office/officeart/2005/8/layout/arrow2"/>
    <dgm:cxn modelId="{349DB8AE-13A7-4FF7-A385-8E3CCE09B3CC}" type="presParOf" srcId="{4DB77E6B-192B-40A0-A6DF-0B82BE30CA4B}" destId="{50DB094E-921E-4C58-9F00-76A4479E1D87}" srcOrd="0" destOrd="0" presId="urn:microsoft.com/office/officeart/2005/8/layout/arrow2"/>
    <dgm:cxn modelId="{5C972152-0705-4C4A-B397-E1763330F7A9}" type="presParOf" srcId="{4DB77E6B-192B-40A0-A6DF-0B82BE30CA4B}" destId="{B138CF9A-D7DD-489A-85A1-A147821AE4AA}" srcOrd="1" destOrd="0" presId="urn:microsoft.com/office/officeart/2005/8/layout/arrow2"/>
    <dgm:cxn modelId="{04C88ACF-E5BC-41A9-9844-3B448E6393E5}" type="presParOf" srcId="{4DB77E6B-192B-40A0-A6DF-0B82BE30CA4B}" destId="{27C519B1-08EB-4210-9FA9-EC21076097E5}" srcOrd="2" destOrd="0" presId="urn:microsoft.com/office/officeart/2005/8/layout/arrow2"/>
    <dgm:cxn modelId="{E78A816E-7BD0-4957-A6B0-B8316F6A2F69}" type="presParOf" srcId="{4DB77E6B-192B-40A0-A6DF-0B82BE30CA4B}" destId="{485F99B3-71C9-47D4-8CD0-6FB33CDA8981}" srcOrd="3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038CED5-9507-47AB-863F-BFE5F9BCB971}" type="doc">
      <dgm:prSet loTypeId="urn:microsoft.com/office/officeart/2005/8/layout/vList2" loCatId="list" qsTypeId="urn:microsoft.com/office/officeart/2005/8/quickstyle/simple1" qsCatId="simple" csTypeId="urn:microsoft.com/office/officeart/2005/8/colors/accent1_3" csCatId="accent1"/>
      <dgm:spPr/>
      <dgm:t>
        <a:bodyPr/>
        <a:lstStyle/>
        <a:p>
          <a:endParaRPr lang="en-US"/>
        </a:p>
      </dgm:t>
    </dgm:pt>
    <dgm:pt modelId="{11AD38E6-7F26-436B-A2B1-8F9423AA3CDB}">
      <dgm:prSet custT="1"/>
      <dgm:spPr/>
      <dgm:t>
        <a:bodyPr/>
        <a:lstStyle/>
        <a:p>
          <a:pPr algn="ctr"/>
          <a:r>
            <a:rPr lang="ka-GE" sz="1800" b="1" dirty="0">
              <a:latin typeface="Calibri" panose="020F0502020204030204" pitchFamily="34" charset="0"/>
              <a:cs typeface="Calibri" panose="020F0502020204030204" pitchFamily="34" charset="0"/>
            </a:rPr>
            <a:t>დისტანციურ მომსახურებაზე გადასვლის რეკომენდაცია მიეცათ: </a:t>
          </a:r>
          <a:endParaRPr lang="en-US" sz="1800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F654BA0-9E29-475A-AA2F-1AAEF63B8E4C}" type="parTrans" cxnId="{098A4173-B29C-4C20-962B-5CB759A5800B}">
      <dgm:prSet/>
      <dgm:spPr/>
      <dgm:t>
        <a:bodyPr/>
        <a:lstStyle/>
        <a:p>
          <a:endParaRPr lang="en-US"/>
        </a:p>
      </dgm:t>
    </dgm:pt>
    <dgm:pt modelId="{9026C5D8-5399-4AFC-86D0-FF42DA626179}" type="sibTrans" cxnId="{098A4173-B29C-4C20-962B-5CB759A5800B}">
      <dgm:prSet/>
      <dgm:spPr/>
      <dgm:t>
        <a:bodyPr/>
        <a:lstStyle/>
        <a:p>
          <a:endParaRPr lang="en-US"/>
        </a:p>
      </dgm:t>
    </dgm:pt>
    <dgm:pt modelId="{48A0DA90-EF3B-46A1-A1B5-4BC2AAFD551D}">
      <dgm:prSet/>
      <dgm:spPr/>
      <dgm:t>
        <a:bodyPr/>
        <a:lstStyle/>
        <a:p>
          <a:r>
            <a:rPr lang="ka-GE" b="1" dirty="0">
              <a:latin typeface="Calibri" panose="020F0502020204030204" pitchFamily="34" charset="0"/>
              <a:cs typeface="Calibri" panose="020F0502020204030204" pitchFamily="34" charset="0"/>
            </a:rPr>
            <a:t>„ბავშვთა ადრეული განვითარების ხელშეწყობის </a:t>
          </a:r>
          <a:r>
            <a:rPr lang="ka-GE" b="1" dirty="0" err="1">
              <a:latin typeface="Calibri" panose="020F0502020204030204" pitchFamily="34" charset="0"/>
              <a:cs typeface="Calibri" panose="020F0502020204030204" pitchFamily="34" charset="0"/>
            </a:rPr>
            <a:t>ქვეპროგრამის</a:t>
          </a:r>
          <a:r>
            <a:rPr lang="ka-GE" b="1" dirty="0">
              <a:latin typeface="Calibri" panose="020F0502020204030204" pitchFamily="34" charset="0"/>
              <a:cs typeface="Calibri" panose="020F0502020204030204" pitchFamily="34" charset="0"/>
            </a:rPr>
            <a:t> მომსახურების მიმწოდებელ 33 ორგანიზაციას, რომელიც ემსახურება ჯამში - 1505 ბენეფიციარს;</a:t>
          </a:r>
          <a:endParaRPr lang="en-US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F170D10-7FC4-4C49-8F04-555B9D591C3F}" type="parTrans" cxnId="{D87A268F-8A2C-4AAE-89C3-3635EE168576}">
      <dgm:prSet/>
      <dgm:spPr/>
      <dgm:t>
        <a:bodyPr/>
        <a:lstStyle/>
        <a:p>
          <a:endParaRPr lang="en-US"/>
        </a:p>
      </dgm:t>
    </dgm:pt>
    <dgm:pt modelId="{7629D470-21B4-4A4D-AE6C-129ACDA0BD2A}" type="sibTrans" cxnId="{D87A268F-8A2C-4AAE-89C3-3635EE168576}">
      <dgm:prSet/>
      <dgm:spPr/>
      <dgm:t>
        <a:bodyPr/>
        <a:lstStyle/>
        <a:p>
          <a:endParaRPr lang="en-US"/>
        </a:p>
      </dgm:t>
    </dgm:pt>
    <dgm:pt modelId="{69C796E6-7844-4C53-BA42-09DDEB8EABA4}">
      <dgm:prSet/>
      <dgm:spPr/>
      <dgm:t>
        <a:bodyPr/>
        <a:lstStyle/>
        <a:p>
          <a:r>
            <a:rPr lang="ka-GE" b="1" dirty="0">
              <a:latin typeface="Calibri" panose="020F0502020204030204" pitchFamily="34" charset="0"/>
              <a:cs typeface="Calibri" panose="020F0502020204030204" pitchFamily="34" charset="0"/>
            </a:rPr>
            <a:t>„ბავშვთა რეაბილიტაცია/</a:t>
          </a:r>
          <a:r>
            <a:rPr lang="ka-GE" b="1" dirty="0" err="1">
              <a:latin typeface="Calibri" panose="020F0502020204030204" pitchFamily="34" charset="0"/>
              <a:cs typeface="Calibri" panose="020F0502020204030204" pitchFamily="34" charset="0"/>
            </a:rPr>
            <a:t>აბილიტაციის</a:t>
          </a:r>
          <a:r>
            <a:rPr lang="ka-GE" b="1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ka-GE" b="1" dirty="0" err="1">
              <a:latin typeface="Calibri" panose="020F0502020204030204" pitchFamily="34" charset="0"/>
              <a:cs typeface="Calibri" panose="020F0502020204030204" pitchFamily="34" charset="0"/>
            </a:rPr>
            <a:t>ქვეპროგრამის</a:t>
          </a:r>
          <a:r>
            <a:rPr lang="ka-GE" b="1" dirty="0">
              <a:latin typeface="Calibri" panose="020F0502020204030204" pitchFamily="34" charset="0"/>
              <a:cs typeface="Calibri" panose="020F0502020204030204" pitchFamily="34" charset="0"/>
            </a:rPr>
            <a:t> მომსახურების მიმწოდებელ 30 ორგანიზაციას, რომელიც ჯამში ემსახურება 1109 ბენეფიციარს; </a:t>
          </a:r>
          <a:endParaRPr lang="en-US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3DDCCB3-F195-4A34-A6C0-A390F162EC87}" type="parTrans" cxnId="{792E06B4-4DA4-4492-AE31-68D1B0021583}">
      <dgm:prSet/>
      <dgm:spPr/>
      <dgm:t>
        <a:bodyPr/>
        <a:lstStyle/>
        <a:p>
          <a:endParaRPr lang="en-US"/>
        </a:p>
      </dgm:t>
    </dgm:pt>
    <dgm:pt modelId="{14849F90-8CB0-42F7-BADA-232BD1D40B0E}" type="sibTrans" cxnId="{792E06B4-4DA4-4492-AE31-68D1B0021583}">
      <dgm:prSet/>
      <dgm:spPr/>
      <dgm:t>
        <a:bodyPr/>
        <a:lstStyle/>
        <a:p>
          <a:endParaRPr lang="en-US"/>
        </a:p>
      </dgm:t>
    </dgm:pt>
    <dgm:pt modelId="{67E7F1C9-9CAD-4AD7-936B-1A84FE65D415}">
      <dgm:prSet/>
      <dgm:spPr/>
      <dgm:t>
        <a:bodyPr/>
        <a:lstStyle/>
        <a:p>
          <a:r>
            <a:rPr lang="ka-GE" b="1" dirty="0">
              <a:latin typeface="Calibri" panose="020F0502020204030204" pitchFamily="34" charset="0"/>
              <a:cs typeface="Calibri" panose="020F0502020204030204" pitchFamily="34" charset="0"/>
            </a:rPr>
            <a:t>„დღის ცენტრებში მომსახურებით უზრუნველყოფის </a:t>
          </a:r>
          <a:r>
            <a:rPr lang="ka-GE" b="1" dirty="0" err="1">
              <a:latin typeface="Calibri" panose="020F0502020204030204" pitchFamily="34" charset="0"/>
              <a:cs typeface="Calibri" panose="020F0502020204030204" pitchFamily="34" charset="0"/>
            </a:rPr>
            <a:t>ქვეპროგრამის</a:t>
          </a:r>
          <a:r>
            <a:rPr lang="ka-GE" b="1" dirty="0">
              <a:latin typeface="Calibri" panose="020F0502020204030204" pitchFamily="34" charset="0"/>
              <a:cs typeface="Calibri" panose="020F0502020204030204" pitchFamily="34" charset="0"/>
            </a:rPr>
            <a:t> მომსახურების მიმწოდებელ 89 ორგანიზაციას, სულ ჯამში ემსახურება 1879 ბენეფიციარს; </a:t>
          </a:r>
          <a:endParaRPr lang="en-US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64B4350-66CB-490E-9CA0-327695F2BAF7}" type="parTrans" cxnId="{0C48D76D-716E-4933-9E59-61F396A1C871}">
      <dgm:prSet/>
      <dgm:spPr/>
      <dgm:t>
        <a:bodyPr/>
        <a:lstStyle/>
        <a:p>
          <a:endParaRPr lang="en-US"/>
        </a:p>
      </dgm:t>
    </dgm:pt>
    <dgm:pt modelId="{1E79BA83-6761-4D98-BD2D-B74107B4809B}" type="sibTrans" cxnId="{0C48D76D-716E-4933-9E59-61F396A1C871}">
      <dgm:prSet/>
      <dgm:spPr/>
      <dgm:t>
        <a:bodyPr/>
        <a:lstStyle/>
        <a:p>
          <a:endParaRPr lang="en-US"/>
        </a:p>
      </dgm:t>
    </dgm:pt>
    <dgm:pt modelId="{BABDC330-6579-42C6-9AF3-3A27116D89A9}">
      <dgm:prSet/>
      <dgm:spPr/>
      <dgm:t>
        <a:bodyPr/>
        <a:lstStyle/>
        <a:p>
          <a:r>
            <a:rPr lang="ka-GE" b="1" dirty="0">
              <a:latin typeface="Calibri" panose="020F0502020204030204" pitchFamily="34" charset="0"/>
              <a:cs typeface="Calibri" panose="020F0502020204030204" pitchFamily="34" charset="0"/>
            </a:rPr>
            <a:t>„განვითარების მძიმე და ღრმა შეფერხების მქონე ბავშვთა ბინაზე მოვლით უზრუნველყოფის </a:t>
          </a:r>
          <a:r>
            <a:rPr lang="ka-GE" b="1" dirty="0" err="1">
              <a:latin typeface="Calibri" panose="020F0502020204030204" pitchFamily="34" charset="0"/>
              <a:cs typeface="Calibri" panose="020F0502020204030204" pitchFamily="34" charset="0"/>
            </a:rPr>
            <a:t>ქვეპროგრამის</a:t>
          </a:r>
          <a:r>
            <a:rPr lang="ka-GE" b="1" dirty="0">
              <a:latin typeface="Calibri" panose="020F0502020204030204" pitchFamily="34" charset="0"/>
              <a:cs typeface="Calibri" panose="020F0502020204030204" pitchFamily="34" charset="0"/>
            </a:rPr>
            <a:t> მომსახურების მიმწოდებელ 4 ორგანიზაციას, რომელიც ჯამში ემსახურება 89 ბენეფიციარს ;</a:t>
          </a:r>
          <a:endParaRPr lang="en-US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D969E41-10E6-4054-B9BC-8DD1093F7170}" type="parTrans" cxnId="{659198C6-7900-47C1-9AB8-99C856CFD1F4}">
      <dgm:prSet/>
      <dgm:spPr/>
      <dgm:t>
        <a:bodyPr/>
        <a:lstStyle/>
        <a:p>
          <a:endParaRPr lang="en-US"/>
        </a:p>
      </dgm:t>
    </dgm:pt>
    <dgm:pt modelId="{3F19F79E-0EF9-4232-BCCF-5B99E1EFD97F}" type="sibTrans" cxnId="{659198C6-7900-47C1-9AB8-99C856CFD1F4}">
      <dgm:prSet/>
      <dgm:spPr/>
      <dgm:t>
        <a:bodyPr/>
        <a:lstStyle/>
        <a:p>
          <a:endParaRPr lang="en-US"/>
        </a:p>
      </dgm:t>
    </dgm:pt>
    <dgm:pt modelId="{953FF00F-25BE-49E8-BFA1-5675A64BDC0A}" type="pres">
      <dgm:prSet presAssocID="{6038CED5-9507-47AB-863F-BFE5F9BCB97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81FE4F8-3387-462B-85B5-8535144058A9}" type="pres">
      <dgm:prSet presAssocID="{11AD38E6-7F26-436B-A2B1-8F9423AA3CDB}" presName="parentText" presStyleLbl="node1" presStyleIdx="0" presStyleCnt="5" custLinFactY="-47306" custLinFactNeighborX="-217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F22158-B404-498A-A6DB-7C8B4C88F30A}" type="pres">
      <dgm:prSet presAssocID="{9026C5D8-5399-4AFC-86D0-FF42DA626179}" presName="spacer" presStyleCnt="0"/>
      <dgm:spPr/>
      <dgm:t>
        <a:bodyPr/>
        <a:lstStyle/>
        <a:p>
          <a:endParaRPr lang="en-US"/>
        </a:p>
      </dgm:t>
    </dgm:pt>
    <dgm:pt modelId="{B05B3B34-00D7-453D-8DDA-F458283A41BB}" type="pres">
      <dgm:prSet presAssocID="{48A0DA90-EF3B-46A1-A1B5-4BC2AAFD551D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4D663B-EDA9-478F-9398-FE073E018DD6}" type="pres">
      <dgm:prSet presAssocID="{7629D470-21B4-4A4D-AE6C-129ACDA0BD2A}" presName="spacer" presStyleCnt="0"/>
      <dgm:spPr/>
      <dgm:t>
        <a:bodyPr/>
        <a:lstStyle/>
        <a:p>
          <a:endParaRPr lang="en-US"/>
        </a:p>
      </dgm:t>
    </dgm:pt>
    <dgm:pt modelId="{F90D53DC-5B48-4767-BCFA-77D282BCC3D2}" type="pres">
      <dgm:prSet presAssocID="{69C796E6-7844-4C53-BA42-09DDEB8EABA4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66447B-2E4E-452B-BA7B-78CA488EE545}" type="pres">
      <dgm:prSet presAssocID="{14849F90-8CB0-42F7-BADA-232BD1D40B0E}" presName="spacer" presStyleCnt="0"/>
      <dgm:spPr/>
      <dgm:t>
        <a:bodyPr/>
        <a:lstStyle/>
        <a:p>
          <a:endParaRPr lang="en-US"/>
        </a:p>
      </dgm:t>
    </dgm:pt>
    <dgm:pt modelId="{3E498579-2306-48B8-AD5D-2277407012B3}" type="pres">
      <dgm:prSet presAssocID="{67E7F1C9-9CAD-4AD7-936B-1A84FE65D415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6119EC-BB46-4032-B46F-75E01451069B}" type="pres">
      <dgm:prSet presAssocID="{1E79BA83-6761-4D98-BD2D-B74107B4809B}" presName="spacer" presStyleCnt="0"/>
      <dgm:spPr/>
      <dgm:t>
        <a:bodyPr/>
        <a:lstStyle/>
        <a:p>
          <a:endParaRPr lang="en-US"/>
        </a:p>
      </dgm:t>
    </dgm:pt>
    <dgm:pt modelId="{61FB187F-4488-4457-99AC-F6ABA69EBDF2}" type="pres">
      <dgm:prSet presAssocID="{BABDC330-6579-42C6-9AF3-3A27116D89A9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C48D76D-716E-4933-9E59-61F396A1C871}" srcId="{6038CED5-9507-47AB-863F-BFE5F9BCB971}" destId="{67E7F1C9-9CAD-4AD7-936B-1A84FE65D415}" srcOrd="3" destOrd="0" parTransId="{564B4350-66CB-490E-9CA0-327695F2BAF7}" sibTransId="{1E79BA83-6761-4D98-BD2D-B74107B4809B}"/>
    <dgm:cxn modelId="{95DE9D73-2225-4310-8156-DBC328FCEE5E}" type="presOf" srcId="{BABDC330-6579-42C6-9AF3-3A27116D89A9}" destId="{61FB187F-4488-4457-99AC-F6ABA69EBDF2}" srcOrd="0" destOrd="0" presId="urn:microsoft.com/office/officeart/2005/8/layout/vList2"/>
    <dgm:cxn modelId="{659198C6-7900-47C1-9AB8-99C856CFD1F4}" srcId="{6038CED5-9507-47AB-863F-BFE5F9BCB971}" destId="{BABDC330-6579-42C6-9AF3-3A27116D89A9}" srcOrd="4" destOrd="0" parTransId="{2D969E41-10E6-4054-B9BC-8DD1093F7170}" sibTransId="{3F19F79E-0EF9-4232-BCCF-5B99E1EFD97F}"/>
    <dgm:cxn modelId="{7DF75721-7BF7-41C2-8EB8-D7F45AB4C8A1}" type="presOf" srcId="{6038CED5-9507-47AB-863F-BFE5F9BCB971}" destId="{953FF00F-25BE-49E8-BFA1-5675A64BDC0A}" srcOrd="0" destOrd="0" presId="urn:microsoft.com/office/officeart/2005/8/layout/vList2"/>
    <dgm:cxn modelId="{792E06B4-4DA4-4492-AE31-68D1B0021583}" srcId="{6038CED5-9507-47AB-863F-BFE5F9BCB971}" destId="{69C796E6-7844-4C53-BA42-09DDEB8EABA4}" srcOrd="2" destOrd="0" parTransId="{03DDCCB3-F195-4A34-A6C0-A390F162EC87}" sibTransId="{14849F90-8CB0-42F7-BADA-232BD1D40B0E}"/>
    <dgm:cxn modelId="{D87A268F-8A2C-4AAE-89C3-3635EE168576}" srcId="{6038CED5-9507-47AB-863F-BFE5F9BCB971}" destId="{48A0DA90-EF3B-46A1-A1B5-4BC2AAFD551D}" srcOrd="1" destOrd="0" parTransId="{FF170D10-7FC4-4C49-8F04-555B9D591C3F}" sibTransId="{7629D470-21B4-4A4D-AE6C-129ACDA0BD2A}"/>
    <dgm:cxn modelId="{08891D3E-943D-4C38-9728-A4C79059E5D5}" type="presOf" srcId="{48A0DA90-EF3B-46A1-A1B5-4BC2AAFD551D}" destId="{B05B3B34-00D7-453D-8DDA-F458283A41BB}" srcOrd="0" destOrd="0" presId="urn:microsoft.com/office/officeart/2005/8/layout/vList2"/>
    <dgm:cxn modelId="{10F8820A-6B85-42E8-B397-6306324D486F}" type="presOf" srcId="{11AD38E6-7F26-436B-A2B1-8F9423AA3CDB}" destId="{381FE4F8-3387-462B-85B5-8535144058A9}" srcOrd="0" destOrd="0" presId="urn:microsoft.com/office/officeart/2005/8/layout/vList2"/>
    <dgm:cxn modelId="{658A24D7-C1A7-4EA7-8074-CF258E6C337E}" type="presOf" srcId="{69C796E6-7844-4C53-BA42-09DDEB8EABA4}" destId="{F90D53DC-5B48-4767-BCFA-77D282BCC3D2}" srcOrd="0" destOrd="0" presId="urn:microsoft.com/office/officeart/2005/8/layout/vList2"/>
    <dgm:cxn modelId="{AA573794-5DA5-47B5-8724-24B7AC1D0E8B}" type="presOf" srcId="{67E7F1C9-9CAD-4AD7-936B-1A84FE65D415}" destId="{3E498579-2306-48B8-AD5D-2277407012B3}" srcOrd="0" destOrd="0" presId="urn:microsoft.com/office/officeart/2005/8/layout/vList2"/>
    <dgm:cxn modelId="{098A4173-B29C-4C20-962B-5CB759A5800B}" srcId="{6038CED5-9507-47AB-863F-BFE5F9BCB971}" destId="{11AD38E6-7F26-436B-A2B1-8F9423AA3CDB}" srcOrd="0" destOrd="0" parTransId="{AF654BA0-9E29-475A-AA2F-1AAEF63B8E4C}" sibTransId="{9026C5D8-5399-4AFC-86D0-FF42DA626179}"/>
    <dgm:cxn modelId="{BB5CF174-C59E-4C6D-9F2D-FC95841B5EF5}" type="presParOf" srcId="{953FF00F-25BE-49E8-BFA1-5675A64BDC0A}" destId="{381FE4F8-3387-462B-85B5-8535144058A9}" srcOrd="0" destOrd="0" presId="urn:microsoft.com/office/officeart/2005/8/layout/vList2"/>
    <dgm:cxn modelId="{3134D90C-9BD5-4BF4-9C78-6F217CBB6444}" type="presParOf" srcId="{953FF00F-25BE-49E8-BFA1-5675A64BDC0A}" destId="{77F22158-B404-498A-A6DB-7C8B4C88F30A}" srcOrd="1" destOrd="0" presId="urn:microsoft.com/office/officeart/2005/8/layout/vList2"/>
    <dgm:cxn modelId="{6D76D06D-3318-4BD7-8C53-991F692EC082}" type="presParOf" srcId="{953FF00F-25BE-49E8-BFA1-5675A64BDC0A}" destId="{B05B3B34-00D7-453D-8DDA-F458283A41BB}" srcOrd="2" destOrd="0" presId="urn:microsoft.com/office/officeart/2005/8/layout/vList2"/>
    <dgm:cxn modelId="{A9F1FF69-115F-471C-8B46-F758BB2E960D}" type="presParOf" srcId="{953FF00F-25BE-49E8-BFA1-5675A64BDC0A}" destId="{8A4D663B-EDA9-478F-9398-FE073E018DD6}" srcOrd="3" destOrd="0" presId="urn:microsoft.com/office/officeart/2005/8/layout/vList2"/>
    <dgm:cxn modelId="{C031FDAA-959E-47C1-A281-E3E2972194E8}" type="presParOf" srcId="{953FF00F-25BE-49E8-BFA1-5675A64BDC0A}" destId="{F90D53DC-5B48-4767-BCFA-77D282BCC3D2}" srcOrd="4" destOrd="0" presId="urn:microsoft.com/office/officeart/2005/8/layout/vList2"/>
    <dgm:cxn modelId="{96C638F6-F793-4A3F-B4B7-64C83AA329D9}" type="presParOf" srcId="{953FF00F-25BE-49E8-BFA1-5675A64BDC0A}" destId="{0766447B-2E4E-452B-BA7B-78CA488EE545}" srcOrd="5" destOrd="0" presId="urn:microsoft.com/office/officeart/2005/8/layout/vList2"/>
    <dgm:cxn modelId="{546F6AD2-A52E-416A-B79C-EC76795A7D23}" type="presParOf" srcId="{953FF00F-25BE-49E8-BFA1-5675A64BDC0A}" destId="{3E498579-2306-48B8-AD5D-2277407012B3}" srcOrd="6" destOrd="0" presId="urn:microsoft.com/office/officeart/2005/8/layout/vList2"/>
    <dgm:cxn modelId="{33EA165F-0FC9-4BE5-8F4E-A47D1D24791E}" type="presParOf" srcId="{953FF00F-25BE-49E8-BFA1-5675A64BDC0A}" destId="{2A6119EC-BB46-4032-B46F-75E01451069B}" srcOrd="7" destOrd="0" presId="urn:microsoft.com/office/officeart/2005/8/layout/vList2"/>
    <dgm:cxn modelId="{B2382076-22BF-42FA-AC5E-9BA072ADD58F}" type="presParOf" srcId="{953FF00F-25BE-49E8-BFA1-5675A64BDC0A}" destId="{61FB187F-4488-4457-99AC-F6ABA69EBDF2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57FF9F4-22EC-4BE3-9165-626980BDE333}" type="doc">
      <dgm:prSet loTypeId="urn:microsoft.com/office/officeart/2005/8/layout/process4" loCatId="process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2E655A15-D435-4FF4-B962-B1493019107F}">
      <dgm:prSet/>
      <dgm:spPr/>
      <dgm:t>
        <a:bodyPr/>
        <a:lstStyle/>
        <a:p>
          <a:r>
            <a:rPr lang="ka-GE" b="1" dirty="0">
              <a:latin typeface="Calibri" panose="020F0502020204030204" pitchFamily="34" charset="0"/>
              <a:cs typeface="Calibri" panose="020F0502020204030204" pitchFamily="34" charset="0"/>
            </a:rPr>
            <a:t>თბილისში გაიხსნა </a:t>
          </a:r>
          <a:r>
            <a:rPr lang="ka-GE" b="1" dirty="0" err="1">
              <a:latin typeface="Calibri" panose="020F0502020204030204" pitchFamily="34" charset="0"/>
              <a:cs typeface="Calibri" panose="020F0502020204030204" pitchFamily="34" charset="0"/>
            </a:rPr>
            <a:t>საკარანტინე</a:t>
          </a:r>
          <a:r>
            <a:rPr lang="ka-GE" b="1" dirty="0">
              <a:latin typeface="Calibri" panose="020F0502020204030204" pitchFamily="34" charset="0"/>
              <a:cs typeface="Calibri" panose="020F0502020204030204" pitchFamily="34" charset="0"/>
            </a:rPr>
            <a:t> სივრცე, სადაც თავსდებიან:</a:t>
          </a:r>
          <a:endParaRPr lang="en-US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9A53E6-035A-4A62-A4AE-244FFEBE62CB}" type="parTrans" cxnId="{1AD84AFC-3025-4371-AFB8-CFF37CC28BDC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0371EC-9509-4425-B44A-719913E7BA73}" type="sibTrans" cxnId="{1AD84AFC-3025-4371-AFB8-CFF37CC28BDC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C4CCFAE-84C5-4632-A9BB-B82C776DACD4}">
      <dgm:prSet custT="1"/>
      <dgm:spPr/>
      <dgm:t>
        <a:bodyPr/>
        <a:lstStyle/>
        <a:p>
          <a:r>
            <a:rPr lang="ka-GE" sz="1100" b="1" dirty="0">
              <a:latin typeface="Calibri" panose="020F0502020204030204" pitchFamily="34" charset="0"/>
              <a:cs typeface="Calibri" panose="020F0502020204030204" pitchFamily="34" charset="0"/>
            </a:rPr>
            <a:t>ქუჩაში მცხოვრები და მომუშავე ბავშვები;</a:t>
          </a:r>
          <a:endParaRPr lang="en-US" sz="11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B72386E-D3F6-4499-BD53-F609511E190C}" type="parTrans" cxnId="{8E4DB042-DFF0-4156-8BC8-A9EE2F8CCB23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64608A5-7030-4EC5-B6AA-EB23ECD18CC4}" type="sibTrans" cxnId="{8E4DB042-DFF0-4156-8BC8-A9EE2F8CCB23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8565273-3386-4D82-81E7-3ACC83668BB7}">
      <dgm:prSet custT="1"/>
      <dgm:spPr/>
      <dgm:t>
        <a:bodyPr/>
        <a:lstStyle/>
        <a:p>
          <a:r>
            <a:rPr lang="ka-GE" sz="1100" b="1" dirty="0">
              <a:latin typeface="Calibri" panose="020F0502020204030204" pitchFamily="34" charset="0"/>
              <a:cs typeface="Calibri" panose="020F0502020204030204" pitchFamily="34" charset="0"/>
            </a:rPr>
            <a:t>სახელმწიფო მზრუნველობაში მყოფი არასრულწლოვნები;</a:t>
          </a:r>
          <a:endParaRPr lang="en-US" sz="11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28240DD-A8C0-40BC-9D3C-E5412C4C0229}" type="parTrans" cxnId="{12C90368-74B2-4AAE-B160-FA0DC66BEDEE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0BCC85-567A-4F3B-8A27-E28285BDE221}" type="sibTrans" cxnId="{12C90368-74B2-4AAE-B160-FA0DC66BEDEE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2055F6-6637-49E1-9279-09199C0831FB}">
      <dgm:prSet custT="1"/>
      <dgm:spPr/>
      <dgm:t>
        <a:bodyPr/>
        <a:lstStyle/>
        <a:p>
          <a:r>
            <a:rPr lang="ka-GE" sz="1100" b="1" dirty="0">
              <a:latin typeface="Calibri" panose="020F0502020204030204" pitchFamily="34" charset="0"/>
              <a:cs typeface="Calibri" panose="020F0502020204030204" pitchFamily="34" charset="0"/>
            </a:rPr>
            <a:t>ძალადობის მსხვერპლი პირები არასრულწლოვან შვილებთან ერთად; </a:t>
          </a:r>
          <a:endParaRPr lang="en-US" sz="11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3AD09C-474A-46F7-864C-1616C1430BDA}" type="parTrans" cxnId="{1817F920-3F43-4431-9D8B-3DA35C215485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8D5E86A-06F5-4268-AC8E-94AB4AC5D99E}" type="sibTrans" cxnId="{1817F920-3F43-4431-9D8B-3DA35C215485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7BC493C-7B3F-4C4A-BB5A-8AEDBFF648FF}">
      <dgm:prSet/>
      <dgm:spPr/>
      <dgm:t>
        <a:bodyPr/>
        <a:lstStyle/>
        <a:p>
          <a:r>
            <a:rPr lang="ka-GE" dirty="0" err="1"/>
            <a:t>საკარანტინე</a:t>
          </a:r>
          <a:r>
            <a:rPr lang="ka-GE" dirty="0"/>
            <a:t> სივრცეს 24 საათიან მეთვალყურეობს უწევს მობილური ჯგუფი შემდეგი შემადგენლობით:</a:t>
          </a:r>
          <a:endParaRPr lang="en-US" dirty="0"/>
        </a:p>
      </dgm:t>
    </dgm:pt>
    <dgm:pt modelId="{C0B4C295-7BBE-4316-B631-E4A0313F9767}" type="parTrans" cxnId="{A3765F67-EE4F-42B4-B260-FB0D2CC703C0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70182A4-B1BD-4A97-98BE-09F87555DE37}" type="sibTrans" cxnId="{A3765F67-EE4F-42B4-B260-FB0D2CC703C0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681D88-20FE-439D-9EAF-BBD883D8ECDA}">
      <dgm:prSet custT="1"/>
      <dgm:spPr/>
      <dgm:t>
        <a:bodyPr/>
        <a:lstStyle/>
        <a:p>
          <a:r>
            <a:rPr lang="ka-GE" sz="1100" b="1" dirty="0">
              <a:latin typeface="Calibri" panose="020F0502020204030204" pitchFamily="34" charset="0"/>
              <a:cs typeface="Calibri" panose="020F0502020204030204" pitchFamily="34" charset="0"/>
            </a:rPr>
            <a:t>სოციალურ მუშაკი;</a:t>
          </a:r>
          <a:endParaRPr lang="en-US" sz="11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7BC075C-6355-4C39-A4BF-3F6E5F851CC4}" type="parTrans" cxnId="{987AC703-9ED2-4A91-B9AA-0F30775A131E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F01716C-25F4-41DF-932D-0D8F37AFC7CC}" type="sibTrans" cxnId="{987AC703-9ED2-4A91-B9AA-0F30775A131E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8F85878-D98E-4242-9136-8B15424AAD0F}">
      <dgm:prSet custT="1"/>
      <dgm:spPr/>
      <dgm:t>
        <a:bodyPr/>
        <a:lstStyle/>
        <a:p>
          <a:r>
            <a:rPr lang="ka-GE" sz="1100" b="1" dirty="0">
              <a:latin typeface="Calibri" panose="020F0502020204030204" pitchFamily="34" charset="0"/>
              <a:cs typeface="Calibri" panose="020F0502020204030204" pitchFamily="34" charset="0"/>
            </a:rPr>
            <a:t>ფსიქოლოგი; </a:t>
          </a:r>
          <a:endParaRPr lang="en-US" sz="11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4865D58-ED78-45AE-B735-8B4323C3E27F}" type="parTrans" cxnId="{024D0548-B2D8-4423-AEA1-0C7B89F358CC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E5E0A71-FF33-42CD-862A-E10B1BC3C997}" type="sibTrans" cxnId="{024D0548-B2D8-4423-AEA1-0C7B89F358CC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FE268D6-AF72-4AC5-BFA0-24C1F0A058B7}">
      <dgm:prSet custT="1"/>
      <dgm:spPr/>
      <dgm:t>
        <a:bodyPr/>
        <a:lstStyle/>
        <a:p>
          <a:r>
            <a:rPr lang="ka-GE" sz="1100" b="1" dirty="0" err="1">
              <a:latin typeface="Calibri" panose="020F0502020204030204" pitchFamily="34" charset="0"/>
              <a:cs typeface="Calibri" panose="020F0502020204030204" pitchFamily="34" charset="0"/>
            </a:rPr>
            <a:t>თანასწორგანმანათლებელი</a:t>
          </a:r>
          <a:r>
            <a:rPr lang="ka-GE" sz="1100" b="1" dirty="0">
              <a:latin typeface="Calibri" panose="020F0502020204030204" pitchFamily="34" charset="0"/>
              <a:cs typeface="Calibri" panose="020F0502020204030204" pitchFamily="34" charset="0"/>
            </a:rPr>
            <a:t>; </a:t>
          </a:r>
          <a:endParaRPr lang="en-US" sz="11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70EC752-3FD0-4D34-8CC1-DA9F13D6B6CB}" type="parTrans" cxnId="{030FBCFE-2CCD-4019-BD7F-04D044A02D2F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28E5B39-1A98-43F6-82D0-ECB728855755}" type="sibTrans" cxnId="{030FBCFE-2CCD-4019-BD7F-04D044A02D2F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3EDE618-63A2-4F0E-B9E1-C3C10BB5AD32}">
      <dgm:prSet custT="1"/>
      <dgm:spPr/>
      <dgm:t>
        <a:bodyPr/>
        <a:lstStyle/>
        <a:p>
          <a:r>
            <a:rPr lang="ka-GE" sz="1100" b="1" dirty="0">
              <a:latin typeface="Calibri" panose="020F0502020204030204" pitchFamily="34" charset="0"/>
              <a:cs typeface="Calibri" panose="020F0502020204030204" pitchFamily="34" charset="0"/>
            </a:rPr>
            <a:t>საქართველოს შინაგან საქმეთა </a:t>
          </a:r>
          <a:r>
            <a:rPr lang="ka-GE" sz="1100" b="1" dirty="0" smtClean="0">
              <a:latin typeface="Calibri" panose="020F0502020204030204" pitchFamily="34" charset="0"/>
              <a:cs typeface="Calibri" panose="020F0502020204030204" pitchFamily="34" charset="0"/>
            </a:rPr>
            <a:t>სამინისტრო </a:t>
          </a:r>
          <a:r>
            <a:rPr lang="ka-GE" sz="1100" b="1" dirty="0">
              <a:latin typeface="Calibri" panose="020F0502020204030204" pitchFamily="34" charset="0"/>
              <a:cs typeface="Calibri" panose="020F0502020204030204" pitchFamily="34" charset="0"/>
            </a:rPr>
            <a:t>წარმომადგენელი; </a:t>
          </a:r>
          <a:endParaRPr lang="en-US" sz="11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018A043-06D9-4903-A88E-DC1469E0D1AB}" type="parTrans" cxnId="{98631D70-9D98-4F9A-9695-8CAA28CA8592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FC86E01-9222-4E1B-9755-B91E5D654791}" type="sibTrans" cxnId="{98631D70-9D98-4F9A-9695-8CAA28CA8592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2DAFC89-EBC4-4E00-A157-549314CC8CFD}">
      <dgm:prSet custT="1"/>
      <dgm:spPr/>
      <dgm:t>
        <a:bodyPr/>
        <a:lstStyle/>
        <a:p>
          <a:r>
            <a:rPr lang="ka-GE" sz="1800" b="1" dirty="0">
              <a:latin typeface="Calibri" panose="020F0502020204030204" pitchFamily="34" charset="0"/>
              <a:cs typeface="Calibri" panose="020F0502020204030204" pitchFamily="34" charset="0"/>
            </a:rPr>
            <a:t>საკარანტინე სივრცის გახსნისთანავე მობილური ჯგუფის ყველა წევრმა გაიარა მომზადება და მიიღო რეკომენდაციები ინფექციისა და პრევენციის </a:t>
          </a:r>
          <a:r>
            <a:rPr lang="ka-GE" sz="1800" b="1" dirty="0" smtClean="0">
              <a:latin typeface="Calibri" panose="020F0502020204030204" pitchFamily="34" charset="0"/>
              <a:cs typeface="Calibri" panose="020F0502020204030204" pitchFamily="34" charset="0"/>
            </a:rPr>
            <a:t>შესახებ, მოხდა მათი აღჭურვა შესაბამისი დაცვის საშუალებებით</a:t>
          </a:r>
          <a:r>
            <a:rPr lang="ka-GE" sz="1800" b="1" dirty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ka-GE" sz="1800" b="1" dirty="0">
              <a:latin typeface="Calibri" panose="020F0502020204030204" pitchFamily="34" charset="0"/>
              <a:cs typeface="Calibri" panose="020F0502020204030204" pitchFamily="34" charset="0"/>
            </a:rPr>
          </a:br>
          <a:endParaRPr lang="en-US" sz="18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AF6345-940B-45AB-A598-13F44DB935B8}" type="parTrans" cxnId="{B35719A4-3752-4855-B6E1-ED9CB59B578C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BA8B573-F381-4E02-86E8-1FC27452D62D}" type="sibTrans" cxnId="{B35719A4-3752-4855-B6E1-ED9CB59B578C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B93AB25-D12B-4E89-8702-5BFB6684BB37}">
      <dgm:prSet custT="1"/>
      <dgm:spPr/>
      <dgm:t>
        <a:bodyPr/>
        <a:lstStyle/>
        <a:p>
          <a:r>
            <a:rPr lang="ka-GE" sz="1800" b="1" dirty="0">
              <a:latin typeface="Calibri" panose="020F0502020204030204" pitchFamily="34" charset="0"/>
              <a:cs typeface="Calibri" panose="020F0502020204030204" pitchFamily="34" charset="0"/>
            </a:rPr>
            <a:t>28 მარტიდან დღემდე </a:t>
          </a:r>
          <a:r>
            <a:rPr lang="ka-GE" sz="1800" b="1" dirty="0" err="1">
              <a:latin typeface="Calibri" panose="020F0502020204030204" pitchFamily="34" charset="0"/>
              <a:cs typeface="Calibri" panose="020F0502020204030204" pitchFamily="34" charset="0"/>
            </a:rPr>
            <a:t>საკარნიტე</a:t>
          </a:r>
          <a:r>
            <a:rPr lang="ka-GE" sz="1800" b="1" dirty="0">
              <a:latin typeface="Calibri" panose="020F0502020204030204" pitchFamily="34" charset="0"/>
              <a:cs typeface="Calibri" panose="020F0502020204030204" pitchFamily="34" charset="0"/>
            </a:rPr>
            <a:t> სივრცე მოემსახურა 25 ბენეფიციარს; </a:t>
          </a:r>
          <a:endParaRPr lang="en-US" sz="18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F012FA8-6030-48DD-A384-E1962ACB23F0}" type="parTrans" cxnId="{3338ECA5-F073-4AA0-89CB-3A217ACECAB0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AD6202E-0B6B-4EBC-A0EC-6011B325B5C6}" type="sibTrans" cxnId="{3338ECA5-F073-4AA0-89CB-3A217ACECAB0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0D4F504-E4B1-43DC-A46D-C062FC770F99}" type="pres">
      <dgm:prSet presAssocID="{857FF9F4-22EC-4BE3-9165-626980BDE33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9D7309C-554D-4D81-AFDE-40CBE97BE4C7}" type="pres">
      <dgm:prSet presAssocID="{6B93AB25-D12B-4E89-8702-5BFB6684BB37}" presName="boxAndChildren" presStyleCnt="0"/>
      <dgm:spPr/>
      <dgm:t>
        <a:bodyPr/>
        <a:lstStyle/>
        <a:p>
          <a:endParaRPr lang="en-US"/>
        </a:p>
      </dgm:t>
    </dgm:pt>
    <dgm:pt modelId="{EAC75BF1-72D9-481F-8A5F-3BADB74D44EF}" type="pres">
      <dgm:prSet presAssocID="{6B93AB25-D12B-4E89-8702-5BFB6684BB37}" presName="parentTextBox" presStyleLbl="node1" presStyleIdx="0" presStyleCnt="4" custScaleY="60653"/>
      <dgm:spPr/>
      <dgm:t>
        <a:bodyPr/>
        <a:lstStyle/>
        <a:p>
          <a:endParaRPr lang="en-US"/>
        </a:p>
      </dgm:t>
    </dgm:pt>
    <dgm:pt modelId="{B563BBD7-2316-4691-AB91-B7CDE4371F0B}" type="pres">
      <dgm:prSet presAssocID="{5BA8B573-F381-4E02-86E8-1FC27452D62D}" presName="sp" presStyleCnt="0"/>
      <dgm:spPr/>
      <dgm:t>
        <a:bodyPr/>
        <a:lstStyle/>
        <a:p>
          <a:endParaRPr lang="en-US"/>
        </a:p>
      </dgm:t>
    </dgm:pt>
    <dgm:pt modelId="{E476255E-0E3F-47C7-A158-3659FF7EBD30}" type="pres">
      <dgm:prSet presAssocID="{F2DAFC89-EBC4-4E00-A157-549314CC8CFD}" presName="arrowAndChildren" presStyleCnt="0"/>
      <dgm:spPr/>
      <dgm:t>
        <a:bodyPr/>
        <a:lstStyle/>
        <a:p>
          <a:endParaRPr lang="en-US"/>
        </a:p>
      </dgm:t>
    </dgm:pt>
    <dgm:pt modelId="{1EFDEEBB-2DFE-4E86-9E93-50F342EF40F2}" type="pres">
      <dgm:prSet presAssocID="{F2DAFC89-EBC4-4E00-A157-549314CC8CFD}" presName="parentTextArrow" presStyleLbl="node1" presStyleIdx="1" presStyleCnt="4" custScaleY="90483"/>
      <dgm:spPr/>
      <dgm:t>
        <a:bodyPr/>
        <a:lstStyle/>
        <a:p>
          <a:endParaRPr lang="en-US"/>
        </a:p>
      </dgm:t>
    </dgm:pt>
    <dgm:pt modelId="{C85979C6-92D9-40AD-96FF-AC998A0F90D5}" type="pres">
      <dgm:prSet presAssocID="{F70182A4-B1BD-4A97-98BE-09F87555DE37}" presName="sp" presStyleCnt="0"/>
      <dgm:spPr/>
      <dgm:t>
        <a:bodyPr/>
        <a:lstStyle/>
        <a:p>
          <a:endParaRPr lang="en-US"/>
        </a:p>
      </dgm:t>
    </dgm:pt>
    <dgm:pt modelId="{3E97AB62-4758-4349-BC80-68EF2CB583DB}" type="pres">
      <dgm:prSet presAssocID="{E7BC493C-7B3F-4C4A-BB5A-8AEDBFF648FF}" presName="arrowAndChildren" presStyleCnt="0"/>
      <dgm:spPr/>
      <dgm:t>
        <a:bodyPr/>
        <a:lstStyle/>
        <a:p>
          <a:endParaRPr lang="en-US"/>
        </a:p>
      </dgm:t>
    </dgm:pt>
    <dgm:pt modelId="{21946E0D-D987-4D0B-83DA-C9E603B50492}" type="pres">
      <dgm:prSet presAssocID="{E7BC493C-7B3F-4C4A-BB5A-8AEDBFF648FF}" presName="parentTextArrow" presStyleLbl="node1" presStyleIdx="1" presStyleCnt="4"/>
      <dgm:spPr/>
      <dgm:t>
        <a:bodyPr/>
        <a:lstStyle/>
        <a:p>
          <a:endParaRPr lang="en-US"/>
        </a:p>
      </dgm:t>
    </dgm:pt>
    <dgm:pt modelId="{4241C66D-9295-4B48-8725-18397E03D835}" type="pres">
      <dgm:prSet presAssocID="{E7BC493C-7B3F-4C4A-BB5A-8AEDBFF648FF}" presName="arrow" presStyleLbl="node1" presStyleIdx="2" presStyleCnt="4"/>
      <dgm:spPr/>
      <dgm:t>
        <a:bodyPr/>
        <a:lstStyle/>
        <a:p>
          <a:endParaRPr lang="en-US"/>
        </a:p>
      </dgm:t>
    </dgm:pt>
    <dgm:pt modelId="{0CD3FE52-97E4-4504-A3EF-840B6E87C772}" type="pres">
      <dgm:prSet presAssocID="{E7BC493C-7B3F-4C4A-BB5A-8AEDBFF648FF}" presName="descendantArrow" presStyleCnt="0"/>
      <dgm:spPr/>
      <dgm:t>
        <a:bodyPr/>
        <a:lstStyle/>
        <a:p>
          <a:endParaRPr lang="en-US"/>
        </a:p>
      </dgm:t>
    </dgm:pt>
    <dgm:pt modelId="{8B55377F-A776-42FA-A010-E0A5E601121C}" type="pres">
      <dgm:prSet presAssocID="{99681D88-20FE-439D-9EAF-BBD883D8ECDA}" presName="childTextArrow" presStyleLbl="fgAccFollow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825459-6C61-4D7E-8CD7-8753ABC74ABB}" type="pres">
      <dgm:prSet presAssocID="{28F85878-D98E-4242-9136-8B15424AAD0F}" presName="childTextArrow" presStyleLbl="fgAccFollowNode1" presStyleIdx="1" presStyleCnt="7" custLinFactNeighborX="-5209" custLinFactNeighborY="22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CCE261-499E-4349-975D-91D1262AA3F9}" type="pres">
      <dgm:prSet presAssocID="{9FE268D6-AF72-4AC5-BFA0-24C1F0A058B7}" presName="childTextArrow" presStyleLbl="fgAccFollow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723F62-F18C-492F-A219-1DE30E2F6AC1}" type="pres">
      <dgm:prSet presAssocID="{73EDE618-63A2-4F0E-B9E1-C3C10BB5AD32}" presName="childTextArrow" presStyleLbl="fgAccFollow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01BE99-B66C-4502-A1D5-15742C5E414C}" type="pres">
      <dgm:prSet presAssocID="{8A0371EC-9509-4425-B44A-719913E7BA73}" presName="sp" presStyleCnt="0"/>
      <dgm:spPr/>
      <dgm:t>
        <a:bodyPr/>
        <a:lstStyle/>
        <a:p>
          <a:endParaRPr lang="en-US"/>
        </a:p>
      </dgm:t>
    </dgm:pt>
    <dgm:pt modelId="{4A2B2B1B-B799-4EDA-8CB7-0CC91946F168}" type="pres">
      <dgm:prSet presAssocID="{2E655A15-D435-4FF4-B962-B1493019107F}" presName="arrowAndChildren" presStyleCnt="0"/>
      <dgm:spPr/>
      <dgm:t>
        <a:bodyPr/>
        <a:lstStyle/>
        <a:p>
          <a:endParaRPr lang="en-US"/>
        </a:p>
      </dgm:t>
    </dgm:pt>
    <dgm:pt modelId="{57E5AC91-C00C-433D-B418-02F30C74E648}" type="pres">
      <dgm:prSet presAssocID="{2E655A15-D435-4FF4-B962-B1493019107F}" presName="parentTextArrow" presStyleLbl="node1" presStyleIdx="2" presStyleCnt="4"/>
      <dgm:spPr/>
      <dgm:t>
        <a:bodyPr/>
        <a:lstStyle/>
        <a:p>
          <a:endParaRPr lang="en-US"/>
        </a:p>
      </dgm:t>
    </dgm:pt>
    <dgm:pt modelId="{0C96612D-729F-4F38-BD61-4A980E53EEBE}" type="pres">
      <dgm:prSet presAssocID="{2E655A15-D435-4FF4-B962-B1493019107F}" presName="arrow" presStyleLbl="node1" presStyleIdx="3" presStyleCnt="4"/>
      <dgm:spPr/>
      <dgm:t>
        <a:bodyPr/>
        <a:lstStyle/>
        <a:p>
          <a:endParaRPr lang="en-US"/>
        </a:p>
      </dgm:t>
    </dgm:pt>
    <dgm:pt modelId="{C4A7BDA7-7537-4B6F-9DE7-07180F28310E}" type="pres">
      <dgm:prSet presAssocID="{2E655A15-D435-4FF4-B962-B1493019107F}" presName="descendantArrow" presStyleCnt="0"/>
      <dgm:spPr/>
      <dgm:t>
        <a:bodyPr/>
        <a:lstStyle/>
        <a:p>
          <a:endParaRPr lang="en-US"/>
        </a:p>
      </dgm:t>
    </dgm:pt>
    <dgm:pt modelId="{87174B9D-DCDC-4536-953D-3BDBE78FC8E4}" type="pres">
      <dgm:prSet presAssocID="{EC4CCFAE-84C5-4632-A9BB-B82C776DACD4}" presName="childTextArrow" presStyleLbl="fgAccFollow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26A5BF-E178-4907-9CDE-CE6931350CE8}" type="pres">
      <dgm:prSet presAssocID="{58565273-3386-4D82-81E7-3ACC83668BB7}" presName="childTextArrow" presStyleLbl="fgAccFollow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685A15-875A-4F6A-B797-DAEA4706817E}" type="pres">
      <dgm:prSet presAssocID="{9A2055F6-6637-49E1-9279-09199C0831FB}" presName="childTextArrow" presStyleLbl="fgAccFollow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3765F67-EE4F-42B4-B260-FB0D2CC703C0}" srcId="{857FF9F4-22EC-4BE3-9165-626980BDE333}" destId="{E7BC493C-7B3F-4C4A-BB5A-8AEDBFF648FF}" srcOrd="1" destOrd="0" parTransId="{C0B4C295-7BBE-4316-B631-E4A0313F9767}" sibTransId="{F70182A4-B1BD-4A97-98BE-09F87555DE37}"/>
    <dgm:cxn modelId="{1E69F7FF-B240-4131-877C-2275C8561EA4}" type="presOf" srcId="{F2DAFC89-EBC4-4E00-A157-549314CC8CFD}" destId="{1EFDEEBB-2DFE-4E86-9E93-50F342EF40F2}" srcOrd="0" destOrd="0" presId="urn:microsoft.com/office/officeart/2005/8/layout/process4"/>
    <dgm:cxn modelId="{C5B213E3-F701-4484-BE90-9F96F2F54794}" type="presOf" srcId="{99681D88-20FE-439D-9EAF-BBD883D8ECDA}" destId="{8B55377F-A776-42FA-A010-E0A5E601121C}" srcOrd="0" destOrd="0" presId="urn:microsoft.com/office/officeart/2005/8/layout/process4"/>
    <dgm:cxn modelId="{30663572-D46C-4D19-9DDE-8888373E20FF}" type="presOf" srcId="{6B93AB25-D12B-4E89-8702-5BFB6684BB37}" destId="{EAC75BF1-72D9-481F-8A5F-3BADB74D44EF}" srcOrd="0" destOrd="0" presId="urn:microsoft.com/office/officeart/2005/8/layout/process4"/>
    <dgm:cxn modelId="{4DD8E142-4ED1-4E6D-BD23-F4F9186C28DC}" type="presOf" srcId="{857FF9F4-22EC-4BE3-9165-626980BDE333}" destId="{30D4F504-E4B1-43DC-A46D-C062FC770F99}" srcOrd="0" destOrd="0" presId="urn:microsoft.com/office/officeart/2005/8/layout/process4"/>
    <dgm:cxn modelId="{CA4A8AB6-23D2-4884-B2CC-F5E222DA8ED2}" type="presOf" srcId="{9FE268D6-AF72-4AC5-BFA0-24C1F0A058B7}" destId="{AFCCE261-499E-4349-975D-91D1262AA3F9}" srcOrd="0" destOrd="0" presId="urn:microsoft.com/office/officeart/2005/8/layout/process4"/>
    <dgm:cxn modelId="{3338ECA5-F073-4AA0-89CB-3A217ACECAB0}" srcId="{857FF9F4-22EC-4BE3-9165-626980BDE333}" destId="{6B93AB25-D12B-4E89-8702-5BFB6684BB37}" srcOrd="3" destOrd="0" parTransId="{3F012FA8-6030-48DD-A384-E1962ACB23F0}" sibTransId="{4AD6202E-0B6B-4EBC-A0EC-6011B325B5C6}"/>
    <dgm:cxn modelId="{8104B5E1-27F3-403A-B954-8F6EC0A6A715}" type="presOf" srcId="{28F85878-D98E-4242-9136-8B15424AAD0F}" destId="{61825459-6C61-4D7E-8CD7-8753ABC74ABB}" srcOrd="0" destOrd="0" presId="urn:microsoft.com/office/officeart/2005/8/layout/process4"/>
    <dgm:cxn modelId="{B35719A4-3752-4855-B6E1-ED9CB59B578C}" srcId="{857FF9F4-22EC-4BE3-9165-626980BDE333}" destId="{F2DAFC89-EBC4-4E00-A157-549314CC8CFD}" srcOrd="2" destOrd="0" parTransId="{9BAF6345-940B-45AB-A598-13F44DB935B8}" sibTransId="{5BA8B573-F381-4E02-86E8-1FC27452D62D}"/>
    <dgm:cxn modelId="{3A428107-1889-46EE-8AE6-8D76E8572DB5}" type="presOf" srcId="{58565273-3386-4D82-81E7-3ACC83668BB7}" destId="{1A26A5BF-E178-4907-9CDE-CE6931350CE8}" srcOrd="0" destOrd="0" presId="urn:microsoft.com/office/officeart/2005/8/layout/process4"/>
    <dgm:cxn modelId="{12C90368-74B2-4AAE-B160-FA0DC66BEDEE}" srcId="{2E655A15-D435-4FF4-B962-B1493019107F}" destId="{58565273-3386-4D82-81E7-3ACC83668BB7}" srcOrd="1" destOrd="0" parTransId="{D28240DD-A8C0-40BC-9D3C-E5412C4C0229}" sibTransId="{2E0BCC85-567A-4F3B-8A27-E28285BDE221}"/>
    <dgm:cxn modelId="{98631D70-9D98-4F9A-9695-8CAA28CA8592}" srcId="{E7BC493C-7B3F-4C4A-BB5A-8AEDBFF648FF}" destId="{73EDE618-63A2-4F0E-B9E1-C3C10BB5AD32}" srcOrd="3" destOrd="0" parTransId="{1018A043-06D9-4903-A88E-DC1469E0D1AB}" sibTransId="{CFC86E01-9222-4E1B-9755-B91E5D654791}"/>
    <dgm:cxn modelId="{030FBCFE-2CCD-4019-BD7F-04D044A02D2F}" srcId="{E7BC493C-7B3F-4C4A-BB5A-8AEDBFF648FF}" destId="{9FE268D6-AF72-4AC5-BFA0-24C1F0A058B7}" srcOrd="2" destOrd="0" parTransId="{F70EC752-3FD0-4D34-8CC1-DA9F13D6B6CB}" sibTransId="{728E5B39-1A98-43F6-82D0-ECB728855755}"/>
    <dgm:cxn modelId="{6A7D800D-3281-48A2-8C52-08F8B8496CC2}" type="presOf" srcId="{2E655A15-D435-4FF4-B962-B1493019107F}" destId="{0C96612D-729F-4F38-BD61-4A980E53EEBE}" srcOrd="1" destOrd="0" presId="urn:microsoft.com/office/officeart/2005/8/layout/process4"/>
    <dgm:cxn modelId="{7F1C31D6-6DE9-465C-8D09-E9FF1D5AE02F}" type="presOf" srcId="{E7BC493C-7B3F-4C4A-BB5A-8AEDBFF648FF}" destId="{4241C66D-9295-4B48-8725-18397E03D835}" srcOrd="1" destOrd="0" presId="urn:microsoft.com/office/officeart/2005/8/layout/process4"/>
    <dgm:cxn modelId="{62E0D6B7-4C87-4DDD-9497-4A5F2B069773}" type="presOf" srcId="{9A2055F6-6637-49E1-9279-09199C0831FB}" destId="{1A685A15-875A-4F6A-B797-DAEA4706817E}" srcOrd="0" destOrd="0" presId="urn:microsoft.com/office/officeart/2005/8/layout/process4"/>
    <dgm:cxn modelId="{1AD84AFC-3025-4371-AFB8-CFF37CC28BDC}" srcId="{857FF9F4-22EC-4BE3-9165-626980BDE333}" destId="{2E655A15-D435-4FF4-B962-B1493019107F}" srcOrd="0" destOrd="0" parTransId="{E69A53E6-035A-4A62-A4AE-244FFEBE62CB}" sibTransId="{8A0371EC-9509-4425-B44A-719913E7BA73}"/>
    <dgm:cxn modelId="{8E4DB042-DFF0-4156-8BC8-A9EE2F8CCB23}" srcId="{2E655A15-D435-4FF4-B962-B1493019107F}" destId="{EC4CCFAE-84C5-4632-A9BB-B82C776DACD4}" srcOrd="0" destOrd="0" parTransId="{CB72386E-D3F6-4499-BD53-F609511E190C}" sibTransId="{B64608A5-7030-4EC5-B6AA-EB23ECD18CC4}"/>
    <dgm:cxn modelId="{1817F920-3F43-4431-9D8B-3DA35C215485}" srcId="{2E655A15-D435-4FF4-B962-B1493019107F}" destId="{9A2055F6-6637-49E1-9279-09199C0831FB}" srcOrd="2" destOrd="0" parTransId="{9A3AD09C-474A-46F7-864C-1616C1430BDA}" sibTransId="{48D5E86A-06F5-4268-AC8E-94AB4AC5D99E}"/>
    <dgm:cxn modelId="{B37195B9-E126-45FD-9B2A-893478E79F8B}" type="presOf" srcId="{E7BC493C-7B3F-4C4A-BB5A-8AEDBFF648FF}" destId="{21946E0D-D987-4D0B-83DA-C9E603B50492}" srcOrd="0" destOrd="0" presId="urn:microsoft.com/office/officeart/2005/8/layout/process4"/>
    <dgm:cxn modelId="{3048DA29-AD5B-4D61-9EEF-2EB22C3E1B5D}" type="presOf" srcId="{2E655A15-D435-4FF4-B962-B1493019107F}" destId="{57E5AC91-C00C-433D-B418-02F30C74E648}" srcOrd="0" destOrd="0" presId="urn:microsoft.com/office/officeart/2005/8/layout/process4"/>
    <dgm:cxn modelId="{987AC703-9ED2-4A91-B9AA-0F30775A131E}" srcId="{E7BC493C-7B3F-4C4A-BB5A-8AEDBFF648FF}" destId="{99681D88-20FE-439D-9EAF-BBD883D8ECDA}" srcOrd="0" destOrd="0" parTransId="{B7BC075C-6355-4C39-A4BF-3F6E5F851CC4}" sibTransId="{2F01716C-25F4-41DF-932D-0D8F37AFC7CC}"/>
    <dgm:cxn modelId="{024D0548-B2D8-4423-AEA1-0C7B89F358CC}" srcId="{E7BC493C-7B3F-4C4A-BB5A-8AEDBFF648FF}" destId="{28F85878-D98E-4242-9136-8B15424AAD0F}" srcOrd="1" destOrd="0" parTransId="{C4865D58-ED78-45AE-B735-8B4323C3E27F}" sibTransId="{7E5E0A71-FF33-42CD-862A-E10B1BC3C997}"/>
    <dgm:cxn modelId="{9C92F9B5-DB38-4438-A84E-808CCAD2C2CB}" type="presOf" srcId="{73EDE618-63A2-4F0E-B9E1-C3C10BB5AD32}" destId="{96723F62-F18C-492F-A219-1DE30E2F6AC1}" srcOrd="0" destOrd="0" presId="urn:microsoft.com/office/officeart/2005/8/layout/process4"/>
    <dgm:cxn modelId="{79DAEAE3-7352-496B-B876-4B21A66A6578}" type="presOf" srcId="{EC4CCFAE-84C5-4632-A9BB-B82C776DACD4}" destId="{87174B9D-DCDC-4536-953D-3BDBE78FC8E4}" srcOrd="0" destOrd="0" presId="urn:microsoft.com/office/officeart/2005/8/layout/process4"/>
    <dgm:cxn modelId="{DCC1422E-0596-4999-BEBF-53AAE676D151}" type="presParOf" srcId="{30D4F504-E4B1-43DC-A46D-C062FC770F99}" destId="{79D7309C-554D-4D81-AFDE-40CBE97BE4C7}" srcOrd="0" destOrd="0" presId="urn:microsoft.com/office/officeart/2005/8/layout/process4"/>
    <dgm:cxn modelId="{714D985F-0D3E-4953-A098-E293A34091A1}" type="presParOf" srcId="{79D7309C-554D-4D81-AFDE-40CBE97BE4C7}" destId="{EAC75BF1-72D9-481F-8A5F-3BADB74D44EF}" srcOrd="0" destOrd="0" presId="urn:microsoft.com/office/officeart/2005/8/layout/process4"/>
    <dgm:cxn modelId="{AED8B9E9-91F6-4402-85C7-5FC501FCFA4A}" type="presParOf" srcId="{30D4F504-E4B1-43DC-A46D-C062FC770F99}" destId="{B563BBD7-2316-4691-AB91-B7CDE4371F0B}" srcOrd="1" destOrd="0" presId="urn:microsoft.com/office/officeart/2005/8/layout/process4"/>
    <dgm:cxn modelId="{DCB881F8-B0C9-4F00-9057-B3B3BA93441B}" type="presParOf" srcId="{30D4F504-E4B1-43DC-A46D-C062FC770F99}" destId="{E476255E-0E3F-47C7-A158-3659FF7EBD30}" srcOrd="2" destOrd="0" presId="urn:microsoft.com/office/officeart/2005/8/layout/process4"/>
    <dgm:cxn modelId="{FC323608-A957-4617-8F5D-32EF251F51BF}" type="presParOf" srcId="{E476255E-0E3F-47C7-A158-3659FF7EBD30}" destId="{1EFDEEBB-2DFE-4E86-9E93-50F342EF40F2}" srcOrd="0" destOrd="0" presId="urn:microsoft.com/office/officeart/2005/8/layout/process4"/>
    <dgm:cxn modelId="{9970BB04-D9C0-4215-9D63-809E65CF9693}" type="presParOf" srcId="{30D4F504-E4B1-43DC-A46D-C062FC770F99}" destId="{C85979C6-92D9-40AD-96FF-AC998A0F90D5}" srcOrd="3" destOrd="0" presId="urn:microsoft.com/office/officeart/2005/8/layout/process4"/>
    <dgm:cxn modelId="{2F52AA48-4FA2-4F09-ACC2-E38A28E410D7}" type="presParOf" srcId="{30D4F504-E4B1-43DC-A46D-C062FC770F99}" destId="{3E97AB62-4758-4349-BC80-68EF2CB583DB}" srcOrd="4" destOrd="0" presId="urn:microsoft.com/office/officeart/2005/8/layout/process4"/>
    <dgm:cxn modelId="{9D195865-C368-484A-BA68-EC7726249834}" type="presParOf" srcId="{3E97AB62-4758-4349-BC80-68EF2CB583DB}" destId="{21946E0D-D987-4D0B-83DA-C9E603B50492}" srcOrd="0" destOrd="0" presId="urn:microsoft.com/office/officeart/2005/8/layout/process4"/>
    <dgm:cxn modelId="{9321D0E7-1360-4404-A98A-989790CFEA23}" type="presParOf" srcId="{3E97AB62-4758-4349-BC80-68EF2CB583DB}" destId="{4241C66D-9295-4B48-8725-18397E03D835}" srcOrd="1" destOrd="0" presId="urn:microsoft.com/office/officeart/2005/8/layout/process4"/>
    <dgm:cxn modelId="{871BBD96-254A-4CD3-A63B-61A3A32F152A}" type="presParOf" srcId="{3E97AB62-4758-4349-BC80-68EF2CB583DB}" destId="{0CD3FE52-97E4-4504-A3EF-840B6E87C772}" srcOrd="2" destOrd="0" presId="urn:microsoft.com/office/officeart/2005/8/layout/process4"/>
    <dgm:cxn modelId="{24DD029E-9B8D-4192-B308-7115B09CBE5C}" type="presParOf" srcId="{0CD3FE52-97E4-4504-A3EF-840B6E87C772}" destId="{8B55377F-A776-42FA-A010-E0A5E601121C}" srcOrd="0" destOrd="0" presId="urn:microsoft.com/office/officeart/2005/8/layout/process4"/>
    <dgm:cxn modelId="{EA8D78AC-5BD1-4F30-926D-055428B20875}" type="presParOf" srcId="{0CD3FE52-97E4-4504-A3EF-840B6E87C772}" destId="{61825459-6C61-4D7E-8CD7-8753ABC74ABB}" srcOrd="1" destOrd="0" presId="urn:microsoft.com/office/officeart/2005/8/layout/process4"/>
    <dgm:cxn modelId="{68498B5D-27BA-4CFB-A644-F4FA877C6548}" type="presParOf" srcId="{0CD3FE52-97E4-4504-A3EF-840B6E87C772}" destId="{AFCCE261-499E-4349-975D-91D1262AA3F9}" srcOrd="2" destOrd="0" presId="urn:microsoft.com/office/officeart/2005/8/layout/process4"/>
    <dgm:cxn modelId="{DD7D0A67-59A7-49E1-82B4-E8B60B4114E1}" type="presParOf" srcId="{0CD3FE52-97E4-4504-A3EF-840B6E87C772}" destId="{96723F62-F18C-492F-A219-1DE30E2F6AC1}" srcOrd="3" destOrd="0" presId="urn:microsoft.com/office/officeart/2005/8/layout/process4"/>
    <dgm:cxn modelId="{C372E337-8E1B-4A46-81E7-26749661C116}" type="presParOf" srcId="{30D4F504-E4B1-43DC-A46D-C062FC770F99}" destId="{1501BE99-B66C-4502-A1D5-15742C5E414C}" srcOrd="5" destOrd="0" presId="urn:microsoft.com/office/officeart/2005/8/layout/process4"/>
    <dgm:cxn modelId="{FB9E4EE3-7F17-423D-AE2B-9DD75889A7AA}" type="presParOf" srcId="{30D4F504-E4B1-43DC-A46D-C062FC770F99}" destId="{4A2B2B1B-B799-4EDA-8CB7-0CC91946F168}" srcOrd="6" destOrd="0" presId="urn:microsoft.com/office/officeart/2005/8/layout/process4"/>
    <dgm:cxn modelId="{41D09695-5A5D-4EC7-B626-A35F11477BAC}" type="presParOf" srcId="{4A2B2B1B-B799-4EDA-8CB7-0CC91946F168}" destId="{57E5AC91-C00C-433D-B418-02F30C74E648}" srcOrd="0" destOrd="0" presId="urn:microsoft.com/office/officeart/2005/8/layout/process4"/>
    <dgm:cxn modelId="{200E732C-1014-4AE8-83F2-F3C7F3D043D8}" type="presParOf" srcId="{4A2B2B1B-B799-4EDA-8CB7-0CC91946F168}" destId="{0C96612D-729F-4F38-BD61-4A980E53EEBE}" srcOrd="1" destOrd="0" presId="urn:microsoft.com/office/officeart/2005/8/layout/process4"/>
    <dgm:cxn modelId="{D8861C5D-6A8B-4F4E-B5D9-A37C197FA1CC}" type="presParOf" srcId="{4A2B2B1B-B799-4EDA-8CB7-0CC91946F168}" destId="{C4A7BDA7-7537-4B6F-9DE7-07180F28310E}" srcOrd="2" destOrd="0" presId="urn:microsoft.com/office/officeart/2005/8/layout/process4"/>
    <dgm:cxn modelId="{B20D44C8-D201-4DDD-83F6-7EF22EC3128C}" type="presParOf" srcId="{C4A7BDA7-7537-4B6F-9DE7-07180F28310E}" destId="{87174B9D-DCDC-4536-953D-3BDBE78FC8E4}" srcOrd="0" destOrd="0" presId="urn:microsoft.com/office/officeart/2005/8/layout/process4"/>
    <dgm:cxn modelId="{8B16B046-BBD2-4C96-B4B0-589B71D06351}" type="presParOf" srcId="{C4A7BDA7-7537-4B6F-9DE7-07180F28310E}" destId="{1A26A5BF-E178-4907-9CDE-CE6931350CE8}" srcOrd="1" destOrd="0" presId="urn:microsoft.com/office/officeart/2005/8/layout/process4"/>
    <dgm:cxn modelId="{EEB81D82-B74A-4DDC-97E0-30362AD229F4}" type="presParOf" srcId="{C4A7BDA7-7537-4B6F-9DE7-07180F28310E}" destId="{1A685A15-875A-4F6A-B797-DAEA4706817E}" srcOrd="2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5464BF7-315C-4BAE-BA76-32E96D4E5518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C7A85A3-14C1-4321-87EA-47FD60E4BEE9}">
      <dgm:prSet/>
      <dgm:spPr/>
      <dgm:t>
        <a:bodyPr/>
        <a:lstStyle/>
        <a:p>
          <a:pPr algn="ctr"/>
          <a:r>
            <a:rPr lang="ka-GE" b="1" dirty="0">
              <a:latin typeface="Calibri" panose="020F0502020204030204" pitchFamily="34" charset="0"/>
              <a:cs typeface="Calibri" panose="020F0502020204030204" pitchFamily="34" charset="0"/>
            </a:rPr>
            <a:t>დღის ცენტრების ქვეპროგრამით მოსარგებლე 2127 ბენეფიციარს გადეცა 4125 </a:t>
          </a:r>
          <a:r>
            <a:rPr lang="ka-GE" b="1" dirty="0" smtClean="0">
              <a:latin typeface="Calibri" panose="020F0502020204030204" pitchFamily="34" charset="0"/>
              <a:cs typeface="Calibri" panose="020F0502020204030204" pitchFamily="34" charset="0"/>
            </a:rPr>
            <a:t>160 </a:t>
          </a:r>
          <a:r>
            <a:rPr lang="ka-GE" b="1" dirty="0">
              <a:latin typeface="Calibri" panose="020F0502020204030204" pitchFamily="34" charset="0"/>
              <a:cs typeface="Calibri" panose="020F0502020204030204" pitchFamily="34" charset="0"/>
            </a:rPr>
            <a:t>ლარის ღირებულების კვების ვაუჩერი </a:t>
          </a:r>
          <a:endParaRPr lang="en-US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685E76F-7E41-45F3-8F9D-2361C9FBC2B2}" type="parTrans" cxnId="{52934FBF-BEEA-4020-A258-F1873BBD40B5}">
      <dgm:prSet/>
      <dgm:spPr/>
      <dgm:t>
        <a:bodyPr/>
        <a:lstStyle/>
        <a:p>
          <a:endParaRPr lang="en-US"/>
        </a:p>
      </dgm:t>
    </dgm:pt>
    <dgm:pt modelId="{DA438306-06CB-43E0-A754-66073F8E690C}" type="sibTrans" cxnId="{52934FBF-BEEA-4020-A258-F1873BBD40B5}">
      <dgm:prSet/>
      <dgm:spPr/>
      <dgm:t>
        <a:bodyPr/>
        <a:lstStyle/>
        <a:p>
          <a:endParaRPr lang="en-US"/>
        </a:p>
      </dgm:t>
    </dgm:pt>
    <dgm:pt modelId="{40D38BFD-B299-47C5-AFF6-00EEDD12344F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pPr algn="ctr"/>
          <a:r>
            <a:rPr lang="ka-GE" b="1" dirty="0">
              <a:latin typeface="Calibri" panose="020F0502020204030204" pitchFamily="34" charset="0"/>
              <a:cs typeface="Calibri" panose="020F0502020204030204" pitchFamily="34" charset="0"/>
            </a:rPr>
            <a:t>ჯამში ვაუჩერების ღირებულებამ შეადგინა 33,0000 ლარი </a:t>
          </a:r>
          <a:endParaRPr lang="en-US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1DEB731-9F05-41FC-9AB1-F640D13FAA88}" type="parTrans" cxnId="{472E5BDC-B3D8-4A7C-AD27-DA19B8035ED1}">
      <dgm:prSet/>
      <dgm:spPr/>
      <dgm:t>
        <a:bodyPr/>
        <a:lstStyle/>
        <a:p>
          <a:endParaRPr lang="en-US"/>
        </a:p>
      </dgm:t>
    </dgm:pt>
    <dgm:pt modelId="{B2DA4771-871E-48B7-83B3-FD1803753B32}" type="sibTrans" cxnId="{472E5BDC-B3D8-4A7C-AD27-DA19B8035ED1}">
      <dgm:prSet/>
      <dgm:spPr/>
      <dgm:t>
        <a:bodyPr/>
        <a:lstStyle/>
        <a:p>
          <a:endParaRPr lang="en-US"/>
        </a:p>
      </dgm:t>
    </dgm:pt>
    <dgm:pt modelId="{052F51D8-EC8F-4E25-87E4-CA286D490A91}" type="pres">
      <dgm:prSet presAssocID="{E5464BF7-315C-4BAE-BA76-32E96D4E551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F910231-35AF-42FC-AA08-44D70159CB4D}" type="pres">
      <dgm:prSet presAssocID="{CC7A85A3-14C1-4321-87EA-47FD60E4BEE9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70A0DD-2560-405A-82AD-6990FB76DF51}" type="pres">
      <dgm:prSet presAssocID="{DA438306-06CB-43E0-A754-66073F8E690C}" presName="spacer" presStyleCnt="0"/>
      <dgm:spPr/>
    </dgm:pt>
    <dgm:pt modelId="{4CCAE926-AEF4-4EB6-9198-1C085965B535}" type="pres">
      <dgm:prSet presAssocID="{40D38BFD-B299-47C5-AFF6-00EEDD12344F}" presName="parentText" presStyleLbl="node1" presStyleIdx="1" presStyleCnt="2" custScaleY="6069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3466820-B0F7-46AA-A128-70F1F8AC8DDF}" type="presOf" srcId="{CC7A85A3-14C1-4321-87EA-47FD60E4BEE9}" destId="{BF910231-35AF-42FC-AA08-44D70159CB4D}" srcOrd="0" destOrd="0" presId="urn:microsoft.com/office/officeart/2005/8/layout/vList2"/>
    <dgm:cxn modelId="{52934FBF-BEEA-4020-A258-F1873BBD40B5}" srcId="{E5464BF7-315C-4BAE-BA76-32E96D4E5518}" destId="{CC7A85A3-14C1-4321-87EA-47FD60E4BEE9}" srcOrd="0" destOrd="0" parTransId="{8685E76F-7E41-45F3-8F9D-2361C9FBC2B2}" sibTransId="{DA438306-06CB-43E0-A754-66073F8E690C}"/>
    <dgm:cxn modelId="{540886FA-681F-4431-95A4-20B86A0E4490}" type="presOf" srcId="{E5464BF7-315C-4BAE-BA76-32E96D4E5518}" destId="{052F51D8-EC8F-4E25-87E4-CA286D490A91}" srcOrd="0" destOrd="0" presId="urn:microsoft.com/office/officeart/2005/8/layout/vList2"/>
    <dgm:cxn modelId="{472E5BDC-B3D8-4A7C-AD27-DA19B8035ED1}" srcId="{E5464BF7-315C-4BAE-BA76-32E96D4E5518}" destId="{40D38BFD-B299-47C5-AFF6-00EEDD12344F}" srcOrd="1" destOrd="0" parTransId="{D1DEB731-9F05-41FC-9AB1-F640D13FAA88}" sibTransId="{B2DA4771-871E-48B7-83B3-FD1803753B32}"/>
    <dgm:cxn modelId="{F61097E6-936B-4E92-A831-5ADB947F0A68}" type="presOf" srcId="{40D38BFD-B299-47C5-AFF6-00EEDD12344F}" destId="{4CCAE926-AEF4-4EB6-9198-1C085965B535}" srcOrd="0" destOrd="0" presId="urn:microsoft.com/office/officeart/2005/8/layout/vList2"/>
    <dgm:cxn modelId="{B1C20731-8007-416E-90F7-A9C3E2F65A6A}" type="presParOf" srcId="{052F51D8-EC8F-4E25-87E4-CA286D490A91}" destId="{BF910231-35AF-42FC-AA08-44D70159CB4D}" srcOrd="0" destOrd="0" presId="urn:microsoft.com/office/officeart/2005/8/layout/vList2"/>
    <dgm:cxn modelId="{2D9C6B76-53ED-4B0F-B809-95D0C8B251EC}" type="presParOf" srcId="{052F51D8-EC8F-4E25-87E4-CA286D490A91}" destId="{2870A0DD-2560-405A-82AD-6990FB76DF51}" srcOrd="1" destOrd="0" presId="urn:microsoft.com/office/officeart/2005/8/layout/vList2"/>
    <dgm:cxn modelId="{7D07DDE5-6642-4AA1-BF65-28D897AF9C0A}" type="presParOf" srcId="{052F51D8-EC8F-4E25-87E4-CA286D490A91}" destId="{4CCAE926-AEF4-4EB6-9198-1C085965B53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FE56586-945E-48D3-B0E9-D66732D03E39}" type="doc">
      <dgm:prSet loTypeId="urn:microsoft.com/office/officeart/2005/8/layout/default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ADA24B8C-EE32-40F9-B7BF-79694000D179}">
      <dgm:prSet custT="1"/>
      <dgm:spPr/>
      <dgm:t>
        <a:bodyPr/>
        <a:lstStyle/>
        <a:p>
          <a:r>
            <a:rPr lang="ka-GE" sz="1400" b="1" dirty="0"/>
            <a:t>ინფექციის გავრცელების პირველ ეტაპზე ამოქმედა სპეციალური კითხვარი - რისკის ჯგუფის ქვეყნებიდან </a:t>
          </a:r>
          <a:r>
            <a:rPr lang="ka-GE" sz="1400" b="1" dirty="0" smtClean="0"/>
            <a:t> დაწესებბულებაში ვიზიტორთა იდენტიფიცირებისათვის</a:t>
          </a:r>
          <a:r>
            <a:rPr lang="ka-GE" sz="1400" b="1" dirty="0"/>
            <a:t>; </a:t>
          </a:r>
          <a:r>
            <a:rPr lang="ka-GE" sz="1400" b="1" dirty="0" smtClean="0"/>
            <a:t> </a:t>
          </a:r>
          <a:endParaRPr lang="en-US" sz="1400" b="1" dirty="0"/>
        </a:p>
      </dgm:t>
    </dgm:pt>
    <dgm:pt modelId="{91714912-CB88-4229-B404-1084B6162143}" type="parTrans" cxnId="{F791EFAF-5F01-4138-ADD5-470B152DB2D2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26D790D8-DB63-4738-B58D-402EE3BE2644}" type="sibTrans" cxnId="{F791EFAF-5F01-4138-ADD5-470B152DB2D2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9F87EDAA-3F78-4FEF-936E-7DF9A2F1B465}">
      <dgm:prSet custT="1"/>
      <dgm:spPr/>
      <dgm:t>
        <a:bodyPr/>
        <a:lstStyle/>
        <a:p>
          <a:r>
            <a:rPr lang="ka-GE" sz="1400" b="1" dirty="0"/>
            <a:t>ეტაპობრივად შეიზღუდა დაწესებულებაში პირთა შესვლა-გასვლა;</a:t>
          </a:r>
          <a:endParaRPr lang="en-US" sz="1400" b="1" dirty="0"/>
        </a:p>
      </dgm:t>
    </dgm:pt>
    <dgm:pt modelId="{43FFAA7D-972C-46A3-BDF8-38736701246A}" type="parTrans" cxnId="{1EA7C23A-B1DD-4F75-91BC-33E8A9C9BA60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91108120-5FDD-47EE-8252-09AA0FC0223B}" type="sibTrans" cxnId="{1EA7C23A-B1DD-4F75-91BC-33E8A9C9BA60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3D032CB5-B492-433F-9535-A04200015784}">
      <dgm:prSet custT="1"/>
      <dgm:spPr/>
      <dgm:t>
        <a:bodyPr/>
        <a:lstStyle/>
        <a:p>
          <a:r>
            <a:rPr lang="ka-GE" sz="1400" b="1" dirty="0" smtClean="0"/>
            <a:t>რეგულარულად ტარდება  </a:t>
          </a:r>
          <a:r>
            <a:rPr lang="ka-GE" sz="1400" b="1" dirty="0"/>
            <a:t>სადეზინფექციო სამუშაოები შიდა და გარე პერიმეტრებზე; </a:t>
          </a:r>
          <a:endParaRPr lang="en-US" sz="1400" b="1" dirty="0"/>
        </a:p>
      </dgm:t>
    </dgm:pt>
    <dgm:pt modelId="{1B224471-36E8-44C0-91A1-ACE62067A2D2}" type="parTrans" cxnId="{E428ED8A-6E1F-4707-A988-D8D0CA444B1B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990BC81E-483B-478B-A367-1B53045A9D4B}" type="sibTrans" cxnId="{E428ED8A-6E1F-4707-A988-D8D0CA444B1B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30E49FFE-910B-4DE3-863B-891A63A4EF95}">
      <dgm:prSet custT="1"/>
      <dgm:spPr/>
      <dgm:t>
        <a:bodyPr/>
        <a:lstStyle/>
        <a:p>
          <a:r>
            <a:rPr lang="ka-GE" sz="1400" b="1"/>
            <a:t>ყველა დაწესებულება აღიჭურვა დამცავი საშუალებებით;</a:t>
          </a:r>
          <a:endParaRPr lang="en-US" sz="1400" b="1"/>
        </a:p>
      </dgm:t>
    </dgm:pt>
    <dgm:pt modelId="{DBBEB824-36C1-4D1D-84F2-A1CEC98A45E3}" type="parTrans" cxnId="{37109E4C-1E49-41BA-BB85-BBB2BCDA67EC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E5614D01-3B2D-42B7-8D8D-7E3F399388D9}" type="sibTrans" cxnId="{37109E4C-1E49-41BA-BB85-BBB2BCDA67EC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66E4BC90-3EBE-484E-9E7C-BBEBFB662ECB}">
      <dgm:prSet custT="1"/>
      <dgm:spPr/>
      <dgm:t>
        <a:bodyPr/>
        <a:lstStyle/>
        <a:p>
          <a:r>
            <a:rPr lang="ka-GE" sz="1400" b="1" dirty="0"/>
            <a:t>ინფექციის შიდა </a:t>
          </a:r>
          <a:r>
            <a:rPr lang="ka-GE" sz="1200" b="1" dirty="0"/>
            <a:t>გავრცელების ეტაპზე ფილიალებს დაევალათ საგანგებო მდგომარეობის მოქმედების პერიოდში არადისტანციურად მომუშავე თანამშრომლების გრაფიკის შემუშავება  (მინიმუმ 7- მაქსიმუმ 14 დღე); </a:t>
          </a:r>
          <a:endParaRPr lang="en-US" sz="1200" b="1" dirty="0"/>
        </a:p>
      </dgm:t>
    </dgm:pt>
    <dgm:pt modelId="{F127A278-D57E-4400-9467-87FEE38C595F}" type="parTrans" cxnId="{D43179FE-B74F-4DF1-856D-DAEC2BCF7858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80AB17FF-C3CB-4546-8793-787635615305}" type="sibTrans" cxnId="{D43179FE-B74F-4DF1-856D-DAEC2BCF7858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80BBA44F-4021-4ED9-BF8E-15A778F550E7}">
      <dgm:prSet custT="1"/>
      <dgm:spPr/>
      <dgm:t>
        <a:bodyPr/>
        <a:lstStyle/>
        <a:p>
          <a:r>
            <a:rPr lang="en-GB" sz="1400" b="1" dirty="0"/>
            <a:t>NCDC-</a:t>
          </a:r>
          <a:r>
            <a:rPr lang="ka-GE" sz="1400" b="1" dirty="0"/>
            <a:t>ს ეპიდემიოლოგის მიერ გადამზადდნენ პასუხისმგებელი თანამშრომლები ყველა დაწესებულებიდან;</a:t>
          </a:r>
          <a:endParaRPr lang="en-US" sz="1400" b="1" dirty="0"/>
        </a:p>
      </dgm:t>
    </dgm:pt>
    <dgm:pt modelId="{6598C55B-F648-415A-A03C-3B209E4BAA76}" type="parTrans" cxnId="{8DF84A14-7338-4F4B-B47A-2FCE796D85D4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0657D8F0-7530-4199-88D1-688652D0D72E}" type="sibTrans" cxnId="{8DF84A14-7338-4F4B-B47A-2FCE796D85D4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051F5297-9ADB-4406-BA6A-5DEE565238D0}">
      <dgm:prSet custT="1"/>
      <dgm:spPr/>
      <dgm:t>
        <a:bodyPr/>
        <a:lstStyle/>
        <a:p>
          <a:r>
            <a:rPr lang="ka-GE" sz="1400" b="1" dirty="0"/>
            <a:t>მომზადდა რეკომენდაციები 24 საათიანი ზრუნვის დაწესებულებებში ვირუსის გავრცელების პრევენციისა და რეაგირების შესახებ; </a:t>
          </a:r>
          <a:endParaRPr lang="en-US" sz="1400" b="1" dirty="0"/>
        </a:p>
      </dgm:t>
    </dgm:pt>
    <dgm:pt modelId="{322A7E8E-5A50-4BF8-A597-68356A20930B}" type="parTrans" cxnId="{408E8332-07B4-4D53-B740-6ACE53394F49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B01C2C18-D706-4FF8-9E04-D0457B857FFD}" type="sibTrans" cxnId="{408E8332-07B4-4D53-B740-6ACE53394F49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722DF01C-6BF1-4321-9322-3329C477D34C}">
      <dgm:prSet custT="1"/>
      <dgm:spPr/>
      <dgm:t>
        <a:bodyPr/>
        <a:lstStyle/>
        <a:p>
          <a:r>
            <a:rPr lang="ka-GE" sz="1400" b="1" dirty="0"/>
            <a:t>ბენეფიციარებს მიეწოდათ დეტალური ინფორმაცია ინფექციისა და მისი გავრცელების პრევენციის შესახებ;</a:t>
          </a:r>
          <a:endParaRPr lang="en-US" sz="1400" b="1" dirty="0"/>
        </a:p>
      </dgm:t>
    </dgm:pt>
    <dgm:pt modelId="{40111209-3A0F-48AC-BAF3-28F2CFF4186E}" type="parTrans" cxnId="{4EC7EC17-4996-4923-965B-535C8442D63D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8AE1D719-2C4C-4715-B82F-2DA9D20C4C9A}" type="sibTrans" cxnId="{4EC7EC17-4996-4923-965B-535C8442D63D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D0D69599-1A61-4868-901A-CB00C2D06BD6}">
      <dgm:prSet custT="1"/>
      <dgm:spPr/>
      <dgm:t>
        <a:bodyPr/>
        <a:lstStyle/>
        <a:p>
          <a:r>
            <a:rPr lang="ka-GE" sz="1400" b="1" dirty="0"/>
            <a:t>ყველა დაწესებულებაში ჩატარდა ბენეფიციართა და თანამშრომელთა ტესტირება კოვიდ ინფექციაზე. </a:t>
          </a:r>
          <a:endParaRPr lang="en-US" sz="1400" b="1" dirty="0"/>
        </a:p>
      </dgm:t>
    </dgm:pt>
    <dgm:pt modelId="{BAE944E3-FC02-425B-9330-0F67C3DFD249}" type="parTrans" cxnId="{A47076D6-8F52-4B00-893D-80835A1A3CD5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3DAEB192-3BFF-428A-BFF9-F300D48A472A}" type="sibTrans" cxnId="{A47076D6-8F52-4B00-893D-80835A1A3CD5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81216FC0-DDF5-4C4C-B63C-711FD962BFB1}">
      <dgm:prSet custT="1"/>
      <dgm:spPr/>
      <dgm:t>
        <a:bodyPr/>
        <a:lstStyle/>
        <a:p>
          <a:r>
            <a:rPr lang="ka-GE" sz="1400" b="1" dirty="0"/>
            <a:t>ხორციალდება მუდმივი მონიტორინგი არსებული მითითებებისა და რეკომენდაციების შესრულებაზე;</a:t>
          </a:r>
          <a:endParaRPr lang="en-US" sz="1400" b="1" dirty="0"/>
        </a:p>
      </dgm:t>
    </dgm:pt>
    <dgm:pt modelId="{18112505-D3A1-4C54-915A-3630FCEF9D07}" type="parTrans" cxnId="{D03E9450-4FA2-4EF3-AEE5-FBD42F0626E5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09D01DCF-6BE3-4B2A-9774-0C5EC7CF3EC8}" type="sibTrans" cxnId="{D03E9450-4FA2-4EF3-AEE5-FBD42F0626E5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85285A6C-333F-4BF3-8571-8CCD00B08D16}" type="pres">
      <dgm:prSet presAssocID="{0FE56586-945E-48D3-B0E9-D66732D03E3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2907365-1998-4A17-808F-54DF6A76C71F}" type="pres">
      <dgm:prSet presAssocID="{ADA24B8C-EE32-40F9-B7BF-79694000D179}" presName="node" presStyleLbl="node1" presStyleIdx="0" presStyleCnt="10" custScaleY="1594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B77989-CFEA-4FFA-87F6-FC675AA24764}" type="pres">
      <dgm:prSet presAssocID="{26D790D8-DB63-4738-B58D-402EE3BE2644}" presName="sibTrans" presStyleCnt="0"/>
      <dgm:spPr/>
      <dgm:t>
        <a:bodyPr/>
        <a:lstStyle/>
        <a:p>
          <a:endParaRPr lang="en-US"/>
        </a:p>
      </dgm:t>
    </dgm:pt>
    <dgm:pt modelId="{08CCCB64-6D13-4809-A712-BAED074A4BC6}" type="pres">
      <dgm:prSet presAssocID="{9F87EDAA-3F78-4FEF-936E-7DF9A2F1B465}" presName="node" presStyleLbl="node1" presStyleIdx="1" presStyleCnt="10" custScaleY="1429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B56C73-1C96-453C-AD89-940B7F939E0C}" type="pres">
      <dgm:prSet presAssocID="{91108120-5FDD-47EE-8252-09AA0FC0223B}" presName="sibTrans" presStyleCnt="0"/>
      <dgm:spPr/>
      <dgm:t>
        <a:bodyPr/>
        <a:lstStyle/>
        <a:p>
          <a:endParaRPr lang="en-US"/>
        </a:p>
      </dgm:t>
    </dgm:pt>
    <dgm:pt modelId="{D51BCE21-4EA9-4B29-A866-8242C6BF83EC}" type="pres">
      <dgm:prSet presAssocID="{3D032CB5-B492-433F-9535-A04200015784}" presName="node" presStyleLbl="node1" presStyleIdx="2" presStyleCnt="10" custScaleY="1449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E2A835-30B1-4772-846E-1414D11EE47C}" type="pres">
      <dgm:prSet presAssocID="{990BC81E-483B-478B-A367-1B53045A9D4B}" presName="sibTrans" presStyleCnt="0"/>
      <dgm:spPr/>
      <dgm:t>
        <a:bodyPr/>
        <a:lstStyle/>
        <a:p>
          <a:endParaRPr lang="en-US"/>
        </a:p>
      </dgm:t>
    </dgm:pt>
    <dgm:pt modelId="{E363DF58-6EB9-4B91-B934-DF928EC5519C}" type="pres">
      <dgm:prSet presAssocID="{30E49FFE-910B-4DE3-863B-891A63A4EF95}" presName="node" presStyleLbl="node1" presStyleIdx="3" presStyleCnt="10" custScaleY="1368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7C1CAC-8159-4A1E-A450-E94D4C358FA0}" type="pres">
      <dgm:prSet presAssocID="{E5614D01-3B2D-42B7-8D8D-7E3F399388D9}" presName="sibTrans" presStyleCnt="0"/>
      <dgm:spPr/>
      <dgm:t>
        <a:bodyPr/>
        <a:lstStyle/>
        <a:p>
          <a:endParaRPr lang="en-US"/>
        </a:p>
      </dgm:t>
    </dgm:pt>
    <dgm:pt modelId="{6759644E-1EA5-426B-9669-049A6124F095}" type="pres">
      <dgm:prSet presAssocID="{66E4BC90-3EBE-484E-9E7C-BBEBFB662ECB}" presName="node" presStyleLbl="node1" presStyleIdx="4" presStyleCnt="10" custScaleY="146213" custLinFactNeighborX="3399" custLinFactNeighborY="47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EDC714-D529-41C3-8524-F43CED53AE8B}" type="pres">
      <dgm:prSet presAssocID="{80AB17FF-C3CB-4546-8793-787635615305}" presName="sibTrans" presStyleCnt="0"/>
      <dgm:spPr/>
      <dgm:t>
        <a:bodyPr/>
        <a:lstStyle/>
        <a:p>
          <a:endParaRPr lang="en-US"/>
        </a:p>
      </dgm:t>
    </dgm:pt>
    <dgm:pt modelId="{3F3F91E2-FD7C-4B26-BA45-48CCCE20790A}" type="pres">
      <dgm:prSet presAssocID="{80BBA44F-4021-4ED9-BF8E-15A778F550E7}" presName="node" presStyleLbl="node1" presStyleIdx="5" presStyleCnt="10" custScaleY="1263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CCFF4D-F51E-4AA5-AABE-F59E5C38F990}" type="pres">
      <dgm:prSet presAssocID="{0657D8F0-7530-4199-88D1-688652D0D72E}" presName="sibTrans" presStyleCnt="0"/>
      <dgm:spPr/>
      <dgm:t>
        <a:bodyPr/>
        <a:lstStyle/>
        <a:p>
          <a:endParaRPr lang="en-US"/>
        </a:p>
      </dgm:t>
    </dgm:pt>
    <dgm:pt modelId="{528CA5E3-6175-454A-BCF0-C12DF0D4398A}" type="pres">
      <dgm:prSet presAssocID="{051F5297-9ADB-4406-BA6A-5DEE565238D0}" presName="node" presStyleLbl="node1" presStyleIdx="6" presStyleCnt="10" custScaleY="1343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497506-6EB2-4267-B958-3F1528C2BE62}" type="pres">
      <dgm:prSet presAssocID="{B01C2C18-D706-4FF8-9E04-D0457B857FFD}" presName="sibTrans" presStyleCnt="0"/>
      <dgm:spPr/>
      <dgm:t>
        <a:bodyPr/>
        <a:lstStyle/>
        <a:p>
          <a:endParaRPr lang="en-US"/>
        </a:p>
      </dgm:t>
    </dgm:pt>
    <dgm:pt modelId="{019CA367-3615-44E1-890B-FF997431F99D}" type="pres">
      <dgm:prSet presAssocID="{722DF01C-6BF1-4321-9322-3329C477D34C}" presName="node" presStyleLbl="node1" presStyleIdx="7" presStyleCnt="10" custScaleY="1202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090F5B-5376-47A7-8657-24A460875FB2}" type="pres">
      <dgm:prSet presAssocID="{8AE1D719-2C4C-4715-B82F-2DA9D20C4C9A}" presName="sibTrans" presStyleCnt="0"/>
      <dgm:spPr/>
      <dgm:t>
        <a:bodyPr/>
        <a:lstStyle/>
        <a:p>
          <a:endParaRPr lang="en-US"/>
        </a:p>
      </dgm:t>
    </dgm:pt>
    <dgm:pt modelId="{18CA937A-F41F-4EBD-B6DF-82C1EF8389E5}" type="pres">
      <dgm:prSet presAssocID="{D0D69599-1A61-4868-901A-CB00C2D06BD6}" presName="node" presStyleLbl="node1" presStyleIdx="8" presStyleCnt="10" custScaleY="1323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798B44-AEC5-40CF-A76D-DF36EDA983CB}" type="pres">
      <dgm:prSet presAssocID="{3DAEB192-3BFF-428A-BFF9-F300D48A472A}" presName="sibTrans" presStyleCnt="0"/>
      <dgm:spPr/>
      <dgm:t>
        <a:bodyPr/>
        <a:lstStyle/>
        <a:p>
          <a:endParaRPr lang="en-US"/>
        </a:p>
      </dgm:t>
    </dgm:pt>
    <dgm:pt modelId="{E9641A2C-A9C3-4350-B433-3BA66D8EA1CC}" type="pres">
      <dgm:prSet presAssocID="{81216FC0-DDF5-4C4C-B63C-711FD962BFB1}" presName="node" presStyleLbl="node1" presStyleIdx="9" presStyleCnt="10" custScaleY="1222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7A0255B-6D83-4DE6-8EA2-A463FEA27A03}" type="presOf" srcId="{9F87EDAA-3F78-4FEF-936E-7DF9A2F1B465}" destId="{08CCCB64-6D13-4809-A712-BAED074A4BC6}" srcOrd="0" destOrd="0" presId="urn:microsoft.com/office/officeart/2005/8/layout/default"/>
    <dgm:cxn modelId="{D03E9450-4FA2-4EF3-AEE5-FBD42F0626E5}" srcId="{0FE56586-945E-48D3-B0E9-D66732D03E39}" destId="{81216FC0-DDF5-4C4C-B63C-711FD962BFB1}" srcOrd="9" destOrd="0" parTransId="{18112505-D3A1-4C54-915A-3630FCEF9D07}" sibTransId="{09D01DCF-6BE3-4B2A-9774-0C5EC7CF3EC8}"/>
    <dgm:cxn modelId="{952F138F-32C8-4E0E-B8B3-3E67C84E9DBF}" type="presOf" srcId="{051F5297-9ADB-4406-BA6A-5DEE565238D0}" destId="{528CA5E3-6175-454A-BCF0-C12DF0D4398A}" srcOrd="0" destOrd="0" presId="urn:microsoft.com/office/officeart/2005/8/layout/default"/>
    <dgm:cxn modelId="{832A4884-EB1F-4D3A-8392-44F207EF4067}" type="presOf" srcId="{ADA24B8C-EE32-40F9-B7BF-79694000D179}" destId="{22907365-1998-4A17-808F-54DF6A76C71F}" srcOrd="0" destOrd="0" presId="urn:microsoft.com/office/officeart/2005/8/layout/default"/>
    <dgm:cxn modelId="{1EA7C23A-B1DD-4F75-91BC-33E8A9C9BA60}" srcId="{0FE56586-945E-48D3-B0E9-D66732D03E39}" destId="{9F87EDAA-3F78-4FEF-936E-7DF9A2F1B465}" srcOrd="1" destOrd="0" parTransId="{43FFAA7D-972C-46A3-BDF8-38736701246A}" sibTransId="{91108120-5FDD-47EE-8252-09AA0FC0223B}"/>
    <dgm:cxn modelId="{5F62F082-66C0-4FAE-99EB-7979EF681771}" type="presOf" srcId="{66E4BC90-3EBE-484E-9E7C-BBEBFB662ECB}" destId="{6759644E-1EA5-426B-9669-049A6124F095}" srcOrd="0" destOrd="0" presId="urn:microsoft.com/office/officeart/2005/8/layout/default"/>
    <dgm:cxn modelId="{A1E06154-2FD0-4157-A215-4AC1BB53E0BA}" type="presOf" srcId="{30E49FFE-910B-4DE3-863B-891A63A4EF95}" destId="{E363DF58-6EB9-4B91-B934-DF928EC5519C}" srcOrd="0" destOrd="0" presId="urn:microsoft.com/office/officeart/2005/8/layout/default"/>
    <dgm:cxn modelId="{408E8332-07B4-4D53-B740-6ACE53394F49}" srcId="{0FE56586-945E-48D3-B0E9-D66732D03E39}" destId="{051F5297-9ADB-4406-BA6A-5DEE565238D0}" srcOrd="6" destOrd="0" parTransId="{322A7E8E-5A50-4BF8-A597-68356A20930B}" sibTransId="{B01C2C18-D706-4FF8-9E04-D0457B857FFD}"/>
    <dgm:cxn modelId="{D43179FE-B74F-4DF1-856D-DAEC2BCF7858}" srcId="{0FE56586-945E-48D3-B0E9-D66732D03E39}" destId="{66E4BC90-3EBE-484E-9E7C-BBEBFB662ECB}" srcOrd="4" destOrd="0" parTransId="{F127A278-D57E-4400-9467-87FEE38C595F}" sibTransId="{80AB17FF-C3CB-4546-8793-787635615305}"/>
    <dgm:cxn modelId="{A47076D6-8F52-4B00-893D-80835A1A3CD5}" srcId="{0FE56586-945E-48D3-B0E9-D66732D03E39}" destId="{D0D69599-1A61-4868-901A-CB00C2D06BD6}" srcOrd="8" destOrd="0" parTransId="{BAE944E3-FC02-425B-9330-0F67C3DFD249}" sibTransId="{3DAEB192-3BFF-428A-BFF9-F300D48A472A}"/>
    <dgm:cxn modelId="{F791EFAF-5F01-4138-ADD5-470B152DB2D2}" srcId="{0FE56586-945E-48D3-B0E9-D66732D03E39}" destId="{ADA24B8C-EE32-40F9-B7BF-79694000D179}" srcOrd="0" destOrd="0" parTransId="{91714912-CB88-4229-B404-1084B6162143}" sibTransId="{26D790D8-DB63-4738-B58D-402EE3BE2644}"/>
    <dgm:cxn modelId="{E428ED8A-6E1F-4707-A988-D8D0CA444B1B}" srcId="{0FE56586-945E-48D3-B0E9-D66732D03E39}" destId="{3D032CB5-B492-433F-9535-A04200015784}" srcOrd="2" destOrd="0" parTransId="{1B224471-36E8-44C0-91A1-ACE62067A2D2}" sibTransId="{990BC81E-483B-478B-A367-1B53045A9D4B}"/>
    <dgm:cxn modelId="{4EC7EC17-4996-4923-965B-535C8442D63D}" srcId="{0FE56586-945E-48D3-B0E9-D66732D03E39}" destId="{722DF01C-6BF1-4321-9322-3329C477D34C}" srcOrd="7" destOrd="0" parTransId="{40111209-3A0F-48AC-BAF3-28F2CFF4186E}" sibTransId="{8AE1D719-2C4C-4715-B82F-2DA9D20C4C9A}"/>
    <dgm:cxn modelId="{3EA7981C-5921-4B15-B7FF-8C70DFD2CF03}" type="presOf" srcId="{81216FC0-DDF5-4C4C-B63C-711FD962BFB1}" destId="{E9641A2C-A9C3-4350-B433-3BA66D8EA1CC}" srcOrd="0" destOrd="0" presId="urn:microsoft.com/office/officeart/2005/8/layout/default"/>
    <dgm:cxn modelId="{BE0C59D6-7FF5-404F-A857-0CD9DAFF76D2}" type="presOf" srcId="{80BBA44F-4021-4ED9-BF8E-15A778F550E7}" destId="{3F3F91E2-FD7C-4B26-BA45-48CCCE20790A}" srcOrd="0" destOrd="0" presId="urn:microsoft.com/office/officeart/2005/8/layout/default"/>
    <dgm:cxn modelId="{37109E4C-1E49-41BA-BB85-BBB2BCDA67EC}" srcId="{0FE56586-945E-48D3-B0E9-D66732D03E39}" destId="{30E49FFE-910B-4DE3-863B-891A63A4EF95}" srcOrd="3" destOrd="0" parTransId="{DBBEB824-36C1-4D1D-84F2-A1CEC98A45E3}" sibTransId="{E5614D01-3B2D-42B7-8D8D-7E3F399388D9}"/>
    <dgm:cxn modelId="{C984919E-26E2-4B39-BBBE-1D7BC2591571}" type="presOf" srcId="{3D032CB5-B492-433F-9535-A04200015784}" destId="{D51BCE21-4EA9-4B29-A866-8242C6BF83EC}" srcOrd="0" destOrd="0" presId="urn:microsoft.com/office/officeart/2005/8/layout/default"/>
    <dgm:cxn modelId="{8DF84A14-7338-4F4B-B47A-2FCE796D85D4}" srcId="{0FE56586-945E-48D3-B0E9-D66732D03E39}" destId="{80BBA44F-4021-4ED9-BF8E-15A778F550E7}" srcOrd="5" destOrd="0" parTransId="{6598C55B-F648-415A-A03C-3B209E4BAA76}" sibTransId="{0657D8F0-7530-4199-88D1-688652D0D72E}"/>
    <dgm:cxn modelId="{A91FFAAF-600C-4E53-9F8D-5030B8E3FF5E}" type="presOf" srcId="{D0D69599-1A61-4868-901A-CB00C2D06BD6}" destId="{18CA937A-F41F-4EBD-B6DF-82C1EF8389E5}" srcOrd="0" destOrd="0" presId="urn:microsoft.com/office/officeart/2005/8/layout/default"/>
    <dgm:cxn modelId="{E8BAD4C7-5EF6-4EC1-A4A1-7F0AD879BB19}" type="presOf" srcId="{722DF01C-6BF1-4321-9322-3329C477D34C}" destId="{019CA367-3615-44E1-890B-FF997431F99D}" srcOrd="0" destOrd="0" presId="urn:microsoft.com/office/officeart/2005/8/layout/default"/>
    <dgm:cxn modelId="{D628BFFE-81E9-416D-A909-97CFC268A21C}" type="presOf" srcId="{0FE56586-945E-48D3-B0E9-D66732D03E39}" destId="{85285A6C-333F-4BF3-8571-8CCD00B08D16}" srcOrd="0" destOrd="0" presId="urn:microsoft.com/office/officeart/2005/8/layout/default"/>
    <dgm:cxn modelId="{3905094B-5EBA-4AA3-9A5D-0FF45C2DEE7D}" type="presParOf" srcId="{85285A6C-333F-4BF3-8571-8CCD00B08D16}" destId="{22907365-1998-4A17-808F-54DF6A76C71F}" srcOrd="0" destOrd="0" presId="urn:microsoft.com/office/officeart/2005/8/layout/default"/>
    <dgm:cxn modelId="{8383EF34-E72F-4EFC-BE72-F38C18444326}" type="presParOf" srcId="{85285A6C-333F-4BF3-8571-8CCD00B08D16}" destId="{E9B77989-CFEA-4FFA-87F6-FC675AA24764}" srcOrd="1" destOrd="0" presId="urn:microsoft.com/office/officeart/2005/8/layout/default"/>
    <dgm:cxn modelId="{A00DB4C5-47BC-4C5D-BE30-981C184ED7E3}" type="presParOf" srcId="{85285A6C-333F-4BF3-8571-8CCD00B08D16}" destId="{08CCCB64-6D13-4809-A712-BAED074A4BC6}" srcOrd="2" destOrd="0" presId="urn:microsoft.com/office/officeart/2005/8/layout/default"/>
    <dgm:cxn modelId="{FD146625-58BB-4513-AC1E-7EA74B6776D0}" type="presParOf" srcId="{85285A6C-333F-4BF3-8571-8CCD00B08D16}" destId="{CDB56C73-1C96-453C-AD89-940B7F939E0C}" srcOrd="3" destOrd="0" presId="urn:microsoft.com/office/officeart/2005/8/layout/default"/>
    <dgm:cxn modelId="{655FA9A0-21A5-4644-830C-199750C2E3ED}" type="presParOf" srcId="{85285A6C-333F-4BF3-8571-8CCD00B08D16}" destId="{D51BCE21-4EA9-4B29-A866-8242C6BF83EC}" srcOrd="4" destOrd="0" presId="urn:microsoft.com/office/officeart/2005/8/layout/default"/>
    <dgm:cxn modelId="{99D50A55-F14D-424F-B9EF-0A0D15502EB6}" type="presParOf" srcId="{85285A6C-333F-4BF3-8571-8CCD00B08D16}" destId="{57E2A835-30B1-4772-846E-1414D11EE47C}" srcOrd="5" destOrd="0" presId="urn:microsoft.com/office/officeart/2005/8/layout/default"/>
    <dgm:cxn modelId="{0F2613D1-820D-4EDF-BBBD-0085DB7A6CEF}" type="presParOf" srcId="{85285A6C-333F-4BF3-8571-8CCD00B08D16}" destId="{E363DF58-6EB9-4B91-B934-DF928EC5519C}" srcOrd="6" destOrd="0" presId="urn:microsoft.com/office/officeart/2005/8/layout/default"/>
    <dgm:cxn modelId="{5CE88CB9-BC30-4F2D-861D-C78B21BDFAB7}" type="presParOf" srcId="{85285A6C-333F-4BF3-8571-8CCD00B08D16}" destId="{FF7C1CAC-8159-4A1E-A450-E94D4C358FA0}" srcOrd="7" destOrd="0" presId="urn:microsoft.com/office/officeart/2005/8/layout/default"/>
    <dgm:cxn modelId="{777115DD-3C48-4216-839F-A7A1F1A08441}" type="presParOf" srcId="{85285A6C-333F-4BF3-8571-8CCD00B08D16}" destId="{6759644E-1EA5-426B-9669-049A6124F095}" srcOrd="8" destOrd="0" presId="urn:microsoft.com/office/officeart/2005/8/layout/default"/>
    <dgm:cxn modelId="{88B9D919-D3C2-474F-9A1E-5C94A032D13D}" type="presParOf" srcId="{85285A6C-333F-4BF3-8571-8CCD00B08D16}" destId="{72EDC714-D529-41C3-8524-F43CED53AE8B}" srcOrd="9" destOrd="0" presId="urn:microsoft.com/office/officeart/2005/8/layout/default"/>
    <dgm:cxn modelId="{1391EB76-D1C1-4261-9313-1B52EA7B0BDB}" type="presParOf" srcId="{85285A6C-333F-4BF3-8571-8CCD00B08D16}" destId="{3F3F91E2-FD7C-4B26-BA45-48CCCE20790A}" srcOrd="10" destOrd="0" presId="urn:microsoft.com/office/officeart/2005/8/layout/default"/>
    <dgm:cxn modelId="{C8AF57E8-3ADB-4E53-BE62-E8580344E38F}" type="presParOf" srcId="{85285A6C-333F-4BF3-8571-8CCD00B08D16}" destId="{C8CCFF4D-F51E-4AA5-AABE-F59E5C38F990}" srcOrd="11" destOrd="0" presId="urn:microsoft.com/office/officeart/2005/8/layout/default"/>
    <dgm:cxn modelId="{94B2921D-84DE-4CF9-ACCE-2C6BF9E073DF}" type="presParOf" srcId="{85285A6C-333F-4BF3-8571-8CCD00B08D16}" destId="{528CA5E3-6175-454A-BCF0-C12DF0D4398A}" srcOrd="12" destOrd="0" presId="urn:microsoft.com/office/officeart/2005/8/layout/default"/>
    <dgm:cxn modelId="{332B299F-29C4-429A-9800-DEC6F4CFAFC3}" type="presParOf" srcId="{85285A6C-333F-4BF3-8571-8CCD00B08D16}" destId="{EA497506-6EB2-4267-B958-3F1528C2BE62}" srcOrd="13" destOrd="0" presId="urn:microsoft.com/office/officeart/2005/8/layout/default"/>
    <dgm:cxn modelId="{8D960E7F-508E-4620-94D3-461E48F4DE10}" type="presParOf" srcId="{85285A6C-333F-4BF3-8571-8CCD00B08D16}" destId="{019CA367-3615-44E1-890B-FF997431F99D}" srcOrd="14" destOrd="0" presId="urn:microsoft.com/office/officeart/2005/8/layout/default"/>
    <dgm:cxn modelId="{F9543133-C686-4056-862A-9E5360E8CD0F}" type="presParOf" srcId="{85285A6C-333F-4BF3-8571-8CCD00B08D16}" destId="{CF090F5B-5376-47A7-8657-24A460875FB2}" srcOrd="15" destOrd="0" presId="urn:microsoft.com/office/officeart/2005/8/layout/default"/>
    <dgm:cxn modelId="{76EF8A77-B0DF-4004-B2B0-E93C2B32B77A}" type="presParOf" srcId="{85285A6C-333F-4BF3-8571-8CCD00B08D16}" destId="{18CA937A-F41F-4EBD-B6DF-82C1EF8389E5}" srcOrd="16" destOrd="0" presId="urn:microsoft.com/office/officeart/2005/8/layout/default"/>
    <dgm:cxn modelId="{485E024B-1E46-47BD-9622-5BBA02D35FCD}" type="presParOf" srcId="{85285A6C-333F-4BF3-8571-8CCD00B08D16}" destId="{A7798B44-AEC5-40CF-A76D-DF36EDA983CB}" srcOrd="17" destOrd="0" presId="urn:microsoft.com/office/officeart/2005/8/layout/default"/>
    <dgm:cxn modelId="{6C1EB4BE-1CC7-48A4-86CC-CA1067409607}" type="presParOf" srcId="{85285A6C-333F-4BF3-8571-8CCD00B08D16}" destId="{E9641A2C-A9C3-4350-B433-3BA66D8EA1CC}" srcOrd="1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1407AE7-9982-405E-A154-80DDE718D303}" type="doc">
      <dgm:prSet loTypeId="urn:microsoft.com/office/officeart/2005/8/layout/default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9290626A-F11D-4C37-9A76-2068BD32FA41}">
      <dgm:prSet custT="1"/>
      <dgm:spPr/>
      <dgm:t>
        <a:bodyPr/>
        <a:lstStyle/>
        <a:p>
          <a:r>
            <a:rPr lang="ka-GE" sz="1400" b="1" dirty="0">
              <a:latin typeface="Calibri" panose="020F0502020204030204" pitchFamily="34" charset="0"/>
              <a:cs typeface="Calibri" panose="020F0502020204030204" pitchFamily="34" charset="0"/>
            </a:rPr>
            <a:t>ინფექციის გავრცელების პირველ ეტაპზე ამოქმედა სპეციალური კითხვარი - რისკის ჯგუფის ქვეყნებიდან შემოსული </a:t>
          </a:r>
          <a:r>
            <a:rPr lang="ka-GE" sz="1400" b="1" dirty="0" smtClean="0">
              <a:latin typeface="Calibri" panose="020F0502020204030204" pitchFamily="34" charset="0"/>
              <a:cs typeface="Calibri" panose="020F0502020204030204" pitchFamily="34" charset="0"/>
            </a:rPr>
            <a:t>ბენეფიციარების იდენტიფიცირებისათვის</a:t>
          </a:r>
          <a:r>
            <a:rPr lang="ka-GE" sz="1600" b="1" dirty="0">
              <a:latin typeface="Calibri" panose="020F0502020204030204" pitchFamily="34" charset="0"/>
              <a:cs typeface="Calibri" panose="020F0502020204030204" pitchFamily="34" charset="0"/>
            </a:rPr>
            <a:t>; </a:t>
          </a:r>
          <a:endParaRPr lang="en-US" sz="1600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27982BD-0E89-4A25-A300-F51DF0DE98A2}" type="parTrans" cxnId="{6D665301-AAEE-492F-AC76-0188EDBA002E}">
      <dgm:prSet/>
      <dgm:spPr/>
      <dgm:t>
        <a:bodyPr/>
        <a:lstStyle/>
        <a:p>
          <a:endParaRPr lang="en-US" sz="16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B84636F-9574-47DA-8444-76B91FB923C5}" type="sibTrans" cxnId="{6D665301-AAEE-492F-AC76-0188EDBA002E}">
      <dgm:prSet/>
      <dgm:spPr/>
      <dgm:t>
        <a:bodyPr/>
        <a:lstStyle/>
        <a:p>
          <a:endParaRPr lang="en-US" sz="16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F960C73-D2C6-43FF-8D1E-03F7DB197240}">
      <dgm:prSet custT="1"/>
      <dgm:spPr/>
      <dgm:t>
        <a:bodyPr/>
        <a:lstStyle/>
        <a:p>
          <a:r>
            <a:rPr lang="ka-GE" sz="1600" b="1" dirty="0">
              <a:latin typeface="Calibri" panose="020F0502020204030204" pitchFamily="34" charset="0"/>
              <a:cs typeface="Calibri" panose="020F0502020204030204" pitchFamily="34" charset="0"/>
            </a:rPr>
            <a:t>ეტაპობრივად შეიზღუდა დაწესებულებაში პირთა შესვლა-გასვლა;</a:t>
          </a:r>
          <a:endParaRPr lang="en-US" sz="1600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91C9507-1E55-422B-9A38-617E714A3D22}" type="parTrans" cxnId="{9962325A-8D05-4E37-88BD-371286F85198}">
      <dgm:prSet/>
      <dgm:spPr/>
      <dgm:t>
        <a:bodyPr/>
        <a:lstStyle/>
        <a:p>
          <a:endParaRPr lang="en-US" sz="16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52385B7-9DBB-436F-8DA6-D38528242A22}" type="sibTrans" cxnId="{9962325A-8D05-4E37-88BD-371286F85198}">
      <dgm:prSet/>
      <dgm:spPr/>
      <dgm:t>
        <a:bodyPr/>
        <a:lstStyle/>
        <a:p>
          <a:endParaRPr lang="en-US" sz="16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C17E090-543E-401F-BCC8-88781925D4E3}">
      <dgm:prSet custT="1"/>
      <dgm:spPr/>
      <dgm:t>
        <a:bodyPr/>
        <a:lstStyle/>
        <a:p>
          <a:r>
            <a:rPr lang="ka-GE" sz="1600" b="1" dirty="0" smtClean="0">
              <a:latin typeface="Calibri" panose="020F0502020204030204" pitchFamily="34" charset="0"/>
              <a:cs typeface="Calibri" panose="020F0502020204030204" pitchFamily="34" charset="0"/>
            </a:rPr>
            <a:t>რეგულარულად ტარდება სადეზინფექციო </a:t>
          </a:r>
          <a:r>
            <a:rPr lang="ka-GE" sz="1600" b="1" dirty="0">
              <a:latin typeface="Calibri" panose="020F0502020204030204" pitchFamily="34" charset="0"/>
              <a:cs typeface="Calibri" panose="020F0502020204030204" pitchFamily="34" charset="0"/>
            </a:rPr>
            <a:t>სამუშაოები, როგორც შიდა, ასევე გარე პერიმეტრზე; </a:t>
          </a:r>
          <a:endParaRPr lang="en-US" sz="1600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F5863E-F5F5-4BB5-86C6-E651E4D020D6}" type="parTrans" cxnId="{57E45660-E8E6-42DC-B3C3-2CC1ACFB5F7E}">
      <dgm:prSet/>
      <dgm:spPr/>
      <dgm:t>
        <a:bodyPr/>
        <a:lstStyle/>
        <a:p>
          <a:endParaRPr lang="en-US" sz="16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3991D96-5C13-49F5-9FEC-2AB4F9E14A9C}" type="sibTrans" cxnId="{57E45660-E8E6-42DC-B3C3-2CC1ACFB5F7E}">
      <dgm:prSet/>
      <dgm:spPr/>
      <dgm:t>
        <a:bodyPr/>
        <a:lstStyle/>
        <a:p>
          <a:endParaRPr lang="en-US" sz="16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CAB711F-7201-4D42-B0C4-87B8D051D1D2}">
      <dgm:prSet custT="1"/>
      <dgm:spPr/>
      <dgm:t>
        <a:bodyPr/>
        <a:lstStyle/>
        <a:p>
          <a:r>
            <a:rPr lang="ka-GE" sz="1600" b="1">
              <a:latin typeface="Calibri" panose="020F0502020204030204" pitchFamily="34" charset="0"/>
              <a:cs typeface="Calibri" panose="020F0502020204030204" pitchFamily="34" charset="0"/>
            </a:rPr>
            <a:t>მოხდა ყველა დაწესებულების დამცავი საშუალებებით აღჭურვა; </a:t>
          </a:r>
          <a:endParaRPr lang="en-US" sz="16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7349950-7918-4189-8BBF-8D7440B8A134}" type="parTrans" cxnId="{9AAFA3F6-93E8-4054-9C92-AEBE0E9A0FB0}">
      <dgm:prSet/>
      <dgm:spPr/>
      <dgm:t>
        <a:bodyPr/>
        <a:lstStyle/>
        <a:p>
          <a:endParaRPr lang="en-US" sz="16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DBB2BCB-016F-4EA6-8B88-54F531B1831C}" type="sibTrans" cxnId="{9AAFA3F6-93E8-4054-9C92-AEBE0E9A0FB0}">
      <dgm:prSet/>
      <dgm:spPr/>
      <dgm:t>
        <a:bodyPr/>
        <a:lstStyle/>
        <a:p>
          <a:endParaRPr lang="en-US" sz="16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5911372-4652-452D-B4E3-47ADE4BBF531}">
      <dgm:prSet custT="1"/>
      <dgm:spPr/>
      <dgm:t>
        <a:bodyPr/>
        <a:lstStyle/>
        <a:p>
          <a:r>
            <a:rPr lang="en-GB" sz="1600" b="1" dirty="0">
              <a:latin typeface="Calibri" panose="020F0502020204030204" pitchFamily="34" charset="0"/>
              <a:cs typeface="Calibri" panose="020F0502020204030204" pitchFamily="34" charset="0"/>
            </a:rPr>
            <a:t>NCDC-</a:t>
          </a:r>
          <a:r>
            <a:rPr lang="ka-GE" sz="1600" b="1" dirty="0">
              <a:latin typeface="Calibri" panose="020F0502020204030204" pitchFamily="34" charset="0"/>
              <a:cs typeface="Calibri" panose="020F0502020204030204" pitchFamily="34" charset="0"/>
            </a:rPr>
            <a:t>ს ეპიდემიოლოგის მიერ მოხდა ყველა დაწესებულებიდან პასუხისმგებელი თანამშრომლების გადამზადება ინფექციის შესახებ;</a:t>
          </a:r>
          <a:endParaRPr lang="en-US" sz="1600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78B6412-3CC3-455A-88D6-587E55E4FB2A}" type="parTrans" cxnId="{FF3DEC18-AD48-4D6D-9078-9AF6C10B6BB9}">
      <dgm:prSet/>
      <dgm:spPr/>
      <dgm:t>
        <a:bodyPr/>
        <a:lstStyle/>
        <a:p>
          <a:endParaRPr lang="en-US" sz="16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55D12F7-0EBC-41B4-A457-C8CE60D8E735}" type="sibTrans" cxnId="{FF3DEC18-AD48-4D6D-9078-9AF6C10B6BB9}">
      <dgm:prSet/>
      <dgm:spPr/>
      <dgm:t>
        <a:bodyPr/>
        <a:lstStyle/>
        <a:p>
          <a:endParaRPr lang="en-US" sz="16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FAB7F80-0DED-4EE3-B202-B9C2B522D161}">
      <dgm:prSet custT="1"/>
      <dgm:spPr/>
      <dgm:t>
        <a:bodyPr/>
        <a:lstStyle/>
        <a:p>
          <a:r>
            <a:rPr lang="ka-GE" sz="1400" b="1" dirty="0">
              <a:latin typeface="Calibri" panose="020F0502020204030204" pitchFamily="34" charset="0"/>
              <a:cs typeface="Calibri" panose="020F0502020204030204" pitchFamily="34" charset="0"/>
            </a:rPr>
            <a:t>თბილისის თავშესაფარში მოეწყო საიზოლაციო სივრცე სადაც ბენეფიციარები 14 დღით თავსდებიან და ამის შემდეგ ხდება მათი სხვა დაწესებულებებში გადაყვანა;</a:t>
          </a:r>
          <a:endParaRPr lang="en-US" sz="1400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D4C800E-632D-4312-BFCF-ED8AE5A2AC26}" type="parTrans" cxnId="{176A5A33-C2CB-4B15-8837-33B75E6160D4}">
      <dgm:prSet/>
      <dgm:spPr/>
      <dgm:t>
        <a:bodyPr/>
        <a:lstStyle/>
        <a:p>
          <a:endParaRPr lang="en-US" sz="16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8B82B7-7B99-4B2D-ACA9-D9C37657E07B}" type="sibTrans" cxnId="{176A5A33-C2CB-4B15-8837-33B75E6160D4}">
      <dgm:prSet/>
      <dgm:spPr/>
      <dgm:t>
        <a:bodyPr/>
        <a:lstStyle/>
        <a:p>
          <a:endParaRPr lang="en-US" sz="16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F646BF-FDC6-42B3-A78D-F6C6F9E36B58}">
      <dgm:prSet custT="1"/>
      <dgm:spPr/>
      <dgm:t>
        <a:bodyPr/>
        <a:lstStyle/>
        <a:p>
          <a:r>
            <a:rPr lang="ka-GE" sz="1600" b="1">
              <a:latin typeface="Calibri" panose="020F0502020204030204" pitchFamily="34" charset="0"/>
              <a:cs typeface="Calibri" panose="020F0502020204030204" pitchFamily="34" charset="0"/>
            </a:rPr>
            <a:t>მომზადდა საკარანტინე სივრცე, დამატებითი ბენეფიციარების განსათავსებლად; </a:t>
          </a:r>
          <a:endParaRPr lang="en-US" sz="16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4B59A6F-C29E-4691-AE82-D21F7B4D15A2}" type="parTrans" cxnId="{0B88D788-7090-4C96-BDF7-F217B41C3B7F}">
      <dgm:prSet/>
      <dgm:spPr/>
      <dgm:t>
        <a:bodyPr/>
        <a:lstStyle/>
        <a:p>
          <a:endParaRPr lang="en-US" sz="16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11016F-E200-43A1-898C-8498F43BFB96}" type="sibTrans" cxnId="{0B88D788-7090-4C96-BDF7-F217B41C3B7F}">
      <dgm:prSet/>
      <dgm:spPr/>
      <dgm:t>
        <a:bodyPr/>
        <a:lstStyle/>
        <a:p>
          <a:endParaRPr lang="en-US" sz="16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77812F-C786-48D3-889A-EE8F0EA62FE5}">
      <dgm:prSet custT="1"/>
      <dgm:spPr/>
      <dgm:t>
        <a:bodyPr/>
        <a:lstStyle/>
        <a:p>
          <a:r>
            <a:rPr lang="ka-GE" sz="1600" b="1">
              <a:latin typeface="Calibri" panose="020F0502020204030204" pitchFamily="34" charset="0"/>
              <a:cs typeface="Calibri" panose="020F0502020204030204" pitchFamily="34" charset="0"/>
            </a:rPr>
            <a:t>ხორციალდება მუდმივი მონიტორინგი არსებული მითითებებისა და რეკომენდაციების შესრულებაზე;</a:t>
          </a:r>
          <a:endParaRPr lang="en-US" sz="16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0402185-3BBC-4703-8167-343AC801C4D3}" type="parTrans" cxnId="{BB00DBEB-C114-4FF9-BDFC-E8FB4922539C}">
      <dgm:prSet/>
      <dgm:spPr/>
      <dgm:t>
        <a:bodyPr/>
        <a:lstStyle/>
        <a:p>
          <a:endParaRPr lang="en-US" sz="16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6E33A3F-67FD-4A55-9C5F-82E66D09E297}" type="sibTrans" cxnId="{BB00DBEB-C114-4FF9-BDFC-E8FB4922539C}">
      <dgm:prSet/>
      <dgm:spPr/>
      <dgm:t>
        <a:bodyPr/>
        <a:lstStyle/>
        <a:p>
          <a:endParaRPr lang="en-US" sz="1600" b="1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1FC6570-0E5E-4715-B356-DC4E8C516AD2}" type="pres">
      <dgm:prSet presAssocID="{51407AE7-9982-405E-A154-80DDE718D30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6B75966-3D61-4DF5-A3C8-F849C2AA35CB}" type="pres">
      <dgm:prSet presAssocID="{9290626A-F11D-4C37-9A76-2068BD32FA41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8EF330-0A82-4703-B8BC-0BCEEBABCA31}" type="pres">
      <dgm:prSet presAssocID="{1B84636F-9574-47DA-8444-76B91FB923C5}" presName="sibTrans" presStyleCnt="0"/>
      <dgm:spPr/>
      <dgm:t>
        <a:bodyPr/>
        <a:lstStyle/>
        <a:p>
          <a:endParaRPr lang="en-US"/>
        </a:p>
      </dgm:t>
    </dgm:pt>
    <dgm:pt modelId="{70C5E5F1-0AA8-47FC-8D49-4FD583C50271}" type="pres">
      <dgm:prSet presAssocID="{BF960C73-D2C6-43FF-8D1E-03F7DB197240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A59AC3-4A57-49AB-AD05-9E509FE5A733}" type="pres">
      <dgm:prSet presAssocID="{852385B7-9DBB-436F-8DA6-D38528242A22}" presName="sibTrans" presStyleCnt="0"/>
      <dgm:spPr/>
      <dgm:t>
        <a:bodyPr/>
        <a:lstStyle/>
        <a:p>
          <a:endParaRPr lang="en-US"/>
        </a:p>
      </dgm:t>
    </dgm:pt>
    <dgm:pt modelId="{151A9DC5-5B0A-4D04-9376-AC8DC0FDF358}" type="pres">
      <dgm:prSet presAssocID="{CC17E090-543E-401F-BCC8-88781925D4E3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A27A0A-E8F8-48B3-84A8-A5444B79E635}" type="pres">
      <dgm:prSet presAssocID="{D3991D96-5C13-49F5-9FEC-2AB4F9E14A9C}" presName="sibTrans" presStyleCnt="0"/>
      <dgm:spPr/>
      <dgm:t>
        <a:bodyPr/>
        <a:lstStyle/>
        <a:p>
          <a:endParaRPr lang="en-US"/>
        </a:p>
      </dgm:t>
    </dgm:pt>
    <dgm:pt modelId="{4706075E-5F88-4D8D-AAF7-6C9FF0B515B4}" type="pres">
      <dgm:prSet presAssocID="{4CAB711F-7201-4D42-B0C4-87B8D051D1D2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C22597-B468-40F3-915B-48EF22675367}" type="pres">
      <dgm:prSet presAssocID="{ADBB2BCB-016F-4EA6-8B88-54F531B1831C}" presName="sibTrans" presStyleCnt="0"/>
      <dgm:spPr/>
      <dgm:t>
        <a:bodyPr/>
        <a:lstStyle/>
        <a:p>
          <a:endParaRPr lang="en-US"/>
        </a:p>
      </dgm:t>
    </dgm:pt>
    <dgm:pt modelId="{7F8CA7DB-9198-4B10-B84A-E94E0B41DCFB}" type="pres">
      <dgm:prSet presAssocID="{B5911372-4652-452D-B4E3-47ADE4BBF531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45E974-30BD-41D6-A90E-49462AF4B459}" type="pres">
      <dgm:prSet presAssocID="{055D12F7-0EBC-41B4-A457-C8CE60D8E735}" presName="sibTrans" presStyleCnt="0"/>
      <dgm:spPr/>
      <dgm:t>
        <a:bodyPr/>
        <a:lstStyle/>
        <a:p>
          <a:endParaRPr lang="en-US"/>
        </a:p>
      </dgm:t>
    </dgm:pt>
    <dgm:pt modelId="{8F02D572-34FC-4EC0-BBB6-2357915FD5E0}" type="pres">
      <dgm:prSet presAssocID="{0FAB7F80-0DED-4EE3-B202-B9C2B522D161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744BD2-4703-4789-87C8-AC9F7B93E1C0}" type="pres">
      <dgm:prSet presAssocID="{AE8B82B7-7B99-4B2D-ACA9-D9C37657E07B}" presName="sibTrans" presStyleCnt="0"/>
      <dgm:spPr/>
      <dgm:t>
        <a:bodyPr/>
        <a:lstStyle/>
        <a:p>
          <a:endParaRPr lang="en-US"/>
        </a:p>
      </dgm:t>
    </dgm:pt>
    <dgm:pt modelId="{60540F51-30D0-4EFE-9250-0B92D9AF6ECC}" type="pres">
      <dgm:prSet presAssocID="{92F646BF-FDC6-42B3-A78D-F6C6F9E36B58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B8635F-7D9B-428A-91F2-1C125938748C}" type="pres">
      <dgm:prSet presAssocID="{3211016F-E200-43A1-898C-8498F43BFB96}" presName="sibTrans" presStyleCnt="0"/>
      <dgm:spPr/>
      <dgm:t>
        <a:bodyPr/>
        <a:lstStyle/>
        <a:p>
          <a:endParaRPr lang="en-US"/>
        </a:p>
      </dgm:t>
    </dgm:pt>
    <dgm:pt modelId="{46314088-6FBA-42AD-AD2B-BA2A3DDDDEB5}" type="pres">
      <dgm:prSet presAssocID="{9B77812F-C786-48D3-889A-EE8F0EA62FE5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21D790D-E095-45B1-A594-FB5A8E7BE815}" type="presOf" srcId="{9B77812F-C786-48D3-889A-EE8F0EA62FE5}" destId="{46314088-6FBA-42AD-AD2B-BA2A3DDDDEB5}" srcOrd="0" destOrd="0" presId="urn:microsoft.com/office/officeart/2005/8/layout/default"/>
    <dgm:cxn modelId="{9143D09D-2ADD-4D60-9089-A68A5F67D4D7}" type="presOf" srcId="{9290626A-F11D-4C37-9A76-2068BD32FA41}" destId="{B6B75966-3D61-4DF5-A3C8-F849C2AA35CB}" srcOrd="0" destOrd="0" presId="urn:microsoft.com/office/officeart/2005/8/layout/default"/>
    <dgm:cxn modelId="{57E45660-E8E6-42DC-B3C3-2CC1ACFB5F7E}" srcId="{51407AE7-9982-405E-A154-80DDE718D303}" destId="{CC17E090-543E-401F-BCC8-88781925D4E3}" srcOrd="2" destOrd="0" parTransId="{50F5863E-F5F5-4BB5-86C6-E651E4D020D6}" sibTransId="{D3991D96-5C13-49F5-9FEC-2AB4F9E14A9C}"/>
    <dgm:cxn modelId="{6D665301-AAEE-492F-AC76-0188EDBA002E}" srcId="{51407AE7-9982-405E-A154-80DDE718D303}" destId="{9290626A-F11D-4C37-9A76-2068BD32FA41}" srcOrd="0" destOrd="0" parTransId="{627982BD-0E89-4A25-A300-F51DF0DE98A2}" sibTransId="{1B84636F-9574-47DA-8444-76B91FB923C5}"/>
    <dgm:cxn modelId="{3EFC031B-AA62-4996-A84D-E2F56770270F}" type="presOf" srcId="{0FAB7F80-0DED-4EE3-B202-B9C2B522D161}" destId="{8F02D572-34FC-4EC0-BBB6-2357915FD5E0}" srcOrd="0" destOrd="0" presId="urn:microsoft.com/office/officeart/2005/8/layout/default"/>
    <dgm:cxn modelId="{7EB696FD-CE45-4E70-9F2E-365947534A14}" type="presOf" srcId="{4CAB711F-7201-4D42-B0C4-87B8D051D1D2}" destId="{4706075E-5F88-4D8D-AAF7-6C9FF0B515B4}" srcOrd="0" destOrd="0" presId="urn:microsoft.com/office/officeart/2005/8/layout/default"/>
    <dgm:cxn modelId="{9962325A-8D05-4E37-88BD-371286F85198}" srcId="{51407AE7-9982-405E-A154-80DDE718D303}" destId="{BF960C73-D2C6-43FF-8D1E-03F7DB197240}" srcOrd="1" destOrd="0" parTransId="{D91C9507-1E55-422B-9A38-617E714A3D22}" sibTransId="{852385B7-9DBB-436F-8DA6-D38528242A22}"/>
    <dgm:cxn modelId="{9CE321D3-BBC4-4C89-BFD0-36BFA287FFC1}" type="presOf" srcId="{BF960C73-D2C6-43FF-8D1E-03F7DB197240}" destId="{70C5E5F1-0AA8-47FC-8D49-4FD583C50271}" srcOrd="0" destOrd="0" presId="urn:microsoft.com/office/officeart/2005/8/layout/default"/>
    <dgm:cxn modelId="{BB00DBEB-C114-4FF9-BDFC-E8FB4922539C}" srcId="{51407AE7-9982-405E-A154-80DDE718D303}" destId="{9B77812F-C786-48D3-889A-EE8F0EA62FE5}" srcOrd="7" destOrd="0" parTransId="{B0402185-3BBC-4703-8167-343AC801C4D3}" sibTransId="{46E33A3F-67FD-4A55-9C5F-82E66D09E297}"/>
    <dgm:cxn modelId="{55E164D9-9E39-4573-BDE4-90E73B59F136}" type="presOf" srcId="{51407AE7-9982-405E-A154-80DDE718D303}" destId="{21FC6570-0E5E-4715-B356-DC4E8C516AD2}" srcOrd="0" destOrd="0" presId="urn:microsoft.com/office/officeart/2005/8/layout/default"/>
    <dgm:cxn modelId="{176A5A33-C2CB-4B15-8837-33B75E6160D4}" srcId="{51407AE7-9982-405E-A154-80DDE718D303}" destId="{0FAB7F80-0DED-4EE3-B202-B9C2B522D161}" srcOrd="5" destOrd="0" parTransId="{9D4C800E-632D-4312-BFCF-ED8AE5A2AC26}" sibTransId="{AE8B82B7-7B99-4B2D-ACA9-D9C37657E07B}"/>
    <dgm:cxn modelId="{0B88D788-7090-4C96-BDF7-F217B41C3B7F}" srcId="{51407AE7-9982-405E-A154-80DDE718D303}" destId="{92F646BF-FDC6-42B3-A78D-F6C6F9E36B58}" srcOrd="6" destOrd="0" parTransId="{64B59A6F-C29E-4691-AE82-D21F7B4D15A2}" sibTransId="{3211016F-E200-43A1-898C-8498F43BFB96}"/>
    <dgm:cxn modelId="{9AAFA3F6-93E8-4054-9C92-AEBE0E9A0FB0}" srcId="{51407AE7-9982-405E-A154-80DDE718D303}" destId="{4CAB711F-7201-4D42-B0C4-87B8D051D1D2}" srcOrd="3" destOrd="0" parTransId="{E7349950-7918-4189-8BBF-8D7440B8A134}" sibTransId="{ADBB2BCB-016F-4EA6-8B88-54F531B1831C}"/>
    <dgm:cxn modelId="{D59497C9-45B7-4412-A1E8-C99A28AEF1EE}" type="presOf" srcId="{92F646BF-FDC6-42B3-A78D-F6C6F9E36B58}" destId="{60540F51-30D0-4EFE-9250-0B92D9AF6ECC}" srcOrd="0" destOrd="0" presId="urn:microsoft.com/office/officeart/2005/8/layout/default"/>
    <dgm:cxn modelId="{FF3DEC18-AD48-4D6D-9078-9AF6C10B6BB9}" srcId="{51407AE7-9982-405E-A154-80DDE718D303}" destId="{B5911372-4652-452D-B4E3-47ADE4BBF531}" srcOrd="4" destOrd="0" parTransId="{678B6412-3CC3-455A-88D6-587E55E4FB2A}" sibTransId="{055D12F7-0EBC-41B4-A457-C8CE60D8E735}"/>
    <dgm:cxn modelId="{8F682B76-8F75-4754-8014-5DD72D63BD7B}" type="presOf" srcId="{B5911372-4652-452D-B4E3-47ADE4BBF531}" destId="{7F8CA7DB-9198-4B10-B84A-E94E0B41DCFB}" srcOrd="0" destOrd="0" presId="urn:microsoft.com/office/officeart/2005/8/layout/default"/>
    <dgm:cxn modelId="{4ACF90AD-5264-447E-94B1-6172F3617323}" type="presOf" srcId="{CC17E090-543E-401F-BCC8-88781925D4E3}" destId="{151A9DC5-5B0A-4D04-9376-AC8DC0FDF358}" srcOrd="0" destOrd="0" presId="urn:microsoft.com/office/officeart/2005/8/layout/default"/>
    <dgm:cxn modelId="{6291CEA2-1413-4DA8-B0F0-E08E04B7E7E3}" type="presParOf" srcId="{21FC6570-0E5E-4715-B356-DC4E8C516AD2}" destId="{B6B75966-3D61-4DF5-A3C8-F849C2AA35CB}" srcOrd="0" destOrd="0" presId="urn:microsoft.com/office/officeart/2005/8/layout/default"/>
    <dgm:cxn modelId="{127AA8E1-8782-42EE-A80D-A04D55C54457}" type="presParOf" srcId="{21FC6570-0E5E-4715-B356-DC4E8C516AD2}" destId="{9A8EF330-0A82-4703-B8BC-0BCEEBABCA31}" srcOrd="1" destOrd="0" presId="urn:microsoft.com/office/officeart/2005/8/layout/default"/>
    <dgm:cxn modelId="{4160090E-80DD-42FE-A107-33248D625423}" type="presParOf" srcId="{21FC6570-0E5E-4715-B356-DC4E8C516AD2}" destId="{70C5E5F1-0AA8-47FC-8D49-4FD583C50271}" srcOrd="2" destOrd="0" presId="urn:microsoft.com/office/officeart/2005/8/layout/default"/>
    <dgm:cxn modelId="{72F928F9-8E02-4AF3-92A0-A97C2CE3055C}" type="presParOf" srcId="{21FC6570-0E5E-4715-B356-DC4E8C516AD2}" destId="{31A59AC3-4A57-49AB-AD05-9E509FE5A733}" srcOrd="3" destOrd="0" presId="urn:microsoft.com/office/officeart/2005/8/layout/default"/>
    <dgm:cxn modelId="{16F83B83-F0D2-4376-AC4D-C1F76F9D523B}" type="presParOf" srcId="{21FC6570-0E5E-4715-B356-DC4E8C516AD2}" destId="{151A9DC5-5B0A-4D04-9376-AC8DC0FDF358}" srcOrd="4" destOrd="0" presId="urn:microsoft.com/office/officeart/2005/8/layout/default"/>
    <dgm:cxn modelId="{48402F7A-889D-4ED5-AFE2-1951348C7B96}" type="presParOf" srcId="{21FC6570-0E5E-4715-B356-DC4E8C516AD2}" destId="{68A27A0A-E8F8-48B3-84A8-A5444B79E635}" srcOrd="5" destOrd="0" presId="urn:microsoft.com/office/officeart/2005/8/layout/default"/>
    <dgm:cxn modelId="{58C4E06E-279A-4720-A6DF-11E9A9D814E3}" type="presParOf" srcId="{21FC6570-0E5E-4715-B356-DC4E8C516AD2}" destId="{4706075E-5F88-4D8D-AAF7-6C9FF0B515B4}" srcOrd="6" destOrd="0" presId="urn:microsoft.com/office/officeart/2005/8/layout/default"/>
    <dgm:cxn modelId="{F8C78E2A-54D9-4D4C-A271-463886D67188}" type="presParOf" srcId="{21FC6570-0E5E-4715-B356-DC4E8C516AD2}" destId="{DFC22597-B468-40F3-915B-48EF22675367}" srcOrd="7" destOrd="0" presId="urn:microsoft.com/office/officeart/2005/8/layout/default"/>
    <dgm:cxn modelId="{DAD287B2-E603-4584-85C4-97343BA9090E}" type="presParOf" srcId="{21FC6570-0E5E-4715-B356-DC4E8C516AD2}" destId="{7F8CA7DB-9198-4B10-B84A-E94E0B41DCFB}" srcOrd="8" destOrd="0" presId="urn:microsoft.com/office/officeart/2005/8/layout/default"/>
    <dgm:cxn modelId="{D375A9CA-4910-4A17-BBE5-EFDCD420D806}" type="presParOf" srcId="{21FC6570-0E5E-4715-B356-DC4E8C516AD2}" destId="{CC45E974-30BD-41D6-A90E-49462AF4B459}" srcOrd="9" destOrd="0" presId="urn:microsoft.com/office/officeart/2005/8/layout/default"/>
    <dgm:cxn modelId="{1142A44D-3939-4BF3-9E00-D5531DB33D97}" type="presParOf" srcId="{21FC6570-0E5E-4715-B356-DC4E8C516AD2}" destId="{8F02D572-34FC-4EC0-BBB6-2357915FD5E0}" srcOrd="10" destOrd="0" presId="urn:microsoft.com/office/officeart/2005/8/layout/default"/>
    <dgm:cxn modelId="{50FF39A7-FA63-44E0-94CF-262D1B6961B0}" type="presParOf" srcId="{21FC6570-0E5E-4715-B356-DC4E8C516AD2}" destId="{EB744BD2-4703-4789-87C8-AC9F7B93E1C0}" srcOrd="11" destOrd="0" presId="urn:microsoft.com/office/officeart/2005/8/layout/default"/>
    <dgm:cxn modelId="{4F3F28F1-4977-4593-9457-5C94351BE4F9}" type="presParOf" srcId="{21FC6570-0E5E-4715-B356-DC4E8C516AD2}" destId="{60540F51-30D0-4EFE-9250-0B92D9AF6ECC}" srcOrd="12" destOrd="0" presId="urn:microsoft.com/office/officeart/2005/8/layout/default"/>
    <dgm:cxn modelId="{342E57D0-A086-40DE-99EF-82272ABE918E}" type="presParOf" srcId="{21FC6570-0E5E-4715-B356-DC4E8C516AD2}" destId="{3EB8635F-7D9B-428A-91F2-1C125938748C}" srcOrd="13" destOrd="0" presId="urn:microsoft.com/office/officeart/2005/8/layout/default"/>
    <dgm:cxn modelId="{97892EFF-3029-4FED-905F-5B24EDE9C218}" type="presParOf" srcId="{21FC6570-0E5E-4715-B356-DC4E8C516AD2}" destId="{46314088-6FBA-42AD-AD2B-BA2A3DDDDEB5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923F5D-5FBF-4DF4-B2EB-22E45A696A5D}">
      <dsp:nvSpPr>
        <dsp:cNvPr id="0" name=""/>
        <dsp:cNvSpPr/>
      </dsp:nvSpPr>
      <dsp:spPr>
        <a:xfrm>
          <a:off x="2402" y="672895"/>
          <a:ext cx="852828" cy="85282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700" kern="1200" dirty="0"/>
            <a:t>333</a:t>
          </a:r>
        </a:p>
      </dsp:txBody>
      <dsp:txXfrm>
        <a:off x="127296" y="797789"/>
        <a:ext cx="603040" cy="603040"/>
      </dsp:txXfrm>
    </dsp:sp>
    <dsp:sp modelId="{0C917A02-6453-4946-8408-A05477344BB1}">
      <dsp:nvSpPr>
        <dsp:cNvPr id="0" name=""/>
        <dsp:cNvSpPr/>
      </dsp:nvSpPr>
      <dsp:spPr>
        <a:xfrm>
          <a:off x="181496" y="1594973"/>
          <a:ext cx="494640" cy="494640"/>
        </a:xfrm>
        <a:prstGeom prst="mathPlus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800" kern="1200"/>
        </a:p>
      </dsp:txBody>
      <dsp:txXfrm>
        <a:off x="247061" y="1784123"/>
        <a:ext cx="363510" cy="116340"/>
      </dsp:txXfrm>
    </dsp:sp>
    <dsp:sp modelId="{82CCAD17-FE80-4A2F-8AE2-0A839A09DE10}">
      <dsp:nvSpPr>
        <dsp:cNvPr id="0" name=""/>
        <dsp:cNvSpPr/>
      </dsp:nvSpPr>
      <dsp:spPr>
        <a:xfrm>
          <a:off x="2402" y="2158863"/>
          <a:ext cx="852828" cy="852828"/>
        </a:xfrm>
        <a:prstGeom prst="ellipse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700" kern="1200" dirty="0"/>
            <a:t>591</a:t>
          </a:r>
        </a:p>
      </dsp:txBody>
      <dsp:txXfrm>
        <a:off x="127296" y="2283757"/>
        <a:ext cx="603040" cy="603040"/>
      </dsp:txXfrm>
    </dsp:sp>
    <dsp:sp modelId="{21B44821-1AAC-4F8B-B5F9-463AEF91D501}">
      <dsp:nvSpPr>
        <dsp:cNvPr id="0" name=""/>
        <dsp:cNvSpPr/>
      </dsp:nvSpPr>
      <dsp:spPr>
        <a:xfrm>
          <a:off x="983155" y="1683667"/>
          <a:ext cx="271199" cy="317252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300" kern="1200"/>
        </a:p>
      </dsp:txBody>
      <dsp:txXfrm>
        <a:off x="983155" y="1747117"/>
        <a:ext cx="189839" cy="190352"/>
      </dsp:txXfrm>
    </dsp:sp>
    <dsp:sp modelId="{848AC40F-38E7-4BA3-B8B6-2F62CC920EC5}">
      <dsp:nvSpPr>
        <dsp:cNvPr id="0" name=""/>
        <dsp:cNvSpPr/>
      </dsp:nvSpPr>
      <dsp:spPr>
        <a:xfrm>
          <a:off x="1366927" y="989465"/>
          <a:ext cx="1705656" cy="1705656"/>
        </a:xfrm>
        <a:prstGeom prst="ellipse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0" tIns="69850" rIns="69850" bIns="698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500" kern="1200" dirty="0"/>
            <a:t>924</a:t>
          </a:r>
        </a:p>
      </dsp:txBody>
      <dsp:txXfrm>
        <a:off x="1616715" y="1239253"/>
        <a:ext cx="1206080" cy="12060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CDB682-DD5C-4DF7-919B-FC7F4E927C5A}">
      <dsp:nvSpPr>
        <dsp:cNvPr id="0" name=""/>
        <dsp:cNvSpPr/>
      </dsp:nvSpPr>
      <dsp:spPr>
        <a:xfrm>
          <a:off x="-362124" y="829766"/>
          <a:ext cx="3240088" cy="2025055"/>
        </a:xfrm>
        <a:prstGeom prst="swooshArrow">
          <a:avLst>
            <a:gd name="adj1" fmla="val 25000"/>
            <a:gd name="adj2" fmla="val 25000"/>
          </a:avLst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0E520F-9E00-4AC1-884F-5568EA6C11A8}">
      <dsp:nvSpPr>
        <dsp:cNvPr id="0" name=""/>
        <dsp:cNvSpPr/>
      </dsp:nvSpPr>
      <dsp:spPr>
        <a:xfrm>
          <a:off x="391196" y="1933421"/>
          <a:ext cx="113403" cy="1134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00B55D0-1905-4BEF-8232-E2EDE66F18E3}">
      <dsp:nvSpPr>
        <dsp:cNvPr id="0" name=""/>
        <dsp:cNvSpPr/>
      </dsp:nvSpPr>
      <dsp:spPr>
        <a:xfrm>
          <a:off x="0" y="2239415"/>
          <a:ext cx="1313937" cy="8646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090" tIns="0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b="1" kern="1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8,400,000ლ.</a:t>
          </a:r>
          <a:endParaRPr lang="en-GB" sz="1800" b="1" kern="120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0" y="2239415"/>
        <a:ext cx="1313937" cy="864698"/>
      </dsp:txXfrm>
    </dsp:sp>
    <dsp:sp modelId="{B425FDEC-91FE-42FC-A161-E96B2967BEA1}">
      <dsp:nvSpPr>
        <dsp:cNvPr id="0" name=""/>
        <dsp:cNvSpPr/>
      </dsp:nvSpPr>
      <dsp:spPr>
        <a:xfrm>
          <a:off x="1436124" y="1417032"/>
          <a:ext cx="194405" cy="19440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BCD3FEF-62E3-41DD-BD44-86D6678E3B96}">
      <dsp:nvSpPr>
        <dsp:cNvPr id="0" name=""/>
        <dsp:cNvSpPr/>
      </dsp:nvSpPr>
      <dsp:spPr>
        <a:xfrm>
          <a:off x="0" y="923927"/>
          <a:ext cx="3084741" cy="7842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011" tIns="0" rIns="0" bIns="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3200" b="1" kern="12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rPr>
            <a:t>48,136,874ლ.</a:t>
          </a:r>
          <a:endParaRPr lang="en-GB" sz="3200" b="1" kern="1200" dirty="0">
            <a:solidFill>
              <a:srgbClr val="FF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0" y="923927"/>
        <a:ext cx="3084741" cy="78422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5E46CA-59C3-4875-ACB4-1B9B86A6C7A8}">
      <dsp:nvSpPr>
        <dsp:cNvPr id="0" name=""/>
        <dsp:cNvSpPr/>
      </dsp:nvSpPr>
      <dsp:spPr>
        <a:xfrm>
          <a:off x="-305953" y="829766"/>
          <a:ext cx="3240087" cy="2025054"/>
        </a:xfrm>
        <a:prstGeom prst="swooshArrow">
          <a:avLst>
            <a:gd name="adj1" fmla="val 25000"/>
            <a:gd name="adj2" fmla="val 25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DB094E-921E-4C58-9F00-76A4479E1D87}">
      <dsp:nvSpPr>
        <dsp:cNvPr id="0" name=""/>
        <dsp:cNvSpPr/>
      </dsp:nvSpPr>
      <dsp:spPr>
        <a:xfrm>
          <a:off x="447367" y="1933421"/>
          <a:ext cx="113403" cy="11340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38CF9A-D7DD-489A-85A1-A147821AE4AA}">
      <dsp:nvSpPr>
        <dsp:cNvPr id="0" name=""/>
        <dsp:cNvSpPr/>
      </dsp:nvSpPr>
      <dsp:spPr>
        <a:xfrm>
          <a:off x="114274" y="2032225"/>
          <a:ext cx="1768023" cy="8646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090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1,100,000ლ.</a:t>
          </a:r>
          <a:endParaRPr lang="en-GB" sz="2000" b="1" kern="120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14274" y="2032225"/>
        <a:ext cx="1768023" cy="864698"/>
      </dsp:txXfrm>
    </dsp:sp>
    <dsp:sp modelId="{27C519B1-08EB-4210-9FA9-EC21076097E5}">
      <dsp:nvSpPr>
        <dsp:cNvPr id="0" name=""/>
        <dsp:cNvSpPr/>
      </dsp:nvSpPr>
      <dsp:spPr>
        <a:xfrm>
          <a:off x="1492295" y="1417032"/>
          <a:ext cx="194405" cy="19440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5F99B3-71C9-47D4-8CD0-6FB33CDA8981}">
      <dsp:nvSpPr>
        <dsp:cNvPr id="0" name=""/>
        <dsp:cNvSpPr/>
      </dsp:nvSpPr>
      <dsp:spPr>
        <a:xfrm>
          <a:off x="146317" y="968154"/>
          <a:ext cx="2860056" cy="427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011" tIns="0" rIns="0" bIns="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3200" b="1" kern="12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rPr>
            <a:t>5,473,300ლ.</a:t>
          </a:r>
          <a:endParaRPr lang="en-GB" sz="3200" b="1" kern="1200" dirty="0">
            <a:solidFill>
              <a:srgbClr val="FF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46317" y="968154"/>
        <a:ext cx="2860056" cy="42768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1FE4F8-3387-462B-85B5-8535144058A9}">
      <dsp:nvSpPr>
        <dsp:cNvPr id="0" name=""/>
        <dsp:cNvSpPr/>
      </dsp:nvSpPr>
      <dsp:spPr>
        <a:xfrm>
          <a:off x="0" y="247254"/>
          <a:ext cx="7021576" cy="889199"/>
        </a:xfrm>
        <a:prstGeom prst="round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b="1" kern="1200" dirty="0">
              <a:latin typeface="Calibri" panose="020F0502020204030204" pitchFamily="34" charset="0"/>
              <a:cs typeface="Calibri" panose="020F0502020204030204" pitchFamily="34" charset="0"/>
            </a:rPr>
            <a:t>დისტანციურ მომსახურებაზე გადასვლის რეკომენდაცია მიეცათ: </a:t>
          </a:r>
          <a:endParaRPr lang="en-US" sz="1800" b="1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3407" y="290661"/>
        <a:ext cx="6934762" cy="802385"/>
      </dsp:txXfrm>
    </dsp:sp>
    <dsp:sp modelId="{B05B3B34-00D7-453D-8DDA-F458283A41BB}">
      <dsp:nvSpPr>
        <dsp:cNvPr id="0" name=""/>
        <dsp:cNvSpPr/>
      </dsp:nvSpPr>
      <dsp:spPr>
        <a:xfrm>
          <a:off x="0" y="1649259"/>
          <a:ext cx="7021576" cy="889199"/>
        </a:xfrm>
        <a:prstGeom prst="roundRect">
          <a:avLst/>
        </a:prstGeom>
        <a:solidFill>
          <a:schemeClr val="accent1">
            <a:shade val="80000"/>
            <a:hueOff val="87321"/>
            <a:satOff val="-1564"/>
            <a:lumOff val="664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>
              <a:latin typeface="Calibri" panose="020F0502020204030204" pitchFamily="34" charset="0"/>
              <a:cs typeface="Calibri" panose="020F0502020204030204" pitchFamily="34" charset="0"/>
            </a:rPr>
            <a:t>„ბავშვთა ადრეული განვითარების ხელშეწყობის </a:t>
          </a:r>
          <a:r>
            <a:rPr lang="ka-GE" sz="1600" b="1" kern="1200" dirty="0" err="1">
              <a:latin typeface="Calibri" panose="020F0502020204030204" pitchFamily="34" charset="0"/>
              <a:cs typeface="Calibri" panose="020F0502020204030204" pitchFamily="34" charset="0"/>
            </a:rPr>
            <a:t>ქვეპროგრამის</a:t>
          </a:r>
          <a:r>
            <a:rPr lang="ka-GE" sz="1600" b="1" kern="1200" dirty="0">
              <a:latin typeface="Calibri" panose="020F0502020204030204" pitchFamily="34" charset="0"/>
              <a:cs typeface="Calibri" panose="020F0502020204030204" pitchFamily="34" charset="0"/>
            </a:rPr>
            <a:t> მომსახურების მიმწოდებელ 33 ორგანიზაციას, რომელიც ემსახურება ჯამში - 1505 ბენეფიციარს;</a:t>
          </a:r>
          <a:endParaRPr lang="en-US" sz="1600" b="1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3407" y="1692666"/>
        <a:ext cx="6934762" cy="802385"/>
      </dsp:txXfrm>
    </dsp:sp>
    <dsp:sp modelId="{F90D53DC-5B48-4767-BCFA-77D282BCC3D2}">
      <dsp:nvSpPr>
        <dsp:cNvPr id="0" name=""/>
        <dsp:cNvSpPr/>
      </dsp:nvSpPr>
      <dsp:spPr>
        <a:xfrm>
          <a:off x="0" y="2584539"/>
          <a:ext cx="7021576" cy="889199"/>
        </a:xfrm>
        <a:prstGeom prst="roundRect">
          <a:avLst/>
        </a:prstGeom>
        <a:solidFill>
          <a:schemeClr val="accent1">
            <a:shade val="80000"/>
            <a:hueOff val="174641"/>
            <a:satOff val="-3128"/>
            <a:lumOff val="1329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>
              <a:latin typeface="Calibri" panose="020F0502020204030204" pitchFamily="34" charset="0"/>
              <a:cs typeface="Calibri" panose="020F0502020204030204" pitchFamily="34" charset="0"/>
            </a:rPr>
            <a:t>„ბავშვთა რეაბილიტაცია/</a:t>
          </a:r>
          <a:r>
            <a:rPr lang="ka-GE" sz="1600" b="1" kern="1200" dirty="0" err="1">
              <a:latin typeface="Calibri" panose="020F0502020204030204" pitchFamily="34" charset="0"/>
              <a:cs typeface="Calibri" panose="020F0502020204030204" pitchFamily="34" charset="0"/>
            </a:rPr>
            <a:t>აბილიტაციის</a:t>
          </a:r>
          <a:r>
            <a:rPr lang="ka-GE" sz="1600" b="1" kern="120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ka-GE" sz="1600" b="1" kern="1200" dirty="0" err="1">
              <a:latin typeface="Calibri" panose="020F0502020204030204" pitchFamily="34" charset="0"/>
              <a:cs typeface="Calibri" panose="020F0502020204030204" pitchFamily="34" charset="0"/>
            </a:rPr>
            <a:t>ქვეპროგრამის</a:t>
          </a:r>
          <a:r>
            <a:rPr lang="ka-GE" sz="1600" b="1" kern="1200" dirty="0">
              <a:latin typeface="Calibri" panose="020F0502020204030204" pitchFamily="34" charset="0"/>
              <a:cs typeface="Calibri" panose="020F0502020204030204" pitchFamily="34" charset="0"/>
            </a:rPr>
            <a:t> მომსახურების მიმწოდებელ 30 ორგანიზაციას, რომელიც ჯამში ემსახურება 1109 ბენეფიციარს; </a:t>
          </a:r>
          <a:endParaRPr lang="en-US" sz="1600" b="1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3407" y="2627946"/>
        <a:ext cx="6934762" cy="802385"/>
      </dsp:txXfrm>
    </dsp:sp>
    <dsp:sp modelId="{3E498579-2306-48B8-AD5D-2277407012B3}">
      <dsp:nvSpPr>
        <dsp:cNvPr id="0" name=""/>
        <dsp:cNvSpPr/>
      </dsp:nvSpPr>
      <dsp:spPr>
        <a:xfrm>
          <a:off x="0" y="3519819"/>
          <a:ext cx="7021576" cy="889199"/>
        </a:xfrm>
        <a:prstGeom prst="roundRect">
          <a:avLst/>
        </a:prstGeom>
        <a:solidFill>
          <a:schemeClr val="accent1">
            <a:shade val="80000"/>
            <a:hueOff val="261962"/>
            <a:satOff val="-4692"/>
            <a:lumOff val="1993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>
              <a:latin typeface="Calibri" panose="020F0502020204030204" pitchFamily="34" charset="0"/>
              <a:cs typeface="Calibri" panose="020F0502020204030204" pitchFamily="34" charset="0"/>
            </a:rPr>
            <a:t>„დღის ცენტრებში მომსახურებით უზრუნველყოფის </a:t>
          </a:r>
          <a:r>
            <a:rPr lang="ka-GE" sz="1600" b="1" kern="1200" dirty="0" err="1">
              <a:latin typeface="Calibri" panose="020F0502020204030204" pitchFamily="34" charset="0"/>
              <a:cs typeface="Calibri" panose="020F0502020204030204" pitchFamily="34" charset="0"/>
            </a:rPr>
            <a:t>ქვეპროგრამის</a:t>
          </a:r>
          <a:r>
            <a:rPr lang="ka-GE" sz="1600" b="1" kern="1200" dirty="0">
              <a:latin typeface="Calibri" panose="020F0502020204030204" pitchFamily="34" charset="0"/>
              <a:cs typeface="Calibri" panose="020F0502020204030204" pitchFamily="34" charset="0"/>
            </a:rPr>
            <a:t> მომსახურების მიმწოდებელ 89 ორგანიზაციას, სულ ჯამში ემსახურება 1879 ბენეფიციარს; </a:t>
          </a:r>
          <a:endParaRPr lang="en-US" sz="1600" b="1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3407" y="3563226"/>
        <a:ext cx="6934762" cy="802385"/>
      </dsp:txXfrm>
    </dsp:sp>
    <dsp:sp modelId="{61FB187F-4488-4457-99AC-F6ABA69EBDF2}">
      <dsp:nvSpPr>
        <dsp:cNvPr id="0" name=""/>
        <dsp:cNvSpPr/>
      </dsp:nvSpPr>
      <dsp:spPr>
        <a:xfrm>
          <a:off x="0" y="4455099"/>
          <a:ext cx="7021576" cy="889199"/>
        </a:xfrm>
        <a:prstGeom prst="roundRect">
          <a:avLst/>
        </a:prstGeom>
        <a:solidFill>
          <a:schemeClr val="accent1">
            <a:shade val="80000"/>
            <a:hueOff val="349283"/>
            <a:satOff val="-6256"/>
            <a:lumOff val="2658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>
              <a:latin typeface="Calibri" panose="020F0502020204030204" pitchFamily="34" charset="0"/>
              <a:cs typeface="Calibri" panose="020F0502020204030204" pitchFamily="34" charset="0"/>
            </a:rPr>
            <a:t>„განვითარების მძიმე და ღრმა შეფერხების მქონე ბავშვთა ბინაზე მოვლით უზრუნველყოფის </a:t>
          </a:r>
          <a:r>
            <a:rPr lang="ka-GE" sz="1600" b="1" kern="1200" dirty="0" err="1">
              <a:latin typeface="Calibri" panose="020F0502020204030204" pitchFamily="34" charset="0"/>
              <a:cs typeface="Calibri" panose="020F0502020204030204" pitchFamily="34" charset="0"/>
            </a:rPr>
            <a:t>ქვეპროგრამის</a:t>
          </a:r>
          <a:r>
            <a:rPr lang="ka-GE" sz="1600" b="1" kern="1200" dirty="0">
              <a:latin typeface="Calibri" panose="020F0502020204030204" pitchFamily="34" charset="0"/>
              <a:cs typeface="Calibri" panose="020F0502020204030204" pitchFamily="34" charset="0"/>
            </a:rPr>
            <a:t> მომსახურების მიმწოდებელ 4 ორგანიზაციას, რომელიც ჯამში ემსახურება 89 ბენეფიციარს ;</a:t>
          </a:r>
          <a:endParaRPr lang="en-US" sz="1600" b="1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3407" y="4498506"/>
        <a:ext cx="6934762" cy="80238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C75BF1-72D9-481F-8A5F-3BADB74D44EF}">
      <dsp:nvSpPr>
        <dsp:cNvPr id="0" name=""/>
        <dsp:cNvSpPr/>
      </dsp:nvSpPr>
      <dsp:spPr>
        <a:xfrm>
          <a:off x="0" y="5610754"/>
          <a:ext cx="8181974" cy="76923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b="1" kern="1200" dirty="0">
              <a:latin typeface="Calibri" panose="020F0502020204030204" pitchFamily="34" charset="0"/>
              <a:cs typeface="Calibri" panose="020F0502020204030204" pitchFamily="34" charset="0"/>
            </a:rPr>
            <a:t>28 მარტიდან დღემდე </a:t>
          </a:r>
          <a:r>
            <a:rPr lang="ka-GE" sz="1800" b="1" kern="1200" dirty="0" err="1">
              <a:latin typeface="Calibri" panose="020F0502020204030204" pitchFamily="34" charset="0"/>
              <a:cs typeface="Calibri" panose="020F0502020204030204" pitchFamily="34" charset="0"/>
            </a:rPr>
            <a:t>საკარნიტე</a:t>
          </a:r>
          <a:r>
            <a:rPr lang="ka-GE" sz="1800" b="1" kern="1200" dirty="0">
              <a:latin typeface="Calibri" panose="020F0502020204030204" pitchFamily="34" charset="0"/>
              <a:cs typeface="Calibri" panose="020F0502020204030204" pitchFamily="34" charset="0"/>
            </a:rPr>
            <a:t> სივრცე მოემსახურა 25 ბენეფიციარს; </a:t>
          </a:r>
          <a:endParaRPr lang="en-US" sz="18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0" y="5610754"/>
        <a:ext cx="8181974" cy="769230"/>
      </dsp:txXfrm>
    </dsp:sp>
    <dsp:sp modelId="{1EFDEEBB-2DFE-4E86-9E93-50F342EF40F2}">
      <dsp:nvSpPr>
        <dsp:cNvPr id="0" name=""/>
        <dsp:cNvSpPr/>
      </dsp:nvSpPr>
      <dsp:spPr>
        <a:xfrm rot="10800000">
          <a:off x="0" y="3864848"/>
          <a:ext cx="8181974" cy="1764930"/>
        </a:xfrm>
        <a:prstGeom prst="upArrowCallout">
          <a:avLst/>
        </a:prstGeom>
        <a:solidFill>
          <a:schemeClr val="accent1">
            <a:shade val="80000"/>
            <a:hueOff val="116428"/>
            <a:satOff val="-2085"/>
            <a:lumOff val="886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b="1" kern="1200" dirty="0">
              <a:latin typeface="Calibri" panose="020F0502020204030204" pitchFamily="34" charset="0"/>
              <a:cs typeface="Calibri" panose="020F0502020204030204" pitchFamily="34" charset="0"/>
            </a:rPr>
            <a:t>საკარანტინე სივრცის გახსნისთანავე მობილური ჯგუფის ყველა წევრმა გაიარა მომზადება და მიიღო რეკომენდაციები ინფექციისა და პრევენციის </a:t>
          </a:r>
          <a:r>
            <a:rPr lang="ka-GE" sz="1800" b="1" kern="1200" dirty="0" smtClean="0">
              <a:latin typeface="Calibri" panose="020F0502020204030204" pitchFamily="34" charset="0"/>
              <a:cs typeface="Calibri" panose="020F0502020204030204" pitchFamily="34" charset="0"/>
            </a:rPr>
            <a:t>შესახებ, მოხდა მათი აღჭურვა შესაბამისი დაცვის საშუალებებით</a:t>
          </a:r>
          <a:r>
            <a:rPr lang="ka-GE" sz="1800" b="1" kern="1200" dirty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ka-GE" sz="1800" b="1" kern="1200" dirty="0">
              <a:latin typeface="Calibri" panose="020F0502020204030204" pitchFamily="34" charset="0"/>
              <a:cs typeface="Calibri" panose="020F0502020204030204" pitchFamily="34" charset="0"/>
            </a:rPr>
          </a:br>
          <a:endParaRPr lang="en-US" sz="18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10800000">
        <a:off x="0" y="3864848"/>
        <a:ext cx="8181974" cy="1146799"/>
      </dsp:txXfrm>
    </dsp:sp>
    <dsp:sp modelId="{4241C66D-9295-4B48-8725-18397E03D835}">
      <dsp:nvSpPr>
        <dsp:cNvPr id="0" name=""/>
        <dsp:cNvSpPr/>
      </dsp:nvSpPr>
      <dsp:spPr>
        <a:xfrm rot="10800000">
          <a:off x="0" y="1933306"/>
          <a:ext cx="8181974" cy="1950565"/>
        </a:xfrm>
        <a:prstGeom prst="upArrowCallout">
          <a:avLst/>
        </a:prstGeom>
        <a:solidFill>
          <a:schemeClr val="accent1">
            <a:shade val="80000"/>
            <a:hueOff val="232855"/>
            <a:satOff val="-4171"/>
            <a:lumOff val="1772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500" kern="1200" dirty="0" err="1"/>
            <a:t>საკარანტინე</a:t>
          </a:r>
          <a:r>
            <a:rPr lang="ka-GE" sz="1500" kern="1200" dirty="0"/>
            <a:t> სივრცეს 24 საათიან მეთვალყურეობს უწევს მობილური ჯგუფი შემდეგი შემადგენლობით:</a:t>
          </a:r>
          <a:endParaRPr lang="en-US" sz="1500" kern="1200" dirty="0"/>
        </a:p>
      </dsp:txBody>
      <dsp:txXfrm rot="-10800000">
        <a:off x="0" y="1933306"/>
        <a:ext cx="8181974" cy="684648"/>
      </dsp:txXfrm>
    </dsp:sp>
    <dsp:sp modelId="{8B55377F-A776-42FA-A010-E0A5E601121C}">
      <dsp:nvSpPr>
        <dsp:cNvPr id="0" name=""/>
        <dsp:cNvSpPr/>
      </dsp:nvSpPr>
      <dsp:spPr>
        <a:xfrm>
          <a:off x="0" y="2617954"/>
          <a:ext cx="2045493" cy="58321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100" b="1" kern="1200" dirty="0">
              <a:latin typeface="Calibri" panose="020F0502020204030204" pitchFamily="34" charset="0"/>
              <a:cs typeface="Calibri" panose="020F0502020204030204" pitchFamily="34" charset="0"/>
            </a:rPr>
            <a:t>სოციალურ მუშაკი;</a:t>
          </a:r>
          <a:endParaRPr lang="en-US" sz="11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0" y="2617954"/>
        <a:ext cx="2045493" cy="583219"/>
      </dsp:txXfrm>
    </dsp:sp>
    <dsp:sp modelId="{61825459-6C61-4D7E-8CD7-8753ABC74ABB}">
      <dsp:nvSpPr>
        <dsp:cNvPr id="0" name=""/>
        <dsp:cNvSpPr/>
      </dsp:nvSpPr>
      <dsp:spPr>
        <a:xfrm>
          <a:off x="1938943" y="2631001"/>
          <a:ext cx="2045493" cy="58321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100" b="1" kern="1200" dirty="0">
              <a:latin typeface="Calibri" panose="020F0502020204030204" pitchFamily="34" charset="0"/>
              <a:cs typeface="Calibri" panose="020F0502020204030204" pitchFamily="34" charset="0"/>
            </a:rPr>
            <a:t>ფსიქოლოგი; </a:t>
          </a:r>
          <a:endParaRPr lang="en-US" sz="11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938943" y="2631001"/>
        <a:ext cx="2045493" cy="583219"/>
      </dsp:txXfrm>
    </dsp:sp>
    <dsp:sp modelId="{AFCCE261-499E-4349-975D-91D1262AA3F9}">
      <dsp:nvSpPr>
        <dsp:cNvPr id="0" name=""/>
        <dsp:cNvSpPr/>
      </dsp:nvSpPr>
      <dsp:spPr>
        <a:xfrm>
          <a:off x="4090987" y="2617954"/>
          <a:ext cx="2045493" cy="58321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100" b="1" kern="1200" dirty="0" err="1">
              <a:latin typeface="Calibri" panose="020F0502020204030204" pitchFamily="34" charset="0"/>
              <a:cs typeface="Calibri" panose="020F0502020204030204" pitchFamily="34" charset="0"/>
            </a:rPr>
            <a:t>თანასწორგანმანათლებელი</a:t>
          </a:r>
          <a:r>
            <a:rPr lang="ka-GE" sz="1100" b="1" kern="1200" dirty="0">
              <a:latin typeface="Calibri" panose="020F0502020204030204" pitchFamily="34" charset="0"/>
              <a:cs typeface="Calibri" panose="020F0502020204030204" pitchFamily="34" charset="0"/>
            </a:rPr>
            <a:t>; </a:t>
          </a:r>
          <a:endParaRPr lang="en-US" sz="11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090987" y="2617954"/>
        <a:ext cx="2045493" cy="583219"/>
      </dsp:txXfrm>
    </dsp:sp>
    <dsp:sp modelId="{96723F62-F18C-492F-A219-1DE30E2F6AC1}">
      <dsp:nvSpPr>
        <dsp:cNvPr id="0" name=""/>
        <dsp:cNvSpPr/>
      </dsp:nvSpPr>
      <dsp:spPr>
        <a:xfrm>
          <a:off x="6136480" y="2617954"/>
          <a:ext cx="2045493" cy="58321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100" b="1" kern="1200" dirty="0">
              <a:latin typeface="Calibri" panose="020F0502020204030204" pitchFamily="34" charset="0"/>
              <a:cs typeface="Calibri" panose="020F0502020204030204" pitchFamily="34" charset="0"/>
            </a:rPr>
            <a:t>საქართველოს შინაგან საქმეთა </a:t>
          </a:r>
          <a:r>
            <a:rPr lang="ka-GE" sz="1100" b="1" kern="1200" dirty="0" smtClean="0">
              <a:latin typeface="Calibri" panose="020F0502020204030204" pitchFamily="34" charset="0"/>
              <a:cs typeface="Calibri" panose="020F0502020204030204" pitchFamily="34" charset="0"/>
            </a:rPr>
            <a:t>სამინისტრო </a:t>
          </a:r>
          <a:r>
            <a:rPr lang="ka-GE" sz="1100" b="1" kern="1200" dirty="0">
              <a:latin typeface="Calibri" panose="020F0502020204030204" pitchFamily="34" charset="0"/>
              <a:cs typeface="Calibri" panose="020F0502020204030204" pitchFamily="34" charset="0"/>
            </a:rPr>
            <a:t>წარმომადგენელი; </a:t>
          </a:r>
          <a:endParaRPr lang="en-US" sz="11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6136480" y="2617954"/>
        <a:ext cx="2045493" cy="583219"/>
      </dsp:txXfrm>
    </dsp:sp>
    <dsp:sp modelId="{0C96612D-729F-4F38-BD61-4A980E53EEBE}">
      <dsp:nvSpPr>
        <dsp:cNvPr id="0" name=""/>
        <dsp:cNvSpPr/>
      </dsp:nvSpPr>
      <dsp:spPr>
        <a:xfrm rot="10800000">
          <a:off x="0" y="1764"/>
          <a:ext cx="8181974" cy="1950565"/>
        </a:xfrm>
        <a:prstGeom prst="upArrowCallout">
          <a:avLst/>
        </a:prstGeom>
        <a:solidFill>
          <a:schemeClr val="accent1">
            <a:shade val="80000"/>
            <a:hueOff val="349283"/>
            <a:satOff val="-6256"/>
            <a:lumOff val="2658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500" b="1" kern="1200" dirty="0">
              <a:latin typeface="Calibri" panose="020F0502020204030204" pitchFamily="34" charset="0"/>
              <a:cs typeface="Calibri" panose="020F0502020204030204" pitchFamily="34" charset="0"/>
            </a:rPr>
            <a:t>თბილისში გაიხსნა </a:t>
          </a:r>
          <a:r>
            <a:rPr lang="ka-GE" sz="1500" b="1" kern="1200" dirty="0" err="1">
              <a:latin typeface="Calibri" panose="020F0502020204030204" pitchFamily="34" charset="0"/>
              <a:cs typeface="Calibri" panose="020F0502020204030204" pitchFamily="34" charset="0"/>
            </a:rPr>
            <a:t>საკარანტინე</a:t>
          </a:r>
          <a:r>
            <a:rPr lang="ka-GE" sz="1500" b="1" kern="1200" dirty="0">
              <a:latin typeface="Calibri" panose="020F0502020204030204" pitchFamily="34" charset="0"/>
              <a:cs typeface="Calibri" panose="020F0502020204030204" pitchFamily="34" charset="0"/>
            </a:rPr>
            <a:t> სივრცე, სადაც თავსდებიან:</a:t>
          </a:r>
          <a:endParaRPr lang="en-US" sz="15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10800000">
        <a:off x="0" y="1764"/>
        <a:ext cx="8181974" cy="684648"/>
      </dsp:txXfrm>
    </dsp:sp>
    <dsp:sp modelId="{87174B9D-DCDC-4536-953D-3BDBE78FC8E4}">
      <dsp:nvSpPr>
        <dsp:cNvPr id="0" name=""/>
        <dsp:cNvSpPr/>
      </dsp:nvSpPr>
      <dsp:spPr>
        <a:xfrm>
          <a:off x="3995" y="686413"/>
          <a:ext cx="2724661" cy="58321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100" b="1" kern="1200" dirty="0">
              <a:latin typeface="Calibri" panose="020F0502020204030204" pitchFamily="34" charset="0"/>
              <a:cs typeface="Calibri" panose="020F0502020204030204" pitchFamily="34" charset="0"/>
            </a:rPr>
            <a:t>ქუჩაში მცხოვრები და მომუშავე ბავშვები;</a:t>
          </a:r>
          <a:endParaRPr lang="en-US" sz="11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995" y="686413"/>
        <a:ext cx="2724661" cy="583219"/>
      </dsp:txXfrm>
    </dsp:sp>
    <dsp:sp modelId="{1A26A5BF-E178-4907-9CDE-CE6931350CE8}">
      <dsp:nvSpPr>
        <dsp:cNvPr id="0" name=""/>
        <dsp:cNvSpPr/>
      </dsp:nvSpPr>
      <dsp:spPr>
        <a:xfrm>
          <a:off x="2728656" y="686413"/>
          <a:ext cx="2724661" cy="58321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100" b="1" kern="1200" dirty="0">
              <a:latin typeface="Calibri" panose="020F0502020204030204" pitchFamily="34" charset="0"/>
              <a:cs typeface="Calibri" panose="020F0502020204030204" pitchFamily="34" charset="0"/>
            </a:rPr>
            <a:t>სახელმწიფო მზრუნველობაში მყოფი არასრულწლოვნები;</a:t>
          </a:r>
          <a:endParaRPr lang="en-US" sz="11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728656" y="686413"/>
        <a:ext cx="2724661" cy="583219"/>
      </dsp:txXfrm>
    </dsp:sp>
    <dsp:sp modelId="{1A685A15-875A-4F6A-B797-DAEA4706817E}">
      <dsp:nvSpPr>
        <dsp:cNvPr id="0" name=""/>
        <dsp:cNvSpPr/>
      </dsp:nvSpPr>
      <dsp:spPr>
        <a:xfrm>
          <a:off x="5453317" y="686413"/>
          <a:ext cx="2724661" cy="58321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100" b="1" kern="1200" dirty="0">
              <a:latin typeface="Calibri" panose="020F0502020204030204" pitchFamily="34" charset="0"/>
              <a:cs typeface="Calibri" panose="020F0502020204030204" pitchFamily="34" charset="0"/>
            </a:rPr>
            <a:t>ძალადობის მსხვერპლი პირები არასრულწლოვან შვილებთან ერთად; </a:t>
          </a:r>
          <a:endParaRPr lang="en-US" sz="11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453317" y="686413"/>
        <a:ext cx="2724661" cy="58321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910231-35AF-42FC-AA08-44D70159CB4D}">
      <dsp:nvSpPr>
        <dsp:cNvPr id="0" name=""/>
        <dsp:cNvSpPr/>
      </dsp:nvSpPr>
      <dsp:spPr>
        <a:xfrm>
          <a:off x="0" y="471924"/>
          <a:ext cx="6767078" cy="29437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3200" b="1" kern="1200" dirty="0">
              <a:latin typeface="Calibri" panose="020F0502020204030204" pitchFamily="34" charset="0"/>
              <a:cs typeface="Calibri" panose="020F0502020204030204" pitchFamily="34" charset="0"/>
            </a:rPr>
            <a:t>დღის ცენტრების ქვეპროგრამით მოსარგებლე 2127 ბენეფიციარს გადეცა 4125 </a:t>
          </a:r>
          <a:r>
            <a:rPr lang="ka-GE" sz="3200" b="1" kern="1200" dirty="0" smtClean="0">
              <a:latin typeface="Calibri" panose="020F0502020204030204" pitchFamily="34" charset="0"/>
              <a:cs typeface="Calibri" panose="020F0502020204030204" pitchFamily="34" charset="0"/>
            </a:rPr>
            <a:t>160 </a:t>
          </a:r>
          <a:r>
            <a:rPr lang="ka-GE" sz="3200" b="1" kern="1200" dirty="0">
              <a:latin typeface="Calibri" panose="020F0502020204030204" pitchFamily="34" charset="0"/>
              <a:cs typeface="Calibri" panose="020F0502020204030204" pitchFamily="34" charset="0"/>
            </a:rPr>
            <a:t>ლარის ღირებულების კვების ვაუჩერი </a:t>
          </a:r>
          <a:endParaRPr lang="en-US" sz="3200" b="1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43701" y="615625"/>
        <a:ext cx="6479676" cy="2656318"/>
      </dsp:txXfrm>
    </dsp:sp>
    <dsp:sp modelId="{4CCAE926-AEF4-4EB6-9198-1C085965B535}">
      <dsp:nvSpPr>
        <dsp:cNvPr id="0" name=""/>
        <dsp:cNvSpPr/>
      </dsp:nvSpPr>
      <dsp:spPr>
        <a:xfrm>
          <a:off x="0" y="3513564"/>
          <a:ext cx="6767078" cy="1786661"/>
        </a:xfrm>
        <a:prstGeom prst="roundRect">
          <a:avLst/>
        </a:prstGeom>
        <a:solidFill>
          <a:schemeClr val="accent3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3200" b="1" kern="1200" dirty="0">
              <a:latin typeface="Calibri" panose="020F0502020204030204" pitchFamily="34" charset="0"/>
              <a:cs typeface="Calibri" panose="020F0502020204030204" pitchFamily="34" charset="0"/>
            </a:rPr>
            <a:t>ჯამში ვაუჩერების ღირებულებამ შეადგინა 33,0000 ლარი </a:t>
          </a:r>
          <a:endParaRPr lang="en-US" sz="3200" b="1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87218" y="3600782"/>
        <a:ext cx="6592642" cy="161222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907365-1998-4A17-808F-54DF6A76C71F}">
      <dsp:nvSpPr>
        <dsp:cNvPr id="0" name=""/>
        <dsp:cNvSpPr/>
      </dsp:nvSpPr>
      <dsp:spPr>
        <a:xfrm>
          <a:off x="4107" y="416856"/>
          <a:ext cx="2223883" cy="2127109"/>
        </a:xfrm>
        <a:prstGeom prst="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/>
            <a:t>ინფექციის გავრცელების პირველ ეტაპზე ამოქმედა სპეციალური კითხვარი - რისკის ჯგუფის ქვეყნებიდან </a:t>
          </a:r>
          <a:r>
            <a:rPr lang="ka-GE" sz="1400" b="1" kern="1200" dirty="0" smtClean="0"/>
            <a:t> დაწესებბულებაში ვიზიტორთა იდენტიფიცირებისათვის</a:t>
          </a:r>
          <a:r>
            <a:rPr lang="ka-GE" sz="1400" b="1" kern="1200" dirty="0"/>
            <a:t>; </a:t>
          </a:r>
          <a:r>
            <a:rPr lang="ka-GE" sz="1400" b="1" kern="1200" dirty="0" smtClean="0"/>
            <a:t> </a:t>
          </a:r>
          <a:endParaRPr lang="en-US" sz="1400" b="1" kern="1200" dirty="0"/>
        </a:p>
      </dsp:txBody>
      <dsp:txXfrm>
        <a:off x="4107" y="416856"/>
        <a:ext cx="2223883" cy="2127109"/>
      </dsp:txXfrm>
    </dsp:sp>
    <dsp:sp modelId="{08CCCB64-6D13-4809-A712-BAED074A4BC6}">
      <dsp:nvSpPr>
        <dsp:cNvPr id="0" name=""/>
        <dsp:cNvSpPr/>
      </dsp:nvSpPr>
      <dsp:spPr>
        <a:xfrm>
          <a:off x="2450379" y="526912"/>
          <a:ext cx="2223883" cy="1906998"/>
        </a:xfrm>
        <a:prstGeom prst="rect">
          <a:avLst/>
        </a:prstGeom>
        <a:solidFill>
          <a:schemeClr val="accent1">
            <a:shade val="50000"/>
            <a:hueOff val="80499"/>
            <a:satOff val="-1960"/>
            <a:lumOff val="857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/>
            <a:t>ეტაპობრივად შეიზღუდა დაწესებულებაში პირთა შესვლა-გასვლა;</a:t>
          </a:r>
          <a:endParaRPr lang="en-US" sz="1400" b="1" kern="1200" dirty="0"/>
        </a:p>
      </dsp:txBody>
      <dsp:txXfrm>
        <a:off x="2450379" y="526912"/>
        <a:ext cx="2223883" cy="1906998"/>
      </dsp:txXfrm>
    </dsp:sp>
    <dsp:sp modelId="{D51BCE21-4EA9-4B29-A866-8242C6BF83EC}">
      <dsp:nvSpPr>
        <dsp:cNvPr id="0" name=""/>
        <dsp:cNvSpPr/>
      </dsp:nvSpPr>
      <dsp:spPr>
        <a:xfrm>
          <a:off x="4896651" y="513462"/>
          <a:ext cx="2223883" cy="1933898"/>
        </a:xfrm>
        <a:prstGeom prst="rect">
          <a:avLst/>
        </a:prstGeom>
        <a:solidFill>
          <a:schemeClr val="accent1">
            <a:shade val="50000"/>
            <a:hueOff val="160997"/>
            <a:satOff val="-3921"/>
            <a:lumOff val="171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/>
            <a:t>რეგულარულად ტარდება  </a:t>
          </a:r>
          <a:r>
            <a:rPr lang="ka-GE" sz="1400" b="1" kern="1200" dirty="0"/>
            <a:t>სადეზინფექციო სამუშაოები შიდა და გარე პერიმეტრებზე; </a:t>
          </a:r>
          <a:endParaRPr lang="en-US" sz="1400" b="1" kern="1200" dirty="0"/>
        </a:p>
      </dsp:txBody>
      <dsp:txXfrm>
        <a:off x="4896651" y="513462"/>
        <a:ext cx="2223883" cy="1933898"/>
      </dsp:txXfrm>
    </dsp:sp>
    <dsp:sp modelId="{E363DF58-6EB9-4B91-B934-DF928EC5519C}">
      <dsp:nvSpPr>
        <dsp:cNvPr id="0" name=""/>
        <dsp:cNvSpPr/>
      </dsp:nvSpPr>
      <dsp:spPr>
        <a:xfrm>
          <a:off x="7342923" y="567249"/>
          <a:ext cx="2223883" cy="1826324"/>
        </a:xfrm>
        <a:prstGeom prst="rect">
          <a:avLst/>
        </a:prstGeom>
        <a:solidFill>
          <a:schemeClr val="accent1">
            <a:shade val="50000"/>
            <a:hueOff val="241496"/>
            <a:satOff val="-5881"/>
            <a:lumOff val="257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/>
            <a:t>ყველა დაწესებულება აღიჭურვა დამცავი საშუალებებით;</a:t>
          </a:r>
          <a:endParaRPr lang="en-US" sz="1400" b="1" kern="1200"/>
        </a:p>
      </dsp:txBody>
      <dsp:txXfrm>
        <a:off x="7342923" y="567249"/>
        <a:ext cx="2223883" cy="1826324"/>
      </dsp:txXfrm>
    </dsp:sp>
    <dsp:sp modelId="{6759644E-1EA5-426B-9669-049A6124F095}">
      <dsp:nvSpPr>
        <dsp:cNvPr id="0" name=""/>
        <dsp:cNvSpPr/>
      </dsp:nvSpPr>
      <dsp:spPr>
        <a:xfrm>
          <a:off x="9793303" y="567923"/>
          <a:ext cx="2223883" cy="1950964"/>
        </a:xfrm>
        <a:prstGeom prst="rect">
          <a:avLst/>
        </a:prstGeom>
        <a:solidFill>
          <a:schemeClr val="accent1">
            <a:shade val="50000"/>
            <a:hueOff val="321995"/>
            <a:satOff val="-7842"/>
            <a:lumOff val="3431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/>
            <a:t>ინფექციის შიდა </a:t>
          </a:r>
          <a:r>
            <a:rPr lang="ka-GE" sz="1200" b="1" kern="1200" dirty="0"/>
            <a:t>გავრცელების ეტაპზე ფილიალებს დაევალათ საგანგებო მდგომარეობის მოქმედების პერიოდში არადისტანციურად მომუშავე თანამშრომლების გრაფიკის შემუშავება  (მინიმუმ 7- მაქსიმუმ 14 დღე); </a:t>
          </a:r>
          <a:endParaRPr lang="en-US" sz="1200" b="1" kern="1200" dirty="0"/>
        </a:p>
      </dsp:txBody>
      <dsp:txXfrm>
        <a:off x="9793303" y="567923"/>
        <a:ext cx="2223883" cy="1950964"/>
      </dsp:txXfrm>
    </dsp:sp>
    <dsp:sp modelId="{3F3F91E2-FD7C-4B26-BA45-48CCCE20790A}">
      <dsp:nvSpPr>
        <dsp:cNvPr id="0" name=""/>
        <dsp:cNvSpPr/>
      </dsp:nvSpPr>
      <dsp:spPr>
        <a:xfrm>
          <a:off x="4107" y="2820141"/>
          <a:ext cx="2223883" cy="1685285"/>
        </a:xfrm>
        <a:prstGeom prst="rect">
          <a:avLst/>
        </a:prstGeom>
        <a:solidFill>
          <a:schemeClr val="accent1">
            <a:shade val="50000"/>
            <a:hueOff val="402493"/>
            <a:satOff val="-9802"/>
            <a:lumOff val="4289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/>
            <a:t>NCDC-</a:t>
          </a:r>
          <a:r>
            <a:rPr lang="ka-GE" sz="1400" b="1" kern="1200" dirty="0"/>
            <a:t>ს ეპიდემიოლოგის მიერ გადამზადდნენ პასუხისმგებელი თანამშრომლები ყველა დაწესებულებიდან;</a:t>
          </a:r>
          <a:endParaRPr lang="en-US" sz="1400" b="1" kern="1200" dirty="0"/>
        </a:p>
      </dsp:txBody>
      <dsp:txXfrm>
        <a:off x="4107" y="2820141"/>
        <a:ext cx="2223883" cy="1685285"/>
      </dsp:txXfrm>
    </dsp:sp>
    <dsp:sp modelId="{528CA5E3-6175-454A-BCF0-C12DF0D4398A}">
      <dsp:nvSpPr>
        <dsp:cNvPr id="0" name=""/>
        <dsp:cNvSpPr/>
      </dsp:nvSpPr>
      <dsp:spPr>
        <a:xfrm>
          <a:off x="2450379" y="2766354"/>
          <a:ext cx="2223883" cy="1792859"/>
        </a:xfrm>
        <a:prstGeom prst="rect">
          <a:avLst/>
        </a:prstGeom>
        <a:solidFill>
          <a:schemeClr val="accent1">
            <a:shade val="50000"/>
            <a:hueOff val="321995"/>
            <a:satOff val="-7842"/>
            <a:lumOff val="3431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/>
            <a:t>მომზადდა რეკომენდაციები 24 საათიანი ზრუნვის დაწესებულებებში ვირუსის გავრცელების პრევენციისა და რეაგირების შესახებ; </a:t>
          </a:r>
          <a:endParaRPr lang="en-US" sz="1400" b="1" kern="1200" dirty="0"/>
        </a:p>
      </dsp:txBody>
      <dsp:txXfrm>
        <a:off x="2450379" y="2766354"/>
        <a:ext cx="2223883" cy="1792859"/>
      </dsp:txXfrm>
    </dsp:sp>
    <dsp:sp modelId="{019CA367-3615-44E1-890B-FF997431F99D}">
      <dsp:nvSpPr>
        <dsp:cNvPr id="0" name=""/>
        <dsp:cNvSpPr/>
      </dsp:nvSpPr>
      <dsp:spPr>
        <a:xfrm>
          <a:off x="4896651" y="2860484"/>
          <a:ext cx="2223883" cy="1604598"/>
        </a:xfrm>
        <a:prstGeom prst="rect">
          <a:avLst/>
        </a:prstGeom>
        <a:solidFill>
          <a:schemeClr val="accent1">
            <a:shade val="50000"/>
            <a:hueOff val="241496"/>
            <a:satOff val="-5881"/>
            <a:lumOff val="257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/>
            <a:t>ბენეფიციარებს მიეწოდათ დეტალური ინფორმაცია ინფექციისა და მისი გავრცელების პრევენციის შესახებ;</a:t>
          </a:r>
          <a:endParaRPr lang="en-US" sz="1400" b="1" kern="1200" dirty="0"/>
        </a:p>
      </dsp:txBody>
      <dsp:txXfrm>
        <a:off x="4896651" y="2860484"/>
        <a:ext cx="2223883" cy="1604598"/>
      </dsp:txXfrm>
    </dsp:sp>
    <dsp:sp modelId="{18CA937A-F41F-4EBD-B6DF-82C1EF8389E5}">
      <dsp:nvSpPr>
        <dsp:cNvPr id="0" name=""/>
        <dsp:cNvSpPr/>
      </dsp:nvSpPr>
      <dsp:spPr>
        <a:xfrm>
          <a:off x="7342923" y="2779804"/>
          <a:ext cx="2223883" cy="1765959"/>
        </a:xfrm>
        <a:prstGeom prst="rect">
          <a:avLst/>
        </a:prstGeom>
        <a:solidFill>
          <a:schemeClr val="accent1">
            <a:shade val="50000"/>
            <a:hueOff val="160997"/>
            <a:satOff val="-3921"/>
            <a:lumOff val="171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/>
            <a:t>ყველა დაწესებულებაში ჩატარდა ბენეფიციართა და თანამშრომელთა ტესტირება კოვიდ ინფექციაზე. </a:t>
          </a:r>
          <a:endParaRPr lang="en-US" sz="1400" b="1" kern="1200" dirty="0"/>
        </a:p>
      </dsp:txBody>
      <dsp:txXfrm>
        <a:off x="7342923" y="2779804"/>
        <a:ext cx="2223883" cy="1765959"/>
      </dsp:txXfrm>
    </dsp:sp>
    <dsp:sp modelId="{E9641A2C-A9C3-4350-B433-3BA66D8EA1CC}">
      <dsp:nvSpPr>
        <dsp:cNvPr id="0" name=""/>
        <dsp:cNvSpPr/>
      </dsp:nvSpPr>
      <dsp:spPr>
        <a:xfrm>
          <a:off x="9789195" y="2847041"/>
          <a:ext cx="2223883" cy="1631485"/>
        </a:xfrm>
        <a:prstGeom prst="rect">
          <a:avLst/>
        </a:prstGeom>
        <a:solidFill>
          <a:schemeClr val="accent1">
            <a:shade val="50000"/>
            <a:hueOff val="80499"/>
            <a:satOff val="-1960"/>
            <a:lumOff val="857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/>
            <a:t>ხორციალდება მუდმივი მონიტორინგი არსებული მითითებებისა და რეკომენდაციების შესრულებაზე;</a:t>
          </a:r>
          <a:endParaRPr lang="en-US" sz="1400" b="1" kern="1200" dirty="0"/>
        </a:p>
      </dsp:txBody>
      <dsp:txXfrm>
        <a:off x="9789195" y="2847041"/>
        <a:ext cx="2223883" cy="163148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B75966-3D61-4DF5-A3C8-F849C2AA35CB}">
      <dsp:nvSpPr>
        <dsp:cNvPr id="0" name=""/>
        <dsp:cNvSpPr/>
      </dsp:nvSpPr>
      <dsp:spPr>
        <a:xfrm>
          <a:off x="3396" y="893047"/>
          <a:ext cx="2694364" cy="1616618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>
              <a:latin typeface="Calibri" panose="020F0502020204030204" pitchFamily="34" charset="0"/>
              <a:cs typeface="Calibri" panose="020F0502020204030204" pitchFamily="34" charset="0"/>
            </a:rPr>
            <a:t>ინფექციის გავრცელების პირველ ეტაპზე ამოქმედა სპეციალური კითხვარი - რისკის ჯგუფის ქვეყნებიდან შემოსული </a:t>
          </a:r>
          <a:r>
            <a:rPr lang="ka-GE" sz="1400" b="1" kern="1200" dirty="0" smtClean="0">
              <a:latin typeface="Calibri" panose="020F0502020204030204" pitchFamily="34" charset="0"/>
              <a:cs typeface="Calibri" panose="020F0502020204030204" pitchFamily="34" charset="0"/>
            </a:rPr>
            <a:t>ბენეფიციარების იდენტიფიცირებისათვის</a:t>
          </a:r>
          <a:r>
            <a:rPr lang="ka-GE" sz="1600" b="1" kern="1200" dirty="0">
              <a:latin typeface="Calibri" panose="020F0502020204030204" pitchFamily="34" charset="0"/>
              <a:cs typeface="Calibri" panose="020F0502020204030204" pitchFamily="34" charset="0"/>
            </a:rPr>
            <a:t>; </a:t>
          </a:r>
          <a:endParaRPr lang="en-US" sz="1600" b="1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396" y="893047"/>
        <a:ext cx="2694364" cy="1616618"/>
      </dsp:txXfrm>
    </dsp:sp>
    <dsp:sp modelId="{70C5E5F1-0AA8-47FC-8D49-4FD583C50271}">
      <dsp:nvSpPr>
        <dsp:cNvPr id="0" name=""/>
        <dsp:cNvSpPr/>
      </dsp:nvSpPr>
      <dsp:spPr>
        <a:xfrm>
          <a:off x="2967197" y="893047"/>
          <a:ext cx="2694364" cy="1616618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-5714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>
              <a:latin typeface="Calibri" panose="020F0502020204030204" pitchFamily="34" charset="0"/>
              <a:cs typeface="Calibri" panose="020F0502020204030204" pitchFamily="34" charset="0"/>
            </a:rPr>
            <a:t>ეტაპობრივად შეიზღუდა დაწესებულებაში პირთა შესვლა-გასვლა;</a:t>
          </a:r>
          <a:endParaRPr lang="en-US" sz="1600" b="1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967197" y="893047"/>
        <a:ext cx="2694364" cy="1616618"/>
      </dsp:txXfrm>
    </dsp:sp>
    <dsp:sp modelId="{151A9DC5-5B0A-4D04-9376-AC8DC0FDF358}">
      <dsp:nvSpPr>
        <dsp:cNvPr id="0" name=""/>
        <dsp:cNvSpPr/>
      </dsp:nvSpPr>
      <dsp:spPr>
        <a:xfrm>
          <a:off x="5930998" y="893047"/>
          <a:ext cx="2694364" cy="1616618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-11429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>
              <a:latin typeface="Calibri" panose="020F0502020204030204" pitchFamily="34" charset="0"/>
              <a:cs typeface="Calibri" panose="020F0502020204030204" pitchFamily="34" charset="0"/>
            </a:rPr>
            <a:t>რეგულარულად ტარდება სადეზინფექციო </a:t>
          </a:r>
          <a:r>
            <a:rPr lang="ka-GE" sz="1600" b="1" kern="1200" dirty="0">
              <a:latin typeface="Calibri" panose="020F0502020204030204" pitchFamily="34" charset="0"/>
              <a:cs typeface="Calibri" panose="020F0502020204030204" pitchFamily="34" charset="0"/>
            </a:rPr>
            <a:t>სამუშაოები, როგორც შიდა, ასევე გარე პერიმეტრზე; </a:t>
          </a:r>
          <a:endParaRPr lang="en-US" sz="1600" b="1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930998" y="893047"/>
        <a:ext cx="2694364" cy="1616618"/>
      </dsp:txXfrm>
    </dsp:sp>
    <dsp:sp modelId="{4706075E-5F88-4D8D-AAF7-6C9FF0B515B4}">
      <dsp:nvSpPr>
        <dsp:cNvPr id="0" name=""/>
        <dsp:cNvSpPr/>
      </dsp:nvSpPr>
      <dsp:spPr>
        <a:xfrm>
          <a:off x="8894799" y="893047"/>
          <a:ext cx="2694364" cy="1616618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-17143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>
              <a:latin typeface="Calibri" panose="020F0502020204030204" pitchFamily="34" charset="0"/>
              <a:cs typeface="Calibri" panose="020F0502020204030204" pitchFamily="34" charset="0"/>
            </a:rPr>
            <a:t>მოხდა ყველა დაწესებულების დამცავი საშუალებებით აღჭურვა; </a:t>
          </a:r>
          <a:endParaRPr lang="en-US" sz="1600" b="1" kern="120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8894799" y="893047"/>
        <a:ext cx="2694364" cy="1616618"/>
      </dsp:txXfrm>
    </dsp:sp>
    <dsp:sp modelId="{7F8CA7DB-9198-4B10-B84A-E94E0B41DCFB}">
      <dsp:nvSpPr>
        <dsp:cNvPr id="0" name=""/>
        <dsp:cNvSpPr/>
      </dsp:nvSpPr>
      <dsp:spPr>
        <a:xfrm>
          <a:off x="3396" y="2779102"/>
          <a:ext cx="2694364" cy="1616618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-22857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dirty="0">
              <a:latin typeface="Calibri" panose="020F0502020204030204" pitchFamily="34" charset="0"/>
              <a:cs typeface="Calibri" panose="020F0502020204030204" pitchFamily="34" charset="0"/>
            </a:rPr>
            <a:t>NCDC-</a:t>
          </a:r>
          <a:r>
            <a:rPr lang="ka-GE" sz="1600" b="1" kern="1200" dirty="0">
              <a:latin typeface="Calibri" panose="020F0502020204030204" pitchFamily="34" charset="0"/>
              <a:cs typeface="Calibri" panose="020F0502020204030204" pitchFamily="34" charset="0"/>
            </a:rPr>
            <a:t>ს ეპიდემიოლოგის მიერ მოხდა ყველა დაწესებულებიდან პასუხისმგებელი თანამშრომლების გადამზადება ინფექციის შესახებ;</a:t>
          </a:r>
          <a:endParaRPr lang="en-US" sz="1600" b="1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396" y="2779102"/>
        <a:ext cx="2694364" cy="1616618"/>
      </dsp:txXfrm>
    </dsp:sp>
    <dsp:sp modelId="{8F02D572-34FC-4EC0-BBB6-2357915FD5E0}">
      <dsp:nvSpPr>
        <dsp:cNvPr id="0" name=""/>
        <dsp:cNvSpPr/>
      </dsp:nvSpPr>
      <dsp:spPr>
        <a:xfrm>
          <a:off x="2967197" y="2779102"/>
          <a:ext cx="2694364" cy="1616618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-28571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>
              <a:latin typeface="Calibri" panose="020F0502020204030204" pitchFamily="34" charset="0"/>
              <a:cs typeface="Calibri" panose="020F0502020204030204" pitchFamily="34" charset="0"/>
            </a:rPr>
            <a:t>თბილისის თავშესაფარში მოეწყო საიზოლაციო სივრცე სადაც ბენეფიციარები 14 დღით თავსდებიან და ამის შემდეგ ხდება მათი სხვა დაწესებულებებში გადაყვანა;</a:t>
          </a:r>
          <a:endParaRPr lang="en-US" sz="1400" b="1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967197" y="2779102"/>
        <a:ext cx="2694364" cy="1616618"/>
      </dsp:txXfrm>
    </dsp:sp>
    <dsp:sp modelId="{60540F51-30D0-4EFE-9250-0B92D9AF6ECC}">
      <dsp:nvSpPr>
        <dsp:cNvPr id="0" name=""/>
        <dsp:cNvSpPr/>
      </dsp:nvSpPr>
      <dsp:spPr>
        <a:xfrm>
          <a:off x="5930998" y="2779102"/>
          <a:ext cx="2694364" cy="1616618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-34286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>
              <a:latin typeface="Calibri" panose="020F0502020204030204" pitchFamily="34" charset="0"/>
              <a:cs typeface="Calibri" panose="020F0502020204030204" pitchFamily="34" charset="0"/>
            </a:rPr>
            <a:t>მომზადდა საკარანტინე სივრცე, დამატებითი ბენეფიციარების განსათავსებლად; </a:t>
          </a:r>
          <a:endParaRPr lang="en-US" sz="1600" b="1" kern="120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930998" y="2779102"/>
        <a:ext cx="2694364" cy="1616618"/>
      </dsp:txXfrm>
    </dsp:sp>
    <dsp:sp modelId="{46314088-6FBA-42AD-AD2B-BA2A3DDDDEB5}">
      <dsp:nvSpPr>
        <dsp:cNvPr id="0" name=""/>
        <dsp:cNvSpPr/>
      </dsp:nvSpPr>
      <dsp:spPr>
        <a:xfrm>
          <a:off x="8894799" y="2779102"/>
          <a:ext cx="2694364" cy="1616618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>
              <a:latin typeface="Calibri" panose="020F0502020204030204" pitchFamily="34" charset="0"/>
              <a:cs typeface="Calibri" panose="020F0502020204030204" pitchFamily="34" charset="0"/>
            </a:rPr>
            <a:t>ხორციალდება მუდმივი მონიტორინგი არსებული მითითებებისა და რეკომენდაციების შესრულებაზე;</a:t>
          </a:r>
          <a:endParaRPr lang="en-US" sz="1600" b="1" kern="120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8894799" y="2779102"/>
        <a:ext cx="2694364" cy="16166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1AE8FD8-26B9-443C-B6B0-EF0EEA1473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8D69F2F-4E38-4389-8D96-5FAF386350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AADC860-E665-4483-B4EA-A4E9D27B0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D0DE1-7DA0-4874-9C34-55A901CDFB3C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8A7923C-EE01-445A-A799-52AD91489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9BC1FD3-B2B2-45CE-B246-DF42A605A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4EF7E-4663-4868-919B-E70457682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4933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02B34B-49E9-4921-BD7A-47E31A42D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F16A72E-8C33-4C21-BAF0-78B74A9F57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C45ACCC-CEAB-4FA8-BE67-3BACCD284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D0DE1-7DA0-4874-9C34-55A901CDFB3C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66D2867-FFF6-4BC7-9E4B-6E1056E53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3A41123-B1C8-4DF1-8B62-A2236ED2E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4EF7E-4663-4868-919B-E70457682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481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78580916-3AAC-4EA0-8118-26CBE2FB53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C9ECE4B-0D80-4B6A-B16E-5167CF2656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15933AC-4AEE-45EE-B627-C7FFA999B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D0DE1-7DA0-4874-9C34-55A901CDFB3C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3FD400A-DEDB-4398-B8AB-BB80BD50E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08516A5-75DD-4787-AD7C-6494ED09F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4EF7E-4663-4868-919B-E70457682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3052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836332A-674D-4927-A26C-646A17B99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30C70C4-B147-48DD-B8DE-02FE6A13D2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52E092-8F72-4C7D-828E-43F0E9365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D0DE1-7DA0-4874-9C34-55A901CDFB3C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305F55D-A0D9-4741-8855-359EE372C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CA74188-8F3A-44E8-A276-842ECCD43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4EF7E-4663-4868-919B-E70457682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3376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C42A787-3FE1-40FA-8ECC-B30011F33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A987A68-7F6B-4B88-A20A-C59B8033E4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CAD53C7-950C-49D4-8EEC-FB8CA59AE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D0DE1-7DA0-4874-9C34-55A901CDFB3C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9ACDD92-6C4F-4C8A-ABC5-48C776BE8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AFDC447-E002-45FC-979A-4F5475AA9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4EF7E-4663-4868-919B-E70457682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652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921046E-C0AC-4BDA-BBD6-603E2FF4F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BDA152D-78CC-4EFB-90F7-094C4D52B5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D35FF84-933D-4CC8-9DEE-60AF497E84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209BAEB-6B57-4893-B4BC-4BE852A32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D0DE1-7DA0-4874-9C34-55A901CDFB3C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3CADA20-7A28-48C8-9120-27E7E04A6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10F1537-CC12-40C3-9F8C-A9E9DFDBF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4EF7E-4663-4868-919B-E70457682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210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EC27ED-1361-459E-9298-699173AC4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2ED6D0A-B1FC-4C91-A200-18692933C6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3C9A057-8CE7-4322-A5A7-A766A9A7D7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B1D8C7A8-B06A-4223-8873-2E1EEA82A1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66CA0F2B-46F0-4E6A-81B3-D596832853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9D1EC35F-40B2-4914-B310-65CA5D750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D0DE1-7DA0-4874-9C34-55A901CDFB3C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ECFCE202-72FB-4152-B6CF-AA907A758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82879405-F2D0-4612-92A4-B5D74BA32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4EF7E-4663-4868-919B-E70457682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06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33B2D41-7504-4529-8BB4-13A482F42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D586A97-28B2-4046-9220-2B611C4DA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D0DE1-7DA0-4874-9C34-55A901CDFB3C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7C3B7A5-04E7-414C-BC33-6C117EFEB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62EAD21-E1B4-445D-82FF-6935AA75C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4EF7E-4663-4868-919B-E70457682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4480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E76E1518-F3A1-4FA9-AF2A-EFF059E36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D0DE1-7DA0-4874-9C34-55A901CDFB3C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9D259294-1F92-4273-98C6-963B70989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39122D1-8212-40A0-AC5B-C7E611384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4EF7E-4663-4868-919B-E70457682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325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14BF415-0CE4-4BF6-B2D9-91908F0DB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097293E-9C3C-4889-8BD4-954396A8F8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F2CB02B-EF22-4C56-B858-4BAE0FCC91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E5517BF-AC45-42AC-A20C-42956B214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D0DE1-7DA0-4874-9C34-55A901CDFB3C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BB00A64-FC25-43A8-899D-9F2F5A77A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EE0D0CB-3E5E-4058-9893-35A53BF17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4EF7E-4663-4868-919B-E70457682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1576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70BCD57-DCB5-49B9-8969-B5181BB92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4982A5D6-BC65-478A-A59A-82CA780050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006028D-2F19-4316-8342-916BA999D6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83BA5BF-2F9D-4E07-83C8-4E7741528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D0DE1-7DA0-4874-9C34-55A901CDFB3C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779212F-18FA-490D-BC20-1BD7A7F0F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617D493-6119-4FC5-A73B-BAF86C171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4EF7E-4663-4868-919B-E70457682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3393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671C8E9-102F-450E-868B-8E678CEBE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276139E-C27F-48EC-B575-D476548CA5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BE26D5A-2698-4C3F-88AC-C91B2A4365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D0DE1-7DA0-4874-9C34-55A901CDFB3C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D28B22F-CBC5-4A6F-8C85-39DB01AF22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E90C94F-F796-45D3-84FF-7658EBEEB9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4EF7E-4663-4868-919B-E70457682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4824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svg"/><Relationship Id="rId5" Type="http://schemas.openxmlformats.org/officeDocument/2006/relationships/image" Target="../media/image5.png"/><Relationship Id="rId4" Type="http://schemas.openxmlformats.org/officeDocument/2006/relationships/image" Target="../media/image7.sv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Data" Target="../diagrams/data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1.jpeg"/><Relationship Id="rId17" Type="http://schemas.microsoft.com/office/2007/relationships/diagramDrawing" Target="../diagrams/drawing3.xml"/><Relationship Id="rId2" Type="http://schemas.openxmlformats.org/officeDocument/2006/relationships/diagramData" Target="../diagrams/data1.xml"/><Relationship Id="rId16" Type="http://schemas.openxmlformats.org/officeDocument/2006/relationships/diagramColors" Target="../diagrams/colors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QuickStyle" Target="../diagrams/quickStyle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svg"/><Relationship Id="rId5" Type="http://schemas.openxmlformats.org/officeDocument/2006/relationships/image" Target="../media/image3.png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9" name="Rectangle 77">
            <a:extLst>
              <a:ext uri="{FF2B5EF4-FFF2-40B4-BE49-F238E27FC236}">
                <a16:creationId xmlns:a16="http://schemas.microsoft.com/office/drawing/2014/main" xmlns="" id="{E91DC736-0EF8-4F87-9146-EBF1D2EE4D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3" name="Picture 52" descr="cid:WC20200422110531.63A7B1@moh.gov.ge">
            <a:extLst>
              <a:ext uri="{FF2B5EF4-FFF2-40B4-BE49-F238E27FC236}">
                <a16:creationId xmlns:a16="http://schemas.microsoft.com/office/drawing/2014/main" xmlns="" id="{5B03C9F1-FEC4-4D74-A307-C8EEA541C340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5121"/>
          <a:stretch/>
        </p:blipFill>
        <p:spPr bwMode="auto">
          <a:xfrm>
            <a:off x="3523488" y="10"/>
            <a:ext cx="8668512" cy="6857990"/>
          </a:xfrm>
          <a:prstGeom prst="rect">
            <a:avLst/>
          </a:prstGeom>
          <a:noFill/>
        </p:spPr>
      </p:pic>
      <p:sp>
        <p:nvSpPr>
          <p:cNvPr id="140" name="Rectangle 79">
            <a:extLst>
              <a:ext uri="{FF2B5EF4-FFF2-40B4-BE49-F238E27FC236}">
                <a16:creationId xmlns:a16="http://schemas.microsoft.com/office/drawing/2014/main" xmlns="" id="{097CD68E-23E3-4007-8847-CD0944C4F7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7884E521-8B2E-42CA-85ED-F85205F850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99" y="1210794"/>
            <a:ext cx="7494445" cy="3223322"/>
          </a:xfrm>
        </p:spPr>
        <p:txBody>
          <a:bodyPr anchor="b">
            <a:normAutofit/>
          </a:bodyPr>
          <a:lstStyle/>
          <a:p>
            <a:pPr algn="l"/>
            <a:r>
              <a:rPr lang="ka-GE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ახალი ტიპის კორონავირუსის (</a:t>
            </a:r>
            <a:r>
              <a:rPr lang="en-GB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COVID-19</a:t>
            </a:r>
            <a:r>
              <a:rPr lang="ka-GE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პანდემიის პერიოდში </a:t>
            </a:r>
            <a:r>
              <a:rPr lang="en-GB" sz="2800" b="1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GB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ka-GE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სახელმწიფო ზრუნვისა და მხარდაჭერის მიმართულებით განხორციელებული</a:t>
            </a:r>
            <a:r>
              <a:rPr lang="en-GB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GB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ka-GE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საქმიანობა და არსებული გამოწვევები</a:t>
            </a:r>
            <a:r>
              <a:rPr lang="ka-GE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ka-GE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GB" sz="1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3EF49F0-3CCB-438C-8F1D-3BE601CCF5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779820" cy="1208141"/>
          </a:xfrm>
        </p:spPr>
        <p:txBody>
          <a:bodyPr>
            <a:normAutofit/>
          </a:bodyPr>
          <a:lstStyle/>
          <a:p>
            <a:pPr algn="l"/>
            <a:r>
              <a:rPr lang="ka-GE" sz="1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სსიპ სახელმწიფო ზრუნვისა და ტრეფიკინგის მსხვერპლთა, დაზარალებულთა დახმარების სააგენტო</a:t>
            </a:r>
            <a:endParaRPr lang="en-GB" sz="16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ka-GE" sz="16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მაისი 2020</a:t>
            </a:r>
            <a:endParaRPr lang="en-GB" sz="16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1" name="Rectangle 81">
            <a:extLst>
              <a:ext uri="{FF2B5EF4-FFF2-40B4-BE49-F238E27FC236}">
                <a16:creationId xmlns:a16="http://schemas.microsoft.com/office/drawing/2014/main" xmlns="" id="{AF2F604E-43BE-4DC3-B983-E07152336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42" name="Rectangle 83">
            <a:extLst>
              <a:ext uri="{FF2B5EF4-FFF2-40B4-BE49-F238E27FC236}">
                <a16:creationId xmlns:a16="http://schemas.microsoft.com/office/drawing/2014/main" xmlns="" id="{08C9B587-E65E-4B52-B37C-ABEBB6E879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75466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3CFDB9-872E-42DC-AEC4-0CDB6F2E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7520" y="-2857"/>
            <a:ext cx="10244455" cy="1325563"/>
          </a:xfrm>
        </p:spPr>
        <p:txBody>
          <a:bodyPr>
            <a:normAutofit/>
          </a:bodyPr>
          <a:lstStyle/>
          <a:p>
            <a:r>
              <a:rPr lang="ka-GE" sz="36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მოწყვლადი ჯგუფების საჭიროებების კვლევა და ინტერვენციები</a:t>
            </a:r>
            <a:endParaRPr lang="en-GB" sz="36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xmlns="" id="{FC3420A7-2F94-4CF5-89B4-039A4FB11B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47520" y="1690688"/>
            <a:ext cx="4129404" cy="823912"/>
          </a:xfrm>
        </p:spPr>
        <p:txBody>
          <a:bodyPr/>
          <a:lstStyle/>
          <a:p>
            <a:r>
              <a:rPr lang="ka-GE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კვლევა და საჭიროებების შეფასება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795C0AC4-4E7A-453A-831D-E802E2BAB4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2" y="2839403"/>
            <a:ext cx="5160963" cy="335025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ka-GE" dirty="0" smtClean="0">
                <a:latin typeface="Calibri" panose="020F0502020204030204" pitchFamily="34" charset="0"/>
                <a:cs typeface="Calibri" panose="020F0502020204030204" pitchFamily="34" charset="0"/>
              </a:rPr>
              <a:t>ჩატარდა კვლევა სააგენტოს </a:t>
            </a: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პროგრამებში მონაწილე არასახელწიფო ზრუნვაში მყოფი პირების </a:t>
            </a:r>
            <a:r>
              <a:rPr lang="ka-GE" dirty="0" smtClean="0">
                <a:latin typeface="Calibri" panose="020F0502020204030204" pitchFamily="34" charset="0"/>
                <a:cs typeface="Calibri" panose="020F0502020204030204" pitchFamily="34" charset="0"/>
              </a:rPr>
              <a:t>შესახებ</a:t>
            </a:r>
          </a:p>
          <a:p>
            <a:pPr marL="0" indent="0">
              <a:buNone/>
            </a:pPr>
            <a:r>
              <a:rPr lang="ka-GE" dirty="0" smtClean="0">
                <a:latin typeface="Calibri" panose="020F0502020204030204" pitchFamily="34" charset="0"/>
                <a:cs typeface="Calibri" panose="020F0502020204030204" pitchFamily="34" charset="0"/>
              </a:rPr>
              <a:t>კვლევაში </a:t>
            </a: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მონაწილეობა მიიღო 650-მა ოჯახმა</a:t>
            </a:r>
          </a:p>
          <a:p>
            <a:pPr marL="0" indent="0">
              <a:buNone/>
            </a:pPr>
            <a:endParaRPr lang="ka-G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ka-GE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სამიზნე ჯგუფები</a:t>
            </a:r>
            <a:r>
              <a:rPr lang="en-GB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ka-GE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1. ბავშვიანი ოჯახები;</a:t>
            </a:r>
          </a:p>
          <a:p>
            <a:pPr marL="0" indent="0">
              <a:buNone/>
            </a:pP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2.ხანდაზმულები;</a:t>
            </a:r>
          </a:p>
          <a:p>
            <a:pPr marL="0" indent="0">
              <a:buNone/>
            </a:pP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ka-GE" dirty="0" err="1">
                <a:latin typeface="Calibri" panose="020F0502020204030204" pitchFamily="34" charset="0"/>
                <a:cs typeface="Calibri" panose="020F0502020204030204" pitchFamily="34" charset="0"/>
              </a:rPr>
              <a:t>შშმ</a:t>
            </a: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 პირები;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xmlns="" id="{8A4E1BB2-2CDB-4E09-A5D0-3443BF0194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272018" y="1681163"/>
            <a:ext cx="4083369" cy="823912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ka-GE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განხორციელებული რეაგირება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xmlns="" id="{51DE005E-8C41-4FD6-B0E2-0F5F82B24F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839403"/>
            <a:ext cx="5562600" cy="3532822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ka-GE" sz="2400" b="1" dirty="0">
                <a:latin typeface="Calibri" panose="020F0502020204030204" pitchFamily="34" charset="0"/>
                <a:cs typeface="Calibri" panose="020F0502020204030204" pitchFamily="34" charset="0"/>
              </a:rPr>
              <a:t>200</a:t>
            </a:r>
            <a:r>
              <a:rPr lang="ka-GE" sz="2400" dirty="0">
                <a:latin typeface="Calibri" panose="020F0502020204030204" pitchFamily="34" charset="0"/>
                <a:cs typeface="Calibri" panose="020F0502020204030204" pitchFamily="34" charset="0"/>
              </a:rPr>
              <a:t> ოჯახი ჩაერთო „კრიზისულ მდგომარეობაში მყოფი ბავშვიანი ოჯახების  გადაუდებელი დახმარების </a:t>
            </a:r>
            <a:r>
              <a:rPr lang="ka-GE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ქვე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ka-GE" sz="2400" dirty="0">
                <a:latin typeface="Calibri" panose="020F0502020204030204" pitchFamily="34" charset="0"/>
                <a:cs typeface="Calibri" panose="020F0502020204030204" pitchFamily="34" charset="0"/>
              </a:rPr>
              <a:t>პროგრამაში“ და მიიღო პირველადი საჭიროების კვების პროდუქტები;</a:t>
            </a:r>
          </a:p>
          <a:p>
            <a:r>
              <a:rPr lang="ka-GE" sz="2400" b="1" dirty="0">
                <a:latin typeface="Calibri" panose="020F0502020204030204" pitchFamily="34" charset="0"/>
                <a:cs typeface="Calibri" panose="020F0502020204030204" pitchFamily="34" charset="0"/>
              </a:rPr>
              <a:t>403 </a:t>
            </a:r>
            <a:r>
              <a:rPr lang="ka-GE" sz="2400" dirty="0">
                <a:latin typeface="Calibri" panose="020F0502020204030204" pitchFamily="34" charset="0"/>
                <a:cs typeface="Calibri" panose="020F0502020204030204" pitchFamily="34" charset="0"/>
              </a:rPr>
              <a:t>ბენეფიციარის შესახებ ინფორმაცია გაიგზავნა </a:t>
            </a:r>
            <a:r>
              <a:rPr lang="ka-GE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შესაბამის </a:t>
            </a:r>
            <a:r>
              <a:rPr lang="ka-GE" sz="2400" dirty="0">
                <a:latin typeface="Calibri" panose="020F0502020204030204" pitchFamily="34" charset="0"/>
                <a:cs typeface="Calibri" panose="020F0502020204030204" pitchFamily="34" charset="0"/>
              </a:rPr>
              <a:t>უწყებებში შემდგომი რეაგირების მიზნით;</a:t>
            </a:r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 descr="cid:WC20200422110531.63A7B1@moh.gov.ge">
            <a:extLst>
              <a:ext uri="{FF2B5EF4-FFF2-40B4-BE49-F238E27FC236}">
                <a16:creationId xmlns:a16="http://schemas.microsoft.com/office/drawing/2014/main" xmlns="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39"/>
            <a:ext cx="1438275" cy="133159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raphic 12" descr="Research">
            <a:extLst>
              <a:ext uri="{FF2B5EF4-FFF2-40B4-BE49-F238E27FC236}">
                <a16:creationId xmlns:a16="http://schemas.microsoft.com/office/drawing/2014/main" xmlns="" id="{D5CFE0F3-A255-45A4-8490-1CE83FB2887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 rot="6212092">
            <a:off x="513757" y="1729741"/>
            <a:ext cx="960118" cy="960118"/>
          </a:xfrm>
          <a:prstGeom prst="rect">
            <a:avLst/>
          </a:prstGeom>
        </p:spPr>
      </p:pic>
      <p:pic>
        <p:nvPicPr>
          <p:cNvPr id="15" name="Graphic 14" descr="Care">
            <a:extLst>
              <a:ext uri="{FF2B5EF4-FFF2-40B4-BE49-F238E27FC236}">
                <a16:creationId xmlns:a16="http://schemas.microsoft.com/office/drawing/2014/main" xmlns="" id="{528A0211-A16E-45AF-838C-B8FA7C7A7A0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6117271" y="180784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1478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3CFDB9-872E-42DC-AEC4-0CDB6F2E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239" y="104774"/>
            <a:ext cx="9689148" cy="1325563"/>
          </a:xfrm>
        </p:spPr>
        <p:txBody>
          <a:bodyPr>
            <a:normAutofit/>
          </a:bodyPr>
          <a:lstStyle/>
          <a:p>
            <a:r>
              <a:rPr lang="ka-GE" sz="36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საერთაშორისო მხარდაჭერით სააგენტოს მიერ განხორციელებული ინტერვენციები</a:t>
            </a:r>
            <a:endParaRPr lang="en-GB" sz="36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xmlns="" id="{C65DC285-7CDB-4538-B1EC-4E8301DE44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8536" y="1441135"/>
            <a:ext cx="4987925" cy="823912"/>
          </a:xfrm>
        </p:spPr>
        <p:txBody>
          <a:bodyPr/>
          <a:lstStyle/>
          <a:p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DP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xmlns="" id="{585A1CA8-DB0D-43BD-A312-4A7DAE328D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2" y="2348550"/>
            <a:ext cx="5388927" cy="4242749"/>
          </a:xfrm>
        </p:spPr>
        <p:txBody>
          <a:bodyPr>
            <a:normAutofit fontScale="70000" lnSpcReduction="20000"/>
          </a:bodyPr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ფსიქო-ემოციონალური მხარდაჭერის ტრეინინგები დუშეთის, მარტყოფის და </a:t>
            </a:r>
            <a:r>
              <a:rPr lang="ka-GE" dirty="0" err="1">
                <a:latin typeface="Calibri" panose="020F0502020204030204" pitchFamily="34" charset="0"/>
                <a:cs typeface="Calibri" panose="020F0502020204030204" pitchFamily="34" charset="0"/>
              </a:rPr>
              <a:t>ძევრის</a:t>
            </a: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 პანსიონატებში თანამშრომლებისათვის;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ფსიქოლოგების ჯგუფი გადაამზადებს დუშეთის, მარტყოფის, </a:t>
            </a:r>
            <a:r>
              <a:rPr lang="ka-GE" dirty="0" err="1">
                <a:latin typeface="Calibri" panose="020F0502020204030204" pitchFamily="34" charset="0"/>
                <a:cs typeface="Calibri" panose="020F0502020204030204" pitchFamily="34" charset="0"/>
              </a:rPr>
              <a:t>ძევრის</a:t>
            </a: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 შშმპ, თბილისის და ქუთაისის  პანსიონატების ფსიქოლოგებს და სოციალურ მუშაკებს იმ მიზნით, რომ შემდგომში თავად შესძლონ </a:t>
            </a:r>
            <a:r>
              <a:rPr lang="ka-GE" dirty="0" err="1">
                <a:latin typeface="Calibri" panose="020F0502020204030204" pitchFamily="34" charset="0"/>
                <a:cs typeface="Calibri" panose="020F0502020204030204" pitchFamily="34" charset="0"/>
              </a:rPr>
              <a:t>პანისონატების</a:t>
            </a: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 თანამშრომლებთან ტრეინინგების ჩატარება;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მარტყოფის და დუშეთის პანსიონატების თანამშრომლებისა და ბენეფიციარებისთვის ამოქმედდა პროექტი: „მარტყოფის და დუშეთის </a:t>
            </a:r>
            <a:r>
              <a:rPr lang="ka-GE" dirty="0" err="1">
                <a:latin typeface="Calibri" panose="020F0502020204030204" pitchFamily="34" charset="0"/>
                <a:cs typeface="Calibri" panose="020F0502020204030204" pitchFamily="34" charset="0"/>
              </a:rPr>
              <a:t>შშმ</a:t>
            </a: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 პირთა პანსიონატებში კარანტინის ფსიქოლოგიური ეფექტის მინიმიზაცია და ფსიქიკური მდგომარეობის მართვა.</a:t>
            </a:r>
          </a:p>
          <a:p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4ED43883-83EA-40B5-8A90-C948CDC09A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4425" y="1430337"/>
            <a:ext cx="5129848" cy="823912"/>
          </a:xfrm>
        </p:spPr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People in Need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xmlns="" id="{493005A6-45B1-45B0-99CB-FA10F443EA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4425" y="2337753"/>
            <a:ext cx="5388927" cy="4110672"/>
          </a:xfrm>
        </p:spPr>
        <p:txBody>
          <a:bodyPr>
            <a:normAutofit/>
          </a:bodyPr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სააგენტოს </a:t>
            </a:r>
            <a:r>
              <a:rPr lang="ka-GE" dirty="0" err="1">
                <a:latin typeface="Calibri" panose="020F0502020204030204" pitchFamily="34" charset="0"/>
                <a:cs typeface="Calibri" panose="020F0502020204030204" pitchFamily="34" charset="0"/>
              </a:rPr>
              <a:t>სტრუქურულ</a:t>
            </a: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 ერთეულებსა და ფილიალებს გადასცა ინფექციისგან დაცვის საშუალებები;</a:t>
            </a:r>
          </a:p>
          <a:p>
            <a:pPr marL="0" indent="0">
              <a:buNone/>
            </a:pPr>
            <a:r>
              <a:rPr lang="en-GB" sz="2400" b="1" dirty="0" smtClean="0">
                <a:solidFill>
                  <a:schemeClr val="accent1">
                    <a:lumMod val="75000"/>
                  </a:schemeClr>
                </a:solidFill>
              </a:rPr>
              <a:t>UNFPA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ka-GE" sz="2400" dirty="0">
                <a:latin typeface="Calibri" panose="020F0502020204030204" pitchFamily="34" charset="0"/>
                <a:cs typeface="Calibri" panose="020F0502020204030204" pitchFamily="34" charset="0"/>
              </a:rPr>
              <a:t>სააგენტოს სტრუქურულ ერთეულებსა და ფილიალებს გადასცა ინფექციისგან დაცვის საშუალებები;</a:t>
            </a:r>
          </a:p>
        </p:txBody>
      </p:sp>
      <p:pic>
        <p:nvPicPr>
          <p:cNvPr id="5" name="Picture 4" descr="cid:WC20200422110531.63A7B1@moh.gov.ge">
            <a:extLst>
              <a:ext uri="{FF2B5EF4-FFF2-40B4-BE49-F238E27FC236}">
                <a16:creationId xmlns:a16="http://schemas.microsoft.com/office/drawing/2014/main" xmlns="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39"/>
            <a:ext cx="1438275" cy="13315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293471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3CFDB9-872E-42DC-AEC4-0CDB6F2E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4984" y="58736"/>
            <a:ext cx="9567228" cy="1325563"/>
          </a:xfrm>
        </p:spPr>
        <p:txBody>
          <a:bodyPr/>
          <a:lstStyle/>
          <a:p>
            <a:r>
              <a:rPr lang="ka-GE" sz="36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საერთაშორისო მხარდაჭერით სააგენტოს მიერ განხორციელებული ინტერვენციები</a:t>
            </a:r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xmlns="" id="{5E3CA73E-F133-4281-B383-210E586984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0543" y="1273017"/>
            <a:ext cx="5157787" cy="823912"/>
          </a:xfrm>
        </p:spPr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UNICEF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xmlns="" id="{8B630A61-0CB1-4F95-B7CB-3AFAFC53D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00050" y="2324099"/>
            <a:ext cx="5438775" cy="407670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ka-GE" sz="5000" spc="20" dirty="0">
                <a:latin typeface="Calibri" panose="020F0502020204030204" pitchFamily="34" charset="0"/>
                <a:cs typeface="Calibri" panose="020F0502020204030204" pitchFamily="34" charset="0"/>
              </a:rPr>
              <a:t>სააგენტოს მხარდაჭერით ორგანიზაცია „საქართველოს </a:t>
            </a:r>
            <a:r>
              <a:rPr lang="ka-GE" sz="5000" spc="20" dirty="0" err="1">
                <a:latin typeface="Calibri" panose="020F0502020204030204" pitchFamily="34" charset="0"/>
                <a:cs typeface="Calibri" panose="020F0502020204030204" pitchFamily="34" charset="0"/>
              </a:rPr>
              <a:t>ბავშვებთან“სააგენტო</a:t>
            </a:r>
            <a:r>
              <a:rPr lang="ka-GE" sz="5000" spc="20" dirty="0">
                <a:latin typeface="Calibri" panose="020F0502020204030204" pitchFamily="34" charset="0"/>
                <a:cs typeface="Calibri" panose="020F0502020204030204" pitchFamily="34" charset="0"/>
              </a:rPr>
              <a:t> ახორციელებს პროექტს, რომლის მიზანია:</a:t>
            </a:r>
          </a:p>
          <a:p>
            <a:pPr marL="0" indent="0">
              <a:buNone/>
            </a:pPr>
            <a:endParaRPr lang="en-GB" sz="5000" spc="2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ka-GE" sz="5000" spc="20" dirty="0">
                <a:latin typeface="Calibri" panose="020F0502020204030204" pitchFamily="34" charset="0"/>
                <a:cs typeface="Calibri" panose="020F0502020204030204" pitchFamily="34" charset="0"/>
              </a:rPr>
              <a:t>სახელმწიფო ზრუნვაში მყოფი  ბავშვების, აღმზრდელების/მიმღები მშობლების  დახმარება  ახალი კორონა ვირუსისგან გამოწვეულ  სტრესთან </a:t>
            </a:r>
            <a:r>
              <a:rPr lang="ka-GE" sz="5000" spc="20" dirty="0" err="1">
                <a:latin typeface="Calibri" panose="020F0502020204030204" pitchFamily="34" charset="0"/>
                <a:cs typeface="Calibri" panose="020F0502020204030204" pitchFamily="34" charset="0"/>
              </a:rPr>
              <a:t>გამკლავებაში</a:t>
            </a:r>
            <a:r>
              <a:rPr lang="ka-GE" sz="5000" spc="20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marL="0" indent="0">
              <a:buNone/>
            </a:pPr>
            <a:endParaRPr lang="ka-GE" sz="5000" spc="2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ka-GE" sz="5000" spc="20" dirty="0">
                <a:latin typeface="Calibri" panose="020F0502020204030204" pitchFamily="34" charset="0"/>
                <a:cs typeface="Calibri" panose="020F0502020204030204" pitchFamily="34" charset="0"/>
              </a:rPr>
              <a:t>პროექტით გათვალისწინებული მომსახურება ამ ეტაპზე უკვე მიიღო  </a:t>
            </a:r>
            <a:r>
              <a:rPr lang="ka-GE" sz="7000" b="1" spc="2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200</a:t>
            </a:r>
            <a:r>
              <a:rPr lang="ka-GE" sz="5000" spc="20" dirty="0">
                <a:latin typeface="Calibri" panose="020F0502020204030204" pitchFamily="34" charset="0"/>
                <a:cs typeface="Calibri" panose="020F0502020204030204" pitchFamily="34" charset="0"/>
              </a:rPr>
              <a:t>-მა პირმა;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643483F0-1DCB-4410-9510-9835EB5E4D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9024" y="1273017"/>
            <a:ext cx="5183188" cy="823912"/>
          </a:xfrm>
        </p:spPr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UNICEF 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xmlns="" id="{68F4E8C2-D163-44E6-BEB0-12CC542621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24099"/>
            <a:ext cx="5619751" cy="4257676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ka-GE" sz="4500" dirty="0">
                <a:latin typeface="Calibri" panose="020F0502020204030204" pitchFamily="34" charset="0"/>
                <a:cs typeface="Calibri" panose="020F0502020204030204" pitchFamily="34" charset="0"/>
              </a:rPr>
              <a:t>ორგანიზაცია „ინიციატივა სოციალური ცვლილებებისთვის“ სააგენტოს მხარდაჭერით  ახორციელებს პროექტს: </a:t>
            </a:r>
          </a:p>
          <a:p>
            <a:pPr marL="0" indent="0">
              <a:buNone/>
            </a:pPr>
            <a:r>
              <a:rPr lang="ka-GE" sz="4500" b="1" dirty="0">
                <a:latin typeface="Calibri" panose="020F0502020204030204" pitchFamily="34" charset="0"/>
                <a:cs typeface="Calibri" panose="020F0502020204030204" pitchFamily="34" charset="0"/>
              </a:rPr>
              <a:t>სოციალურ მუშაკთა პროფესიული შესაძლებლობების გაძლიერება საგანგებო მდგომარეობის </a:t>
            </a:r>
            <a:r>
              <a:rPr lang="ka-GE" sz="45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მოქმედების </a:t>
            </a:r>
            <a:r>
              <a:rPr lang="ka-GE" sz="4500" b="1" dirty="0">
                <a:latin typeface="Calibri" panose="020F0502020204030204" pitchFamily="34" charset="0"/>
                <a:cs typeface="Calibri" panose="020F0502020204030204" pitchFamily="34" charset="0"/>
              </a:rPr>
              <a:t>დროს</a:t>
            </a:r>
            <a:r>
              <a:rPr lang="en-GB" sz="45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>
              <a:buNone/>
            </a:pPr>
            <a:r>
              <a:rPr lang="ka-GE" sz="4500" b="1" dirty="0">
                <a:latin typeface="Calibri" panose="020F0502020204030204" pitchFamily="34" charset="0"/>
                <a:cs typeface="Calibri" panose="020F0502020204030204" pitchFamily="34" charset="0"/>
              </a:rPr>
              <a:t>მიზანი</a:t>
            </a:r>
            <a:r>
              <a:rPr lang="ka-GE" sz="45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ka-GE" sz="4500" dirty="0">
                <a:latin typeface="Calibri" panose="020F0502020204030204" pitchFamily="34" charset="0"/>
                <a:cs typeface="Calibri" panose="020F0502020204030204" pitchFamily="34" charset="0"/>
              </a:rPr>
              <a:t>ძლიერი მხარეებისა და გამოწვევების იდენტიფიცირება; </a:t>
            </a:r>
          </a:p>
          <a:p>
            <a:r>
              <a:rPr lang="ka-GE" sz="4500" dirty="0">
                <a:latin typeface="Calibri" panose="020F0502020204030204" pitchFamily="34" charset="0"/>
                <a:cs typeface="Calibri" panose="020F0502020204030204" pitchFamily="34" charset="0"/>
              </a:rPr>
              <a:t>საუკეთესო პრაქტიკის გაზიარება; </a:t>
            </a:r>
          </a:p>
          <a:p>
            <a:r>
              <a:rPr lang="ka-GE" sz="4500" dirty="0" err="1">
                <a:latin typeface="Calibri" panose="020F0502020204030204" pitchFamily="34" charset="0"/>
                <a:cs typeface="Calibri" panose="020F0502020204030204" pitchFamily="34" charset="0"/>
              </a:rPr>
              <a:t>სუპერვიზიის</a:t>
            </a:r>
            <a:r>
              <a:rPr lang="ka-GE" sz="4500" dirty="0">
                <a:latin typeface="Calibri" panose="020F0502020204030204" pitchFamily="34" charset="0"/>
                <a:cs typeface="Calibri" panose="020F0502020204030204" pitchFamily="34" charset="0"/>
              </a:rPr>
              <a:t> განხორციელება; </a:t>
            </a:r>
          </a:p>
          <a:p>
            <a:r>
              <a:rPr lang="ka-GE" sz="4500" dirty="0">
                <a:latin typeface="Calibri" panose="020F0502020204030204" pitchFamily="34" charset="0"/>
                <a:cs typeface="Calibri" panose="020F0502020204030204" pitchFamily="34" charset="0"/>
              </a:rPr>
              <a:t>საგანგებო მდგომარეობისათვის სპეციალური სამუშაო ინსტრუქციების შემუშავება;</a:t>
            </a:r>
          </a:p>
          <a:p>
            <a:pPr marL="0" indent="0">
              <a:buNone/>
            </a:pPr>
            <a:r>
              <a:rPr lang="ka-GE" sz="4500" dirty="0">
                <a:latin typeface="Calibri" panose="020F0502020204030204" pitchFamily="34" charset="0"/>
                <a:cs typeface="Calibri" panose="020F0502020204030204" pitchFamily="34" charset="0"/>
              </a:rPr>
              <a:t>ამ ეტაპზე </a:t>
            </a:r>
            <a:r>
              <a:rPr lang="ka-GE" sz="8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200 - </a:t>
            </a:r>
            <a:r>
              <a:rPr lang="ka-GE" sz="4500" dirty="0">
                <a:latin typeface="Calibri" panose="020F0502020204030204" pitchFamily="34" charset="0"/>
                <a:cs typeface="Calibri" panose="020F0502020204030204" pitchFamily="34" charset="0"/>
              </a:rPr>
              <a:t>მდე სოციალური მუშაკი და უფროსი სოციალური მუშაკია ჩართული პროექტის მიმდინარეობაში;</a:t>
            </a:r>
          </a:p>
          <a:p>
            <a:endParaRPr lang="en-GB" dirty="0"/>
          </a:p>
        </p:txBody>
      </p:sp>
      <p:pic>
        <p:nvPicPr>
          <p:cNvPr id="5" name="Picture 4" descr="cid:WC20200422110531.63A7B1@moh.gov.ge">
            <a:extLst>
              <a:ext uri="{FF2B5EF4-FFF2-40B4-BE49-F238E27FC236}">
                <a16:creationId xmlns:a16="http://schemas.microsoft.com/office/drawing/2014/main" xmlns="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39"/>
            <a:ext cx="1438275" cy="13315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672436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3CFDB9-872E-42DC-AEC4-0CDB6F2E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0674" y="365125"/>
            <a:ext cx="9763125" cy="1325563"/>
          </a:xfrm>
        </p:spPr>
        <p:txBody>
          <a:bodyPr/>
          <a:lstStyle/>
          <a:p>
            <a:pPr algn="ctr"/>
            <a:r>
              <a:rPr lang="ka-GE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ბავშვთა დახმარების ცხელ ხაზი 111</a:t>
            </a:r>
            <a:endParaRPr lang="en-GB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464EB4DE-9E68-415B-85E9-7863A67A95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6007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ka-GE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მიზანი - </a:t>
            </a: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დავეხმაროთ ბავშვებს მიიღონ სახელმწიფო მომსახურები სწრაფი და მარტივი გზით</a:t>
            </a:r>
          </a:p>
          <a:p>
            <a:pPr marL="0" indent="0">
              <a:buNone/>
            </a:pPr>
            <a:r>
              <a:rPr lang="ka-GE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ფუნქციონირებს</a:t>
            </a: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 კვირაში 7 </a:t>
            </a:r>
            <a:r>
              <a:rPr lang="ka-GE" dirty="0" smtClean="0">
                <a:latin typeface="Calibri" panose="020F0502020204030204" pitchFamily="34" charset="0"/>
                <a:cs typeface="Calibri" panose="020F0502020204030204" pitchFamily="34" charset="0"/>
              </a:rPr>
              <a:t>დღე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marL="0" indent="0">
              <a:buNone/>
            </a:pPr>
            <a:endParaRPr lang="ka-G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სერვისში ამ ეტაპზე დასაქმებულია:</a:t>
            </a:r>
          </a:p>
          <a:p>
            <a:pPr lvl="1"/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 8 ცხელი ხაზის ოპერატორი;</a:t>
            </a:r>
          </a:p>
          <a:p>
            <a:pPr lvl="1"/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2 ფსიქოლოგი</a:t>
            </a:r>
          </a:p>
          <a:p>
            <a:pPr lvl="1"/>
            <a:endParaRPr lang="ka-G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ka-GE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დაარსებიდან - დღემდე ბავშვთა ცხელი ხაზის მომსახურება მიიღო 250-მდე ბენეფიციარმა; </a:t>
            </a:r>
          </a:p>
          <a:p>
            <a:endParaRPr lang="en-GB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xmlns="" id="{A2C77D8A-DA0A-4025-8419-1A4AFC4244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38901" y="1825625"/>
            <a:ext cx="5514974" cy="4351337"/>
          </a:xfrm>
        </p:spPr>
        <p:txBody>
          <a:bodyPr>
            <a:normAutofit fontScale="92500" lnSpcReduction="20000"/>
          </a:bodyPr>
          <a:lstStyle/>
          <a:p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ბავშვთა დახმარების ცხელი ხაზის „111“ -ის ამუშავება განხორციელდა საქართველოს პარლამენტის ადამიანის უფლებათა და სამოქალაქო ინტეგრაციის კომიტეტის მიერ;</a:t>
            </a:r>
          </a:p>
          <a:p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ხორციელდება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UNICEF - </a:t>
            </a: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ის ფინანსური მხარდაჭერით;</a:t>
            </a:r>
          </a:p>
          <a:p>
            <a:pPr marL="0" indent="0">
              <a:buNone/>
            </a:pPr>
            <a:endParaRPr lang="ka-G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ka-GE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ცხელი ხაზის ბიუჯეტი შეადგენს - 126 450 ლარს</a:t>
            </a:r>
          </a:p>
          <a:p>
            <a:endParaRPr lang="en-GB" dirty="0"/>
          </a:p>
        </p:txBody>
      </p:sp>
      <p:pic>
        <p:nvPicPr>
          <p:cNvPr id="5" name="Picture 4" descr="cid:WC20200422110531.63A7B1@moh.gov.ge">
            <a:extLst>
              <a:ext uri="{FF2B5EF4-FFF2-40B4-BE49-F238E27FC236}">
                <a16:creationId xmlns:a16="http://schemas.microsoft.com/office/drawing/2014/main" xmlns="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39"/>
            <a:ext cx="1438275" cy="13315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322946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3CFDB9-872E-42DC-AEC4-0CDB6F2E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6850" y="1"/>
            <a:ext cx="9982200" cy="971550"/>
          </a:xfrm>
        </p:spPr>
        <p:txBody>
          <a:bodyPr>
            <a:normAutofit/>
          </a:bodyPr>
          <a:lstStyle/>
          <a:p>
            <a:r>
              <a:rPr lang="ka-GE" sz="3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იურიდიული და ფიზიკური პირების დახმარება</a:t>
            </a:r>
            <a:endParaRPr lang="en-GB" sz="32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EAC4B93-4D30-4708-9DA3-9E944BB01C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42900" y="1087121"/>
            <a:ext cx="5676903" cy="562800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ka-GE" sz="8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დამცავი საშუალებების უსასყიდლოდ გადმოცემულ იქნა: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sz="6800" dirty="0">
                <a:latin typeface="Calibri" panose="020F0502020204030204" pitchFamily="34" charset="0"/>
                <a:cs typeface="Calibri" panose="020F0502020204030204" pitchFamily="34" charset="0"/>
              </a:rPr>
              <a:t>საქართველოს ეკონომიკისა და მდგრადი განვითარების სამინისტროს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800" dirty="0">
                <a:latin typeface="Calibri" panose="020F0502020204030204" pitchFamily="34" charset="0"/>
                <a:cs typeface="Calibri" panose="020F0502020204030204" pitchFamily="34" charset="0"/>
              </a:rPr>
              <a:t> შპს ,,მეღვინეობა გრანელის“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800" dirty="0">
                <a:latin typeface="Calibri" panose="020F0502020204030204" pitchFamily="34" charset="0"/>
                <a:cs typeface="Calibri" panose="020F0502020204030204" pitchFamily="34" charset="0"/>
              </a:rPr>
              <a:t>,,</a:t>
            </a:r>
            <a:r>
              <a:rPr lang="ka-GE" sz="6800" dirty="0" err="1">
                <a:latin typeface="Calibri" panose="020F0502020204030204" pitchFamily="34" charset="0"/>
                <a:cs typeface="Calibri" panose="020F0502020204030204" pitchFamily="34" charset="0"/>
              </a:rPr>
              <a:t>ნიუქსულეი</a:t>
            </a:r>
            <a:r>
              <a:rPr lang="ka-GE" sz="6800" dirty="0">
                <a:latin typeface="Calibri" panose="020F0502020204030204" pitchFamily="34" charset="0"/>
                <a:cs typeface="Calibri" panose="020F0502020204030204" pitchFamily="34" charset="0"/>
              </a:rPr>
              <a:t> - </a:t>
            </a:r>
            <a:r>
              <a:rPr lang="ka-GE" sz="6800" dirty="0" err="1">
                <a:latin typeface="Calibri" panose="020F0502020204030204" pitchFamily="34" charset="0"/>
                <a:cs typeface="Calibri" panose="020F0502020204030204" pitchFamily="34" charset="0"/>
              </a:rPr>
              <a:t>ოჯი</a:t>
            </a:r>
            <a:r>
              <a:rPr lang="ka-GE" sz="6800" dirty="0">
                <a:latin typeface="Calibri" panose="020F0502020204030204" pitchFamily="34" charset="0"/>
                <a:cs typeface="Calibri" panose="020F0502020204030204" pitchFamily="34" charset="0"/>
              </a:rPr>
              <a:t> ინტერნეიშენალის“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800" dirty="0">
                <a:latin typeface="Calibri" panose="020F0502020204030204" pitchFamily="34" charset="0"/>
                <a:cs typeface="Calibri" panose="020F0502020204030204" pitchFamily="34" charset="0"/>
              </a:rPr>
              <a:t>ქ. ქუთაისის მუნიციპალიტეტის მერიის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800" dirty="0">
                <a:latin typeface="Calibri" panose="020F0502020204030204" pitchFamily="34" charset="0"/>
                <a:cs typeface="Calibri" panose="020F0502020204030204" pitchFamily="34" charset="0"/>
              </a:rPr>
              <a:t> ჩინური უნივერსიტეტის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800" dirty="0">
                <a:latin typeface="Calibri" panose="020F0502020204030204" pitchFamily="34" charset="0"/>
                <a:cs typeface="Calibri" panose="020F0502020204030204" pitchFamily="34" charset="0"/>
              </a:rPr>
              <a:t> ტელეკომპანია </a:t>
            </a:r>
            <a:r>
              <a:rPr lang="en-GB" sz="6800" dirty="0">
                <a:latin typeface="Calibri" panose="020F0502020204030204" pitchFamily="34" charset="0"/>
                <a:cs typeface="Calibri" panose="020F0502020204030204" pitchFamily="34" charset="0"/>
              </a:rPr>
              <a:t>POST TV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GB" sz="6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sz="6800" dirty="0" err="1">
                <a:latin typeface="Calibri" panose="020F0502020204030204" pitchFamily="34" charset="0"/>
                <a:cs typeface="Calibri" panose="020F0502020204030204" pitchFamily="34" charset="0"/>
              </a:rPr>
              <a:t>ლიბერთი</a:t>
            </a:r>
            <a:r>
              <a:rPr lang="ka-GE" sz="6800" dirty="0">
                <a:latin typeface="Calibri" panose="020F0502020204030204" pitchFamily="34" charset="0"/>
                <a:cs typeface="Calibri" panose="020F0502020204030204" pitchFamily="34" charset="0"/>
              </a:rPr>
              <a:t> ბანკის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800" dirty="0">
                <a:latin typeface="Calibri" panose="020F0502020204030204" pitchFamily="34" charset="0"/>
                <a:cs typeface="Calibri" panose="020F0502020204030204" pitchFamily="34" charset="0"/>
              </a:rPr>
              <a:t>შპს </a:t>
            </a:r>
            <a:r>
              <a:rPr lang="ka-GE" sz="6800" dirty="0" err="1">
                <a:latin typeface="Calibri" panose="020F0502020204030204" pitchFamily="34" charset="0"/>
                <a:cs typeface="Calibri" panose="020F0502020204030204" pitchFamily="34" charset="0"/>
              </a:rPr>
              <a:t>სოფტექსტილის</a:t>
            </a:r>
            <a:endParaRPr lang="ka-GE" sz="6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6800" dirty="0">
                <a:latin typeface="Calibri" panose="020F0502020204030204" pitchFamily="34" charset="0"/>
                <a:cs typeface="Calibri" panose="020F0502020204030204" pitchFamily="34" charset="0"/>
              </a:rPr>
              <a:t>UNICEF-</a:t>
            </a:r>
            <a:r>
              <a:rPr lang="ka-GE" sz="6800" dirty="0">
                <a:latin typeface="Calibri" panose="020F0502020204030204" pitchFamily="34" charset="0"/>
                <a:cs typeface="Calibri" panose="020F0502020204030204" pitchFamily="34" charset="0"/>
              </a:rPr>
              <a:t>ს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800" dirty="0">
                <a:latin typeface="Calibri" panose="020F0502020204030204" pitchFamily="34" charset="0"/>
                <a:cs typeface="Calibri" panose="020F0502020204030204" pitchFamily="34" charset="0"/>
              </a:rPr>
              <a:t> ,,ჩემი სახლი ჯიქიაზე“ 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6800" dirty="0">
                <a:latin typeface="Calibri" panose="020F0502020204030204" pitchFamily="34" charset="0"/>
                <a:cs typeface="Calibri" panose="020F0502020204030204" pitchFamily="34" charset="0"/>
              </a:rPr>
              <a:t>UNFPA -</a:t>
            </a:r>
            <a:r>
              <a:rPr lang="ka-GE" sz="6800" dirty="0">
                <a:latin typeface="Calibri" panose="020F0502020204030204" pitchFamily="34" charset="0"/>
                <a:cs typeface="Calibri" panose="020F0502020204030204" pitchFamily="34" charset="0"/>
              </a:rPr>
              <a:t>ს მიერ.  </a:t>
            </a:r>
          </a:p>
          <a:p>
            <a:pPr marL="0" indent="0">
              <a:buNone/>
            </a:pPr>
            <a:r>
              <a:rPr lang="ka-GE" sz="6800" dirty="0">
                <a:latin typeface="Calibri" panose="020F0502020204030204" pitchFamily="34" charset="0"/>
                <a:cs typeface="Calibri" panose="020F0502020204030204" pitchFamily="34" charset="0"/>
              </a:rPr>
              <a:t>სააგენტოს მიერ შესყიდული და ჩატარებული სადეზინფექციო სამუშაოებისა მოხალისეების (</a:t>
            </a:r>
            <a:r>
              <a:rPr lang="ka-GE" sz="6800" dirty="0" err="1">
                <a:latin typeface="Calibri" panose="020F0502020204030204" pitchFamily="34" charset="0"/>
                <a:cs typeface="Calibri" panose="020F0502020204030204" pitchFamily="34" charset="0"/>
              </a:rPr>
              <a:t>მირანგულა</a:t>
            </a:r>
            <a:r>
              <a:rPr lang="ka-GE" sz="6800" dirty="0">
                <a:latin typeface="Calibri" panose="020F0502020204030204" pitchFamily="34" charset="0"/>
                <a:cs typeface="Calibri" panose="020F0502020204030204" pitchFamily="34" charset="0"/>
              </a:rPr>
              <a:t> მანჯავიძე, ოთარ იმედაშვილი, ვასო გელაშვილი და მიხეილ თათარაშვილი) მიერ თავშესაფრებში და ფილიალებში ასევე ჩატარებულ იქნა შენობის შიდა და გარე ტერიტორიის სადეზინფექციო სამუშაოები.</a:t>
            </a:r>
          </a:p>
          <a:p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38AC8A6-9E94-41EA-BFDB-889ABDC2F8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803" y="971551"/>
            <a:ext cx="6019797" cy="564832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ka-GE" sz="8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საკვები პროდუქტებით დახმარება: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 ქ. თბილისის </a:t>
            </a:r>
            <a:r>
              <a:rPr lang="ka-GE" sz="6400" dirty="0" err="1">
                <a:latin typeface="Calibri" panose="020F0502020204030204" pitchFamily="34" charset="0"/>
                <a:cs typeface="Calibri" panose="020F0502020204030204" pitchFamily="34" charset="0"/>
              </a:rPr>
              <a:t>მინიციპალიტეტის</a:t>
            </a: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 მერიამ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 შპს ,,კოკა-კოლა </a:t>
            </a:r>
            <a:r>
              <a:rPr lang="ka-GE" sz="6400" dirty="0" err="1">
                <a:latin typeface="Calibri" panose="020F0502020204030204" pitchFamily="34" charset="0"/>
                <a:cs typeface="Calibri" panose="020F0502020204030204" pitchFamily="34" charset="0"/>
              </a:rPr>
              <a:t>ბოთლერ</a:t>
            </a: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 ჯორჯიამ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 შპს ,,</a:t>
            </a:r>
            <a:r>
              <a:rPr lang="ka-GE" sz="6400" dirty="0" err="1">
                <a:latin typeface="Calibri" panose="020F0502020204030204" pitchFamily="34" charset="0"/>
                <a:cs typeface="Calibri" panose="020F0502020204030204" pitchFamily="34" charset="0"/>
              </a:rPr>
              <a:t>ფიშკამ</a:t>
            </a: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 ქ. თბილისის ნაძალადევის რაიონის გამგეობამ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 შპს ,,</a:t>
            </a:r>
            <a:r>
              <a:rPr lang="ka-GE" sz="6400" dirty="0" err="1">
                <a:latin typeface="Calibri" panose="020F0502020204030204" pitchFamily="34" charset="0"/>
                <a:cs typeface="Calibri" panose="020F0502020204030204" pitchFamily="34" charset="0"/>
              </a:rPr>
              <a:t>კონდმა</a:t>
            </a: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“,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შპს ,,</a:t>
            </a:r>
            <a:r>
              <a:rPr lang="ka-GE" sz="6400" dirty="0" err="1">
                <a:latin typeface="Calibri" panose="020F0502020204030204" pitchFamily="34" charset="0"/>
                <a:cs typeface="Calibri" panose="020F0502020204030204" pitchFamily="34" charset="0"/>
              </a:rPr>
              <a:t>არკომ</a:t>
            </a: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“ 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400" dirty="0" err="1">
                <a:latin typeface="Calibri" panose="020F0502020204030204" pitchFamily="34" charset="0"/>
                <a:cs typeface="Calibri" panose="020F0502020204030204" pitchFamily="34" charset="0"/>
              </a:rPr>
              <a:t>ლიბერთი</a:t>
            </a: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 ბანკმა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 ქ. ქუთაისის საკრებულომ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ქ. ქუთაისის მუნიციპალიტეტის მერიამ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 თერჯოლის მუნიციპალიტეტის მერიამ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 ქ. თბილისის 82-ე ბაგა-ბაღმა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sz="6400" dirty="0" err="1">
                <a:latin typeface="Calibri" panose="020F0502020204030204" pitchFamily="34" charset="0"/>
                <a:cs typeface="Calibri" panose="020F0502020204030204" pitchFamily="34" charset="0"/>
              </a:rPr>
              <a:t>კარფურმა</a:t>
            </a: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უძოს ეკლესიის წინამძღოლმა და მისმა მრევლმა.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მედიკამენტებით უსასყიდლო მომარაგება განახორციელეს შპს ,,ავერსი-ფარმამ“, შპს ,,</a:t>
            </a:r>
            <a:r>
              <a:rPr lang="ka-GE" sz="6400" dirty="0" err="1">
                <a:latin typeface="Calibri" panose="020F0502020204030204" pitchFamily="34" charset="0"/>
                <a:cs typeface="Calibri" panose="020F0502020204030204" pitchFamily="34" charset="0"/>
              </a:rPr>
              <a:t>პსპ</a:t>
            </a: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“, </a:t>
            </a:r>
            <a:r>
              <a:rPr lang="ka-GE" sz="6400" dirty="0" err="1">
                <a:latin typeface="Calibri" panose="020F0502020204030204" pitchFamily="34" charset="0"/>
                <a:cs typeface="Calibri" panose="020F0502020204030204" pitchFamily="34" charset="0"/>
              </a:rPr>
              <a:t>ლიბერთი</a:t>
            </a: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 ბანკმა  და შპს ,,</a:t>
            </a:r>
            <a:r>
              <a:rPr lang="ka-GE" sz="6400" dirty="0" err="1">
                <a:latin typeface="Calibri" panose="020F0502020204030204" pitchFamily="34" charset="0"/>
                <a:cs typeface="Calibri" panose="020F0502020204030204" pitchFamily="34" charset="0"/>
              </a:rPr>
              <a:t>ჯეოსოლოუშენმა</a:t>
            </a: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“,</a:t>
            </a:r>
          </a:p>
          <a:p>
            <a:pPr marL="0" indent="0">
              <a:buNone/>
            </a:pP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ასევე მოქალაქეების მიერ უსასყიდლოდ გადმოგვეცა   საკვები პროდუქტები, მედიკამენტები და სადეზინფექციო საშუალებები, კერძოდ მეუფე იოანე გამრეკელის, რ. ჯანელიძის, </a:t>
            </a:r>
            <a:r>
              <a:rPr lang="ka-GE" sz="6400" dirty="0" err="1">
                <a:latin typeface="Calibri" panose="020F0502020204030204" pitchFamily="34" charset="0"/>
                <a:cs typeface="Calibri" panose="020F0502020204030204" pitchFamily="34" charset="0"/>
              </a:rPr>
              <a:t>ყ.ჯალიშვილის</a:t>
            </a: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, ჟუჟუნა </a:t>
            </a:r>
            <a:r>
              <a:rPr lang="ka-GE" sz="6400" dirty="0" err="1">
                <a:latin typeface="Calibri" panose="020F0502020204030204" pitchFamily="34" charset="0"/>
                <a:cs typeface="Calibri" panose="020F0502020204030204" pitchFamily="34" charset="0"/>
              </a:rPr>
              <a:t>შალუკაშვილის</a:t>
            </a:r>
            <a:r>
              <a:rPr lang="ka-GE" sz="6400" dirty="0">
                <a:latin typeface="Calibri" panose="020F0502020204030204" pitchFamily="34" charset="0"/>
                <a:cs typeface="Calibri" panose="020F0502020204030204" pitchFamily="34" charset="0"/>
              </a:rPr>
              <a:t>, დავით ლობჟანიძის მიერ. </a:t>
            </a:r>
          </a:p>
          <a:p>
            <a:endParaRPr lang="en-GB" dirty="0"/>
          </a:p>
        </p:txBody>
      </p:sp>
      <p:pic>
        <p:nvPicPr>
          <p:cNvPr id="5" name="Picture 4" descr="cid:WC20200422110531.63A7B1@moh.gov.ge">
            <a:extLst>
              <a:ext uri="{FF2B5EF4-FFF2-40B4-BE49-F238E27FC236}">
                <a16:creationId xmlns:a16="http://schemas.microsoft.com/office/drawing/2014/main" xmlns="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575" y="1"/>
            <a:ext cx="1268095" cy="10871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688030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AFA67CD3-AB4E-4A7A-BEB8-53C445D8C44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xmlns="" id="{07CF545F-9C2E-4446-97CD-AD92990C2B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3CFDB9-872E-42DC-AEC4-0CDB6F2E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4875" y="254315"/>
            <a:ext cx="6300899" cy="1454051"/>
          </a:xfrm>
        </p:spPr>
        <p:txBody>
          <a:bodyPr>
            <a:normAutofit/>
          </a:bodyPr>
          <a:lstStyle/>
          <a:p>
            <a:r>
              <a:rPr lang="ka-GE" sz="31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არსებული გამოწვევები</a:t>
            </a:r>
            <a:endParaRPr lang="en-GB" sz="31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Freeform 62">
            <a:extLst>
              <a:ext uri="{FF2B5EF4-FFF2-40B4-BE49-F238E27FC236}">
                <a16:creationId xmlns:a16="http://schemas.microsoft.com/office/drawing/2014/main" xmlns="" id="{339C8D78-A644-462F-B674-F440635E53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 descr="cid:WC20200422110531.63A7B1@moh.gov.ge">
            <a:extLst>
              <a:ext uri="{FF2B5EF4-FFF2-40B4-BE49-F238E27FC236}">
                <a16:creationId xmlns:a16="http://schemas.microsoft.com/office/drawing/2014/main" xmlns="" id="{2AB952F8-F5BE-4845-9800-C215E9A2692F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5121"/>
          <a:stretch/>
        </p:blipFill>
        <p:spPr bwMode="auto">
          <a:xfrm>
            <a:off x="429349" y="1990584"/>
            <a:ext cx="3661831" cy="2897031"/>
          </a:xfrm>
          <a:prstGeom prst="rect">
            <a:avLst/>
          </a:prstGeom>
          <a:noFill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8636397-2A8E-403F-9A6D-C640165A10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9786" y="1432141"/>
            <a:ext cx="6198728" cy="4895319"/>
          </a:xfrm>
        </p:spPr>
        <p:txBody>
          <a:bodyPr anchor="ctr">
            <a:normAutofit fontScale="85000" lnSpcReduction="20000"/>
          </a:bodyPr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ka-GE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შშმ პირთა 24 საათიანი დაწესებულების </a:t>
            </a:r>
            <a:r>
              <a:rPr lang="ka-GE" sz="20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ნაკლებობა</a:t>
            </a:r>
            <a:r>
              <a:rPr lang="en-US" sz="20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sz="20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რაც მოსალოდნელია პანდემიით განპირობებული სოციალურ-ეკონომიკური ფონის შეცვლით და შესბამისად პირთა მიტოვების მაღალი მაჩვენებლით;</a:t>
            </a:r>
            <a:endParaRPr lang="ka-GE" sz="20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ka-GE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ახალი მიმღები ოჯახების </a:t>
            </a:r>
            <a:r>
              <a:rPr lang="ka-GE" sz="20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დატრენინგების  პროცესის შეჩერება</a:t>
            </a:r>
            <a:r>
              <a:rPr lang="ka-GE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ka-GE" sz="20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რომელიც პანდემიიდან გამომდინარე მოხდა და გამოიწვევს მიმღები </a:t>
            </a:r>
            <a:r>
              <a:rPr lang="ka-GE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მშობლის </a:t>
            </a:r>
            <a:r>
              <a:rPr lang="ka-GE" sz="20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ნაკლებობას;</a:t>
            </a:r>
            <a:endParaRPr lang="ka-GE" sz="20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ka-GE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შშმ ბავშვთა სერვისების ნაკლებობა რაც მოსალოდნელია პანდემიით განპირობებული სოციალურ-ეკონომიკური ფონის შეცვლით და შესბამისად პირთა მიტოვების მაღალი მაჩვენებლით</a:t>
            </a:r>
            <a:r>
              <a:rPr lang="ka-GE" sz="20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  <a:endParaRPr lang="ka-GE" sz="20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ka-GE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რთული ქცევის მქონე ბავშვების ქცევის მართვის  მომსახურებების </a:t>
            </a:r>
            <a:r>
              <a:rPr lang="ka-GE" sz="20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ნაკლებობა, რაც დაკავშირებულია პანდემიის პირობებში ბავშვთა ქცევის დახურულ სივრცეში მართვის პრობლემებთან;</a:t>
            </a:r>
            <a:endParaRPr lang="ka-GE" sz="20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ka-GE" sz="20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პანდემიის შედეგად სტაციონარში </a:t>
            </a:r>
            <a:r>
              <a:rPr lang="ka-GE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მშობლების </a:t>
            </a:r>
            <a:r>
              <a:rPr lang="ka-GE" sz="20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გარეშე მოხვედრილ </a:t>
            </a:r>
            <a:r>
              <a:rPr lang="ka-GE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ჩვილ ბავშვთა </a:t>
            </a:r>
            <a:r>
              <a:rPr lang="ka-GE" sz="20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მეთვალყურის პრობლემა, როდესაც მშობლები/მეურვე პირი გადაყვანილია სამკურნალოდ ან საკარანტინე ზონაში;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ka-GE" sz="20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სახელმწიფო ზრუნვის დაწესებულებაში პირის მოთავსებამდე საკარანტინე სივრცის მოწყობა;</a:t>
            </a:r>
            <a:endParaRPr lang="ka-GE" sz="20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729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AFA67CD3-AB4E-4A7A-BEB8-53C445D8C44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577125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xmlns="" id="{07CF545F-9C2E-4446-97CD-AD92990C2B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8636397-2A8E-403F-9A6D-C640165A10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459" y="1609355"/>
            <a:ext cx="4977578" cy="3639289"/>
          </a:xfrm>
        </p:spPr>
        <p:txBody>
          <a:bodyPr anchor="ctr">
            <a:normAutofit/>
          </a:bodyPr>
          <a:lstStyle/>
          <a:p>
            <a:pPr marL="0" indent="0">
              <a:buClr>
                <a:srgbClr val="FF0000"/>
              </a:buClr>
              <a:buNone/>
            </a:pPr>
            <a:r>
              <a:rPr lang="ka-GE" sz="4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დიდი მადლობა ყურადღებისთვის </a:t>
            </a:r>
          </a:p>
        </p:txBody>
      </p:sp>
      <p:sp>
        <p:nvSpPr>
          <p:cNvPr id="43" name="Freeform 62">
            <a:extLst>
              <a:ext uri="{FF2B5EF4-FFF2-40B4-BE49-F238E27FC236}">
                <a16:creationId xmlns:a16="http://schemas.microsoft.com/office/drawing/2014/main" xmlns="" id="{339C8D78-A644-462F-B674-F440635E53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191562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 descr="cid:WC20200422110531.63A7B1@moh.gov.ge">
            <a:extLst>
              <a:ext uri="{FF2B5EF4-FFF2-40B4-BE49-F238E27FC236}">
                <a16:creationId xmlns:a16="http://schemas.microsoft.com/office/drawing/2014/main" xmlns="" id="{2AB952F8-F5BE-4845-9800-C215E9A2692F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5121"/>
          <a:stretch/>
        </p:blipFill>
        <p:spPr bwMode="auto">
          <a:xfrm>
            <a:off x="8100821" y="1990584"/>
            <a:ext cx="3661831" cy="289703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86322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xmlns="" id="{6689BDD8-CBC7-4F0E-B06A-D37BC492F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9725" y="78116"/>
            <a:ext cx="9745663" cy="910431"/>
          </a:xfrm>
        </p:spPr>
        <p:txBody>
          <a:bodyPr/>
          <a:lstStyle/>
          <a:p>
            <a:r>
              <a:rPr lang="ka-GE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ორგანიზაციული ტრანსფორმაცია</a:t>
            </a:r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xmlns="" id="{A836505C-46C0-4D67-BCB7-EF99DC3DE1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3900" y="1291272"/>
            <a:ext cx="4391025" cy="956813"/>
          </a:xfrm>
        </p:spPr>
        <p:txBody>
          <a:bodyPr>
            <a:normAutofit fontScale="85000" lnSpcReduction="20000"/>
          </a:bodyPr>
          <a:lstStyle/>
          <a:p>
            <a:r>
              <a:rPr lang="ka-GE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ადამიანით ვაჭრობის (ტრეფიკინგის) მსხვერპლთა, დაზარალებულთა დაცვისა და დახმარების სახელმწიფო ფონდი 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xmlns="" id="{467592B8-5D10-40E9-ADA7-1DC30FF1D7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4388" y="2416771"/>
            <a:ext cx="4872037" cy="4165004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ka-GE" sz="6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ადრე: </a:t>
            </a:r>
          </a:p>
          <a:p>
            <a:pPr marL="0" indent="0">
              <a:buNone/>
            </a:pPr>
            <a:r>
              <a:rPr lang="ka-GE" sz="4900" dirty="0">
                <a:latin typeface="Calibri" panose="020F0502020204030204" pitchFamily="34" charset="0"/>
                <a:cs typeface="Calibri" panose="020F0502020204030204" pitchFamily="34" charset="0"/>
              </a:rPr>
              <a:t>ადმინისტრირებას უწევდა სახელმწიფო ზრუნვისა და ძალადობის მსხვერპლთა  </a:t>
            </a:r>
            <a:r>
              <a:rPr lang="ka-GE" sz="4900" dirty="0" smtClean="0">
                <a:latin typeface="Calibri" panose="020F0502020204030204" pitchFamily="34" charset="0"/>
                <a:cs typeface="Calibri" panose="020F0502020204030204" pitchFamily="34" charset="0"/>
              </a:rPr>
              <a:t>მხარდამჭერ </a:t>
            </a:r>
            <a:r>
              <a:rPr lang="ka-GE" sz="4900" dirty="0">
                <a:latin typeface="Calibri" panose="020F0502020204030204" pitchFamily="34" charset="0"/>
                <a:cs typeface="Calibri" panose="020F0502020204030204" pitchFamily="34" charset="0"/>
              </a:rPr>
              <a:t>მომსახურებებს:</a:t>
            </a:r>
          </a:p>
          <a:p>
            <a:pPr marL="0" indent="0">
              <a:buNone/>
            </a:pPr>
            <a:endParaRPr lang="ka-GE" sz="4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ka-GE" sz="4900" dirty="0">
                <a:latin typeface="Calibri" panose="020F0502020204030204" pitchFamily="34" charset="0"/>
                <a:cs typeface="Calibri" panose="020F0502020204030204" pitchFamily="34" charset="0"/>
              </a:rPr>
              <a:t>5 ოჯახში ძალადობის და ტრეფიკინგის მსხვერპლთა თავშესაფარი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ka-GE" sz="4900" dirty="0">
                <a:latin typeface="Calibri" panose="020F0502020204030204" pitchFamily="34" charset="0"/>
                <a:cs typeface="Calibri" panose="020F0502020204030204" pitchFamily="34" charset="0"/>
              </a:rPr>
              <a:t>5 ოჯახში ძალადობის მსხვერპლთა კრიზისული ცენტრი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ka-GE" sz="4900" dirty="0">
                <a:latin typeface="Calibri" panose="020F0502020204030204" pitchFamily="34" charset="0"/>
                <a:cs typeface="Calibri" panose="020F0502020204030204" pitchFamily="34" charset="0"/>
              </a:rPr>
              <a:t>3 </a:t>
            </a:r>
            <a:r>
              <a:rPr lang="ka-GE" sz="4900" dirty="0" err="1">
                <a:latin typeface="Calibri" panose="020F0502020204030204" pitchFamily="34" charset="0"/>
                <a:cs typeface="Calibri" panose="020F0502020204030204" pitchFamily="34" charset="0"/>
              </a:rPr>
              <a:t>შშმ</a:t>
            </a:r>
            <a:r>
              <a:rPr lang="ka-GE" sz="4900" dirty="0">
                <a:latin typeface="Calibri" panose="020F0502020204030204" pitchFamily="34" charset="0"/>
                <a:cs typeface="Calibri" panose="020F0502020204030204" pitchFamily="34" charset="0"/>
              </a:rPr>
              <a:t> პირთა პანსიონატი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ka-GE" sz="4900" dirty="0">
                <a:latin typeface="Calibri" panose="020F0502020204030204" pitchFamily="34" charset="0"/>
                <a:cs typeface="Calibri" panose="020F0502020204030204" pitchFamily="34" charset="0"/>
              </a:rPr>
              <a:t>2 ხანდაზმულთა პანსიონატი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ka-GE" sz="4900" dirty="0">
                <a:latin typeface="Calibri" panose="020F0502020204030204" pitchFamily="34" charset="0"/>
                <a:cs typeface="Calibri" panose="020F0502020204030204" pitchFamily="34" charset="0"/>
              </a:rPr>
              <a:t>2 ბავშვთა სახლი</a:t>
            </a:r>
          </a:p>
          <a:p>
            <a:pPr marL="0" indent="0">
              <a:buClr>
                <a:srgbClr val="FF0000"/>
              </a:buClr>
              <a:buNone/>
            </a:pPr>
            <a:endParaRPr lang="ka-GE" sz="4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ka-GE" sz="4900" b="1" dirty="0">
                <a:latin typeface="Calibri" panose="020F0502020204030204" pitchFamily="34" charset="0"/>
                <a:cs typeface="Calibri" panose="020F0502020204030204" pitchFamily="34" charset="0"/>
              </a:rPr>
              <a:t>წლიურად ვემსახურებოდით </a:t>
            </a:r>
            <a:r>
              <a:rPr lang="ka-GE" sz="49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500-ზე</a:t>
            </a:r>
            <a:r>
              <a:rPr lang="ka-GE" sz="4900" b="1" dirty="0">
                <a:latin typeface="Calibri" panose="020F0502020204030204" pitchFamily="34" charset="0"/>
                <a:cs typeface="Calibri" panose="020F0502020204030204" pitchFamily="34" charset="0"/>
              </a:rPr>
              <a:t> მეტ ბენეფიციარს </a:t>
            </a:r>
          </a:p>
          <a:p>
            <a:endParaRPr lang="en-GB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xmlns="" id="{500C6009-8B16-4D5F-ADE7-BCD0EA149E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94330" y="1206360"/>
            <a:ext cx="5164295" cy="956813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85000" lnSpcReduction="10000"/>
          </a:bodyPr>
          <a:lstStyle/>
          <a:p>
            <a:r>
              <a:rPr lang="ka-GE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სახელმწიფო ზრუნვისა და ტრეფიკინგის მსხვერპლთა, დაზარალებულთა დახმარების სააგენტოდ </a:t>
            </a:r>
            <a:endParaRPr lang="en-GB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xmlns="" id="{ADF49E36-2C2A-4366-BBE3-861D8911E1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686426" y="2416770"/>
            <a:ext cx="6238874" cy="4288829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ka-GE" sz="6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ახლა: </a:t>
            </a:r>
          </a:p>
          <a:p>
            <a:pPr marL="0" indent="0">
              <a:buNone/>
            </a:pPr>
            <a:r>
              <a:rPr lang="ka-GE" sz="5100" b="1" dirty="0">
                <a:latin typeface="Calibri" panose="020F0502020204030204" pitchFamily="34" charset="0"/>
                <a:cs typeface="Calibri" panose="020F0502020204030204" pitchFamily="34" charset="0"/>
              </a:rPr>
              <a:t>გაიზარდა ორგანიზაციის ფუნქციები და გახდ</a:t>
            </a:r>
            <a:r>
              <a:rPr lang="ka-GE" sz="5100" dirty="0">
                <a:latin typeface="Calibri" panose="020F0502020204030204" pitchFamily="34" charset="0"/>
                <a:cs typeface="Calibri" panose="020F0502020204030204" pitchFamily="34" charset="0"/>
              </a:rPr>
              <a:t>ა: 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ka-GE" sz="5100" dirty="0">
                <a:latin typeface="Calibri" panose="020F0502020204030204" pitchFamily="34" charset="0"/>
                <a:cs typeface="Calibri" panose="020F0502020204030204" pitchFamily="34" charset="0"/>
              </a:rPr>
              <a:t>მეურვეობისა და მზრუნველობის ორგანო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ka-GE" sz="5100" dirty="0">
                <a:latin typeface="Calibri" panose="020F0502020204030204" pitchFamily="34" charset="0"/>
                <a:cs typeface="Calibri" panose="020F0502020204030204" pitchFamily="34" charset="0"/>
              </a:rPr>
              <a:t>საერთაშორისო შვილად აყვანის ურთიერთობებში – ცენტრალური ორგანო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ka-GE" sz="5100" dirty="0">
                <a:latin typeface="Calibri" panose="020F0502020204030204" pitchFamily="34" charset="0"/>
                <a:cs typeface="Calibri" panose="020F0502020204030204" pitchFamily="34" charset="0"/>
              </a:rPr>
              <a:t>სოციალური რეაბილიტაციისა და ბავშვზე ზრუნვის სახელმწიფო პროგრამის განმახორციელებელი.</a:t>
            </a:r>
            <a:endParaRPr lang="en-GB" sz="5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>
              <a:buClr>
                <a:srgbClr val="FF0000"/>
              </a:buClr>
              <a:buNone/>
            </a:pPr>
            <a:endParaRPr lang="ka-GE" sz="5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ka-GE" sz="5100" b="1" dirty="0">
                <a:latin typeface="Calibri" panose="020F0502020204030204" pitchFamily="34" charset="0"/>
                <a:cs typeface="Calibri" panose="020F0502020204030204" pitchFamily="34" charset="0"/>
              </a:rPr>
              <a:t>მეურვეობისა და მზრუნველობის ორგანო საქართველოს მთელს ტერიტორიაზე მოიცავს: 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ka-GE" sz="5100" dirty="0">
                <a:latin typeface="Calibri" panose="020F0502020204030204" pitchFamily="34" charset="0"/>
                <a:cs typeface="Calibri" panose="020F0502020204030204" pitchFamily="34" charset="0"/>
              </a:rPr>
              <a:t>15 რეგიონალურ ცენტრს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ka-GE" sz="5100" dirty="0">
                <a:latin typeface="Calibri" panose="020F0502020204030204" pitchFamily="34" charset="0"/>
                <a:cs typeface="Calibri" panose="020F0502020204030204" pitchFamily="34" charset="0"/>
              </a:rPr>
              <a:t>56 რაიონულ წარმომადგენლობას</a:t>
            </a:r>
            <a:endParaRPr lang="en-GB" sz="5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q"/>
            </a:pPr>
            <a:endParaRPr lang="en-GB" sz="5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Clr>
                <a:srgbClr val="FF0000"/>
              </a:buClr>
              <a:buNone/>
            </a:pPr>
            <a:r>
              <a:rPr lang="ka-GE" sz="5500" b="1" dirty="0">
                <a:latin typeface="Calibri" panose="020F0502020204030204" pitchFamily="34" charset="0"/>
                <a:cs typeface="Calibri" panose="020F0502020204030204" pitchFamily="34" charset="0"/>
              </a:rPr>
              <a:t>წლიურად ვემსახურებით </a:t>
            </a:r>
            <a:r>
              <a:rPr lang="ka-GE" sz="55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დაახლოებით 12 000 ბენეფიციარ</a:t>
            </a:r>
            <a:r>
              <a:rPr lang="ka-GE" sz="5500" dirty="0" smtClean="0">
                <a:latin typeface="Calibri" panose="020F0502020204030204" pitchFamily="34" charset="0"/>
                <a:cs typeface="Calibri" panose="020F0502020204030204" pitchFamily="34" charset="0"/>
              </a:rPr>
              <a:t>ს</a:t>
            </a:r>
            <a:endParaRPr lang="ka-GE" sz="5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Picture 4" descr="cid:WC20200422110531.63A7B1@moh.gov.ge">
            <a:extLst>
              <a:ext uri="{FF2B5EF4-FFF2-40B4-BE49-F238E27FC236}">
                <a16:creationId xmlns:a16="http://schemas.microsoft.com/office/drawing/2014/main" xmlns="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2" y="16014"/>
            <a:ext cx="1323975" cy="1190347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Arrow: Right 15">
            <a:extLst>
              <a:ext uri="{FF2B5EF4-FFF2-40B4-BE49-F238E27FC236}">
                <a16:creationId xmlns:a16="http://schemas.microsoft.com/office/drawing/2014/main" xmlns="" id="{8BF8BD84-42EA-40CA-8821-3CB397E00E32}"/>
              </a:ext>
            </a:extLst>
          </p:cNvPr>
          <p:cNvSpPr/>
          <p:nvPr/>
        </p:nvSpPr>
        <p:spPr>
          <a:xfrm>
            <a:off x="4919345" y="1157234"/>
            <a:ext cx="1774985" cy="1090851"/>
          </a:xfrm>
          <a:prstGeom prst="rightArrow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>
                <a:latin typeface="Calibri" panose="020F0502020204030204" pitchFamily="34" charset="0"/>
                <a:cs typeface="Calibri" panose="020F0502020204030204" pitchFamily="34" charset="0"/>
              </a:rPr>
              <a:t> 1 თებ. 2020 გარდაიქმნა</a:t>
            </a:r>
            <a:endParaRPr lang="en-GB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444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3CFDB9-872E-42DC-AEC4-0CDB6F2E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4050" y="-56356"/>
            <a:ext cx="9317037" cy="1325563"/>
          </a:xfrm>
        </p:spPr>
        <p:txBody>
          <a:bodyPr/>
          <a:lstStyle/>
          <a:p>
            <a:r>
              <a:rPr lang="ka-GE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სააგენტოს არსებული რესურსები </a:t>
            </a:r>
            <a:endParaRPr lang="en-GB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4039656-C0A5-4951-B02B-B5EF817425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9125" y="1442721"/>
            <a:ext cx="2997199" cy="823912"/>
          </a:xfrm>
        </p:spPr>
        <p:txBody>
          <a:bodyPr>
            <a:noAutofit/>
          </a:bodyPr>
          <a:lstStyle/>
          <a:p>
            <a:pPr algn="ctr"/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დასაქმებულ პირთა რიცხოვნობა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xmlns="" id="{51E34D6F-E0BC-4A7C-A290-F9988B74936F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45803783"/>
              </p:ext>
            </p:extLst>
          </p:nvPr>
        </p:nvGraphicFramePr>
        <p:xfrm>
          <a:off x="839788" y="2505075"/>
          <a:ext cx="3074987" cy="3684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 Placeholder 6">
            <a:extLst>
              <a:ext uri="{FF2B5EF4-FFF2-40B4-BE49-F238E27FC236}">
                <a16:creationId xmlns:a16="http://schemas.microsoft.com/office/drawing/2014/main" xmlns="" id="{190307FE-5258-42CE-9978-3104F83975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115298" y="1442721"/>
            <a:ext cx="3686177" cy="823912"/>
          </a:xfrm>
        </p:spPr>
        <p:txBody>
          <a:bodyPr>
            <a:noAutofit/>
          </a:bodyPr>
          <a:lstStyle/>
          <a:p>
            <a:pPr algn="ctr"/>
            <a:r>
              <a:rPr lang="ka-GE" sz="1800" dirty="0">
                <a:latin typeface="Calibri" panose="020F0502020204030204" pitchFamily="34" charset="0"/>
                <a:cs typeface="Calibri" panose="020F0502020204030204" pitchFamily="34" charset="0"/>
              </a:rPr>
              <a:t>სააგენტოს მიერ განხორციელებადი პროგრამების ჯამური ბიუჯეტი </a:t>
            </a:r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5" name="Content Placeholder 14">
            <a:extLst>
              <a:ext uri="{FF2B5EF4-FFF2-40B4-BE49-F238E27FC236}">
                <a16:creationId xmlns:a16="http://schemas.microsoft.com/office/drawing/2014/main" xmlns="" id="{2A52B8E1-8C2D-4960-BDD5-89158A004D96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778446602"/>
              </p:ext>
            </p:extLst>
          </p:nvPr>
        </p:nvGraphicFramePr>
        <p:xfrm>
          <a:off x="8248649" y="2440147"/>
          <a:ext cx="3240088" cy="3684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5" name="Picture 4" descr="cid:WC20200422110531.63A7B1@moh.gov.ge">
            <a:extLst>
              <a:ext uri="{FF2B5EF4-FFF2-40B4-BE49-F238E27FC236}">
                <a16:creationId xmlns:a16="http://schemas.microsoft.com/office/drawing/2014/main" xmlns="" id="{2AB952F8-F5BE-4845-9800-C215E9A2692F}"/>
              </a:ext>
            </a:extLst>
          </p:cNvPr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3" y="2540"/>
            <a:ext cx="1543050" cy="133159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3" name="Content Placeholder 11">
            <a:extLst>
              <a:ext uri="{FF2B5EF4-FFF2-40B4-BE49-F238E27FC236}">
                <a16:creationId xmlns:a16="http://schemas.microsoft.com/office/drawing/2014/main" xmlns="" id="{F1ACE010-9E13-43E4-96DB-2973F99A601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4574437"/>
              </p:ext>
            </p:extLst>
          </p:nvPr>
        </p:nvGraphicFramePr>
        <p:xfrm>
          <a:off x="4392614" y="2505075"/>
          <a:ext cx="3240087" cy="3684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sp>
        <p:nvSpPr>
          <p:cNvPr id="14" name="Text Placeholder 3">
            <a:extLst>
              <a:ext uri="{FF2B5EF4-FFF2-40B4-BE49-F238E27FC236}">
                <a16:creationId xmlns:a16="http://schemas.microsoft.com/office/drawing/2014/main" xmlns="" id="{6A6B2547-FB8E-43E8-B10E-1475BF9C8AD3}"/>
              </a:ext>
            </a:extLst>
          </p:cNvPr>
          <p:cNvSpPr txBox="1">
            <a:spLocks/>
          </p:cNvSpPr>
          <p:nvPr/>
        </p:nvSpPr>
        <p:spPr>
          <a:xfrm>
            <a:off x="4297364" y="1442721"/>
            <a:ext cx="2779712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პროგრამების მართვის ბიუჯეტი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2E27C50E-2712-47F8-8E96-84EE3386BD69}"/>
              </a:ext>
            </a:extLst>
          </p:cNvPr>
          <p:cNvSpPr/>
          <p:nvPr/>
        </p:nvSpPr>
        <p:spPr>
          <a:xfrm>
            <a:off x="661193" y="5866497"/>
            <a:ext cx="1114028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არსებული გამოწვევა: </a:t>
            </a:r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ახალ ფუნქციასთან ერთად წარმოიშვა 100-ზე მეტი ვაკანტური პოზიცია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რომელთა შევსევა ვერ ხერხდება პანდემიის გამო რაც ართულებს ორგანიზაციის სრულყოფილ ფუნქციონირებას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ka-G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528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xmlns="" id="{4E53A02A-0A33-40D9-A04E-36FA92BFD8A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xmlns="" id="{216DD803-634F-4EF2-A1E7-B1911DEE9D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58209" y="438860"/>
            <a:ext cx="11167447" cy="5752769"/>
          </a:xfrm>
          <a:prstGeom prst="rect">
            <a:avLst/>
          </a:prstGeom>
          <a:ln w="12700">
            <a:solidFill>
              <a:srgbClr val="D5D5D5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A77B63F8-D1F3-4D40-B2D4-779BAE82BE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6012465" y="4081933"/>
            <a:ext cx="167069" cy="42062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cid:WC20200422110531.63A7B1@moh.gov.ge">
            <a:extLst>
              <a:ext uri="{FF2B5EF4-FFF2-40B4-BE49-F238E27FC236}">
                <a16:creationId xmlns:a16="http://schemas.microsoft.com/office/drawing/2014/main" xmlns="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"/>
            <a:ext cx="1228725" cy="121348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88520FD9-B138-4DF3-87B4-0457294E84D2}"/>
              </a:ext>
            </a:extLst>
          </p:cNvPr>
          <p:cNvSpPr/>
          <p:nvPr/>
        </p:nvSpPr>
        <p:spPr>
          <a:xfrm>
            <a:off x="558209" y="4398824"/>
            <a:ext cx="402395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საქართველოს მთავრობის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N670 </a:t>
            </a: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დადგენილებაში „სოციალური რეაბილიტაციისა და ბავშვზე ზრუნვის 2020 წლის სახელმწიფო პროგრამაში“ განხორციელებული ცვლილების შესაბამისად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3CFDB9-872E-42DC-AEC4-0CDB6F2E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209" y="1371012"/>
            <a:ext cx="4023951" cy="3143250"/>
          </a:xfrm>
        </p:spPr>
        <p:txBody>
          <a:bodyPr>
            <a:normAutofit/>
          </a:bodyPr>
          <a:lstStyle/>
          <a:p>
            <a:r>
              <a:rPr lang="ka-GE" sz="4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საქმიანობის რეგულირების კუთხით გატარებული ღონისძიებები</a:t>
            </a:r>
            <a:endParaRPr lang="en-GB" sz="4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xmlns="" id="{DE1E61CB-0F72-4928-9F18-CFACFB2CDD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2742112"/>
              </p:ext>
            </p:extLst>
          </p:nvPr>
        </p:nvGraphicFramePr>
        <p:xfrm>
          <a:off x="4704080" y="666370"/>
          <a:ext cx="7021576" cy="60582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35787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3CFDB9-872E-42DC-AEC4-0CDB6F2E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650" y="21271"/>
            <a:ext cx="9801225" cy="1325563"/>
          </a:xfrm>
        </p:spPr>
        <p:txBody>
          <a:bodyPr>
            <a:normAutofit/>
          </a:bodyPr>
          <a:lstStyle/>
          <a:p>
            <a:r>
              <a:rPr lang="ka-GE" sz="3200" b="1" dirty="0">
                <a:solidFill>
                  <a:schemeClr val="accent1">
                    <a:lumMod val="75000"/>
                  </a:schemeClr>
                </a:solidFill>
              </a:rPr>
              <a:t>სააგენტო 13 მარტს მუშაობის ნახევრად დისტანციურ რეჟიმზე გადავიდა</a:t>
            </a:r>
            <a:endParaRPr lang="en-GB" sz="32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EB2BF13-63B7-4D1B-A6A5-9BEF2A9112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38275" y="1872236"/>
            <a:ext cx="4074186" cy="646332"/>
          </a:xfrm>
        </p:spPr>
        <p:txBody>
          <a:bodyPr>
            <a:normAutofit/>
          </a:bodyPr>
          <a:lstStyle/>
          <a:p>
            <a:r>
              <a:rPr lang="ka-GE" sz="2800" dirty="0">
                <a:latin typeface="Calibri" panose="020F0502020204030204" pitchFamily="34" charset="0"/>
                <a:cs typeface="Calibri" panose="020F0502020204030204" pitchFamily="34" charset="0"/>
              </a:rPr>
              <a:t>დისტანციურად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658E0683-4CC7-4634-86AE-C49B453484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7549" y="2794734"/>
            <a:ext cx="5710896" cy="3985261"/>
          </a:xfrm>
        </p:spPr>
        <p:txBody>
          <a:bodyPr>
            <a:normAutofit fontScale="62500" lnSpcReduction="20000"/>
          </a:bodyPr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2900" b="1" dirty="0">
                <a:latin typeface="Calibri" panose="020F0502020204030204" pitchFamily="34" charset="0"/>
                <a:cs typeface="Calibri" panose="020F0502020204030204" pitchFamily="34" charset="0"/>
              </a:rPr>
              <a:t>ყოველკვირეული</a:t>
            </a:r>
            <a:r>
              <a:rPr lang="ka-GE" sz="2900" dirty="0">
                <a:latin typeface="Calibri" panose="020F0502020204030204" pitchFamily="34" charset="0"/>
                <a:cs typeface="Calibri" panose="020F0502020204030204" pitchFamily="34" charset="0"/>
              </a:rPr>
              <a:t> სატელეფონო მონიტორინგი </a:t>
            </a:r>
            <a:r>
              <a:rPr lang="ka-GE" sz="2900" b="1" dirty="0">
                <a:latin typeface="Calibri" panose="020F0502020204030204" pitchFamily="34" charset="0"/>
                <a:cs typeface="Calibri" panose="020F0502020204030204" pitchFamily="34" charset="0"/>
              </a:rPr>
              <a:t>2123 </a:t>
            </a:r>
            <a:r>
              <a:rPr lang="ka-GE" sz="2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სახელმწიფო </a:t>
            </a:r>
            <a:r>
              <a:rPr lang="ka-GE" sz="2900" b="1" dirty="0">
                <a:latin typeface="Calibri" panose="020F0502020204030204" pitchFamily="34" charset="0"/>
                <a:cs typeface="Calibri" panose="020F0502020204030204" pitchFamily="34" charset="0"/>
              </a:rPr>
              <a:t>ზრუნვაში მყოფ არასრულწლოვანთან</a:t>
            </a:r>
            <a:r>
              <a:rPr lang="ka-GE" sz="2900" dirty="0">
                <a:latin typeface="Calibri" panose="020F0502020204030204" pitchFamily="34" charset="0"/>
                <a:cs typeface="Calibri" panose="020F0502020204030204" pitchFamily="34" charset="0"/>
              </a:rPr>
              <a:t> დაკავშირებით (ანგარიში წარედგინება ცენტრალურ აპარატს</a:t>
            </a:r>
            <a:r>
              <a:rPr lang="ka-GE" sz="2900" dirty="0" smtClean="0">
                <a:latin typeface="Calibri" panose="020F0502020204030204" pitchFamily="34" charset="0"/>
                <a:cs typeface="Calibri" panose="020F0502020204030204" pitchFamily="34" charset="0"/>
              </a:rPr>
              <a:t>)  </a:t>
            </a:r>
            <a:endParaRPr lang="ka-GE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2900" dirty="0">
                <a:latin typeface="Calibri" panose="020F0502020204030204" pitchFamily="34" charset="0"/>
                <a:cs typeface="Calibri" panose="020F0502020204030204" pitchFamily="34" charset="0"/>
              </a:rPr>
              <a:t>პირველადი შეფასება საჭიროებების გამოკვეთისა და ინტერვენციის დაგეგმვის მიზნით; 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2900" dirty="0">
                <a:latin typeface="Calibri" panose="020F0502020204030204" pitchFamily="34" charset="0"/>
                <a:cs typeface="Calibri" panose="020F0502020204030204" pitchFamily="34" charset="0"/>
              </a:rPr>
              <a:t>პრევენციისა და რეაბილიტაციის სხვადსხვა ტიპის შემთხვევებზე მუშაობა;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2900" dirty="0">
                <a:latin typeface="Calibri" panose="020F0502020204030204" pitchFamily="34" charset="0"/>
                <a:cs typeface="Calibri" panose="020F0502020204030204" pitchFamily="34" charset="0"/>
              </a:rPr>
              <a:t>რისკისა და ზიანის შეფასება;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2900" dirty="0">
                <a:latin typeface="Calibri" panose="020F0502020204030204" pitchFamily="34" charset="0"/>
                <a:cs typeface="Calibri" panose="020F0502020204030204" pitchFamily="34" charset="0"/>
              </a:rPr>
              <a:t>სხვადასხვა უწყებასთან კოორდინაცია; 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2900" dirty="0">
                <a:latin typeface="Calibri" panose="020F0502020204030204" pitchFamily="34" charset="0"/>
                <a:cs typeface="Calibri" panose="020F0502020204030204" pitchFamily="34" charset="0"/>
              </a:rPr>
              <a:t>შეზღუდული შესაძლებლობის მქონე პირებთან და მათ ოჯახებთან მუშაობა;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2900" dirty="0">
                <a:latin typeface="Calibri" panose="020F0502020204030204" pitchFamily="34" charset="0"/>
                <a:cs typeface="Calibri" panose="020F0502020204030204" pitchFamily="34" charset="0"/>
              </a:rPr>
              <a:t>ქუჩაში მცხოვრებ და მომუშავე ბავშვებთან მუშაობა - ამ ეტაპზე ჩართულია 42 არასრულწლოვანი; </a:t>
            </a:r>
          </a:p>
          <a:p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xmlns="" id="{7668285C-AAFB-4D85-B53E-899CDF4427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416802" y="1694656"/>
            <a:ext cx="3976686" cy="823912"/>
          </a:xfrm>
        </p:spPr>
        <p:txBody>
          <a:bodyPr>
            <a:normAutofit/>
          </a:bodyPr>
          <a:lstStyle/>
          <a:p>
            <a:r>
              <a:rPr lang="ka-GE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პერსონალურად 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" name="Content Placeholder 9" descr="Online Network">
            <a:extLst>
              <a:ext uri="{FF2B5EF4-FFF2-40B4-BE49-F238E27FC236}">
                <a16:creationId xmlns:a16="http://schemas.microsoft.com/office/drawing/2014/main" xmlns="" id="{89D6E6E6-9554-4035-893E-700D11349F57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17549" y="1874201"/>
            <a:ext cx="867447" cy="867447"/>
          </a:xfrm>
        </p:spPr>
      </p:pic>
      <p:pic>
        <p:nvPicPr>
          <p:cNvPr id="5" name="Picture 4" descr="cid:WC20200422110531.63A7B1@moh.gov.ge">
            <a:extLst>
              <a:ext uri="{FF2B5EF4-FFF2-40B4-BE49-F238E27FC236}">
                <a16:creationId xmlns:a16="http://schemas.microsoft.com/office/drawing/2014/main" xmlns="" id="{2AB952F8-F5BE-4845-9800-C215E9A2692F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39"/>
            <a:ext cx="1438275" cy="133159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raphic 11" descr="Users">
            <a:extLst>
              <a:ext uri="{FF2B5EF4-FFF2-40B4-BE49-F238E27FC236}">
                <a16:creationId xmlns:a16="http://schemas.microsoft.com/office/drawing/2014/main" xmlns="" id="{B1EFADF3-0494-4062-A217-D3086D18608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6235703" y="1711439"/>
            <a:ext cx="1000790" cy="1208245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4F5DE291-7BDD-461D-BCA9-9CC69AEB69F9}"/>
              </a:ext>
            </a:extLst>
          </p:cNvPr>
          <p:cNvSpPr/>
          <p:nvPr/>
        </p:nvSpPr>
        <p:spPr>
          <a:xfrm>
            <a:off x="6600824" y="2701940"/>
            <a:ext cx="528637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2000" cap="small" dirty="0">
                <a:latin typeface="Calibri" panose="020F0502020204030204" pitchFamily="34" charset="0"/>
                <a:cs typeface="Calibri" panose="020F0502020204030204" pitchFamily="34" charset="0"/>
              </a:rPr>
              <a:t>ძალადობის და უგულებელყოფის შემთხვევებზე რეაგირება-ინტერვენცია;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2000" cap="small" dirty="0">
                <a:latin typeface="Calibri" panose="020F0502020204030204" pitchFamily="34" charset="0"/>
                <a:cs typeface="Calibri" panose="020F0502020204030204" pitchFamily="34" charset="0"/>
              </a:rPr>
              <a:t>საჭიროების შემთხვევაში, ადგილზე გასვლა სპეციალური აღჭურვილობით; 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2000" cap="small" dirty="0">
                <a:latin typeface="Calibri" panose="020F0502020204030204" pitchFamily="34" charset="0"/>
                <a:cs typeface="Calibri" panose="020F0502020204030204" pitchFamily="34" charset="0"/>
              </a:rPr>
              <a:t>საჭიროების შემთხვევაში არასრულწლოვნის 24 საათიან მომსახურებაში გადაყვანა; 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2000" cap="small" dirty="0">
                <a:latin typeface="Calibri" panose="020F0502020204030204" pitchFamily="34" charset="0"/>
                <a:cs typeface="Calibri" panose="020F0502020204030204" pitchFamily="34" charset="0"/>
              </a:rPr>
              <a:t>კანონთან კონფლიქტში მყოფ </a:t>
            </a:r>
            <a:r>
              <a:rPr lang="ka-GE" sz="2000" cap="small" dirty="0" err="1">
                <a:latin typeface="Calibri" panose="020F0502020204030204" pitchFamily="34" charset="0"/>
                <a:cs typeface="Calibri" panose="020F0502020204030204" pitchFamily="34" charset="0"/>
              </a:rPr>
              <a:t>არასრულლწოვნებთან</a:t>
            </a:r>
            <a:r>
              <a:rPr lang="ka-GE" sz="2000" cap="small" dirty="0">
                <a:latin typeface="Calibri" panose="020F0502020204030204" pitchFamily="34" charset="0"/>
                <a:cs typeface="Calibri" panose="020F0502020204030204" pitchFamily="34" charset="0"/>
              </a:rPr>
              <a:t> საპროცესო წარმომადგენლის ფუნქციის შესრულება; 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ka-GE" sz="2000" cap="small" dirty="0" err="1">
                <a:latin typeface="Calibri" panose="020F0502020204030204" pitchFamily="34" charset="0"/>
                <a:cs typeface="Calibri" panose="020F0502020204030204" pitchFamily="34" charset="0"/>
              </a:rPr>
              <a:t>გეითქიფინგის</a:t>
            </a:r>
            <a:r>
              <a:rPr lang="ka-GE" sz="2000" cap="small" dirty="0">
                <a:latin typeface="Calibri" panose="020F0502020204030204" pitchFamily="34" charset="0"/>
                <a:cs typeface="Calibri" panose="020F0502020204030204" pitchFamily="34" charset="0"/>
              </a:rPr>
              <a:t> პრინციპების დაცვა და არასრულწლოვანთათვის ბიოლოგიურ გარემოში ინტეგრირების ხელშეწყობა.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A0E53201-7FB1-4042-93BA-3B565371491F}"/>
              </a:ext>
            </a:extLst>
          </p:cNvPr>
          <p:cNvSpPr/>
          <p:nvPr/>
        </p:nvSpPr>
        <p:spPr>
          <a:xfrm>
            <a:off x="1701798" y="1227414"/>
            <a:ext cx="94329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სააგენტოს რეგიონული/რაიონულ ცენტრები თავიანთი ფუნქციების შესასრულებლად ხელმძღვანელობენ შესაბამისი ინსტრუქციებით, რაც მოიცავს:</a:t>
            </a:r>
          </a:p>
        </p:txBody>
      </p:sp>
    </p:spTree>
    <p:extLst>
      <p:ext uri="{BB962C8B-B14F-4D97-AF65-F5344CB8AC3E}">
        <p14:creationId xmlns:p14="http://schemas.microsoft.com/office/powerpoint/2010/main" val="459952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3CFDB9-872E-42DC-AEC4-0CDB6F2E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075" y="1457324"/>
            <a:ext cx="3277160" cy="4669155"/>
          </a:xfrm>
        </p:spPr>
        <p:txBody>
          <a:bodyPr>
            <a:normAutofit/>
          </a:bodyPr>
          <a:lstStyle/>
          <a:p>
            <a:r>
              <a:rPr lang="ka-GE" sz="3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ქუჩაში მცხოვრები და მომუშავე ბავშვების დაცვის მიმართულებით გატარებული ღონისძიებები</a:t>
            </a:r>
            <a:endParaRPr lang="en-GB" sz="32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xmlns="" id="{2F56F8EA-3356-4455-9899-320874F6E4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6124" cy="6858000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cid:WC20200422110531.63A7B1@moh.gov.ge">
            <a:extLst>
              <a:ext uri="{FF2B5EF4-FFF2-40B4-BE49-F238E27FC236}">
                <a16:creationId xmlns:a16="http://schemas.microsoft.com/office/drawing/2014/main" xmlns="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39"/>
            <a:ext cx="1438275" cy="133159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5" name="Content Placeholder 2">
            <a:extLst>
              <a:ext uri="{FF2B5EF4-FFF2-40B4-BE49-F238E27FC236}">
                <a16:creationId xmlns:a16="http://schemas.microsoft.com/office/drawing/2014/main" xmlns="" id="{A2A62047-B13D-4D56-BBB2-98F4CAE48A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8045360"/>
              </p:ext>
            </p:extLst>
          </p:nvPr>
        </p:nvGraphicFramePr>
        <p:xfrm>
          <a:off x="3686175" y="266700"/>
          <a:ext cx="8181974" cy="6381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13052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3CFDB9-872E-42DC-AEC4-0CDB6F2E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546" y="1002793"/>
            <a:ext cx="3242829" cy="4559808"/>
          </a:xfrm>
        </p:spPr>
        <p:txBody>
          <a:bodyPr>
            <a:normAutofit/>
          </a:bodyPr>
          <a:lstStyle/>
          <a:p>
            <a:r>
              <a:rPr lang="ka-GE" sz="36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დღის ცენტრების </a:t>
            </a:r>
            <a:r>
              <a:rPr lang="ka-GE" sz="3600" b="1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ქვე</a:t>
            </a:r>
            <a:r>
              <a:rPr lang="ka-GE" sz="36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-პროგრამით გათვალისწინებული ღონისძიებები</a:t>
            </a:r>
            <a:endParaRPr lang="en-GB" sz="36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 descr="cid:WC20200422110531.63A7B1@moh.gov.ge">
            <a:extLst>
              <a:ext uri="{FF2B5EF4-FFF2-40B4-BE49-F238E27FC236}">
                <a16:creationId xmlns:a16="http://schemas.microsoft.com/office/drawing/2014/main" xmlns="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5240"/>
            <a:ext cx="1314450" cy="119443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xmlns="" id="{DEBA7929-E392-4FA1-BB23-C144707F8C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8219842"/>
              </p:ext>
            </p:extLst>
          </p:nvPr>
        </p:nvGraphicFramePr>
        <p:xfrm>
          <a:off x="4643872" y="333376"/>
          <a:ext cx="6767078" cy="5772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F3B72E28-D9E2-4A87-B8C2-AD60C83D0E92}"/>
              </a:ext>
            </a:extLst>
          </p:cNvPr>
          <p:cNvSpPr/>
          <p:nvPr/>
        </p:nvSpPr>
        <p:spPr>
          <a:xfrm>
            <a:off x="658907" y="5795682"/>
            <a:ext cx="112092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b="1" i="1" dirty="0">
                <a:latin typeface="Calibri" panose="020F0502020204030204" pitchFamily="34" charset="0"/>
                <a:cs typeface="Calibri" panose="020F0502020204030204" pitchFamily="34" charset="0"/>
              </a:rPr>
              <a:t>ვაუჩერით შესაძლებელია მხოლოდ საკვები პროდუქტების შეძენა, რაც მკაცრად კონტროლდება სააგენტოს მიერ ვაუჩერის თანხის ანაზღაურებისას</a:t>
            </a:r>
          </a:p>
        </p:txBody>
      </p:sp>
    </p:spTree>
    <p:extLst>
      <p:ext uri="{BB962C8B-B14F-4D97-AF65-F5344CB8AC3E}">
        <p14:creationId xmlns:p14="http://schemas.microsoft.com/office/powerpoint/2010/main" val="2147419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id:WC20200422110531.63A7B1@moh.gov.ge">
            <a:extLst>
              <a:ext uri="{FF2B5EF4-FFF2-40B4-BE49-F238E27FC236}">
                <a16:creationId xmlns:a16="http://schemas.microsoft.com/office/drawing/2014/main" xmlns="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39"/>
            <a:ext cx="1438275" cy="133159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3CFDB9-872E-42DC-AEC4-0CDB6F2E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4975" y="321734"/>
            <a:ext cx="9843558" cy="1135737"/>
          </a:xfrm>
        </p:spPr>
        <p:txBody>
          <a:bodyPr>
            <a:normAutofit fontScale="90000"/>
          </a:bodyPr>
          <a:lstStyle/>
          <a:p>
            <a:r>
              <a:rPr lang="ka-GE" sz="31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სააგენტოს ფილიალებში: ხანდაზმულთა, შშმ პირთა პანსიონატებსა და ბავშვთა </a:t>
            </a:r>
            <a:r>
              <a:rPr lang="ka-GE" sz="31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სახლებში </a:t>
            </a:r>
            <a:r>
              <a:rPr lang="ka-GE" sz="31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გატარებული ღონისძიებებ</a:t>
            </a:r>
            <a:r>
              <a:rPr lang="ka-GE" sz="27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ი</a:t>
            </a:r>
            <a:endParaRPr lang="en-GB" sz="27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xmlns="" id="{F4196F8A-0F94-4DF1-BEF9-3971BEFDC8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5839037"/>
              </p:ext>
            </p:extLst>
          </p:nvPr>
        </p:nvGraphicFramePr>
        <p:xfrm>
          <a:off x="174812" y="1653329"/>
          <a:ext cx="12017187" cy="49760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56042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id:WC20200422110531.63A7B1@moh.gov.ge">
            <a:extLst>
              <a:ext uri="{FF2B5EF4-FFF2-40B4-BE49-F238E27FC236}">
                <a16:creationId xmlns:a16="http://schemas.microsoft.com/office/drawing/2014/main" xmlns="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39"/>
            <a:ext cx="1438275" cy="133159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3CFDB9-872E-42DC-AEC4-0CDB6F2E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8275" y="321734"/>
            <a:ext cx="10110258" cy="1135737"/>
          </a:xfrm>
        </p:spPr>
        <p:txBody>
          <a:bodyPr>
            <a:normAutofit/>
          </a:bodyPr>
          <a:lstStyle/>
          <a:p>
            <a:r>
              <a:rPr lang="ka-GE" sz="36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თავშესაფრებსა და კრიზისულ ცენტრებში გატარებული ღონისძიებები</a:t>
            </a:r>
            <a:endParaRPr lang="en-GB" sz="36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8" name="Content Placeholder 2">
            <a:extLst>
              <a:ext uri="{FF2B5EF4-FFF2-40B4-BE49-F238E27FC236}">
                <a16:creationId xmlns:a16="http://schemas.microsoft.com/office/drawing/2014/main" xmlns="" id="{F4982F5E-FA4E-4F13-8C2D-9056B8CE2B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5102509"/>
              </p:ext>
            </p:extLst>
          </p:nvPr>
        </p:nvGraphicFramePr>
        <p:xfrm>
          <a:off x="294639" y="1457471"/>
          <a:ext cx="11592561" cy="52887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48401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1405</Words>
  <Application>Microsoft Office PowerPoint</Application>
  <PresentationFormat>Widescreen</PresentationFormat>
  <Paragraphs>187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Sylfaen</vt:lpstr>
      <vt:lpstr>Wingdings</vt:lpstr>
      <vt:lpstr>Office Theme</vt:lpstr>
      <vt:lpstr>ახალი ტიპის კორონავირუსის (COVID-19) პანდემიის პერიოდში  სახელმწიფო ზრუნვისა და მხარდაჭერის მიმართულებით განხორციელებული საქმიანობა და არსებული გამოწვევები </vt:lpstr>
      <vt:lpstr>ორგანიზაციული ტრანსფორმაცია</vt:lpstr>
      <vt:lpstr>სააგენტოს არსებული რესურსები </vt:lpstr>
      <vt:lpstr>საქმიანობის რეგულირების კუთხით გატარებული ღონისძიებები</vt:lpstr>
      <vt:lpstr>სააგენტო 13 მარტს მუშაობის ნახევრად დისტანციურ რეჟიმზე გადავიდა</vt:lpstr>
      <vt:lpstr>ქუჩაში მცხოვრები და მომუშავე ბავშვების დაცვის მიმართულებით გატარებული ღონისძიებები</vt:lpstr>
      <vt:lpstr>დღის ცენტრების ქვე-პროგრამით გათვალისწინებული ღონისძიებები</vt:lpstr>
      <vt:lpstr>სააგენტოს ფილიალებში: ხანდაზმულთა, შშმ პირთა პანსიონატებსა და ბავშვთა სახლებში გატარებული ღონისძიებები</vt:lpstr>
      <vt:lpstr>თავშესაფრებსა და კრიზისულ ცენტრებში გატარებული ღონისძიებები</vt:lpstr>
      <vt:lpstr>მოწყვლადი ჯგუფების საჭიროებების კვლევა და ინტერვენციები</vt:lpstr>
      <vt:lpstr>საერთაშორისო მხარდაჭერით სააგენტოს მიერ განხორციელებული ინტერვენციები</vt:lpstr>
      <vt:lpstr>საერთაშორისო მხარდაჭერით სააგენტოს მიერ განხორციელებული ინტერვენციები</vt:lpstr>
      <vt:lpstr>ბავშვთა დახმარების ცხელ ხაზი 111</vt:lpstr>
      <vt:lpstr>იურიდიული და ფიზიკური პირების დახმარება</vt:lpstr>
      <vt:lpstr>არსებული გამოწვევები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ახალი ტიპის კორონავირუსის (COVID-19) პანდემიის პერიოდში  სახელმწიფო ზრუნვისა და მხარდაჭერის მიმართულებით განხორციელებული საქმიანობა და არსებული გამოწვევები</dc:title>
  <dc:creator>Tamar Bortsvadze</dc:creator>
  <cp:lastModifiedBy>RePack by Diakov</cp:lastModifiedBy>
  <cp:revision>27</cp:revision>
  <dcterms:created xsi:type="dcterms:W3CDTF">2020-05-12T16:00:27Z</dcterms:created>
  <dcterms:modified xsi:type="dcterms:W3CDTF">2020-05-12T17:13:35Z</dcterms:modified>
</cp:coreProperties>
</file>