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5" r:id="rId1"/>
  </p:sldMasterIdLst>
  <p:notesMasterIdLst>
    <p:notesMasterId r:id="rId10"/>
  </p:notesMasterIdLst>
  <p:handoutMasterIdLst>
    <p:handoutMasterId r:id="rId11"/>
  </p:handoutMasterIdLst>
  <p:sldIdLst>
    <p:sldId id="521" r:id="rId2"/>
    <p:sldId id="550" r:id="rId3"/>
    <p:sldId id="560" r:id="rId4"/>
    <p:sldId id="558" r:id="rId5"/>
    <p:sldId id="559" r:id="rId6"/>
    <p:sldId id="565" r:id="rId7"/>
    <p:sldId id="566" r:id="rId8"/>
    <p:sldId id="541" r:id="rId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eorgia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8">
          <p15:clr>
            <a:srgbClr val="A4A3A4"/>
          </p15:clr>
        </p15:guide>
        <p15:guide id="2" orient="horz" pos="3148">
          <p15:clr>
            <a:srgbClr val="A4A3A4"/>
          </p15:clr>
        </p15:guide>
        <p15:guide id="3" orient="horz" pos="1687">
          <p15:clr>
            <a:srgbClr val="A4A3A4"/>
          </p15:clr>
        </p15:guide>
        <p15:guide id="4" orient="horz" pos="2006">
          <p15:clr>
            <a:srgbClr val="A4A3A4"/>
          </p15:clr>
        </p15:guide>
        <p15:guide id="5" orient="horz" pos="1914">
          <p15:clr>
            <a:srgbClr val="A4A3A4"/>
          </p15:clr>
        </p15:guide>
        <p15:guide id="6" pos="1299">
          <p15:clr>
            <a:srgbClr val="A4A3A4"/>
          </p15:clr>
        </p15:guide>
        <p15:guide id="7" pos="279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tevan giorgobiani" initials="kg" lastIdx="1" clrIdx="0">
    <p:extLst/>
  </p:cmAuthor>
  <p:cmAuthor id="2" name="ketevan giorgobiani" initials="kg [2]" lastIdx="1" clrIdx="1">
    <p:extLst/>
  </p:cmAuthor>
  <p:cmAuthor id="3" name="ketevan giorgobiani" initials="kg [3]" lastIdx="1" clrIdx="2">
    <p:extLst/>
  </p:cmAuthor>
  <p:cmAuthor id="4" name="ketevan giorgobiani" initials="kg [4]" lastIdx="1" clrIdx="3">
    <p:extLst/>
  </p:cmAuthor>
  <p:cmAuthor id="5" name="ketevan giorgobiani" initials="kg [5]" lastIdx="1" clrIdx="4">
    <p:extLst/>
  </p:cmAuthor>
  <p:cmAuthor id="6" name="ketevan giorgobiani" initials="kg [6]" lastIdx="1" clrIdx="5">
    <p:extLst/>
  </p:cmAuthor>
  <p:cmAuthor id="7" name="ketevan giorgobiani" initials="kg [7]" lastIdx="1" clrIdx="6">
    <p:extLst/>
  </p:cmAuthor>
  <p:cmAuthor id="8" name="ketevan giorgobiani" initials="kg [8]" lastIdx="1" clrIdx="7">
    <p:extLst/>
  </p:cmAuthor>
  <p:cmAuthor id="9" name="ketevan giorgobiani" initials="kg [9]" lastIdx="1" clrIdx="8">
    <p:extLst/>
  </p:cmAuthor>
  <p:cmAuthor id="10" name="ketevan giorgobiani" initials="kg [10]" lastIdx="1" clrIdx="9">
    <p:extLst/>
  </p:cmAuthor>
  <p:cmAuthor id="11" name="ketevan giorgobiani" initials="kg [11]" lastIdx="1" clrIdx="10">
    <p:extLst/>
  </p:cmAuthor>
  <p:cmAuthor id="12" name="ketevan giorgobiani" initials="kg [12]" lastIdx="1" clrIdx="11">
    <p:extLst/>
  </p:cmAuthor>
  <p:cmAuthor id="13" name="ketevan giorgobiani" initials="kg [13]" lastIdx="1" clrIdx="12"/>
  <p:cmAuthor id="14" name="ketevan giorgobiani" initials="kg [14]" lastIdx="1" clrIdx="13"/>
  <p:cmAuthor id="15" name="ketevan giorgobiani" initials="kg [15]" lastIdx="1" clrIdx="14"/>
  <p:cmAuthor id="16" name="ketevan giorgobiani" initials="kg [16]" lastIdx="1" clrIdx="15"/>
  <p:cmAuthor id="17" name="ketevan giorgobiani" initials="kg [17]" lastIdx="1" clrIdx="1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918F"/>
    <a:srgbClr val="BB857A"/>
    <a:srgbClr val="CB7C64"/>
    <a:srgbClr val="DB7A4A"/>
    <a:srgbClr val="EB7C30"/>
    <a:srgbClr val="FABE13"/>
    <a:srgbClr val="6D6E71"/>
    <a:srgbClr val="FFC235"/>
    <a:srgbClr val="FFD477"/>
    <a:srgbClr val="FFE7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60" autoAdjust="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302" y="60"/>
      </p:cViewPr>
      <p:guideLst>
        <p:guide orient="horz" pos="3248"/>
        <p:guide orient="horz" pos="3148"/>
        <p:guide orient="horz" pos="1687"/>
        <p:guide orient="horz" pos="2006"/>
        <p:guide orient="horz" pos="1914"/>
        <p:guide pos="1299"/>
        <p:guide pos="279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7" d="100"/>
          <a:sy n="87" d="100"/>
        </p:scale>
        <p:origin x="-2872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A976733-BD9C-42C7-8075-C9D3F859F64E}" type="datetime1">
              <a:rPr lang="en-GB" altLang="en-US"/>
              <a:pPr>
                <a:defRPr/>
              </a:pPr>
              <a:t>15/03/2018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7EDAE553-39D7-42F7-9F78-6F4E05803A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774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BC634F0C-C7B6-4749-BFF6-2A6155BD56EE}" type="datetime1">
              <a:rPr lang="en-GB" altLang="en-US"/>
              <a:pPr>
                <a:defRPr/>
              </a:pPr>
              <a:t>15/03/2018</a:t>
            </a:fld>
            <a:endParaRPr lang="en-US" alt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56B72C4-D1CB-4149-B2A5-842D368234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7483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6B72C4-D1CB-4149-B2A5-842D3682340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924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BD2FC9-2240-417C-92B9-B756390C02CE}" type="slidenum">
              <a:rPr lang="en-US"/>
              <a:pPr/>
              <a:t>3</a:t>
            </a:fld>
            <a:endParaRPr lang="en-US"/>
          </a:p>
        </p:txBody>
      </p:sp>
      <p:sp>
        <p:nvSpPr>
          <p:cNvPr id="214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7413" y="874713"/>
            <a:ext cx="5145087" cy="3859212"/>
          </a:xfrm>
          <a:ln/>
        </p:spPr>
      </p:sp>
      <p:sp>
        <p:nvSpPr>
          <p:cNvPr id="214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4254" y="5021883"/>
            <a:ext cx="5634771" cy="243237"/>
          </a:xfrm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14021" name="McK Separator"/>
          <p:cNvSpPr>
            <a:spLocks noChangeShapeType="1"/>
          </p:cNvSpPr>
          <p:nvPr/>
        </p:nvSpPr>
        <p:spPr bwMode="auto">
          <a:xfrm>
            <a:off x="822082" y="1388391"/>
            <a:ext cx="5244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349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720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4029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67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734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31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13" r:id="rId2"/>
    <p:sldLayoutId id="2147483922" r:id="rId3"/>
    <p:sldLayoutId id="2147483924" r:id="rId4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1"/>
            <a:ext cx="9144000" cy="1318054"/>
          </a:xfrm>
          <a:prstGeom prst="rect">
            <a:avLst/>
          </a:prstGeom>
          <a:solidFill>
            <a:srgbClr val="FFC2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itle 1"/>
          <p:cNvSpPr txBox="1">
            <a:spLocks/>
          </p:cNvSpPr>
          <p:nvPr/>
        </p:nvSpPr>
        <p:spPr>
          <a:xfrm>
            <a:off x="385377" y="2028844"/>
            <a:ext cx="7918364" cy="1174029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ka-GE" sz="2000" b="1" dirty="0" smtClean="0">
                <a:solidFill>
                  <a:srgbClr val="6D6E71"/>
                </a:solidFill>
                <a:latin typeface="BPG DejaVu Sans Mt" panose="020B0603030804020204" pitchFamily="34" charset="0"/>
              </a:rPr>
              <a:t>დეცენტრალიზაციის და ადგილობრივი კარგი მმართველობის განვითარების </a:t>
            </a:r>
            <a:r>
              <a:rPr lang="ka-GE" sz="2000" b="1" dirty="0" err="1" smtClean="0">
                <a:solidFill>
                  <a:srgbClr val="6D6E71"/>
                </a:solidFill>
                <a:latin typeface="BPG DejaVu Sans Mt" panose="020B0603030804020204" pitchFamily="34" charset="0"/>
              </a:rPr>
              <a:t>საშუალოვადიანი</a:t>
            </a:r>
            <a:r>
              <a:rPr lang="ka-GE" sz="2000" b="1" dirty="0" smtClean="0">
                <a:solidFill>
                  <a:srgbClr val="6D6E71"/>
                </a:solidFill>
                <a:latin typeface="BPG DejaVu Sans Mt" panose="020B0603030804020204" pitchFamily="34" charset="0"/>
              </a:rPr>
              <a:t> </a:t>
            </a:r>
            <a:r>
              <a:rPr lang="ka-GE" sz="2000" b="1" dirty="0" smtClean="0">
                <a:solidFill>
                  <a:srgbClr val="6D6E71"/>
                </a:solidFill>
                <a:latin typeface="BPG DejaVu Sans Mt" panose="020B0603030804020204" pitchFamily="34" charset="0"/>
              </a:rPr>
              <a:t>სტრატეგიული ხედვა</a:t>
            </a:r>
            <a:endParaRPr lang="en-US" sz="2000" b="1" dirty="0">
              <a:solidFill>
                <a:srgbClr val="6D6E71"/>
              </a:solidFill>
              <a:latin typeface="BPG DejaVu Sans Mt" panose="020B0603030804020204" pitchFamily="34" charset="0"/>
            </a:endParaRPr>
          </a:p>
        </p:txBody>
      </p:sp>
      <p:sp>
        <p:nvSpPr>
          <p:cNvPr id="21" name="Title 1"/>
          <p:cNvSpPr txBox="1">
            <a:spLocks/>
          </p:cNvSpPr>
          <p:nvPr/>
        </p:nvSpPr>
        <p:spPr>
          <a:xfrm>
            <a:off x="352425" y="301064"/>
            <a:ext cx="6869469" cy="733308"/>
          </a:xfrm>
          <a:prstGeom prst="rect">
            <a:avLst/>
          </a:prstGeom>
        </p:spPr>
        <p:txBody>
          <a:bodyPr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ka-GE" sz="1800" dirty="0" smtClean="0">
                <a:solidFill>
                  <a:srgbClr val="797A7D"/>
                </a:solidFill>
                <a:latin typeface="BPG DejaVu Sans Mt" panose="020B0603030804020204" pitchFamily="34" charset="0"/>
              </a:rPr>
              <a:t>საქართველოს რეგიონული განვითარებისა</a:t>
            </a:r>
            <a:endParaRPr lang="en-US" sz="1800" dirty="0" smtClean="0">
              <a:solidFill>
                <a:srgbClr val="797A7D"/>
              </a:solidFill>
              <a:latin typeface="BPG DejaVu Sans Mt" panose="020B0603030804020204" pitchFamily="34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</a:pPr>
            <a:r>
              <a:rPr lang="ka-GE" sz="1800" dirty="0" smtClean="0">
                <a:solidFill>
                  <a:srgbClr val="797A7D"/>
                </a:solidFill>
                <a:latin typeface="BPG DejaVu Sans Mt" panose="020B0603030804020204" pitchFamily="34" charset="0"/>
              </a:rPr>
              <a:t>და ინფრასტრუქტურის სამინისტრო</a:t>
            </a:r>
            <a:endParaRPr lang="en-US" sz="1800" dirty="0">
              <a:solidFill>
                <a:srgbClr val="797A7D"/>
              </a:solidFill>
              <a:latin typeface="BPG DejaVu Sans Mt" panose="020B0603030804020204" pitchFamily="34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667" y="79373"/>
            <a:ext cx="1390635" cy="1176691"/>
          </a:xfrm>
          <a:prstGeom prst="rect">
            <a:avLst/>
          </a:prstGeom>
        </p:spPr>
      </p:pic>
      <p:sp>
        <p:nvSpPr>
          <p:cNvPr id="27" name="Title 1"/>
          <p:cNvSpPr txBox="1">
            <a:spLocks/>
          </p:cNvSpPr>
          <p:nvPr/>
        </p:nvSpPr>
        <p:spPr>
          <a:xfrm>
            <a:off x="385377" y="4098439"/>
            <a:ext cx="5933045" cy="45708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ka-GE" sz="1400" dirty="0" smtClean="0">
                <a:solidFill>
                  <a:srgbClr val="A5A6A9"/>
                </a:solidFill>
                <a:latin typeface="BPG DejaVu Sans Light Caps" panose="020B0203030804020204" pitchFamily="34" charset="0"/>
              </a:rPr>
              <a:t>15 მარტი, 2018 წ. თბილისი </a:t>
            </a:r>
            <a:endParaRPr lang="en-US" sz="1400" dirty="0">
              <a:solidFill>
                <a:srgbClr val="A5A6A9"/>
              </a:solidFill>
              <a:latin typeface="BPG DejaVu Sans Light Caps" panose="020B0203030804020204" pitchFamily="34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352425" y="70682"/>
            <a:ext cx="0" cy="11766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028" name="Picture 4" descr="Image result for საკრებულო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76" y="4435710"/>
            <a:ext cx="4087769" cy="219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საკრებულო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762" y="4435710"/>
            <a:ext cx="4184824" cy="2199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59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3"/>
          <p:cNvSpPr>
            <a:spLocks noGrp="1"/>
          </p:cNvSpPr>
          <p:nvPr>
            <p:ph idx="4294967295"/>
          </p:nvPr>
        </p:nvSpPr>
        <p:spPr>
          <a:xfrm>
            <a:off x="2392662" y="1292786"/>
            <a:ext cx="6294138" cy="5133484"/>
          </a:xfrm>
          <a:prstGeom prst="rect">
            <a:avLst/>
          </a:prstGeom>
          <a:solidFill>
            <a:srgbClr val="FFD477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/>
          <a:lstStyle/>
          <a:p>
            <a:pPr marL="0" indent="0" algn="just" defTabSz="457200" eaLnBrk="0" hangingPunct="0">
              <a:spcBef>
                <a:spcPct val="0"/>
              </a:spcBef>
              <a:buNone/>
            </a:pPr>
            <a:r>
              <a:rPr lang="ka-GE" sz="15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2025 </a:t>
            </a: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წლისთვის საქართველოში თვითმმართველობა სარგებლობს მოქალაქეთა მაღალი ნდობით ადგილობრივი საჭიროებების მოგვარების და ადგილობრივი განვითარების საკითხებში. </a:t>
            </a: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endParaRPr lang="ka-GE" sz="1500" i="1" dirty="0">
              <a:solidFill>
                <a:srgbClr val="002060"/>
              </a:solidFill>
              <a:latin typeface="BPG DejaVu Sans Mt" panose="020B0603030804020204" pitchFamily="34" charset="0"/>
              <a:ea typeface="MS PGothic" pitchFamily="34" charset="-128"/>
            </a:endParaRP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თვითმმართველობა ეფექტურად უვლის მოსახლეობის საჭიროებების ფართო სპექტრს. თვითმმართველობა ერთის მხრივ უზრუნველყოფს სერვისების ხელმისაწვდომობას და მაღალ ხარისხს და მეორეს მხრივ აქტიურად ზრუნავს მუნიციპალიტეტების ეკონომიკურ და სოციალურ განვითარებაზე. ამისათვის მას </a:t>
            </a:r>
            <a:r>
              <a:rPr lang="ka-GE" sz="15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გადაცემული აქვს ცენტრალური ხელისუფლების ის უფლებამოსილებები რომელთა განხორციელებაც ადგილზე უფრო </a:t>
            </a: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ეფექტიანია, ფლობს  ამისათვის აუცილებელ</a:t>
            </a:r>
            <a:r>
              <a:rPr lang="en-US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 </a:t>
            </a: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ქონებას და უზრუნველყოფილია გაზრდილი ფინანსური სახსრებით. თვითმმართველობები ხარჯავენ მშპ-ს 7%-ს </a:t>
            </a:r>
            <a:r>
              <a:rPr lang="en-US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*</a:t>
            </a:r>
            <a:endParaRPr lang="ka-GE" sz="1500" i="1" dirty="0" smtClean="0">
              <a:solidFill>
                <a:srgbClr val="002060"/>
              </a:solidFill>
              <a:latin typeface="BPG DejaVu Sans Mt" panose="020B0603030804020204" pitchFamily="34" charset="0"/>
              <a:ea typeface="MS PGothic" pitchFamily="34" charset="-128"/>
            </a:endParaRP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endParaRPr lang="ka-GE" sz="1500" i="1" dirty="0">
              <a:solidFill>
                <a:srgbClr val="002060"/>
              </a:solidFill>
              <a:latin typeface="BPG DejaVu Sans Mt" panose="020B0603030804020204" pitchFamily="34" charset="0"/>
              <a:ea typeface="MS PGothic" pitchFamily="34" charset="-128"/>
            </a:endParaRP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თვით</a:t>
            </a:r>
            <a:r>
              <a:rPr lang="ka-GE" sz="15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მ</a:t>
            </a: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მართველობის ორგანოები მუშაობენ ეფექტიანად</a:t>
            </a:r>
            <a:r>
              <a:rPr lang="ka-GE" sz="15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 </a:t>
            </a: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და გამჭვირვალედ, მართვის თანამედროვე სისტემების და პრინციპების გამოყენებით. ისინი უზრუნველყოფენ მოქალაქეთა ჩართულობას გადაწყვეტილების მიღების და აღსრულების პროცესში კარგი მმართველობის და </a:t>
            </a:r>
            <a:r>
              <a:rPr lang="ka-GE" sz="1500" i="1" dirty="0" err="1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მონაწილეობითი</a:t>
            </a: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 დემოკრატიის პრინციპებზე დაყრდნობით</a:t>
            </a:r>
            <a:r>
              <a:rPr lang="ka-GE" sz="15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.</a:t>
            </a:r>
            <a:endParaRPr lang="en-US" sz="1500" i="1" dirty="0" smtClean="0">
              <a:solidFill>
                <a:srgbClr val="002060"/>
              </a:solidFill>
              <a:latin typeface="BPG DejaVu Sans Mt" panose="020B0603030804020204" pitchFamily="34" charset="0"/>
              <a:ea typeface="MS PGothic" pitchFamily="34" charset="-128"/>
            </a:endParaRP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endParaRPr lang="en-US" sz="1500" i="1" dirty="0">
              <a:solidFill>
                <a:srgbClr val="002060"/>
              </a:solidFill>
              <a:latin typeface="BPG DejaVu Sans Mt" panose="020B0603030804020204" pitchFamily="34" charset="0"/>
              <a:ea typeface="MS PGothic" pitchFamily="34" charset="-128"/>
            </a:endParaRP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r>
              <a:rPr lang="ka-GE" sz="13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*  2017 </a:t>
            </a:r>
            <a:r>
              <a:rPr lang="ka-GE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წლის მდგომარეობით მუნიციპალიტეტების საკუთარი </a:t>
            </a:r>
            <a:r>
              <a:rPr lang="ka-GE" sz="13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შემოსავლები</a:t>
            </a: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r>
              <a:rPr lang="en-GB" sz="13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1 </a:t>
            </a:r>
            <a:r>
              <a:rPr lang="en-GB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69</a:t>
            </a:r>
            <a:r>
              <a:rPr lang="ka-GE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1</a:t>
            </a:r>
            <a:r>
              <a:rPr lang="en-GB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 </a:t>
            </a:r>
            <a:r>
              <a:rPr lang="ka-GE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მლნ. = </a:t>
            </a:r>
            <a:r>
              <a:rPr lang="ka-GE" sz="1300" i="1" dirty="0" err="1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მშპ</a:t>
            </a:r>
            <a:r>
              <a:rPr lang="ka-GE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-ს (35 980 მლნ. ლარი) 4</a:t>
            </a:r>
            <a:r>
              <a:rPr lang="en-GB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,7</a:t>
            </a:r>
            <a:r>
              <a:rPr lang="ka-GE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%.</a:t>
            </a: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r>
              <a:rPr lang="ka-GE" sz="1300" i="1" dirty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თბილისის გარეშე 847,6 მლნ. = 2,4% </a:t>
            </a:r>
            <a:r>
              <a:rPr lang="ka-GE" sz="1300" i="1" dirty="0" err="1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მშპ</a:t>
            </a:r>
            <a:endParaRPr lang="en-US" sz="1300" i="1" dirty="0" smtClean="0">
              <a:solidFill>
                <a:srgbClr val="002060"/>
              </a:solidFill>
              <a:latin typeface="BPG DejaVu Sans Mt" panose="020B0603030804020204" pitchFamily="34" charset="0"/>
              <a:ea typeface="MS PGothic" pitchFamily="34" charset="-128"/>
            </a:endParaRP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r>
              <a:rPr lang="ka-GE" sz="1300" i="1" dirty="0" smtClean="0">
                <a:solidFill>
                  <a:srgbClr val="002060"/>
                </a:solidFill>
                <a:latin typeface="BPG DejaVu Sans Mt" panose="020B0603030804020204" pitchFamily="34" charset="0"/>
                <a:ea typeface="MS PGothic" pitchFamily="34" charset="-128"/>
              </a:rPr>
              <a:t>7%-მდე შესავსებად დამატებით საჭიროა დაახლოებით 800 მილ</a:t>
            </a:r>
            <a:endParaRPr lang="ka-GE" sz="1300" i="1" dirty="0">
              <a:solidFill>
                <a:srgbClr val="002060"/>
              </a:solidFill>
              <a:latin typeface="BPG DejaVu Sans Mt" panose="020B0603030804020204" pitchFamily="34" charset="0"/>
              <a:ea typeface="MS PGothic" pitchFamily="34" charset="-128"/>
            </a:endParaRPr>
          </a:p>
          <a:p>
            <a:pPr marL="0" indent="0" algn="just" defTabSz="457200" eaLnBrk="0" hangingPunct="0">
              <a:spcBef>
                <a:spcPct val="0"/>
              </a:spcBef>
              <a:buNone/>
            </a:pPr>
            <a:endParaRPr lang="en-US" sz="1500" i="1" dirty="0">
              <a:solidFill>
                <a:srgbClr val="002060"/>
              </a:solidFill>
              <a:latin typeface="BPG DejaVu Sans Mt" panose="020B0603030804020204" pitchFamily="34" charset="0"/>
              <a:ea typeface="MS PGothic" pitchFamily="34" charset="-128"/>
            </a:endParaRPr>
          </a:p>
        </p:txBody>
      </p:sp>
      <p:sp>
        <p:nvSpPr>
          <p:cNvPr id="15364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228599" y="1292225"/>
            <a:ext cx="1941513" cy="4564878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None/>
            </a:pPr>
            <a:r>
              <a:rPr lang="ka-GE" altLang="en-US" sz="1400" b="1" dirty="0" smtClean="0">
                <a:solidFill>
                  <a:schemeClr val="bg2">
                    <a:lumMod val="50000"/>
                  </a:schemeClr>
                </a:solidFill>
                <a:latin typeface="BPG DejaVu Sans Light Caps" panose="020B0203030804020204" pitchFamily="34" charset="0"/>
              </a:rPr>
              <a:t>თვითმმართველობა ეფექტური და ძლიერია მაშინ, როდესაც მოქალაქეები მას ენდობიან, და სწამთ, რომ თვითმმართველობას აქვს უნარი და შესაძლებლობა გადაჭრას მათი პრობლემები</a:t>
            </a:r>
            <a:endParaRPr lang="en-US" altLang="en-US" sz="1400" b="1" dirty="0" smtClean="0">
              <a:solidFill>
                <a:schemeClr val="bg2">
                  <a:lumMod val="50000"/>
                </a:schemeClr>
              </a:solidFill>
              <a:latin typeface="BPG DejaVu Sans Light Caps" panose="020B0203030804020204" pitchFamily="34" charset="0"/>
            </a:endParaRPr>
          </a:p>
        </p:txBody>
      </p:sp>
      <p:sp>
        <p:nvSpPr>
          <p:cNvPr id="1536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defRPr>
                <a:solidFill>
                  <a:srgbClr val="2D2D5F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lnSpc>
                <a:spcPts val="2000"/>
              </a:lnSpc>
              <a:buFont typeface="Arial" pitchFamily="34" charset="0"/>
              <a:buChar char="•"/>
              <a:defRPr>
                <a:solidFill>
                  <a:schemeClr val="accent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A6E2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AE2164AF-9CA0-46EA-8E26-C292ED1E55DC}" type="slidenum">
              <a:rPr lang="en-US" altLang="en-US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7" name="Rectangle 13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7847" y="6426270"/>
            <a:ext cx="8774623" cy="315098"/>
          </a:xfrm>
          <a:prstGeom prst="rect">
            <a:avLst/>
          </a:prstGeom>
          <a:solidFill>
            <a:srgbClr val="6D6E71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marL="98399" defTabSz="685145">
              <a:buClr>
                <a:srgbClr val="01225C"/>
              </a:buClr>
            </a:pPr>
            <a:endParaRPr lang="de-DE" sz="1350">
              <a:solidFill>
                <a:srgbClr val="6D6E7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9" y="225754"/>
            <a:ext cx="2508260" cy="826982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H="1" flipV="1">
            <a:off x="2170113" y="1292225"/>
            <a:ext cx="0" cy="4833938"/>
          </a:xfrm>
          <a:prstGeom prst="line">
            <a:avLst/>
          </a:prstGeom>
          <a:ln w="12700">
            <a:solidFill>
              <a:srgbClr val="6D6E7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28600" y="22575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ka-GE" altLang="en-US" b="1" dirty="0" smtClean="0">
                <a:solidFill>
                  <a:srgbClr val="FFC000"/>
                </a:solidFill>
                <a:latin typeface="BPG DejaVu Sans Mt" panose="020B0603030804020204" pitchFamily="34" charset="0"/>
              </a:rPr>
              <a:t>თვითმმართველობის განვითარების სტრატეგიული ხედვა </a:t>
            </a:r>
            <a:endParaRPr lang="en-GB" altLang="en-US" b="1" dirty="0">
              <a:solidFill>
                <a:srgbClr val="FFC000"/>
              </a:solidFill>
              <a:latin typeface="BPG DejaVu Sans Mt" panose="020B06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18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/>
          <p:nvPr/>
        </p:nvGrpSpPr>
        <p:grpSpPr>
          <a:xfrm>
            <a:off x="477838" y="1390225"/>
            <a:ext cx="3514725" cy="644064"/>
            <a:chOff x="477838" y="1184275"/>
            <a:chExt cx="3514725" cy="644064"/>
          </a:xfrm>
        </p:grpSpPr>
        <p:sp>
          <p:nvSpPr>
            <p:cNvPr id="11" name="Line 5"/>
            <p:cNvSpPr>
              <a:spLocks noChangeShapeType="1"/>
            </p:cNvSpPr>
            <p:nvPr/>
          </p:nvSpPr>
          <p:spPr bwMode="auto">
            <a:xfrm>
              <a:off x="477838" y="1484312"/>
              <a:ext cx="3514725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400"/>
            </a:p>
          </p:txBody>
        </p:sp>
        <p:sp>
          <p:nvSpPr>
            <p:cNvPr id="13" name="Rectangle 6"/>
            <p:cNvSpPr>
              <a:spLocks noChangeArrowheads="1"/>
            </p:cNvSpPr>
            <p:nvPr/>
          </p:nvSpPr>
          <p:spPr bwMode="auto">
            <a:xfrm>
              <a:off x="477838" y="1184275"/>
              <a:ext cx="350202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>
              <a:spAutoFit/>
            </a:bodyPr>
            <a:lstStyle/>
            <a:p>
              <a:pPr defTabSz="895350">
                <a:buSzPct val="120000"/>
              </a:pPr>
              <a:r>
                <a:rPr lang="ka-GE" altLang="ko-KR" sz="1400" b="1" dirty="0" smtClean="0">
                  <a:solidFill>
                    <a:srgbClr val="6D6E71"/>
                  </a:solidFill>
                  <a:ea typeface="Gulim" pitchFamily="34" charset="-127"/>
                </a:rPr>
                <a:t>მიმართულება</a:t>
              </a:r>
              <a:endParaRPr lang="en-US" altLang="ko-KR" sz="1400" b="1" dirty="0">
                <a:solidFill>
                  <a:srgbClr val="6D6E71"/>
                </a:solidFill>
                <a:ea typeface="Gulim" pitchFamily="34" charset="-127"/>
              </a:endParaRPr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477838" y="1612895"/>
              <a:ext cx="3506787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marL="344488" lvl="1" indent="-342900" defTabSz="895350">
                <a:buSzPct val="120000"/>
                <a:buFont typeface="+mj-lt"/>
                <a:buAutoNum type="arabicPeriod"/>
              </a:pPr>
              <a:endParaRPr lang="en-US" altLang="ko-KR" sz="1400" dirty="0">
                <a:solidFill>
                  <a:srgbClr val="6D6E71"/>
                </a:solidFill>
                <a:ea typeface="Gulim" pitchFamily="34" charset="-127"/>
              </a:endParaRPr>
            </a:p>
          </p:txBody>
        </p:sp>
      </p:grpSp>
      <p:sp>
        <p:nvSpPr>
          <p:cNvPr id="20" name="Line 9"/>
          <p:cNvSpPr>
            <a:spLocks noChangeShapeType="1"/>
          </p:cNvSpPr>
          <p:nvPr/>
        </p:nvSpPr>
        <p:spPr bwMode="auto">
          <a:xfrm>
            <a:off x="4749800" y="1690263"/>
            <a:ext cx="35131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749800" y="1390225"/>
            <a:ext cx="3501107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>
            <a:spAutoFit/>
          </a:bodyPr>
          <a:lstStyle/>
          <a:p>
            <a:pPr defTabSz="895350">
              <a:buSzPct val="120000"/>
            </a:pPr>
            <a:r>
              <a:rPr lang="ka-GE" altLang="ko-KR" sz="1400" b="1" dirty="0" smtClean="0">
                <a:solidFill>
                  <a:srgbClr val="6D6E71"/>
                </a:solidFill>
                <a:ea typeface="Gulim" pitchFamily="34" charset="-127"/>
              </a:rPr>
              <a:t>სტრატეგიული ამოცანების ფორმულირება </a:t>
            </a:r>
            <a:endParaRPr lang="en-US" altLang="ko-KR" sz="1400" b="1" dirty="0">
              <a:solidFill>
                <a:srgbClr val="6D6E71"/>
              </a:solidFill>
              <a:ea typeface="Gulim" pitchFamily="34" charset="-127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10" y="185763"/>
            <a:ext cx="2508260" cy="826982"/>
          </a:xfrm>
          <a:prstGeom prst="rect">
            <a:avLst/>
          </a:prstGeom>
        </p:spPr>
      </p:pic>
      <p:sp>
        <p:nvSpPr>
          <p:cNvPr id="18" name="Rectangle 13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7847" y="6426270"/>
            <a:ext cx="8774623" cy="315098"/>
          </a:xfrm>
          <a:prstGeom prst="rect">
            <a:avLst/>
          </a:prstGeom>
          <a:solidFill>
            <a:srgbClr val="6D6E71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marL="98399" defTabSz="685145">
              <a:buClr>
                <a:srgbClr val="01225C"/>
              </a:buClr>
            </a:pPr>
            <a:endParaRPr lang="de-DE" sz="1350">
              <a:solidFill>
                <a:srgbClr val="6D6E71"/>
              </a:solidFill>
            </a:endParaRPr>
          </a:p>
        </p:txBody>
      </p:sp>
      <p:sp>
        <p:nvSpPr>
          <p:cNvPr id="26" name="Rectangle 25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6885847" y="6216205"/>
            <a:ext cx="1589654" cy="525163"/>
          </a:xfrm>
          <a:prstGeom prst="rect">
            <a:avLst/>
          </a:prstGeom>
          <a:solidFill>
            <a:srgbClr val="FABE13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algn="ctr"/>
            <a:r>
              <a:rPr lang="en-US" sz="1500" b="1" baseline="30000" dirty="0" smtClean="0">
                <a:solidFill>
                  <a:srgbClr val="FFFFFF"/>
                </a:solidFill>
                <a:latin typeface="BPG DejaVu Sans Mt" panose="020B0603030804020204" pitchFamily="34" charset="0"/>
              </a:rPr>
              <a:t>WWW.BUILD.GOV.GE</a:t>
            </a:r>
            <a:endParaRPr lang="en-US" sz="1500" b="1" baseline="30000" dirty="0">
              <a:solidFill>
                <a:schemeClr val="bg1"/>
              </a:solidFill>
              <a:latin typeface="BPG DejaVu Sans Mt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22575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ka-GE" altLang="en-US" b="1" dirty="0" smtClean="0">
                <a:solidFill>
                  <a:srgbClr val="FFC235"/>
                </a:solidFill>
                <a:latin typeface="BPG DejaVu Sans Mt" panose="020B0603030804020204" pitchFamily="34" charset="0"/>
              </a:rPr>
              <a:t>თვითმმართველობის განვითარების ძირითადი მიმართულებები </a:t>
            </a:r>
            <a:endParaRPr lang="en-GB" altLang="en-US" b="1" dirty="0">
              <a:solidFill>
                <a:srgbClr val="FFC235"/>
              </a:solidFill>
              <a:latin typeface="BPG DejaVu Sans Mt" panose="020B0603030804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917584"/>
              </p:ext>
            </p:extLst>
          </p:nvPr>
        </p:nvGraphicFramePr>
        <p:xfrm>
          <a:off x="412887" y="1746105"/>
          <a:ext cx="8090694" cy="2819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51646"/>
                <a:gridCol w="782595"/>
                <a:gridCol w="3756453"/>
              </a:tblGrid>
              <a:tr h="370840">
                <a:tc>
                  <a:txBody>
                    <a:bodyPr/>
                    <a:lstStyle/>
                    <a:p>
                      <a:pPr marL="0" marR="0" lvl="1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4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მეტი საქმე </a:t>
                      </a:r>
                      <a:r>
                        <a:rPr lang="ka-GE" altLang="ko-KR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ka-GE" altLang="en-US" sz="1400" i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თვითმმართველობა უვლის მეტ ადგილობრივ საქმეს</a:t>
                      </a:r>
                    </a:p>
                    <a:p>
                      <a:pPr marL="0" marR="0" lvl="1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a-GE" altLang="en-US" sz="1400" i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BPG DejaVu Sans Light Caps" panose="020B0203030804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rgbClr val="6D6E71"/>
                          </a:solidFill>
                          <a:latin typeface="BPG DejaVu Sans Light Caps" panose="020B0203030804020204" pitchFamily="34" charset="0"/>
                        </a:rPr>
                        <a:t>თვითმმართველობის როლის გაზრდა საჯარო საქმეების მნიშვნელოვანი ნაწილის მოგვარებაში</a:t>
                      </a:r>
                      <a:endParaRPr lang="en-US" sz="1400" b="1" dirty="0" smtClean="0">
                        <a:solidFill>
                          <a:srgbClr val="6D6E71"/>
                        </a:solidFill>
                        <a:latin typeface="BPG DejaVu Sans Light Caps" panose="020B020303080402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lvl="1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altLang="ko-KR" sz="14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მეტი ფული </a:t>
                      </a:r>
                      <a:r>
                        <a:rPr lang="ka-GE" altLang="ko-KR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ka-GE" altLang="en-US" sz="1400" i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თვითმმართველობას აქვს მეტი ფული და ქონება მომატებული ადგილობრივი საქმის მოსავლელად</a:t>
                      </a:r>
                    </a:p>
                    <a:p>
                      <a:pPr algn="just"/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rgbClr val="6D6E71"/>
                          </a:solidFill>
                          <a:latin typeface="BPG DejaVu Sans Light Caps" panose="020B0203030804020204" pitchFamily="34" charset="0"/>
                        </a:rPr>
                        <a:t>თვითმმართველობის უზრუნველყოფა შესაბამისი მატერიალური და ფინანსური რესურსებით</a:t>
                      </a:r>
                      <a:endParaRPr lang="en-US" sz="1400" b="1" dirty="0" smtClean="0">
                        <a:solidFill>
                          <a:srgbClr val="6D6E71"/>
                        </a:solidFill>
                        <a:latin typeface="BPG DejaVu Sans Light Caps" panose="020B0203030804020204" pitchFamily="34" charset="0"/>
                      </a:endParaRPr>
                    </a:p>
                    <a:p>
                      <a:pPr algn="just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1588" lvl="1" indent="0" algn="just" defTabSz="895350">
                        <a:buSzPct val="120000"/>
                        <a:buFont typeface="+mj-lt"/>
                        <a:buNone/>
                      </a:pPr>
                      <a:r>
                        <a:rPr lang="ka-GE" altLang="en-US" sz="14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მეტი ხარისხი </a:t>
                      </a:r>
                      <a:r>
                        <a:rPr lang="ka-GE" altLang="en-US" sz="14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- </a:t>
                      </a:r>
                      <a:r>
                        <a:rPr lang="ka-GE" altLang="en-US" sz="1400" i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თვითმმართველობა მეტ საქმეს და მეტ სახსრებს უვლის ხარისხიანად და პატიოსნად </a:t>
                      </a:r>
                    </a:p>
                    <a:p>
                      <a:pPr marL="344488" lvl="1" indent="-342900" algn="just" defTabSz="895350">
                        <a:buSzPct val="120000"/>
                        <a:buFont typeface="+mj-lt"/>
                        <a:buAutoNum type="arabicPeriod"/>
                      </a:pPr>
                      <a:endParaRPr lang="en-US" altLang="ko-KR" sz="1400" dirty="0" smtClean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  <a:p>
                      <a:pPr algn="just"/>
                      <a:endParaRPr lang="en-U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400" b="1" dirty="0" smtClean="0">
                          <a:solidFill>
                            <a:srgbClr val="6D6E71"/>
                          </a:solidFill>
                          <a:latin typeface="BPG DejaVu Sans Light Caps" panose="020B0203030804020204" pitchFamily="34" charset="0"/>
                        </a:rPr>
                        <a:t>სანდო, ანგარიშვალდებული, გამჭვირვალე და შედეგზე ორიენტირებული თვითმმართველობის ჩამოყალიბება</a:t>
                      </a:r>
                      <a:endParaRPr lang="en-US" sz="1400" b="1" dirty="0" smtClean="0">
                        <a:solidFill>
                          <a:srgbClr val="6D6E71"/>
                        </a:solidFill>
                        <a:latin typeface="BPG DejaVu Sans Light Caps" panose="020B0203030804020204" pitchFamily="34" charset="0"/>
                      </a:endParaRPr>
                    </a:p>
                    <a:p>
                      <a:pPr algn="just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7" name="AutoShape 12"/>
          <p:cNvSpPr>
            <a:spLocks noChangeArrowheads="1"/>
          </p:cNvSpPr>
          <p:nvPr/>
        </p:nvSpPr>
        <p:spPr bwMode="auto">
          <a:xfrm rot="5400000">
            <a:off x="4050238" y="2831471"/>
            <a:ext cx="655933" cy="154953"/>
          </a:xfrm>
          <a:prstGeom prst="triangle">
            <a:avLst>
              <a:gd name="adj" fmla="val 50000"/>
            </a:avLst>
          </a:prstGeom>
          <a:solidFill>
            <a:srgbClr val="F0A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  <a:latin typeface="+mn-lt"/>
            </a:endParaRPr>
          </a:p>
        </p:txBody>
      </p:sp>
      <p:sp>
        <p:nvSpPr>
          <p:cNvPr id="28" name="AutoShape 12"/>
          <p:cNvSpPr>
            <a:spLocks noChangeArrowheads="1"/>
          </p:cNvSpPr>
          <p:nvPr/>
        </p:nvSpPr>
        <p:spPr bwMode="auto">
          <a:xfrm rot="5400000">
            <a:off x="4052791" y="3761028"/>
            <a:ext cx="655933" cy="154953"/>
          </a:xfrm>
          <a:prstGeom prst="triangle">
            <a:avLst>
              <a:gd name="adj" fmla="val 50000"/>
            </a:avLst>
          </a:prstGeom>
          <a:solidFill>
            <a:srgbClr val="F0A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  <a:latin typeface="+mn-lt"/>
            </a:endParaRPr>
          </a:p>
        </p:txBody>
      </p:sp>
      <p:sp>
        <p:nvSpPr>
          <p:cNvPr id="25" name="AutoShape 12"/>
          <p:cNvSpPr>
            <a:spLocks noChangeArrowheads="1"/>
          </p:cNvSpPr>
          <p:nvPr/>
        </p:nvSpPr>
        <p:spPr bwMode="auto">
          <a:xfrm rot="5400000">
            <a:off x="4052791" y="2013001"/>
            <a:ext cx="655933" cy="154953"/>
          </a:xfrm>
          <a:prstGeom prst="triangle">
            <a:avLst>
              <a:gd name="adj" fmla="val 50000"/>
            </a:avLst>
          </a:prstGeom>
          <a:solidFill>
            <a:srgbClr val="F0AF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08654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3"/>
          <p:cNvSpPr>
            <a:spLocks noGrp="1"/>
          </p:cNvSpPr>
          <p:nvPr>
            <p:ph idx="4294967295"/>
          </p:nvPr>
        </p:nvSpPr>
        <p:spPr>
          <a:xfrm>
            <a:off x="2392662" y="1292786"/>
            <a:ext cx="6294138" cy="4833378"/>
          </a:xfrm>
          <a:prstGeom prst="rect">
            <a:avLst/>
          </a:prstGeom>
        </p:spPr>
        <p:txBody>
          <a:bodyPr/>
          <a:lstStyle/>
          <a:p>
            <a:pPr marL="0" indent="0" algn="just" eaLnBrk="1" hangingPunct="1">
              <a:buNone/>
            </a:pPr>
            <a:r>
              <a:rPr lang="ka-GE" altLang="en-US" sz="1400" b="1" u="sng" dirty="0" smtClean="0">
                <a:solidFill>
                  <a:schemeClr val="bg2">
                    <a:lumMod val="25000"/>
                  </a:schemeClr>
                </a:solidFill>
                <a:latin typeface="BPG DejaVu Sans Light Caps" panose="020B0203030804020204" pitchFamily="34" charset="0"/>
              </a:rPr>
              <a:t>მიდგომები</a:t>
            </a:r>
          </a:p>
          <a:p>
            <a:pPr marL="457200" indent="-457200" algn="just" eaLnBrk="1" hangingPunct="1">
              <a:buFont typeface="+mj-lt"/>
              <a:buAutoNum type="arabicPeriod"/>
            </a:pPr>
            <a:r>
              <a:rPr lang="ka-GE" altLang="en-US" sz="1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უფლებამოსილებები იზრდება ეტაპობრივად </a:t>
            </a:r>
          </a:p>
          <a:p>
            <a:pPr lvl="1" algn="just"/>
            <a:r>
              <a:rPr lang="ka-GE" altLang="en-US" sz="11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არა ყველა ერთდროულად, დროში გადანაწილებით</a:t>
            </a:r>
          </a:p>
          <a:p>
            <a:pPr lvl="1" algn="just"/>
            <a:r>
              <a:rPr lang="ka-GE" altLang="en-US" sz="11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სადაც აუცილებელია ჯერ დელეგირება (ცენტრალური კონტროლი) შემდეგ სრული გადაცემა</a:t>
            </a:r>
          </a:p>
          <a:p>
            <a:pPr lvl="1" algn="just"/>
            <a:r>
              <a:rPr lang="ka-GE" altLang="en-US" sz="11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უფლებამოსილების გადაცემა/დელეგირება ხდება მზაობის შესაბამისად (გამართული მართვის სისტემა, სერვისების სტანდარტების დადგენა, აუცილებელი ფინანსების არსებობა, ტრენინგი, სადაც საჭიროა ჯერ პილოტირება). </a:t>
            </a:r>
          </a:p>
          <a:p>
            <a:pPr lvl="1" algn="just"/>
            <a:r>
              <a:rPr lang="ka-GE" altLang="en-US" sz="11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გადაცემას წინ უსწრებს დეტალური შესწავლა და დაგეგმვა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a-GE" sz="1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გაზრდილი ფინანსები ძირითადად მიყვება გაზრდილ უფლებამოსილებებს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a-GE" sz="1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ხარჯვაზე უმკაცრესი ზედამხედველობა და კონტროლი მათ შორის სამართალდამცავების მხრიდან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a-GE" sz="1400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კადრების შერჩევა უნარების მიხედვით, საჭიროებისამებრ სწავლება და ტრენინგი</a:t>
            </a:r>
          </a:p>
          <a:p>
            <a:pPr marL="0" indent="0" algn="just">
              <a:buNone/>
            </a:pPr>
            <a:r>
              <a:rPr lang="ka-GE" sz="1400" b="1" u="sng" dirty="0">
                <a:solidFill>
                  <a:schemeClr val="bg2">
                    <a:lumMod val="25000"/>
                  </a:schemeClr>
                </a:solidFill>
                <a:latin typeface="BPG DejaVu Sans Light Caps" panose="020B0203030804020204" pitchFamily="34" charset="0"/>
              </a:rPr>
              <a:t>პროცესი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a-GE" altLang="en-US" sz="1400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2018-2021 - მარტივი საკითხების სწრაფი გადატანა. რთული საკითხების გადასატანად მომზადება, პილოტირება, დელეგირება. კადრების შეფასება და განვითარება.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ka-GE" altLang="en-US" sz="1400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2021-2025 - რთული საკითხების მთლიანად გადაცემა.  ახალი უკეთ მომზადებული და მეტად სანდო კადრებისთვის მეტი თავისუფლების მიცემა. </a:t>
            </a:r>
            <a:endParaRPr lang="ka-GE" altLang="en-US" sz="14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pPr marL="0" indent="0" algn="just" eaLnBrk="1" hangingPunct="1">
              <a:buNone/>
            </a:pPr>
            <a:endParaRPr lang="ka-GE" altLang="en-US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jaVu Sans Light Caps" panose="020B0203030804020204" pitchFamily="34" charset="0"/>
            </a:endParaRPr>
          </a:p>
          <a:p>
            <a:pPr marL="342900" lvl="1" indent="0" algn="just">
              <a:buNone/>
            </a:pPr>
            <a:endParaRPr lang="ka-GE" altLang="en-US" dirty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</p:txBody>
      </p:sp>
      <p:sp>
        <p:nvSpPr>
          <p:cNvPr id="15364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228599" y="1292225"/>
            <a:ext cx="1855573" cy="2925548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None/>
            </a:pPr>
            <a:r>
              <a:rPr lang="ka-GE" altLang="en-US" sz="1600" dirty="0" smtClean="0">
                <a:solidFill>
                  <a:srgbClr val="6D6E71"/>
                </a:solidFill>
                <a:latin typeface="BPG DejaVu Sans Light Caps" panose="020B0203030804020204" pitchFamily="34" charset="0"/>
              </a:rPr>
              <a:t>სასურველი შედეგების მისაღწევად და რისკების თავიდან ასაცილებლად სტრატეგია უნდა განხორციელდეს შემდეგ მიდგომებზე დაყრდნობით</a:t>
            </a:r>
          </a:p>
          <a:p>
            <a:pPr eaLnBrk="1" hangingPunct="1"/>
            <a:endParaRPr lang="en-US" altLang="en-US" sz="1600" b="1" dirty="0" smtClean="0">
              <a:latin typeface="BPG DejaVu Sans Light Caps" panose="020B0203030804020204" pitchFamily="34" charset="0"/>
            </a:endParaRPr>
          </a:p>
        </p:txBody>
      </p:sp>
      <p:sp>
        <p:nvSpPr>
          <p:cNvPr id="1536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defRPr>
                <a:solidFill>
                  <a:srgbClr val="2D2D5F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lnSpc>
                <a:spcPts val="2000"/>
              </a:lnSpc>
              <a:buFont typeface="Arial" pitchFamily="34" charset="0"/>
              <a:buChar char="•"/>
              <a:defRPr>
                <a:solidFill>
                  <a:schemeClr val="accent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A6E2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AE2164AF-9CA0-46EA-8E26-C292ED1E55DC}" type="slidenum">
              <a:rPr lang="en-US" altLang="en-US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4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7" name="Rectangle 13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7847" y="6426270"/>
            <a:ext cx="8774623" cy="315098"/>
          </a:xfrm>
          <a:prstGeom prst="rect">
            <a:avLst/>
          </a:prstGeom>
          <a:solidFill>
            <a:srgbClr val="6D6E71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marL="98399" defTabSz="685145">
              <a:buClr>
                <a:srgbClr val="01225C"/>
              </a:buClr>
            </a:pPr>
            <a:endParaRPr lang="de-DE" sz="1350">
              <a:solidFill>
                <a:srgbClr val="6D6E7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9" y="225754"/>
            <a:ext cx="2508260" cy="826982"/>
          </a:xfrm>
          <a:prstGeom prst="rect">
            <a:avLst/>
          </a:prstGeom>
        </p:spPr>
      </p:pic>
      <p:sp>
        <p:nvSpPr>
          <p:cNvPr id="11" name="Rectangle 10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6885847" y="6216205"/>
            <a:ext cx="1589654" cy="525163"/>
          </a:xfrm>
          <a:prstGeom prst="rect">
            <a:avLst/>
          </a:prstGeom>
          <a:solidFill>
            <a:srgbClr val="FABE13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algn="ctr"/>
            <a:r>
              <a:rPr lang="en-US" sz="1500" b="1" baseline="30000" dirty="0" smtClean="0">
                <a:solidFill>
                  <a:srgbClr val="FFFFFF"/>
                </a:solidFill>
                <a:latin typeface="BPG DejaVu Sans Mt" panose="020B0603030804020204" pitchFamily="34" charset="0"/>
              </a:rPr>
              <a:t>WWW.BUILD.GOV.GE</a:t>
            </a:r>
            <a:endParaRPr lang="en-US" sz="1500" b="1" baseline="30000" dirty="0">
              <a:solidFill>
                <a:schemeClr val="bg1"/>
              </a:solidFill>
              <a:latin typeface="BPG DejaVu Sans Mt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2170113" y="1292225"/>
            <a:ext cx="0" cy="4833938"/>
          </a:xfrm>
          <a:prstGeom prst="line">
            <a:avLst/>
          </a:prstGeom>
          <a:ln w="12700">
            <a:solidFill>
              <a:srgbClr val="6D6E7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" y="22575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ka-GE" altLang="en-US" b="1" dirty="0" smtClean="0">
                <a:solidFill>
                  <a:srgbClr val="FFC235"/>
                </a:solidFill>
                <a:latin typeface="BPG DejaVu Sans Mt" panose="020B0603030804020204" pitchFamily="34" charset="0"/>
              </a:rPr>
              <a:t>სტრატეგიის განხორციელების ძირითადი მიდგომები და პროცესი </a:t>
            </a:r>
            <a:endParaRPr lang="en-GB" altLang="en-US" b="1" dirty="0">
              <a:solidFill>
                <a:srgbClr val="FFC235"/>
              </a:solidFill>
              <a:latin typeface="BPG DejaVu Sans Mt" panose="020B06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9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3"/>
          <p:cNvSpPr>
            <a:spLocks noGrp="1"/>
          </p:cNvSpPr>
          <p:nvPr>
            <p:ph idx="4294967295"/>
          </p:nvPr>
        </p:nvSpPr>
        <p:spPr>
          <a:xfrm>
            <a:off x="2392662" y="1292786"/>
            <a:ext cx="6294138" cy="4833378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ka-GE" sz="1200" b="1" dirty="0" smtClean="0"/>
              <a:t>ამოცანა </a:t>
            </a:r>
            <a:r>
              <a:rPr lang="ka-GE" sz="1200" b="1" dirty="0"/>
              <a:t>1.1: </a:t>
            </a:r>
            <a:r>
              <a:rPr lang="ka-GE" sz="1200" b="1" dirty="0" err="1"/>
              <a:t>სუბსიდიარობის</a:t>
            </a:r>
            <a:r>
              <a:rPr lang="ka-GE" sz="1200" b="1" dirty="0"/>
              <a:t> </a:t>
            </a:r>
            <a:r>
              <a:rPr lang="ka-GE" sz="1200" b="1" dirty="0" smtClean="0"/>
              <a:t>პრინციპზე </a:t>
            </a:r>
            <a:r>
              <a:rPr lang="ka-GE" sz="1200" b="1" dirty="0"/>
              <a:t>დაყრდნობით თვითმმართველობის უფლებამოსილებათა გაზრდა </a:t>
            </a:r>
            <a:r>
              <a:rPr lang="en-US" sz="1200" b="1" dirty="0" smtClean="0"/>
              <a:t> </a:t>
            </a:r>
            <a:r>
              <a:rPr lang="en-US" sz="1200" dirty="0" smtClean="0"/>
              <a:t>(</a:t>
            </a:r>
            <a:r>
              <a:rPr lang="ka-GE" sz="1200" dirty="0" err="1" smtClean="0"/>
              <a:t>სუბსიდიარობის</a:t>
            </a:r>
            <a:r>
              <a:rPr lang="ka-GE" sz="1200" dirty="0" smtClean="0"/>
              <a:t> პრინციპი გულისხმობს იმას რომ საჯარო საქმე უნდა იყოს შეძლებისდაგვარად ყველაზე მცირე ან/და ყველაზე ნაკლებად ცენტრალიზებული მმართველობითი ერთეულის პასუხისმგებლობა</a:t>
            </a:r>
            <a:r>
              <a:rPr lang="en-US" sz="1200" dirty="0" smtClean="0"/>
              <a:t>)</a:t>
            </a:r>
            <a:endParaRPr lang="en-US" sz="1200" dirty="0"/>
          </a:p>
          <a:p>
            <a:pPr lvl="1" algn="just"/>
            <a:r>
              <a:rPr lang="ka-GE" sz="1200" dirty="0"/>
              <a:t>თვითმმართველობის ექსკლუზიური, დელეგირებული და ზიარი უფლებამოსილებების გაზრდა</a:t>
            </a:r>
            <a:r>
              <a:rPr lang="en-US" sz="1200" dirty="0"/>
              <a:t>. </a:t>
            </a:r>
            <a:r>
              <a:rPr lang="ka-GE" sz="1200" dirty="0" smtClean="0"/>
              <a:t>(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შეგვიძლია განვიხილოთ შემდეგი სფეროები: ტრანსპორტი 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და სამგზავრო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გადაზიდვები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,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 ჯანდაცვა; წყლის 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მიწოდება და </a:t>
            </a:r>
            <a:r>
              <a:rPr lang="ka-GE" sz="1200" dirty="0" err="1" smtClean="0">
                <a:solidFill>
                  <a:schemeClr val="bg2">
                    <a:lumMod val="25000"/>
                  </a:schemeClr>
                </a:solidFill>
              </a:rPr>
              <a:t>წყალარინება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ნარჩენების მართვა; სოციალური მომსახურებები;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ურბანული დაგეგმარება;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საბინაო პოლიტიკა;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გარემოსდაცვითი 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დაგეგმვა და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მართვა;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ადგილობრივი 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ეკონომიკური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განვითარება (მაგ. ტურიზმის განვითარება);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კულტურა და სპორტი;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სოფლის 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მეურნეობა და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მონადირეობა-მეთევზეობა; დაწყებითი განათლება;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სახანძრო უსაფრთხოება;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სტატისტიკის </a:t>
            </a:r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წარმოება</a:t>
            </a:r>
            <a:r>
              <a:rPr lang="ka-GE" sz="1200" dirty="0" smtClean="0">
                <a:solidFill>
                  <a:schemeClr val="bg2">
                    <a:lumMod val="25000"/>
                  </a:schemeClr>
                </a:solidFill>
              </a:rPr>
              <a:t>.)</a:t>
            </a:r>
            <a:endParaRPr lang="en-US" sz="12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 algn="just">
              <a:buNone/>
            </a:pPr>
            <a:r>
              <a:rPr lang="ka-GE" sz="1200" b="1" dirty="0"/>
              <a:t>ამოცანა 1.2: თვითმმართველობის როლის გაზრდა ეკონომიკური და სოციალური განვითარების, გარემოს დაცვისა და საზოგადოებრივი უსაფრთხოების </a:t>
            </a:r>
            <a:r>
              <a:rPr lang="ka-GE" sz="1200" b="1" dirty="0" smtClean="0"/>
              <a:t>სფეროებში</a:t>
            </a:r>
            <a:endParaRPr lang="en-US" sz="1200" dirty="0"/>
          </a:p>
          <a:p>
            <a:pPr marL="541338" lvl="0" algn="just"/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კერძო-საჯარო პარტნიორობის მდგრადი მექანიზმების დანერგვა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;</a:t>
            </a:r>
          </a:p>
          <a:p>
            <a:pPr marL="541338" lvl="0" algn="just"/>
            <a:r>
              <a:rPr lang="ka-GE" sz="1200" dirty="0">
                <a:solidFill>
                  <a:schemeClr val="bg2">
                    <a:lumMod val="25000"/>
                  </a:schemeClr>
                </a:solidFill>
              </a:rPr>
              <a:t>დასახული სტრატეგიული პრიორიტეტების შესასრულებლად საკანონმდებლო ბაზის სრულყოფა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</a:rPr>
              <a:t>;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ka-GE" sz="1200" b="1" dirty="0"/>
              <a:t>ამოცანა 1.3: მუნიციპალურ მომსახურებათა დივერსიფიკაციის ხელშეწყობა  </a:t>
            </a:r>
            <a:endParaRPr lang="en-US" sz="1200" dirty="0"/>
          </a:p>
          <a:p>
            <a:pPr marL="541338" lvl="0" algn="just"/>
            <a:r>
              <a:rPr lang="ka-GE" sz="1200" dirty="0"/>
              <a:t>კანონმდებლობაში ცვლილებებისა და დამატებების შეტანა</a:t>
            </a:r>
            <a:r>
              <a:rPr lang="en-US" sz="1200" dirty="0"/>
              <a:t>;</a:t>
            </a:r>
          </a:p>
          <a:p>
            <a:pPr marL="541338" lvl="0" algn="just"/>
            <a:r>
              <a:rPr lang="ka-GE" sz="1200" dirty="0"/>
              <a:t>მუნიციპალური მომსახურებების მიწოდების მხრივ არსებული გამოცდილებისა და საუკეთესო საერთაშორისო პრაქტიკის გაზიარება</a:t>
            </a:r>
            <a:r>
              <a:rPr lang="en-US" sz="1200" dirty="0"/>
              <a:t>.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endParaRPr lang="ka-GE" sz="1200" dirty="0" smtClean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  <a:p>
            <a:pPr marL="0" indent="0" algn="just" eaLnBrk="1" hangingPunct="1">
              <a:buNone/>
            </a:pPr>
            <a:endParaRPr lang="ka-GE" altLang="en-US" dirty="0" smtClean="0">
              <a:solidFill>
                <a:srgbClr val="6D6E7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jaVu Sans Light Caps" panose="020B0203030804020204" pitchFamily="34" charset="0"/>
            </a:endParaRPr>
          </a:p>
          <a:p>
            <a:pPr marL="0" indent="0" algn="just" eaLnBrk="1" hangingPunct="1">
              <a:buNone/>
            </a:pPr>
            <a:endParaRPr lang="ka-GE" altLang="en-US" dirty="0" smtClean="0">
              <a:solidFill>
                <a:srgbClr val="6D6E7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jaVu Sans Light Caps" panose="020B0203030804020204" pitchFamily="34" charset="0"/>
            </a:endParaRPr>
          </a:p>
          <a:p>
            <a:pPr marL="342900" lvl="1" indent="0" algn="just">
              <a:buNone/>
            </a:pPr>
            <a:endParaRPr lang="ka-GE" altLang="en-US" dirty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</p:txBody>
      </p:sp>
      <p:sp>
        <p:nvSpPr>
          <p:cNvPr id="15364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228599" y="1292225"/>
            <a:ext cx="1941514" cy="292554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ka-GE" altLang="en-US" sz="1600" dirty="0" smtClean="0">
                <a:solidFill>
                  <a:srgbClr val="6D6E71"/>
                </a:solidFill>
                <a:latin typeface="BPG DejaVu Sans Light Caps" panose="020B0203030804020204" pitchFamily="34" charset="0"/>
              </a:rPr>
              <a:t>სტრატეგიული მიზანი 1 - </a:t>
            </a:r>
            <a:r>
              <a:rPr lang="ka-GE" sz="1400" b="1" i="1" dirty="0">
                <a:solidFill>
                  <a:srgbClr val="6D6E71"/>
                </a:solidFill>
                <a:latin typeface="BPG DejaVu Sans Light Caps" panose="020B0203030804020204" pitchFamily="34" charset="0"/>
              </a:rPr>
              <a:t>თვითმმართველობის როლის გაზრდა საჯარო საქმეების მნიშვნელოვანი ნაწილის მოგვარებაში</a:t>
            </a:r>
            <a:endParaRPr lang="en-US" sz="1400" b="1" i="1" dirty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  <a:p>
            <a:pPr marL="0" indent="0" eaLnBrk="1" hangingPunct="1">
              <a:buNone/>
            </a:pPr>
            <a:endParaRPr lang="ka-GE" altLang="en-US" sz="1600" i="1" dirty="0" smtClean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</p:txBody>
      </p:sp>
      <p:sp>
        <p:nvSpPr>
          <p:cNvPr id="1536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defRPr>
                <a:solidFill>
                  <a:srgbClr val="2D2D5F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lnSpc>
                <a:spcPts val="2000"/>
              </a:lnSpc>
              <a:buFont typeface="Arial" pitchFamily="34" charset="0"/>
              <a:buChar char="•"/>
              <a:defRPr>
                <a:solidFill>
                  <a:schemeClr val="accent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A6E2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AE2164AF-9CA0-46EA-8E26-C292ED1E55DC}" type="slidenum">
              <a:rPr lang="en-US" altLang="en-US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5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7" name="Rectangle 13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7847" y="6426270"/>
            <a:ext cx="8774623" cy="315098"/>
          </a:xfrm>
          <a:prstGeom prst="rect">
            <a:avLst/>
          </a:prstGeom>
          <a:solidFill>
            <a:srgbClr val="6D6E71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marL="98399" defTabSz="685145">
              <a:buClr>
                <a:srgbClr val="01225C"/>
              </a:buClr>
            </a:pPr>
            <a:endParaRPr lang="de-DE" sz="1350">
              <a:solidFill>
                <a:srgbClr val="6D6E7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9" y="225754"/>
            <a:ext cx="2508260" cy="826982"/>
          </a:xfrm>
          <a:prstGeom prst="rect">
            <a:avLst/>
          </a:prstGeom>
        </p:spPr>
      </p:pic>
      <p:sp>
        <p:nvSpPr>
          <p:cNvPr id="11" name="Rectangle 10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6885847" y="6216205"/>
            <a:ext cx="1589654" cy="525163"/>
          </a:xfrm>
          <a:prstGeom prst="rect">
            <a:avLst/>
          </a:prstGeom>
          <a:solidFill>
            <a:srgbClr val="FABE13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algn="ctr"/>
            <a:r>
              <a:rPr lang="en-US" sz="1500" b="1" baseline="30000" dirty="0" smtClean="0">
                <a:solidFill>
                  <a:srgbClr val="FFFFFF"/>
                </a:solidFill>
                <a:latin typeface="BPG DejaVu Sans Mt" panose="020B0603030804020204" pitchFamily="34" charset="0"/>
              </a:rPr>
              <a:t>WWW.BUILD.GOV.GE</a:t>
            </a:r>
            <a:endParaRPr lang="en-US" sz="1500" b="1" baseline="30000" dirty="0">
              <a:solidFill>
                <a:schemeClr val="bg1"/>
              </a:solidFill>
              <a:latin typeface="BPG DejaVu Sans Mt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2170113" y="1292225"/>
            <a:ext cx="0" cy="4833938"/>
          </a:xfrm>
          <a:prstGeom prst="line">
            <a:avLst/>
          </a:prstGeom>
          <a:ln w="12700">
            <a:solidFill>
              <a:srgbClr val="6D6E7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" y="2257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ka-GE" altLang="en-US" b="1" dirty="0" smtClean="0">
                <a:solidFill>
                  <a:srgbClr val="FFC235"/>
                </a:solidFill>
                <a:latin typeface="BPG DejaVu Sans Mt" panose="020B0603030804020204" pitchFamily="34" charset="0"/>
              </a:rPr>
              <a:t>განსახილველი რეფორმები (1) </a:t>
            </a:r>
            <a:endParaRPr lang="en-GB" altLang="en-US" b="1" dirty="0">
              <a:solidFill>
                <a:srgbClr val="FFC235"/>
              </a:solidFill>
              <a:latin typeface="BPG DejaVu Sans Mt" panose="020B06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68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3"/>
          <p:cNvSpPr>
            <a:spLocks noGrp="1"/>
          </p:cNvSpPr>
          <p:nvPr>
            <p:ph idx="4294967295"/>
          </p:nvPr>
        </p:nvSpPr>
        <p:spPr>
          <a:xfrm>
            <a:off x="2392662" y="1292786"/>
            <a:ext cx="6294138" cy="4833378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ka-GE" sz="1200" b="1" dirty="0"/>
              <a:t>ამოცანა 2.1: თვითმმართველობის საკუთარი შემოსულობების თანმიმდევრული ზრდის ხელშეწყობა  </a:t>
            </a:r>
            <a:endParaRPr lang="en-US" sz="1200" dirty="0"/>
          </a:p>
          <a:p>
            <a:pPr marL="449263" lvl="0" algn="just"/>
            <a:r>
              <a:rPr lang="ka-GE" sz="1200" dirty="0"/>
              <a:t>საკანონმდებლო მექანიზმების შექმნა, რაც თვითმმართველობას შესაძლებლობას მისცემს გამოიყენოს ქონება საკუთარი შემოსავლების გენერირებისათვის</a:t>
            </a:r>
            <a:r>
              <a:rPr lang="en-US" sz="1200" dirty="0"/>
              <a:t>; </a:t>
            </a:r>
          </a:p>
          <a:p>
            <a:pPr marL="449263" lvl="0" algn="just"/>
            <a:r>
              <a:rPr lang="ka-GE" sz="1200" dirty="0"/>
              <a:t>ადგილობრივი მოსაკრებლების სახეების გაზრდა</a:t>
            </a:r>
            <a:r>
              <a:rPr lang="en-US" sz="1200" dirty="0"/>
              <a:t>;</a:t>
            </a:r>
          </a:p>
          <a:p>
            <a:pPr marL="449263" lvl="0" algn="just"/>
            <a:r>
              <a:rPr lang="ka-GE" sz="1200" dirty="0"/>
              <a:t>სარგებლობის ლიცენზიის მოსაკრებლების ნაწილის გადაცემა თვითმმართველობისათვის</a:t>
            </a:r>
            <a:r>
              <a:rPr lang="en-US" sz="1200" dirty="0"/>
              <a:t>; </a:t>
            </a:r>
          </a:p>
          <a:p>
            <a:pPr marL="449263" lvl="0" algn="just"/>
            <a:r>
              <a:rPr lang="ka-GE" sz="1200" dirty="0" smtClean="0"/>
              <a:t>საერთაშორისო გრანტების </a:t>
            </a:r>
            <a:r>
              <a:rPr lang="ka-GE" sz="1200" dirty="0"/>
              <a:t>მიღებისა და განკარგვის პროცედურების გამარტივება</a:t>
            </a:r>
            <a:r>
              <a:rPr lang="en-US" sz="1200" dirty="0"/>
              <a:t>;</a:t>
            </a:r>
          </a:p>
          <a:p>
            <a:pPr marL="449263" lvl="0" algn="just"/>
            <a:r>
              <a:rPr lang="ka-GE" sz="1200" dirty="0" smtClean="0"/>
              <a:t>საშემოსავლო </a:t>
            </a:r>
            <a:r>
              <a:rPr lang="ka-GE" sz="1200" dirty="0"/>
              <a:t>და მოგების გადასახადების გაყოფა (</a:t>
            </a:r>
            <a:r>
              <a:rPr lang="ka-GE" sz="1200" dirty="0" err="1"/>
              <a:t>საშუალოვადიან</a:t>
            </a:r>
            <a:r>
              <a:rPr lang="ka-GE" sz="1200" dirty="0"/>
              <a:t> პერსპექტივაში)</a:t>
            </a:r>
            <a:r>
              <a:rPr lang="en-US" sz="1200" dirty="0"/>
              <a:t>.</a:t>
            </a:r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r>
              <a:rPr lang="ka-GE" sz="1200" b="1" dirty="0"/>
              <a:t>ამოცანა 2.2: თვითმმართველობის საქმიანობაში ეფექტიანობისა და მომსახურების მაღალი სტანდარტების უზრუნველსაყოფად სახელმწიფო ბიუჯეტიდან თანხების გადაცემა  </a:t>
            </a:r>
            <a:endParaRPr lang="en-US" sz="1200" dirty="0"/>
          </a:p>
          <a:p>
            <a:pPr marL="449263" lvl="0" algn="just"/>
            <a:r>
              <a:rPr lang="ka-GE" sz="1200" dirty="0" err="1"/>
              <a:t>გათანაბრებითი</a:t>
            </a:r>
            <a:r>
              <a:rPr lang="ka-GE" sz="1200" dirty="0"/>
              <a:t> ტრანსფერის ფორმულის გაუმჯობესება</a:t>
            </a:r>
            <a:r>
              <a:rPr lang="en-US" sz="1200" dirty="0"/>
              <a:t>;</a:t>
            </a:r>
          </a:p>
          <a:p>
            <a:pPr marL="449263" lvl="0" algn="just"/>
            <a:r>
              <a:rPr lang="ka-GE" sz="1200" dirty="0"/>
              <a:t>ტრანსფერის გაზრდა / მიზნობრივი ტრანსფერის მოცულობის გაზრდა</a:t>
            </a:r>
            <a:r>
              <a:rPr lang="en-US" sz="1200" dirty="0"/>
              <a:t>;</a:t>
            </a:r>
          </a:p>
          <a:p>
            <a:pPr marL="449263" lvl="0" algn="just"/>
            <a:r>
              <a:rPr lang="ka-GE" sz="1200" dirty="0"/>
              <a:t>ერთიანი (მინიმალური) სტანდარტით საკუთარი უფლებამოსილებების განსახორციელებლად თვითმმართველობის დაფინანსების მექანიზმების სრულყოფა</a:t>
            </a:r>
            <a:r>
              <a:rPr lang="en-US" sz="1200" dirty="0"/>
              <a:t>.</a:t>
            </a:r>
            <a:r>
              <a:rPr lang="ka-GE" sz="1200" dirty="0"/>
              <a:t>  </a:t>
            </a:r>
            <a:endParaRPr lang="en-US" sz="1200" dirty="0"/>
          </a:p>
          <a:p>
            <a:pPr marL="0" indent="0" algn="just">
              <a:buNone/>
            </a:pPr>
            <a:endParaRPr lang="ka-GE" sz="1200" dirty="0" smtClean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  <a:p>
            <a:pPr marL="0" indent="0" algn="just" eaLnBrk="1" hangingPunct="1">
              <a:buNone/>
            </a:pPr>
            <a:endParaRPr lang="ka-GE" altLang="en-US" sz="1200" dirty="0" smtClean="0">
              <a:solidFill>
                <a:srgbClr val="6D6E7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jaVu Sans Light Caps" panose="020B0203030804020204" pitchFamily="34" charset="0"/>
            </a:endParaRPr>
          </a:p>
          <a:p>
            <a:pPr marL="0" indent="0" algn="just" eaLnBrk="1" hangingPunct="1">
              <a:buNone/>
            </a:pPr>
            <a:endParaRPr lang="ka-GE" altLang="en-US" sz="1200" dirty="0" smtClean="0">
              <a:solidFill>
                <a:srgbClr val="6D6E7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PG DejaVu Sans Light Caps" panose="020B0203030804020204" pitchFamily="34" charset="0"/>
            </a:endParaRPr>
          </a:p>
          <a:p>
            <a:pPr marL="342900" lvl="1" indent="0" algn="just">
              <a:buNone/>
            </a:pPr>
            <a:endParaRPr lang="ka-GE" altLang="en-US" sz="1200" dirty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</p:txBody>
      </p:sp>
      <p:sp>
        <p:nvSpPr>
          <p:cNvPr id="15364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228599" y="1292225"/>
            <a:ext cx="1941514" cy="2925548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ka-GE" altLang="en-US" sz="1600" dirty="0" smtClean="0">
                <a:solidFill>
                  <a:srgbClr val="6D6E71"/>
                </a:solidFill>
                <a:latin typeface="BPG DejaVu Sans Light Caps" panose="020B0203030804020204" pitchFamily="34" charset="0"/>
              </a:rPr>
              <a:t>სტრატეგიული მიზანი 2 - </a:t>
            </a:r>
            <a:r>
              <a:rPr lang="ka-GE" sz="1400" b="1" i="1" dirty="0">
                <a:solidFill>
                  <a:srgbClr val="6D6E71"/>
                </a:solidFill>
                <a:latin typeface="BPG DejaVu Sans Light Caps" panose="020B0203030804020204" pitchFamily="34" charset="0"/>
              </a:rPr>
              <a:t>თვითმმართველობის უზრუნველყოფა შესაბამისი მატერიალური და ფინანსური რესურსებით</a:t>
            </a:r>
            <a:endParaRPr lang="en-US" sz="1400" b="1" i="1" dirty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  <a:p>
            <a:pPr marL="0" indent="0" eaLnBrk="1" hangingPunct="1">
              <a:buNone/>
            </a:pPr>
            <a:endParaRPr lang="ka-GE" altLang="en-US" sz="1600" i="1" dirty="0" smtClean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</p:txBody>
      </p:sp>
      <p:sp>
        <p:nvSpPr>
          <p:cNvPr id="1536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defRPr>
                <a:solidFill>
                  <a:srgbClr val="2D2D5F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lnSpc>
                <a:spcPts val="2000"/>
              </a:lnSpc>
              <a:buFont typeface="Arial" pitchFamily="34" charset="0"/>
              <a:buChar char="•"/>
              <a:defRPr>
                <a:solidFill>
                  <a:schemeClr val="accent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A6E2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AE2164AF-9CA0-46EA-8E26-C292ED1E55DC}" type="slidenum">
              <a:rPr lang="en-US" altLang="en-US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6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7" name="Rectangle 13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7847" y="6426270"/>
            <a:ext cx="8774623" cy="315098"/>
          </a:xfrm>
          <a:prstGeom prst="rect">
            <a:avLst/>
          </a:prstGeom>
          <a:solidFill>
            <a:srgbClr val="6D6E71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marL="98399" defTabSz="685145">
              <a:buClr>
                <a:srgbClr val="01225C"/>
              </a:buClr>
            </a:pPr>
            <a:endParaRPr lang="de-DE" sz="1350">
              <a:solidFill>
                <a:srgbClr val="6D6E7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9" y="225754"/>
            <a:ext cx="2508260" cy="826982"/>
          </a:xfrm>
          <a:prstGeom prst="rect">
            <a:avLst/>
          </a:prstGeom>
        </p:spPr>
      </p:pic>
      <p:sp>
        <p:nvSpPr>
          <p:cNvPr id="11" name="Rectangle 10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6885847" y="6216205"/>
            <a:ext cx="1589654" cy="525163"/>
          </a:xfrm>
          <a:prstGeom prst="rect">
            <a:avLst/>
          </a:prstGeom>
          <a:solidFill>
            <a:srgbClr val="FABE13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algn="ctr"/>
            <a:r>
              <a:rPr lang="en-US" sz="1500" b="1" baseline="30000" dirty="0" smtClean="0">
                <a:solidFill>
                  <a:srgbClr val="FFFFFF"/>
                </a:solidFill>
                <a:latin typeface="BPG DejaVu Sans Mt" panose="020B0603030804020204" pitchFamily="34" charset="0"/>
              </a:rPr>
              <a:t>WWW.BUILD.GOV.GE</a:t>
            </a:r>
            <a:endParaRPr lang="en-US" sz="1500" b="1" baseline="30000" dirty="0">
              <a:solidFill>
                <a:schemeClr val="bg1"/>
              </a:solidFill>
              <a:latin typeface="BPG DejaVu Sans Mt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 flipV="1">
            <a:off x="2170113" y="1292225"/>
            <a:ext cx="0" cy="4833938"/>
          </a:xfrm>
          <a:prstGeom prst="line">
            <a:avLst/>
          </a:prstGeom>
          <a:ln w="12700">
            <a:solidFill>
              <a:srgbClr val="6D6E7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" y="2257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ka-GE" altLang="en-US" b="1" dirty="0" smtClean="0">
                <a:solidFill>
                  <a:srgbClr val="FFC235"/>
                </a:solidFill>
                <a:latin typeface="BPG DejaVu Sans Mt" panose="020B0603030804020204" pitchFamily="34" charset="0"/>
              </a:rPr>
              <a:t>განსახილველი რეფორმები (2) </a:t>
            </a:r>
            <a:endParaRPr lang="en-GB" altLang="en-US" b="1" dirty="0">
              <a:solidFill>
                <a:srgbClr val="FFC235"/>
              </a:solidFill>
              <a:latin typeface="BPG DejaVu Sans Mt" panose="020B0603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14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3"/>
          <p:cNvSpPr>
            <a:spLocks noGrp="1"/>
          </p:cNvSpPr>
          <p:nvPr>
            <p:ph idx="4294967295"/>
          </p:nvPr>
        </p:nvSpPr>
        <p:spPr>
          <a:xfrm>
            <a:off x="2392662" y="1292786"/>
            <a:ext cx="6294138" cy="2768258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ka-GE" sz="1200" b="1" dirty="0"/>
              <a:t>ამოცანა: 3.1 ადგილობრივ დონეზე მართვისა და ხარისხიანი მომსახურების მიწოდების ეფექტიანი და ინოვაციური სისტემების დანერგვა </a:t>
            </a:r>
            <a:endParaRPr lang="en-US" sz="1200" b="1" dirty="0"/>
          </a:p>
          <a:p>
            <a:pPr algn="just"/>
            <a:r>
              <a:rPr lang="ka-GE" sz="1200" dirty="0"/>
              <a:t>თვითმმართველობის ორგანოების მართვის, სამართლებრივი და ადმინისტრაციული სისტემების </a:t>
            </a:r>
            <a:r>
              <a:rPr lang="ka-GE" sz="1200" dirty="0" smtClean="0"/>
              <a:t>სრულყოფა;</a:t>
            </a:r>
            <a:endParaRPr lang="ka-GE" sz="1200" dirty="0"/>
          </a:p>
          <a:p>
            <a:pPr algn="just"/>
            <a:r>
              <a:rPr lang="ka-GE" sz="1200" dirty="0" smtClean="0"/>
              <a:t>ადგილობრივ </a:t>
            </a:r>
            <a:r>
              <a:rPr lang="ka-GE" sz="1200" dirty="0"/>
              <a:t>დონეზე საჯარო ფინანსების მართვის სისტემის სრულყოფა;</a:t>
            </a:r>
            <a:endParaRPr lang="en-US" sz="1200" dirty="0"/>
          </a:p>
          <a:p>
            <a:pPr algn="just"/>
            <a:r>
              <a:rPr lang="ka-GE" sz="1200" dirty="0"/>
              <a:t>თვითმმართველობებში ადამიანური რესურსების განვითარება;</a:t>
            </a:r>
            <a:endParaRPr lang="en-US" sz="1200" dirty="0"/>
          </a:p>
          <a:p>
            <a:pPr algn="just"/>
            <a:r>
              <a:rPr lang="ka-GE" sz="1200" dirty="0"/>
              <a:t>მუნიციპალური მომსახურებების მიწოდების ერთიანი (მინიმალური) სტანდარტების დადგენა და მუნიციპალური სერვისების ეფექტიანად განხორციელების ხელშეწყობა; </a:t>
            </a:r>
            <a:endParaRPr lang="en-US" sz="1200" dirty="0"/>
          </a:p>
          <a:p>
            <a:pPr algn="just"/>
            <a:r>
              <a:rPr lang="ka-GE" sz="1200" dirty="0" smtClean="0"/>
              <a:t>რეგიონულ </a:t>
            </a:r>
            <a:r>
              <a:rPr lang="ka-GE" sz="1200" dirty="0"/>
              <a:t>და ადგილობრივ დონეზე დაგეგმვის თანმიმდევრული და შედეგზე ორიენტირებული სისტემის დანერგვა;</a:t>
            </a:r>
            <a:endParaRPr lang="en-US" sz="1200" dirty="0"/>
          </a:p>
          <a:p>
            <a:pPr algn="just"/>
            <a:r>
              <a:rPr lang="ka-GE" sz="1200" dirty="0" smtClean="0"/>
              <a:t>ინფორმირებული </a:t>
            </a:r>
            <a:r>
              <a:rPr lang="ka-GE" sz="1200" dirty="0"/>
              <a:t>გადაწყვეტილებების მისაღებად დასახლებების მიხედვით სანდო სტატისტიკური, დემოგრაფიული, ეკონომიკური და სოციალური მონაცემების მოგროვება ხელისუფლების მიერ</a:t>
            </a:r>
            <a:r>
              <a:rPr lang="ka-GE" sz="1200" dirty="0" smtClean="0"/>
              <a:t>;</a:t>
            </a:r>
            <a:endParaRPr lang="en-US" sz="1200" dirty="0"/>
          </a:p>
        </p:txBody>
      </p:sp>
      <p:sp>
        <p:nvSpPr>
          <p:cNvPr id="15364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228599" y="1402292"/>
            <a:ext cx="1941514" cy="1987333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ka-GE" altLang="en-US" sz="1600" dirty="0" smtClean="0">
                <a:solidFill>
                  <a:srgbClr val="6D6E71"/>
                </a:solidFill>
                <a:latin typeface="BPG DejaVu Sans Light Caps" panose="020B0203030804020204" pitchFamily="34" charset="0"/>
              </a:rPr>
              <a:t>სტრატეგიული მიზანი </a:t>
            </a:r>
            <a:r>
              <a:rPr lang="en-US" altLang="en-US" sz="1600" dirty="0" smtClean="0">
                <a:solidFill>
                  <a:srgbClr val="6D6E71"/>
                </a:solidFill>
                <a:latin typeface="BPG DejaVu Sans Light Caps" panose="020B0203030804020204" pitchFamily="34" charset="0"/>
              </a:rPr>
              <a:t>3</a:t>
            </a:r>
            <a:r>
              <a:rPr lang="ka-GE" altLang="en-US" sz="1600" dirty="0" smtClean="0">
                <a:solidFill>
                  <a:srgbClr val="6D6E71"/>
                </a:solidFill>
                <a:latin typeface="BPG DejaVu Sans Light Caps" panose="020B0203030804020204" pitchFamily="34" charset="0"/>
              </a:rPr>
              <a:t> - </a:t>
            </a:r>
            <a:r>
              <a:rPr lang="ka-GE" sz="1200" b="1" i="1" dirty="0">
                <a:solidFill>
                  <a:srgbClr val="6D6E71"/>
                </a:solidFill>
                <a:latin typeface="BPG DejaVu Sans Light Caps" panose="020B0203030804020204" pitchFamily="34" charset="0"/>
              </a:rPr>
              <a:t>სანდო, </a:t>
            </a:r>
            <a:r>
              <a:rPr lang="ka-GE" sz="1200" b="1" i="1" dirty="0" smtClean="0">
                <a:solidFill>
                  <a:srgbClr val="6D6E71"/>
                </a:solidFill>
                <a:latin typeface="BPG DejaVu Sans Light Caps" panose="020B0203030804020204" pitchFamily="34" charset="0"/>
              </a:rPr>
              <a:t>ანგარიშვალდებული, გამჭვირვალე </a:t>
            </a:r>
            <a:r>
              <a:rPr lang="ka-GE" sz="1200" b="1" i="1" dirty="0">
                <a:solidFill>
                  <a:srgbClr val="6D6E71"/>
                </a:solidFill>
                <a:latin typeface="BPG DejaVu Sans Light Caps" panose="020B0203030804020204" pitchFamily="34" charset="0"/>
              </a:rPr>
              <a:t>და შედეგზე ორიენტირებული თვითმმართველობის ჩამოყალიბება</a:t>
            </a:r>
            <a:endParaRPr lang="en-US" sz="1200" b="1" i="1" dirty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  <a:p>
            <a:pPr marL="0" indent="0" eaLnBrk="1" hangingPunct="1">
              <a:buNone/>
            </a:pPr>
            <a:endParaRPr lang="ka-GE" altLang="en-US" sz="1600" i="1" dirty="0" smtClean="0">
              <a:solidFill>
                <a:srgbClr val="6D6E71"/>
              </a:solidFill>
              <a:latin typeface="BPG DejaVu Sans Light Caps" panose="020B0203030804020204" pitchFamily="34" charset="0"/>
            </a:endParaRPr>
          </a:p>
        </p:txBody>
      </p:sp>
      <p:sp>
        <p:nvSpPr>
          <p:cNvPr id="15362" name="Slide Number Placeholder 1"/>
          <p:cNvSpPr>
            <a:spLocks noGrp="1"/>
          </p:cNvSpPr>
          <p:nvPr>
            <p:ph type="sldNum" sz="quarter" idx="4294967295"/>
          </p:nvPr>
        </p:nvSpPr>
        <p:spPr bwMode="auto">
          <a:xfrm>
            <a:off x="6457950" y="6356351"/>
            <a:ext cx="20574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ts val="21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defRPr>
                <a:solidFill>
                  <a:srgbClr val="2D2D5F"/>
                </a:solidFill>
                <a:latin typeface="Georgia" pitchFamily="18" charset="0"/>
                <a:ea typeface="MS PGothic" pitchFamily="34" charset="-128"/>
              </a:defRPr>
            </a:lvl1pPr>
            <a:lvl2pPr marL="742950" indent="-285750">
              <a:lnSpc>
                <a:spcPts val="2000"/>
              </a:lnSpc>
              <a:buFont typeface="Arial" pitchFamily="34" charset="0"/>
              <a:buChar char="•"/>
              <a:defRPr>
                <a:solidFill>
                  <a:schemeClr val="accent2"/>
                </a:solidFill>
                <a:latin typeface="Georgia" pitchFamily="18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A6E2"/>
                </a:solidFill>
                <a:latin typeface="Georgia" pitchFamily="18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Lucida Grande" pitchFamily="-84" charset="0"/>
              <a:buChar char="‒"/>
              <a:defRPr sz="16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Lucida Grande" pitchFamily="-84" charset="0"/>
              <a:buChar char="‒"/>
              <a:defRPr sz="1400">
                <a:solidFill>
                  <a:srgbClr val="00B288"/>
                </a:solidFill>
                <a:latin typeface="Georgia" pitchFamily="18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fld id="{AE2164AF-9CA0-46EA-8E26-C292ED1E55DC}" type="slidenum">
              <a:rPr lang="en-US" altLang="en-US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7</a:t>
            </a:fld>
            <a:endParaRPr lang="en-US" altLang="en-US">
              <a:solidFill>
                <a:srgbClr val="898989"/>
              </a:solidFill>
            </a:endParaRPr>
          </a:p>
        </p:txBody>
      </p:sp>
      <p:sp>
        <p:nvSpPr>
          <p:cNvPr id="7" name="Rectangle 13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7847" y="6426270"/>
            <a:ext cx="8774623" cy="315098"/>
          </a:xfrm>
          <a:prstGeom prst="rect">
            <a:avLst/>
          </a:prstGeom>
          <a:solidFill>
            <a:srgbClr val="6D6E71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marL="98399" defTabSz="685145">
              <a:buClr>
                <a:srgbClr val="01225C"/>
              </a:buClr>
            </a:pPr>
            <a:endParaRPr lang="de-DE" sz="1350">
              <a:solidFill>
                <a:srgbClr val="6D6E7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9" y="225754"/>
            <a:ext cx="2508260" cy="826982"/>
          </a:xfrm>
          <a:prstGeom prst="rect">
            <a:avLst/>
          </a:prstGeom>
        </p:spPr>
      </p:pic>
      <p:sp>
        <p:nvSpPr>
          <p:cNvPr id="11" name="Rectangle 10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6885847" y="6216205"/>
            <a:ext cx="1589654" cy="525163"/>
          </a:xfrm>
          <a:prstGeom prst="rect">
            <a:avLst/>
          </a:prstGeom>
          <a:solidFill>
            <a:srgbClr val="FABE13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algn="ctr"/>
            <a:r>
              <a:rPr lang="en-US" sz="1500" b="1" baseline="30000" dirty="0" smtClean="0">
                <a:solidFill>
                  <a:srgbClr val="FFFFFF"/>
                </a:solidFill>
                <a:latin typeface="BPG DejaVu Sans Mt" panose="020B0603030804020204" pitchFamily="34" charset="0"/>
              </a:rPr>
              <a:t>WWW.BUILD.GOV.GE</a:t>
            </a:r>
            <a:endParaRPr lang="en-US" sz="1500" b="1" baseline="30000" dirty="0">
              <a:solidFill>
                <a:schemeClr val="bg1"/>
              </a:solidFill>
              <a:latin typeface="BPG DejaVu Sans Mt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2170113" y="1292225"/>
            <a:ext cx="0" cy="2077508"/>
          </a:xfrm>
          <a:prstGeom prst="line">
            <a:avLst/>
          </a:prstGeom>
          <a:ln w="12700">
            <a:solidFill>
              <a:srgbClr val="6D6E7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28600" y="22575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Aft>
                <a:spcPts val="0"/>
              </a:spcAft>
            </a:pPr>
            <a:r>
              <a:rPr lang="ka-GE" altLang="en-US" b="1" dirty="0" smtClean="0">
                <a:solidFill>
                  <a:srgbClr val="FFC235"/>
                </a:solidFill>
                <a:latin typeface="BPG DejaVu Sans Mt" panose="020B0603030804020204" pitchFamily="34" charset="0"/>
              </a:rPr>
              <a:t>განსახილველი რეფორმები (</a:t>
            </a:r>
            <a:r>
              <a:rPr lang="en-US" altLang="en-US" b="1" dirty="0" smtClean="0">
                <a:solidFill>
                  <a:srgbClr val="FFC235"/>
                </a:solidFill>
                <a:latin typeface="BPG DejaVu Sans Mt" panose="020B0603030804020204" pitchFamily="34" charset="0"/>
              </a:rPr>
              <a:t>3</a:t>
            </a:r>
            <a:r>
              <a:rPr lang="ka-GE" altLang="en-US" b="1" dirty="0" smtClean="0">
                <a:solidFill>
                  <a:srgbClr val="FFC235"/>
                </a:solidFill>
                <a:latin typeface="BPG DejaVu Sans Mt" panose="020B0603030804020204" pitchFamily="34" charset="0"/>
              </a:rPr>
              <a:t>) </a:t>
            </a:r>
            <a:endParaRPr lang="en-GB" altLang="en-US" b="1" dirty="0">
              <a:solidFill>
                <a:srgbClr val="FFC235"/>
              </a:solidFill>
              <a:latin typeface="BPG DejaVu Sans Mt" panose="020B0603030804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7867" y="4080936"/>
            <a:ext cx="839893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just">
              <a:buNone/>
            </a:pPr>
            <a:r>
              <a:rPr lang="ka-GE" sz="1200" b="1" dirty="0">
                <a:latin typeface="+mj-lt"/>
              </a:rPr>
              <a:t>ამოცანა 3.2: თვითმმართველობის გამჭვირვალობისა და ანგარიშვალდებულების მაღალი სტანდარტის დანერგვა </a:t>
            </a:r>
            <a:endParaRPr lang="en-US" sz="1200" b="1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ka-GE" sz="1200" dirty="0">
                <a:latin typeface="+mj-lt"/>
              </a:rPr>
              <a:t>ღია მმართველობის პროგრამის ხელშეწყობა საქართველოს ყველა მუნიციპალიტეტში;</a:t>
            </a:r>
            <a:endParaRPr lang="en-US" sz="120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ka-GE" sz="1200" dirty="0">
                <a:latin typeface="+mj-lt"/>
              </a:rPr>
              <a:t>თვითმმართველობების გამჭვირვალობისა და ანგარიშვალდებულების უზრუნველყოფა და შესაბამისი მეთოდური სახელმძღვანელოს შემუშავება; </a:t>
            </a:r>
            <a:endParaRPr lang="en-US" sz="120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ka-GE" sz="1200" dirty="0">
                <a:latin typeface="+mj-lt"/>
              </a:rPr>
              <a:t>თვითმმართველობის გამჭვირვალობისა და ანგარიშვალდებულების მაღალი სტანდარტების დასანერგად საკანონმდებლო ჩარჩოს გადასინჯვა.</a:t>
            </a:r>
            <a:endParaRPr lang="en-US" sz="1200" dirty="0">
              <a:latin typeface="+mj-lt"/>
            </a:endParaRPr>
          </a:p>
          <a:p>
            <a:pPr marL="0" indent="0" algn="just">
              <a:buNone/>
            </a:pPr>
            <a:endParaRPr lang="en-US" sz="1200" b="1" dirty="0" smtClean="0">
              <a:latin typeface="+mj-lt"/>
            </a:endParaRPr>
          </a:p>
          <a:p>
            <a:pPr marL="0" indent="0" algn="just">
              <a:buNone/>
            </a:pPr>
            <a:r>
              <a:rPr lang="ka-GE" sz="1200" b="1" dirty="0" smtClean="0">
                <a:latin typeface="+mj-lt"/>
              </a:rPr>
              <a:t>ამოცანა </a:t>
            </a:r>
            <a:r>
              <a:rPr lang="ka-GE" sz="1200" b="1" dirty="0">
                <a:latin typeface="+mj-lt"/>
              </a:rPr>
              <a:t>3.3: გადაწყვეტილებების მიღებისა და განხორციელების პროცესში ჩართულობის მაღალი ხარისხის ხელშეწყობა </a:t>
            </a:r>
            <a:endParaRPr lang="en-US" sz="120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ka-GE" sz="1200" dirty="0">
                <a:latin typeface="+mj-lt"/>
              </a:rPr>
              <a:t>გადაწყვეტილების მიღებისა და განხორციელების პროცესში დაინტერესებული მხარეების ჩართულობის მაღალი ხარისხის უზრუნველსაყოფად საკანონმდებლო ბაზის სრულყოფა;</a:t>
            </a:r>
            <a:endParaRPr lang="en-US" sz="1200" dirty="0">
              <a:latin typeface="+mj-lt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endParaRPr lang="en-US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6112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0" y="5984280"/>
            <a:ext cx="9144000" cy="873720"/>
          </a:xfrm>
          <a:prstGeom prst="rect">
            <a:avLst/>
          </a:prstGeom>
          <a:solidFill>
            <a:srgbClr val="6D6E71"/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marL="98399" defTabSz="685145">
              <a:buClr>
                <a:srgbClr val="01225C"/>
              </a:buClr>
            </a:pPr>
            <a:endParaRPr lang="de-DE" sz="1350"/>
          </a:p>
        </p:txBody>
      </p:sp>
      <p:sp>
        <p:nvSpPr>
          <p:cNvPr id="4" name="Rectangle 13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75289" y="1"/>
            <a:ext cx="8764824" cy="64943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lIns="27432" tIns="54864" rIns="54864" bIns="54864" anchor="ctr"/>
          <a:lstStyle/>
          <a:p>
            <a:pPr marL="98399" defTabSz="685145">
              <a:buClr>
                <a:srgbClr val="01225C"/>
              </a:buClr>
            </a:pPr>
            <a:endParaRPr lang="de-DE" sz="135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88" y="-29290"/>
            <a:ext cx="2812535" cy="632150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127580" y="118994"/>
            <a:ext cx="2812533" cy="6321505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3229321" y="236072"/>
            <a:ext cx="2829374" cy="828046"/>
            <a:chOff x="4161850" y="469557"/>
            <a:chExt cx="3047452" cy="1104063"/>
          </a:xfrm>
        </p:grpSpPr>
        <p:sp>
          <p:nvSpPr>
            <p:cNvPr id="13" name="Rectangle 13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gray">
            <a:xfrm>
              <a:off x="4161850" y="469557"/>
              <a:ext cx="3047452" cy="568411"/>
            </a:xfrm>
            <a:prstGeom prst="rect">
              <a:avLst/>
            </a:prstGeom>
            <a:solidFill>
              <a:srgbClr val="FABE13"/>
            </a:solidFill>
            <a:ln>
              <a:noFill/>
            </a:ln>
            <a:effectLst/>
          </p:spPr>
          <p:txBody>
            <a:bodyPr lIns="27432" tIns="54864" rIns="54864" bIns="54864" anchor="ctr"/>
            <a:lstStyle/>
            <a:p>
              <a:pPr algn="ctr"/>
              <a:endParaRPr lang="en-US" b="1" baseline="30000" dirty="0">
                <a:solidFill>
                  <a:schemeClr val="bg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161850" y="629771"/>
              <a:ext cx="3047452" cy="9438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3000" b="1" baseline="30000" dirty="0">
                  <a:solidFill>
                    <a:srgbClr val="FFFFFF"/>
                  </a:solidFill>
                  <a:latin typeface="BPG DejaVu Sans Mt" panose="020B0603030804020204" pitchFamily="34" charset="0"/>
                </a:rPr>
                <a:t>www.mrdi.gov.ge</a:t>
              </a:r>
            </a:p>
          </p:txBody>
        </p:sp>
      </p:grpSp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2780531"/>
            <a:ext cx="4752528" cy="285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89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MbV6j4j_.k2pqeRni.wxa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2820</TotalTime>
  <Words>823</Words>
  <Application>Microsoft Office PowerPoint</Application>
  <PresentationFormat>On-screen Show (4:3)</PresentationFormat>
  <Paragraphs>97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Gulim</vt:lpstr>
      <vt:lpstr>맑은 고딕</vt:lpstr>
      <vt:lpstr>MS PGothic</vt:lpstr>
      <vt:lpstr>Arial</vt:lpstr>
      <vt:lpstr>BPG DejaVu Sans Light Caps</vt:lpstr>
      <vt:lpstr>BPG DejaVu Sans Mt</vt:lpstr>
      <vt:lpstr>Calibri</vt:lpstr>
      <vt:lpstr>Calibri Light</vt:lpstr>
      <vt:lpstr>Georgia</vt:lpstr>
      <vt:lpstr>Sylfaen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TBA - Government Advisory</dc:title>
  <dc:creator>Irakli Matkava</dc:creator>
  <cp:lastModifiedBy>user1</cp:lastModifiedBy>
  <cp:revision>262</cp:revision>
  <cp:lastPrinted>2017-11-07T17:04:53Z</cp:lastPrinted>
  <dcterms:created xsi:type="dcterms:W3CDTF">2017-01-03T14:33:19Z</dcterms:created>
  <dcterms:modified xsi:type="dcterms:W3CDTF">2018-03-15T13:33:42Z</dcterms:modified>
</cp:coreProperties>
</file>