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60" r:id="rId1"/>
  </p:sldMasterIdLst>
  <p:sldIdLst>
    <p:sldId id="256" r:id="rId2"/>
    <p:sldId id="313" r:id="rId3"/>
    <p:sldId id="257" r:id="rId4"/>
    <p:sldId id="315" r:id="rId5"/>
    <p:sldId id="260" r:id="rId6"/>
    <p:sldId id="325" r:id="rId7"/>
    <p:sldId id="275" r:id="rId8"/>
    <p:sldId id="316" r:id="rId9"/>
    <p:sldId id="268" r:id="rId10"/>
    <p:sldId id="281" r:id="rId11"/>
    <p:sldId id="317" r:id="rId12"/>
    <p:sldId id="284" r:id="rId13"/>
    <p:sldId id="292" r:id="rId14"/>
    <p:sldId id="290" r:id="rId15"/>
    <p:sldId id="271" r:id="rId16"/>
    <p:sldId id="296" r:id="rId17"/>
    <p:sldId id="272" r:id="rId18"/>
    <p:sldId id="273" r:id="rId19"/>
    <p:sldId id="297" r:id="rId20"/>
    <p:sldId id="298" r:id="rId21"/>
    <p:sldId id="301" r:id="rId22"/>
    <p:sldId id="299" r:id="rId23"/>
    <p:sldId id="303" r:id="rId24"/>
    <p:sldId id="302" r:id="rId25"/>
    <p:sldId id="304" r:id="rId26"/>
    <p:sldId id="305" r:id="rId27"/>
    <p:sldId id="308" r:id="rId28"/>
    <p:sldId id="309" r:id="rId29"/>
    <p:sldId id="310" r:id="rId30"/>
    <p:sldId id="319" r:id="rId31"/>
    <p:sldId id="320" r:id="rId32"/>
    <p:sldId id="321" r:id="rId33"/>
    <p:sldId id="322" r:id="rId34"/>
    <p:sldId id="323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74"/>
    <p:restoredTop sz="93112"/>
  </p:normalViewPr>
  <p:slideViewPr>
    <p:cSldViewPr snapToGrid="0" snapToObjects="1">
      <p:cViewPr>
        <p:scale>
          <a:sx n="78" d="100"/>
          <a:sy n="78" d="100"/>
        </p:scale>
        <p:origin x="1568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7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74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1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1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6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59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4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9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0C067AE-3452-764F-8D60-A3193AA6D2CF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DAF975C-4C3E-BE49-B490-FEE68B8D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2261953"/>
          </a:xfrm>
        </p:spPr>
        <p:txBody>
          <a:bodyPr/>
          <a:lstStyle/>
          <a:p>
            <a:r>
              <a:rPr lang="ka-GE" sz="4800" b="1" dirty="0" smtClean="0">
                <a:solidFill>
                  <a:schemeClr val="tx1"/>
                </a:solidFill>
                <a:latin typeface="Sylfaen" charset="0"/>
                <a:ea typeface="Sylfaen" charset="0"/>
                <a:cs typeface="Sylfaen" charset="0"/>
              </a:rPr>
              <a:t>შრომის ბაზრისა და დასაქმების სტრატეგია 2019-2023 წწ</a:t>
            </a:r>
            <a:endParaRPr lang="en-US" sz="4800" b="1" dirty="0">
              <a:solidFill>
                <a:schemeClr val="tx1"/>
              </a:solidFill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5183" y="4590288"/>
            <a:ext cx="7063655" cy="1430950"/>
          </a:xfrm>
        </p:spPr>
        <p:txBody>
          <a:bodyPr/>
          <a:lstStyle/>
          <a:p>
            <a:pPr algn="r"/>
            <a:r>
              <a:rPr lang="ka-GE" sz="2400" i="1" dirty="0" smtClean="0">
                <a:latin typeface="Sylfaen" charset="0"/>
                <a:ea typeface="Sylfaen" charset="0"/>
                <a:cs typeface="Sylfaen" charset="0"/>
              </a:rPr>
              <a:t>ანასტასია ქიტიაშვილი, PhD </a:t>
            </a:r>
          </a:p>
          <a:p>
            <a:pPr algn="r"/>
            <a:r>
              <a:rPr lang="ka-GE" sz="2400" i="1" dirty="0" smtClean="0">
                <a:latin typeface="Sylfaen" charset="0"/>
                <a:ea typeface="Sylfaen" charset="0"/>
                <a:cs typeface="Sylfaen" charset="0"/>
              </a:rPr>
              <a:t>პროექტის კონსულტანტი</a:t>
            </a:r>
            <a:r>
              <a:rPr lang="ka-GE" i="1" dirty="0" smtClean="0"/>
              <a:t>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1059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805"/>
            <a:ext cx="10653795" cy="724618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შრომის ბაზრის პოლიტიკა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457"/>
            <a:ext cx="10896600" cy="5744847"/>
          </a:xfrm>
        </p:spPr>
        <p:txBody>
          <a:bodyPr>
            <a:normAutofit/>
          </a:bodyPr>
          <a:lstStyle/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2003 წლის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შემდეგ ფართომასშტაბიანი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რეფორმები, რომლებიც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მიზნად ისახავდა თავისუფალი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ბაზრის პრინციპების გატარებას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ეფუძნებოდა კერძო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სექტორის კონკურენტუნარიანობის ზრდას,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ბაზრის 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დერეგულაციასა და სახელმწიფოს როლის მნიშვნელოვან შემცირებას საჯარო პოლიტიკის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უმრავლეს სფეროში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ლიბერალური მიდგომის შედეგი:   შრომის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ბაზრის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ინსტიტუტების გაუქმება, უმუშევრობის დაზღვევა,  აქტიური შრომის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ბაზრის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პოლიტიკის  შეწყვეტა.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საჯარო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სამსახურისა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შრომის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ინსპექციის გაუქმება </a:t>
            </a:r>
          </a:p>
          <a:p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ლიცენზიებისა და ნებართვების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შემცირება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ინდიკატორები დაუბრუნდა 1998 წლის მაჩვენებელს</a:t>
            </a: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3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9026"/>
            <a:ext cx="10515600" cy="882965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.. 2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188720"/>
            <a:ext cx="10768584" cy="5669280"/>
          </a:xfrm>
        </p:spPr>
        <p:txBody>
          <a:bodyPr>
            <a:normAutofit/>
          </a:bodyPr>
          <a:lstStyle/>
          <a:p>
            <a:r>
              <a:rPr lang="ka-GE" sz="2400" b="1" i="1" dirty="0" smtClean="0">
                <a:latin typeface="Sylfaen" charset="0"/>
                <a:ea typeface="Sylfaen" charset="0"/>
                <a:cs typeface="Sylfaen" charset="0"/>
              </a:rPr>
              <a:t>მიმდინარე ინიციატივები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შრომის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ბაზრის სტრატეგია (2015-2018) და სამოქმედო გეგმა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საქართველოს სოციალურ-ეკონომიკური განვითარების სტრატეგია "2020””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2015-2018 წლების შრომი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ბაზრის საინფორმაციო სისტემის განვითარება და სამოქმედო გეგმა (რეზოლუცია №733, დეკემბერი 2014);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სახელმწიფო სტრატეგია ALMP და სამოქმედო გეგმ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2016-2018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წწ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(მიღებულია 2016 წლის 21 მარტს).•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პროფესიული განათლების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რეფორმის სტრატეგია (2013)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ახალგაზრდ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ობის ეროვნული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სტრატეგია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(2014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)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საქართველო-ევროკავშირს შორის ასოცირების შესახებ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შეთანხმება (2014)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კანონი შრომის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უსაფრთხოების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შესახებ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(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2018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)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ALMP და LMIS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ტენდენციები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21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209851"/>
            <a:ext cx="10515600" cy="528010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..4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3136"/>
            <a:ext cx="12051792" cy="5964864"/>
          </a:xfrm>
        </p:spPr>
        <p:txBody>
          <a:bodyPr>
            <a:normAutofit lnSpcReduction="10000"/>
          </a:bodyPr>
          <a:lstStyle/>
          <a:p>
            <a:r>
              <a:rPr lang="ka-GE" sz="2400" i="1" u="sng" dirty="0" smtClean="0">
                <a:latin typeface="Sylfaen" charset="0"/>
                <a:ea typeface="Sylfaen" charset="0"/>
                <a:cs typeface="Sylfaen" charset="0"/>
              </a:rPr>
              <a:t>შეჯამება</a:t>
            </a:r>
            <a:r>
              <a:rPr lang="ka-GE" sz="2400" b="1" dirty="0">
                <a:latin typeface="Sylfaen" charset="0"/>
                <a:ea typeface="Sylfaen" charset="0"/>
                <a:cs typeface="Sylfaen" charset="0"/>
              </a:rPr>
              <a:t>:</a:t>
            </a:r>
            <a:endParaRPr lang="ka-GE" sz="2400" b="1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2007-2012 წწ გეგმის შესაბამისად შენარჩუნდა  ფისკალური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ინდიკატორები და ინფლაცია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მშპ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ზრდა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არ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შეესაბამებოდა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დაგეგმილ მაჩვენებებს (5% vs 7.3%)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მიმდინარე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ანგარიშის დეფიციტი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მაღალი იყო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სიღარიბის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მაჩვენებელი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მაღალი იყო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საქართველო დამოკიდებული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გახდა გარე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ვალებსა და 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ფულად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გზავნილებ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ზე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ეკონომიკური განვითარებ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 არ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უკავშირდებოდა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სამუშაო ადგილების შექმნასა და 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უმუშევრობის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შემცირებას; უმუშევრობა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გაიზარდა 2003-2010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წწ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სამუშაო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ადგილზე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სიკვდილიანობის მაჩვენებელი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გაიზარდა (2000-3.7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vs 2007 -5.9);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არ იყო დაცული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დასაქმებულთა უფლებები, არამედ მხოლოდ ბიზნესის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2006-12 წლებში შრომის ბაზრის ინტიტუტების გაუქმებისა და დერეგულირების ნეგატიური გავლენა ახლაც გრძელდება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2012 წლიდან მეტი აქცენტი კეთდება შრომის ბაზრის ინსტიტუტების გაძლიერებაზე </a:t>
            </a:r>
          </a:p>
        </p:txBody>
      </p:sp>
    </p:spTree>
    <p:extLst>
      <p:ext uri="{BB962C8B-B14F-4D97-AF65-F5344CB8AC3E}">
        <p14:creationId xmlns:p14="http://schemas.microsoft.com/office/powerpoint/2010/main" val="952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153550"/>
            <a:ext cx="10652760" cy="877824"/>
          </a:xfrm>
        </p:spPr>
        <p:txBody>
          <a:bodyPr>
            <a:normAutofit/>
          </a:bodyPr>
          <a:lstStyle/>
          <a:p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მოთხოვნა-მიწოდების შეუსაბამობა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1152144"/>
            <a:ext cx="11137392" cy="5376672"/>
          </a:xfrm>
        </p:spPr>
        <p:txBody>
          <a:bodyPr>
            <a:no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განათლების სისტემის მოკლე მიმოხილვა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ზოგადი, პროფესიული და უმაღლესი განათლება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სამუშაოზე დაფუძნებული განათლების ელემენტები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უნარების შრომის ბაზართან შესაბამისობის მექანიზმები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მტკიცებულებები ადგლობრივი და საერთაშორისო კვლევებიდან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მოთხოვნა -მიწოდებას შორის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შესაბამისობა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პროფესიულ და უმაღლეს განათლებაში </a:t>
            </a:r>
          </a:p>
          <a:p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b="1" i="1" u="sng" dirty="0" smtClean="0">
                <a:latin typeface="Sylfaen" charset="0"/>
                <a:ea typeface="Sylfaen" charset="0"/>
                <a:cs typeface="Sylfaen" charset="0"/>
              </a:rPr>
              <a:t>შეჯამება: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გამოწვევაა განათლების ხარიხი და შრომის ბაზართან  შესაბამისობა; სამუშაო ძალის პრაქტიკული უნარების ნაკლებობა; მოთხოვნა-მიწოდებას შორის შეუსაბამობა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64" y="0"/>
            <a:ext cx="10515600" cy="868252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დემოგრაფიული მდგომარეობა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" y="868252"/>
            <a:ext cx="11631168" cy="6172628"/>
          </a:xfrm>
        </p:spPr>
        <p:txBody>
          <a:bodyPr>
            <a:no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სამი მნიშვნელოვანი ფაქტორი: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1. მოსახლეობა  - ძირითადი ტენდენციები, დაბერების ტენდენცია, სიცოცხლის საშუალო ხანგრძლივობა, ახალგაზრდების წილის შემცირება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2.შობადობა  - ძირითადი ტენდენციები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3 მიგრაცია  - ძირითადი ტენდეციები, 10% -ის მიგრაცია, ქალების მაღალი მიგრაცია და არაფორმალური დასაქმება, ემიგრანტებისა და დაბრუნებული მიგრანტების თვითდასაქმება და დასაქმება.    </a:t>
            </a:r>
          </a:p>
          <a:p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b="1" u="sng" dirty="0" smtClean="0">
                <a:latin typeface="Sylfaen" charset="0"/>
                <a:ea typeface="Sylfaen" charset="0"/>
                <a:cs typeface="Sylfaen" charset="0"/>
              </a:rPr>
              <a:t>შეჯამება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: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მოსახლეობ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დაბერების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ტენდენცია მაღალია და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სიცოცხლის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ხანგრძლივობა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იზრდება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,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ხოლო შობადობის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მაჩვენებელი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დაბალია;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ასაკის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მოსახლეობის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რაოდენობა 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შრომის ბაზარზე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მცირდება. ამდენად სამუშაო  ძალის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შენარჩუნებ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განსაკუთრებით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მნიშვნე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ლ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ოვანია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ბოლო პერიოდის მიგრაციის უარყოფითი სალდო შესაძლოა განვიხილოთ, როგორც დადებით, ასევე უარყოფით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კონტექსტში; “ტვინის გადინება” VS  კადრების კვალიფიკაციის  გაუმჯობესება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14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4" y="130628"/>
            <a:ext cx="10605734" cy="856923"/>
          </a:xfrm>
        </p:spPr>
        <p:txBody>
          <a:bodyPr>
            <a:normAutofit fontScale="90000"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</a:b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სტრატეგიაში გამოყოფილი ძირითადი </a:t>
            </a: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გამოწვევები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7" y="1155940"/>
            <a:ext cx="11485899" cy="6140972"/>
          </a:xfrm>
        </p:spPr>
        <p:txBody>
          <a:bodyPr>
            <a:normAutofit/>
          </a:bodyPr>
          <a:lstStyle/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უმუშევრობის</a:t>
            </a:r>
            <a:r>
              <a:rPr lang="bg-BG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მაღალი</a:t>
            </a:r>
            <a:r>
              <a:rPr lang="bg-BG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დონე</a:t>
            </a:r>
            <a:r>
              <a:rPr lang="bg-BG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უმუშევრობის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მაღალი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დონე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დომინანტურია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ქალაქებში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გრძელვადიანია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განსაკუთრებით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ახალგაზრდებსა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შრომის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ბაზარზე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რისკის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ჯგუფებს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შორის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დასაქმება</a:t>
            </a:r>
            <a:r>
              <a:rPr lang="bg-BG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დაბალ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b="1" dirty="0" err="1" smtClean="0">
                <a:latin typeface="Sylfaen" charset="0"/>
                <a:ea typeface="Sylfaen" charset="0"/>
                <a:cs typeface="Sylfaen" charset="0"/>
              </a:rPr>
              <a:t>პროდუქტიულ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სფეროებში </a:t>
            </a:r>
            <a:r>
              <a:rPr lang="bg-BG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დაბალ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პროდუქტიულ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სფეროებში 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დომინირებ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თვითდასაქმებ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სოფლად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მაღალია თვით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დასაქმებ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სოფლის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მეურნეობაში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ამრიგად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გამოწვევა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არა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მხოლოდ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ადგილების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შექმნა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არამედ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სამუშაოების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შექმნა მაღა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პროდუქტიულ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სფეროებში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შეუსაბამობა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მოთხოვნასა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მიწოდებას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შორის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ძალის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უნარები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არის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მთავარი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დაბრკოლება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განსაკუთრებით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თანამედროვე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მზარდი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ფირმებისთვის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უმუშევართა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უმრავლესობა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არ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გააჩნია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ტექნიკური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სპეციფიკური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უნარი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განათლების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>
                <a:latin typeface="Sylfaen" charset="0"/>
                <a:ea typeface="Sylfaen" charset="0"/>
                <a:cs typeface="Sylfaen" charset="0"/>
              </a:rPr>
              <a:t>სისტემა</a:t>
            </a:r>
            <a:r>
              <a:rPr lang="ru-R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ვერ აძლევს კურსდამთავერბულებს შრომის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ბაზარზე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მოთხოვნილ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dirty="0" err="1" smtClean="0">
                <a:latin typeface="Sylfaen" charset="0"/>
                <a:ea typeface="Sylfaen" charset="0"/>
                <a:cs typeface="Sylfaen" charset="0"/>
              </a:rPr>
              <a:t>უნარებ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ru-RU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69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41832"/>
          </a:xfrm>
        </p:spPr>
        <p:txBody>
          <a:bodyPr/>
          <a:lstStyle/>
          <a:p>
            <a:r>
              <a:rPr lang="ka-GE" dirty="0" smtClean="0"/>
              <a:t>. 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928" y="1426464"/>
            <a:ext cx="10561320" cy="4745736"/>
          </a:xfrm>
        </p:spPr>
        <p:txBody>
          <a:bodyPr>
            <a:normAutofit/>
          </a:bodyPr>
          <a:lstStyle/>
          <a:p>
            <a:r>
              <a:rPr lang="ka-GE" dirty="0" smtClean="0"/>
              <a:t>4. </a:t>
            </a:r>
            <a:r>
              <a:rPr lang="is-IS" sz="2400" b="1" dirty="0" smtClean="0">
                <a:latin typeface="Sylfaen" charset="0"/>
                <a:ea typeface="Sylfaen" charset="0"/>
                <a:cs typeface="Sylfaen" charset="0"/>
              </a:rPr>
              <a:t>შემოსავლების </a:t>
            </a:r>
            <a:r>
              <a:rPr lang="is-IS" sz="2400" b="1" dirty="0">
                <a:latin typeface="Sylfaen" charset="0"/>
                <a:ea typeface="Sylfaen" charset="0"/>
                <a:cs typeface="Sylfaen" charset="0"/>
              </a:rPr>
              <a:t>უთანასწორობა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დაბალი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შემოსავლების დასაქმებულები 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მედიანური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ხელფასის დაახლოებით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1/3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იღებენ, როდესაც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ევროკავშირის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უმეტეს ქვეყნებში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ეს მაჩვენებელი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50-65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%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უტოლდება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. დაბალ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ანაზღაურებადი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კადრები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ხშირად ღარიბ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 არიან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შემოსავლებში განსვლამ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შეიძლება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უარყოფითი გავლენა იქონიოს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სოციალურ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ინკლუზიასა და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კეთილდღეობაზე. ფინანსური სექტორის საშუალო ხელფასი შეიძლება გამოყენებულ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იქნას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როგორც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მნიშვნელოვანი ნიშნული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69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690113"/>
          </a:xfrm>
        </p:spPr>
        <p:txBody>
          <a:bodyPr>
            <a:no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ძირითადი ინდიკატორები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926231"/>
              </p:ext>
            </p:extLst>
          </p:nvPr>
        </p:nvGraphicFramePr>
        <p:xfrm>
          <a:off x="897147" y="845387"/>
          <a:ext cx="11024559" cy="5649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8224"/>
                <a:gridCol w="1602930"/>
                <a:gridCol w="5723405"/>
              </a:tblGrid>
              <a:tr h="7269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8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ინდიკატორები</a:t>
                      </a:r>
                      <a:r>
                        <a:rPr lang="ka-GE" sz="28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endParaRPr lang="en-US" sz="28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2020/2023</a:t>
                      </a:r>
                      <a:endParaRPr lang="en-US" sz="28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8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მიმდინარე </a:t>
                      </a:r>
                      <a:endParaRPr lang="en-US" sz="28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8602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მშპ ზრდა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7.3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5.0% (2017) </a:t>
                      </a: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მოსალოდნელია შენარჩუნება 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53834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ჯინის კოეფიციენტი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0.35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0.43 (2016)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74712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უმუშევრობის</a:t>
                      </a:r>
                      <a:r>
                        <a:rPr lang="ka-GE" sz="24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მაჩვენებელი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&lt;12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13.9 (2017) 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86630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სახელმწიფო</a:t>
                      </a:r>
                      <a:r>
                        <a:rPr lang="ka-GE" sz="24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ვალი </a:t>
                      </a: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GDP </a:t>
                      </a: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მიმართებაში</a:t>
                      </a:r>
                      <a:r>
                        <a:rPr lang="ka-GE" sz="24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(% </a:t>
                      </a: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of GDP) 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&lt;40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43 (2017) </a:t>
                      </a: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მოსალოდნელია იგივეს შენარჩუნება</a:t>
                      </a:r>
                      <a:r>
                        <a:rPr lang="ka-GE" sz="24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 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907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ექსპორტი</a:t>
                      </a:r>
                      <a:r>
                        <a:rPr lang="ka-GE" sz="2400" baseline="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GDP </a:t>
                      </a: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მიმართებაში  </a:t>
                      </a: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(%)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65</a:t>
                      </a: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.0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50.4 (2017)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  <a:tr h="6457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ფისკალური</a:t>
                      </a:r>
                      <a:r>
                        <a:rPr lang="ka-GE" sz="24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დეფიციტი </a:t>
                      </a:r>
                      <a:endParaRPr lang="en-US" sz="24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მშპ 1% </a:t>
                      </a: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17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22376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სტრატეგიის მიზნები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07007"/>
            <a:ext cx="10305288" cy="5275435"/>
          </a:xfrm>
        </p:spPr>
        <p:txBody>
          <a:bodyPr>
            <a:norm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ზოგადი მიზანია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სამუშაო ადგილების შექმნა და ხარისხობრივი გაუმჯობესება, შრომის ბაზარზე სოციალური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ინკლუზიისა და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თანასწირობის ხელშეწყობა.</a:t>
            </a:r>
          </a:p>
          <a:p>
            <a:pPr marL="0" indent="0">
              <a:buNone/>
            </a:pPr>
            <a:endParaRPr lang="ka-GE" sz="2400" b="1" i="1" u="sng" dirty="0" smtClean="0">
              <a:latin typeface="Sylfaen" charset="0"/>
              <a:ea typeface="Sylfaen" charset="0"/>
              <a:cs typeface="Sylfaen" charset="0"/>
            </a:endParaRPr>
          </a:p>
          <a:p>
            <a:pPr marL="0" indent="0">
              <a:buNone/>
            </a:pPr>
            <a:r>
              <a:rPr lang="ka-GE" sz="2400" b="1" i="1" u="sng" dirty="0" smtClean="0">
                <a:latin typeface="Sylfaen" charset="0"/>
                <a:ea typeface="Sylfaen" charset="0"/>
                <a:cs typeface="Sylfaen" charset="0"/>
              </a:rPr>
              <a:t>სპეციფიკური მიზნებია 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1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ჩარჩო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შრომითი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ბაზარი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ინსტიტუტების გაძლიერება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ძალის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გაფართოება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3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სამუშაო ძალის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უნარებისა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პროდუქტიულობის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გაზრდა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4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მოთხოვნ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მიწოდებას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შორის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შეუსაბამობის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შემცირება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5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დასაქმებ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სოციალური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დახმარებ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შორის კავშირის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გაუმჯობესება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6.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ინოვაცია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ცოდნა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ზე 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დაფუძნებული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ეკონომიკის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ხელშეწყობა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0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684" y="379562"/>
            <a:ext cx="10396728" cy="809158"/>
          </a:xfrm>
        </p:spPr>
        <p:txBody>
          <a:bodyPr>
            <a:no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1. </a:t>
            </a:r>
            <a:r>
              <a:rPr lang="hr-HR" sz="4400" b="1" dirty="0" err="1" smtClean="0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hr-HR" sz="4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ჩარჩო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სა 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შრომითი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ბაზარი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ს ინსტიტუტების გაძლიერება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725282"/>
            <a:ext cx="10058400" cy="4446917"/>
          </a:xfrm>
        </p:spPr>
        <p:txBody>
          <a:bodyPr>
            <a:normAutofit/>
          </a:bodyPr>
          <a:lstStyle/>
          <a:p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ჩარჩო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 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ხელ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 უნდა 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შეუწყო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ქვეყნის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ძირითადი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მიზნე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ბის 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მიღწევას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მან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უნდა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უზრუნველყოს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2020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წლის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ხედვ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 </a:t>
            </a:r>
          </a:p>
          <a:p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მთავრობის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ვალდებულებები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შესრულებას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საქართველო-ევროკავშირის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შეთანხმებასთან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დაკავშირებით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6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58792"/>
            <a:ext cx="10058400" cy="897149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სიტუაციური ანალიზი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1449238"/>
            <a:ext cx="10662422" cy="5408762"/>
          </a:xfrm>
        </p:spPr>
        <p:txBody>
          <a:bodyPr/>
          <a:lstStyle/>
          <a:p>
            <a:r>
              <a:rPr lang="hr-HR" dirty="0" smtClean="0"/>
              <a:t>1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ეკონომიკური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მდგომარეობა </a:t>
            </a:r>
          </a:p>
          <a:p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2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შრომის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ბაზრის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მდგომარეობა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3.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ჩარჩო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რეფორმები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4.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უნარ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ების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განვითარება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5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დემოგრაფიული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მდგომარეობა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6.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კლიმატის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ცვლილება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ენერგოეფექტურობ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7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465" y="0"/>
            <a:ext cx="10058400" cy="923544"/>
          </a:xfrm>
        </p:spPr>
        <p:txBody>
          <a:bodyPr>
            <a:normAutofit/>
          </a:bodyPr>
          <a:lstStyle/>
          <a:p>
            <a:r>
              <a:rPr lang="en-US" sz="4400" b="1" dirty="0" err="1">
                <a:latin typeface="Sylfaen" charset="0"/>
                <a:ea typeface="Sylfaen" charset="0"/>
                <a:cs typeface="Sylfaen" charset="0"/>
              </a:rPr>
              <a:t>პოლიტიკ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ის </a:t>
            </a:r>
            <a:r>
              <a:rPr lang="en-US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ძირითადი </a:t>
            </a: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ორიენტირები </a:t>
            </a:r>
            <a:endParaRPr lang="ka-GE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551" y="923545"/>
            <a:ext cx="11265753" cy="6201874"/>
          </a:xfrm>
        </p:spPr>
        <p:txBody>
          <a:bodyPr>
            <a:no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1.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ადგილების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შექმნა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უმუშევრობის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შემცირებ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მიზნით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2.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სამუშაოს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პროდუქტიულობ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გაზრდა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შემოსავლების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გაზრდი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მიზნით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ეს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სიღარიბის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შემცირების 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მნიშვნელოვანი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ფაქტორებია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.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ნიშვნელოვანია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მექნიზმების დანერგვა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რომელიც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საშუალებას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მისცემს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ფირმებს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შექმნა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ნ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უფრო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ინკლუზიური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მაღალი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პროდუქტიულობის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სამუშაოები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მნიშვნელოვანია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წახალისება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ექსპორტზე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ორიენტირებული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ფირმებისთვის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მათი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პროდუქტიულობის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მხარდასაჭერად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საქართველოს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შრომის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ბაზრის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პრობლემების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გადაწყვეტა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მდგომარეობს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ეკონომიკის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თანამედროვე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 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მაღალ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პროდუქტიული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სექტორის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გაფართოებაში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ასევე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მოითხოვს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მეწარმეობის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კულტურის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განვითარებას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გასათვალისწინებელია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სოციალური საწარმოები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როლიც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შრომის ბაზრის ინსტიტუტების გაძლიერება </a:t>
            </a:r>
          </a:p>
        </p:txBody>
      </p:sp>
    </p:spTree>
    <p:extLst>
      <p:ext uri="{BB962C8B-B14F-4D97-AF65-F5344CB8AC3E}">
        <p14:creationId xmlns:p14="http://schemas.microsoft.com/office/powerpoint/2010/main" val="2926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089" y="209449"/>
            <a:ext cx="10058400" cy="532423"/>
          </a:xfrm>
        </p:spPr>
        <p:txBody>
          <a:bodyPr>
            <a:normAutofit fontScale="90000"/>
          </a:bodyPr>
          <a:lstStyle/>
          <a:p>
            <a:r>
              <a:rPr lang="ka-GE" dirty="0"/>
              <a:t>2</a:t>
            </a:r>
            <a:r>
              <a:rPr lang="ka-GE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81" y="741873"/>
            <a:ext cx="11258507" cy="6590580"/>
          </a:xfrm>
        </p:spPr>
        <p:txBody>
          <a:bodyPr>
            <a:norm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მნიშვნელოვანია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შრომის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ინსპექციის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გაძლიერება </a:t>
            </a: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ინსპექტირების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ჩატარება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წინასწარი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შეთანხმების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გარეშე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უნდა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მოხდეს დასაქმების აქტიური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პოლიტიკის გამრავალფეროვნება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სისტემატიზირება. 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მომზადება-გადამზადება LLL კონტექსტში, დასაქმების პარალელურად </a:t>
            </a:r>
          </a:p>
          <a:p>
            <a:pPr lvl="0"/>
            <a:r>
              <a:rPr lang="en-GB" sz="2400" dirty="0" err="1" smtClean="0">
                <a:latin typeface="Sylfaen" charset="0"/>
                <a:ea typeface="Sylfaen" charset="0"/>
                <a:cs typeface="Sylfaen" charset="0"/>
              </a:rPr>
              <a:t>Worknet</a:t>
            </a:r>
            <a:r>
              <a:rPr lang="en-GB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უნდა დაიხვეწოს და შეეძლოს სამუშაოს მაძიებელთა და ვაკანსიების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დაკავშირება</a:t>
            </a: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უმუშევართა ბაზის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შექმნა</a:t>
            </a: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მინიმალური ხელფასის განსაზღვრა და უუშევრიბის შემწეობის შეთავაზება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pPr lvl="0"/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დამსაქმებლებთან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კომუნიკაციის გაუმჯობესება 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დასაქმების სამსახურებსა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ტრენინგის მიმწოდებლებს შორის (პროფ.სასწავლებლები) ადგილობრივ დონეზე თანამშრომლობა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დასაქმების მედიაციის სისტემის გაძლიერება</a:t>
            </a: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87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24288"/>
            <a:ext cx="10058400" cy="1207698"/>
          </a:xfrm>
        </p:spPr>
        <p:txBody>
          <a:bodyPr>
            <a:normAutofit/>
          </a:bodyPr>
          <a:lstStyle/>
          <a:p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2</a:t>
            </a:r>
            <a:r>
              <a:rPr lang="hr-HR" sz="4400" b="1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ძალის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გაფართოება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368" y="1431985"/>
            <a:ext cx="10808208" cy="4740215"/>
          </a:xfrm>
        </p:spPr>
        <p:txBody>
          <a:bodyPr>
            <a:noAutofit/>
          </a:bodyPr>
          <a:lstStyle/>
          <a:p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შობადობის დაბალ მაჩვენებლებთან გამკლავება</a:t>
            </a: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ქალთა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უფლებები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დაცვა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ორსულობის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დროს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;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ბავშვთა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მოვლის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ხარისხის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გაუმჯობესება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;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მცირეწლოვანი ბავშვების დედების/მამების მოქნილი დასაქმების ხელშეწყობა, მაგალითად ნახევარგანაკვეთი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სოციალური უზრუნველყოფის შეთავაზება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ბავშვების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რაოდენობის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 რიგის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მიხედვით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ზოგიერთ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ქვეყანა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იყენებს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უნივერსალურ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მიდგომა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(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კანადა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საფრანგეთი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არგენტინა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),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ხოლო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სხვები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კი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-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ღარიბი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ოჯახებისთვის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(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მაგ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.,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სომხეთი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2007-2009,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აშშ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).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მიგრაციისა და დაბრუნების მიგრაციის პოტენციალის გამოყენება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04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155274"/>
            <a:ext cx="10938467" cy="951149"/>
          </a:xfrm>
        </p:spPr>
        <p:txBody>
          <a:bodyPr>
            <a:no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ინკლუზიური შრომის ბაზრის ხელშეწყობა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316736"/>
            <a:ext cx="10689336" cy="4855464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1. ა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ხალგაზრდ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ები </a:t>
            </a:r>
            <a:r>
              <a:rPr lang="ru-RU" sz="2400" b="1" dirty="0" smtClean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მუდმივი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და დროებითი სამუშაო ადგილების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შექმნ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ა,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ახალგაზრდებისათვის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კარიერული კონსულტაცია; სამუშაოს ძიებაში დახმარება; დასაქმების ხელშეწყობა; უნარების განვითარება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შემდგომი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განათლებ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ით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პროფესიული მომზადება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 სხვა; უმუშევრობის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1-6 თვ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მანძილზე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სერვისების შეთავაზება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მეორე შესაძლებლობის, არაფორმალური განათლების შეთავაზება </a:t>
            </a:r>
          </a:p>
          <a:p>
            <a:pPr marL="0" lvl="0" indent="0">
              <a:buNone/>
            </a:pP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2. ასაკოვანი კადრები</a:t>
            </a:r>
          </a:p>
          <a:p>
            <a:pPr marL="0" lvl="0" indent="0">
              <a:buNone/>
            </a:pP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შემდეგი საკითხების განხილვა:: </a:t>
            </a:r>
          </a:p>
          <a:p>
            <a:pPr marL="0" indent="0" fontAlgn="ctr">
              <a:buNone/>
            </a:pP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•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დაბალი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მობილობა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bg-BG" sz="2400" dirty="0">
                <a:latin typeface="Sylfaen" charset="0"/>
                <a:ea typeface="Sylfaen" charset="0"/>
                <a:cs typeface="Sylfaen" charset="0"/>
              </a:rPr>
            </a:b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•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უნარ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ების განახლება 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bg-BG" sz="2400" dirty="0">
                <a:latin typeface="Sylfaen" charset="0"/>
                <a:ea typeface="Sylfaen" charset="0"/>
                <a:cs typeface="Sylfaen" charset="0"/>
              </a:rPr>
            </a:b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•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ასაკ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თან ერთად დაურწმუნებლობის ზრდა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bg-BG" sz="2400" dirty="0">
                <a:latin typeface="Sylfaen" charset="0"/>
                <a:ea typeface="Sylfaen" charset="0"/>
                <a:cs typeface="Sylfaen" charset="0"/>
              </a:rPr>
            </a:b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•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დამქირავებელთა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ცრურწმენები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ხანდაზმულ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ების მიმართ</a:t>
            </a:r>
          </a:p>
          <a:p>
            <a:pPr fontAlgn="ctr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შესაბამისი სამუშაო ადგილების შექმნა</a:t>
            </a:r>
          </a:p>
          <a:p>
            <a:pPr fontAlgn="ctr"/>
            <a:endParaRPr lang="bg-BG" sz="2400" dirty="0">
              <a:latin typeface="Sylfaen" charset="0"/>
              <a:ea typeface="Sylfaen" charset="0"/>
              <a:cs typeface="Sylfaen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49883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22376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...2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36192"/>
            <a:ext cx="10058400" cy="4636008"/>
          </a:xfrm>
        </p:spPr>
        <p:txBody>
          <a:bodyPr/>
          <a:lstStyle/>
          <a:p>
            <a:pPr marL="0" indent="0">
              <a:buNone/>
            </a:pP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3. 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დაბალ</a:t>
            </a:r>
            <a:r>
              <a:rPr lang="ru-RU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კლავიფიციური 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პირები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b="1" dirty="0">
                <a:latin typeface="Sylfaen" charset="0"/>
                <a:ea typeface="Sylfaen" charset="0"/>
                <a:cs typeface="Sylfaen" charset="0"/>
              </a:rPr>
              <a:t>-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ძირითადი აქცენტი უნდა გაკეთდეს უნარების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განვითარებასა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სამუშაო ბაზარზე მათი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დასაქმებისა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ინტეგრაციის ხელშეწყობაზე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pPr marL="0" indent="0">
              <a:buNone/>
            </a:pP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4. 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უმცირესობები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-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დასაქმებაზე თანაბარი ხელმისაწვდომობა, დასაქმების ხელშეწყობა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pPr marL="0" lvl="0" indent="0">
              <a:buNone/>
            </a:pP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5. 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შეზღუდული</a:t>
            </a:r>
            <a:r>
              <a:rPr lang="ru-RU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შესაძლებლობის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>
                <a:latin typeface="Sylfaen" charset="0"/>
                <a:ea typeface="Sylfaen" charset="0"/>
                <a:cs typeface="Sylfaen" charset="0"/>
              </a:rPr>
              <a:t>მქონე</a:t>
            </a:r>
            <a:r>
              <a:rPr lang="ru-RU" sz="2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ru-RU" sz="2400" b="1" dirty="0" err="1" smtClean="0">
                <a:latin typeface="Sylfaen" charset="0"/>
                <a:ea typeface="Sylfaen" charset="0"/>
                <a:cs typeface="Sylfaen" charset="0"/>
              </a:rPr>
              <a:t>პირები</a:t>
            </a:r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- უნარების განვითარება და დასაქმების ხელშეწყობა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7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704" y="246888"/>
            <a:ext cx="10058400" cy="338328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. .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368" y="1069676"/>
            <a:ext cx="10863072" cy="5486400"/>
          </a:xfrm>
        </p:spPr>
        <p:txBody>
          <a:bodyPr>
            <a:normAutofit/>
          </a:bodyPr>
          <a:lstStyle/>
          <a:p>
            <a:pPr lvl="0"/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ქალები</a:t>
            </a:r>
          </a:p>
          <a:p>
            <a:pPr lvl="0"/>
            <a:r>
              <a:rPr lang="ka-GE" sz="2400" b="1" dirty="0" smtClean="0">
                <a:latin typeface="Sylfaen" charset="0"/>
                <a:ea typeface="Sylfaen" charset="0"/>
                <a:cs typeface="Sylfaen" charset="0"/>
              </a:rPr>
              <a:t>ძირითადი მიმართულებებია: </a:t>
            </a: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1. გაუმჯობესდეს სა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ოჯახ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ო ვალდებულებებსა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და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შორის თავსებადობა; ბავშვზე ზრუნვის პერიოდში ხანგრძლივი სეგრეგაცია შრომის ბაზრისგან </a:t>
            </a:r>
          </a:p>
          <a:p>
            <a:pPr lvl="0"/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2.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შრომის ბაზარზე ქალთა მიმართ დისკრიმინაციის წინააღმდეგ ბრძოლა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tr-TR" sz="2400" dirty="0" err="1" smtClean="0">
                <a:latin typeface="Sylfaen" charset="0"/>
                <a:ea typeface="Sylfaen" charset="0"/>
                <a:cs typeface="Sylfaen" charset="0"/>
              </a:rPr>
              <a:t>ქალების</a:t>
            </a:r>
            <a:r>
              <a:rPr lang="tr-T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tr-TR" sz="2400" dirty="0" err="1">
                <a:latin typeface="Sylfaen" charset="0"/>
                <a:ea typeface="Sylfaen" charset="0"/>
                <a:cs typeface="Sylfaen" charset="0"/>
              </a:rPr>
              <a:t>შემთხვევაში</a:t>
            </a:r>
            <a:r>
              <a:rPr lang="tr-TR" sz="2400" dirty="0" smtClean="0">
                <a:latin typeface="Sylfaen" charset="0"/>
                <a:ea typeface="Sylfaen" charset="0"/>
                <a:cs typeface="Sylfaen" charset="0"/>
              </a:rPr>
              <a:t>,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უფრო მეტია გამოუყენებელი რესურსები, ვიდრე </a:t>
            </a:r>
            <a:r>
              <a:rPr lang="tr-T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კაცების შემთხვევაში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ქალების რესურსის სრულად ათვისება მნიშვნელოვანია სამუშაო ძალის შემცირების პირობებში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უნდა დაიძლიოს პრობლემა, რაც უკავშირდება ქალების დაბალპროდუქტიულ სამუშაოებზე დასაქმებასა და დაბალ ანაზღაურებას</a:t>
            </a:r>
            <a:endParaRPr lang="tr-TR" sz="2400" dirty="0">
              <a:latin typeface="Sylfaen" charset="0"/>
              <a:ea typeface="Sylfaen" charset="0"/>
              <a:cs typeface="Sylfaen" charset="0"/>
            </a:endParaRPr>
          </a:p>
          <a:p>
            <a:pPr lvl="0"/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95" y="258792"/>
            <a:ext cx="10541653" cy="1207700"/>
          </a:xfrm>
        </p:spPr>
        <p:txBody>
          <a:bodyPr>
            <a:noAutofit/>
          </a:bodyPr>
          <a:lstStyle/>
          <a:p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3</a:t>
            </a: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სამუშაო ძალის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უნარებისა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პროდუქტიულობის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გაუმჯობესება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95" y="1690777"/>
            <a:ext cx="10748513" cy="4917057"/>
          </a:xfrm>
        </p:spPr>
        <p:txBody>
          <a:bodyPr>
            <a:normAutofit lnSpcReduction="10000"/>
          </a:bodyPr>
          <a:lstStyle/>
          <a:p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საგანმანათლებლო</a:t>
            </a:r>
            <a:r>
              <a:rPr lang="hu-H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პროგრამებს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u-H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u-H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შრომის ბაზრის მოთხოვნებს შორის კავშრის გაძლიერება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მიწოდებაზე ორიენტირებული სისტემიდან გადასვლა მოთხოვნაზე ორიენტირებულ სისტემაზე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</a:t>
            </a:r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განმანათლებლო</a:t>
            </a:r>
            <a:r>
              <a:rPr lang="hu-H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>
                <a:latin typeface="Sylfaen" charset="0"/>
                <a:ea typeface="Sylfaen" charset="0"/>
                <a:cs typeface="Sylfaen" charset="0"/>
              </a:rPr>
              <a:t>პროგრამების</a:t>
            </a:r>
            <a:r>
              <a:rPr lang="hu-H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>
                <a:latin typeface="Sylfaen" charset="0"/>
                <a:ea typeface="Sylfaen" charset="0"/>
                <a:cs typeface="Sylfaen" charset="0"/>
              </a:rPr>
              <a:t>შემუშავება</a:t>
            </a:r>
            <a:r>
              <a:rPr lang="hu-HU" sz="2400" dirty="0">
                <a:latin typeface="Sylfaen" charset="0"/>
                <a:ea typeface="Sylfaen" charset="0"/>
                <a:cs typeface="Sylfaen" charset="0"/>
              </a:rPr>
              <a:t> LM- </a:t>
            </a:r>
            <a:r>
              <a:rPr lang="hu-HU" sz="2400" dirty="0" err="1">
                <a:latin typeface="Sylfaen" charset="0"/>
                <a:ea typeface="Sylfaen" charset="0"/>
                <a:cs typeface="Sylfaen" charset="0"/>
              </a:rPr>
              <a:t>ის</a:t>
            </a:r>
            <a:r>
              <a:rPr lang="hu-H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>
                <a:latin typeface="Sylfaen" charset="0"/>
                <a:ea typeface="Sylfaen" charset="0"/>
                <a:cs typeface="Sylfaen" charset="0"/>
              </a:rPr>
              <a:t>მოთხოვნების</a:t>
            </a:r>
            <a:r>
              <a:rPr lang="hu-HU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საფუძველზე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პროფესიული და ზოგადი უნარების განვითარება: </a:t>
            </a:r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ციფრული</a:t>
            </a:r>
            <a:r>
              <a:rPr lang="hu-HU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u-HU" sz="2400" dirty="0" err="1" smtClean="0">
                <a:latin typeface="Sylfaen" charset="0"/>
                <a:ea typeface="Sylfaen" charset="0"/>
                <a:cs typeface="Sylfaen" charset="0"/>
              </a:rPr>
              <a:t>ტექნოლოგი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</a:t>
            </a:r>
            <a:r>
              <a:rPr lang="hu-HU" sz="2400" dirty="0" smtClean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ტექნიკური და არატექნიკური უნარები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ტექნოლოგიებისა და ინოვაციების ხელშეწყობა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მრავალფეროვანი მოკლევადიანი პროგრამების შეთავაზება LLL კონტექსტში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სერვისის მიწოდებისას დეცენტრალიზებული მიდგომა </a:t>
            </a:r>
          </a:p>
        </p:txBody>
      </p:sp>
    </p:spTree>
    <p:extLst>
      <p:ext uri="{BB962C8B-B14F-4D97-AF65-F5344CB8AC3E}">
        <p14:creationId xmlns:p14="http://schemas.microsoft.com/office/powerpoint/2010/main" val="34602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58792"/>
            <a:ext cx="10058400" cy="1397480"/>
          </a:xfrm>
        </p:spPr>
        <p:txBody>
          <a:bodyPr>
            <a:normAutofit/>
          </a:bodyPr>
          <a:lstStyle/>
          <a:p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4</a:t>
            </a: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. მოთხოვნა-მიწოდებას შორის შესაბამისობის გაძლიერება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366" y="1777042"/>
            <a:ext cx="10420882" cy="4796286"/>
          </a:xfrm>
        </p:spPr>
        <p:txBody>
          <a:bodyPr>
            <a:normAutofit/>
          </a:bodyPr>
          <a:lstStyle/>
          <a:p>
            <a:r>
              <a:rPr lang="uk-UA" sz="2400" dirty="0" err="1" smtClean="0">
                <a:latin typeface="Sylfaen" charset="0"/>
                <a:ea typeface="Sylfaen" charset="0"/>
                <a:cs typeface="Sylfaen" charset="0"/>
              </a:rPr>
              <a:t>შეუსაბამობა</a:t>
            </a:r>
            <a:r>
              <a:rPr lang="uk-UA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uk-UA" sz="2400" dirty="0" err="1">
                <a:latin typeface="Sylfaen" charset="0"/>
                <a:ea typeface="Sylfaen" charset="0"/>
                <a:cs typeface="Sylfaen" charset="0"/>
              </a:rPr>
              <a:t>ტრადიციული</a:t>
            </a:r>
            <a:r>
              <a:rPr lang="uk-UA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uk-UA" sz="2400" dirty="0" err="1">
                <a:latin typeface="Sylfaen" charset="0"/>
                <a:ea typeface="Sylfaen" charset="0"/>
                <a:cs typeface="Sylfaen" charset="0"/>
              </a:rPr>
              <a:t>დასაქმების</a:t>
            </a:r>
            <a:r>
              <a:rPr lang="uk-UA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uk-UA" sz="2400" dirty="0" err="1" smtClean="0">
                <a:latin typeface="Sylfaen" charset="0"/>
                <a:ea typeface="Sylfaen" charset="0"/>
                <a:cs typeface="Sylfaen" charset="0"/>
              </a:rPr>
              <a:t>სტრუქტური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თაა</a:t>
            </a:r>
            <a:r>
              <a:rPr lang="uk-UA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განპირობებული</a:t>
            </a:r>
            <a:r>
              <a:rPr lang="uk-UA" sz="2400" dirty="0" smtClean="0">
                <a:latin typeface="Sylfaen" charset="0"/>
                <a:ea typeface="Sylfaen" charset="0"/>
                <a:cs typeface="Sylfaen" charset="0"/>
              </a:rPr>
              <a:t>;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მნიშვნელოვანია დასაქმების სამსახურების ჩართვა პროცესში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LMIS გაძლიერება: მეთოდოლოგია, ინსტიტუციური შესაძლებლობების გაძლიერება, ინფორმაციის ხელმისაწვდომობა ყველა დაინტერესებული მხარისათვის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მულტისექტორული შრომის ბაზრის პროგნოზირების</a:t>
            </a:r>
            <a:r>
              <a:rPr lang="ka-GE" sz="2400" dirty="0" smtClean="0">
                <a:solidFill>
                  <a:srgbClr val="FF0000"/>
                </a:solidFill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სისტემის შექმნა, რაოდენობრივი &amp; თვისებრივი ინფორმაციის ინტეგრირება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კარიერული კონსულტირების სისტემის ჩამოყალიბება LLL კონტექსტში</a:t>
            </a:r>
          </a:p>
        </p:txBody>
      </p:sp>
    </p:spTree>
    <p:extLst>
      <p:ext uri="{BB962C8B-B14F-4D97-AF65-F5344CB8AC3E}">
        <p14:creationId xmlns:p14="http://schemas.microsoft.com/office/powerpoint/2010/main" val="180207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481526"/>
          </a:xfrm>
        </p:spPr>
        <p:txBody>
          <a:bodyPr>
            <a:normAutofit fontScale="90000"/>
          </a:bodyPr>
          <a:lstStyle/>
          <a:p>
            <a:r>
              <a:rPr lang="ka-GE" smtClean="0"/>
              <a:t>. </a:t>
            </a:r>
            <a:r>
              <a:rPr lang="ka-GE" dirty="0" smtClean="0"/>
              <a:t>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113" y="966158"/>
            <a:ext cx="10438135" cy="5206042"/>
          </a:xfrm>
        </p:spPr>
        <p:txBody>
          <a:bodyPr>
            <a:norm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სოციალური პარტნიორობის გაძლიერება სისტემის  სექტორულ და ადგილობრივ დონეზე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დეცენტრალიზებული მიდგომის ჩამოყალიბება და სოციალური პარტნიორობის ხელშეწყობა სექტორულ დონეზე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დარგობრივი საბჭოების გაძლიერება</a:t>
            </a:r>
          </a:p>
          <a:p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SP-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გაძლიერება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ადგილობრივ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დონეზე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მათ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შორის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: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სამუშაოზე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დაფუძნებული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სწავლა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ტრენინგის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შინაარსის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ინფრასტრუქტურისა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მეთოდოლოგიის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გაუმჯობესება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ძირითადი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კომპეტენციის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განვითარება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სამეწარმეო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კომპეტენციების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განვითარება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;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0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40319"/>
          </a:xfrm>
        </p:spPr>
        <p:txBody>
          <a:bodyPr>
            <a:normAutofit fontScale="90000"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</a:br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5. </a:t>
            </a:r>
            <a:r>
              <a:rPr lang="hr-HR" sz="4400" b="1" dirty="0" err="1" smtClean="0">
                <a:latin typeface="Sylfaen" charset="0"/>
                <a:ea typeface="Sylfaen" charset="0"/>
                <a:cs typeface="Sylfaen" charset="0"/>
              </a:rPr>
              <a:t>დასაქმებ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სა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 smtClean="0">
                <a:latin typeface="Sylfaen" charset="0"/>
                <a:ea typeface="Sylfaen" charset="0"/>
                <a:cs typeface="Sylfaen" charset="0"/>
              </a:rPr>
              <a:t>სოციალურ</a:t>
            </a:r>
            <a:r>
              <a:rPr lang="hr-HR" sz="4400" b="1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დახმარებ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 შორის კავშირის</a:t>
            </a:r>
            <a:r>
              <a:rPr lang="hr-HR" sz="44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400" b="1" dirty="0" err="1">
                <a:latin typeface="Sylfaen" charset="0"/>
                <a:ea typeface="Sylfaen" charset="0"/>
                <a:cs typeface="Sylfaen" charset="0"/>
              </a:rPr>
              <a:t>გაუმჯობესება</a:t>
            </a:r>
            <a:r>
              <a:rPr lang="ka-GE" b="1" dirty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ka-GE" b="1" dirty="0">
                <a:latin typeface="Sylfaen" charset="0"/>
                <a:ea typeface="Sylfaen" charset="0"/>
                <a:cs typeface="Sylfaen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113" y="1414732"/>
            <a:ext cx="10438135" cy="5227607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ეფექტიანი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ინტეგრირებული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სოციალური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დაცვის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სისტემ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განვითარება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ეკონომიკურ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სოციალურ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ფინანსურ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პოლიტიკას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შესაბამისად </a:t>
            </a:r>
          </a:p>
          <a:p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სოციალური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დახმარების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პროგრამ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ების შეფასება და გაუმჯობესება საუკეთესო საერთაშორისო და ადგილობრივი გამოცდილების გათვალისწინებით </a:t>
            </a:r>
          </a:p>
          <a:p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დამატებითი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სერვისების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გათვალისწინებ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ქალების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 და მოწყვლადი ჯგუფებისთვის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სოციალური შემწეობის მიღები მოსახლეობის გააქტიურება 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ბავშვთა</a:t>
            </a:r>
            <a:r>
              <a:rPr lang="en-US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>
                <a:latin typeface="Sylfaen" charset="0"/>
                <a:ea typeface="Sylfaen" charset="0"/>
                <a:cs typeface="Sylfaen" charset="0"/>
              </a:rPr>
              <a:t>შრომის</a:t>
            </a:r>
            <a:r>
              <a:rPr lang="en-U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en-US" sz="2400" dirty="0" err="1" smtClean="0">
                <a:latin typeface="Sylfaen" charset="0"/>
                <a:ea typeface="Sylfaen" charset="0"/>
                <a:cs typeface="Sylfaen" charset="0"/>
              </a:rPr>
              <a:t>აღმოფხვრ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ხელშეწყობა </a:t>
            </a:r>
          </a:p>
        </p:txBody>
      </p:sp>
    </p:spTree>
    <p:extLst>
      <p:ext uri="{BB962C8B-B14F-4D97-AF65-F5344CB8AC3E}">
        <p14:creationId xmlns:p14="http://schemas.microsoft.com/office/powerpoint/2010/main" val="12055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304"/>
            <a:ext cx="10515600" cy="543809"/>
          </a:xfrm>
        </p:spPr>
        <p:txBody>
          <a:bodyPr>
            <a:no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ეკონომიკური მდგომარეობა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914400"/>
            <a:ext cx="11814048" cy="5318702"/>
          </a:xfrm>
        </p:spPr>
        <p:txBody>
          <a:bodyPr>
            <a:noAutofit/>
          </a:bodyPr>
          <a:lstStyle/>
          <a:p>
            <a:r>
              <a:rPr lang="ka-GE" sz="2400" b="1" u="sng" dirty="0" smtClean="0">
                <a:latin typeface="Sylfaen" charset="0"/>
                <a:ea typeface="Sylfaen" charset="0"/>
                <a:cs typeface="Sylfaen" charset="0"/>
              </a:rPr>
              <a:t>ძირითადი თემები: </a:t>
            </a:r>
            <a:endParaRPr lang="is-IS" sz="2400" b="1" u="sng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2006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-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2018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წწ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მთლიანი შიდა პროდუქტის წლიური ზრდა</a:t>
            </a:r>
            <a:r>
              <a:rPr lang="ka-GE" sz="2400" smtClean="0">
                <a:latin typeface="Sylfaen" charset="0"/>
                <a:ea typeface="Sylfaen" charset="0"/>
                <a:cs typeface="Sylfaen" charset="0"/>
              </a:rPr>
              <a:t> და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მისი სტრუქტურა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2018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-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2023 წლ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პროგნოზი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ინფლაცია 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საგარეო ვალ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ები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ფისკალური პოლიტიკ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დედოლარიზაცია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ბიზნესის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დაწყების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სიმარტივე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საგარეო ვაჭრობა,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ექსპორტი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მონეტარული პოლიტიკა </a:t>
            </a:r>
          </a:p>
        </p:txBody>
      </p:sp>
    </p:spTree>
    <p:extLst>
      <p:ext uri="{BB962C8B-B14F-4D97-AF65-F5344CB8AC3E}">
        <p14:creationId xmlns:p14="http://schemas.microsoft.com/office/powerpoint/2010/main" val="34773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36802"/>
          </a:xfrm>
        </p:spPr>
        <p:txBody>
          <a:bodyPr>
            <a:noAutofit/>
          </a:bodyPr>
          <a:lstStyle/>
          <a:p>
            <a:r>
              <a:rPr lang="ka-GE" sz="4000" b="1" dirty="0">
                <a:latin typeface="Sylfaen" charset="0"/>
                <a:ea typeface="Sylfaen" charset="0"/>
                <a:cs typeface="Sylfaen" charset="0"/>
              </a:rPr>
              <a:t>6</a:t>
            </a:r>
            <a:r>
              <a:rPr lang="hr-HR" sz="4000" b="1" dirty="0" smtClean="0">
                <a:latin typeface="Sylfaen" charset="0"/>
                <a:ea typeface="Sylfaen" charset="0"/>
                <a:cs typeface="Sylfaen" charset="0"/>
              </a:rPr>
              <a:t>. </a:t>
            </a:r>
            <a:r>
              <a:rPr lang="hr-HR" sz="4000" b="1" dirty="0" err="1">
                <a:latin typeface="Sylfaen" charset="0"/>
                <a:ea typeface="Sylfaen" charset="0"/>
                <a:cs typeface="Sylfaen" charset="0"/>
              </a:rPr>
              <a:t>ინოვაცია</a:t>
            </a:r>
            <a:r>
              <a:rPr lang="hr-HR" sz="40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000" b="1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40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000" b="1" dirty="0" err="1">
                <a:latin typeface="Sylfaen" charset="0"/>
                <a:ea typeface="Sylfaen" charset="0"/>
                <a:cs typeface="Sylfaen" charset="0"/>
              </a:rPr>
              <a:t>ცოდნა</a:t>
            </a:r>
            <a:r>
              <a:rPr lang="ka-GE" sz="4000" b="1" dirty="0">
                <a:latin typeface="Sylfaen" charset="0"/>
                <a:ea typeface="Sylfaen" charset="0"/>
                <a:cs typeface="Sylfaen" charset="0"/>
              </a:rPr>
              <a:t>ზე </a:t>
            </a:r>
            <a:r>
              <a:rPr lang="hr-HR" sz="40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4000" b="1" dirty="0" err="1">
                <a:latin typeface="Sylfaen" charset="0"/>
                <a:ea typeface="Sylfaen" charset="0"/>
                <a:cs typeface="Sylfaen" charset="0"/>
              </a:rPr>
              <a:t>დაფუძნებული</a:t>
            </a:r>
            <a:r>
              <a:rPr lang="hr-HR" sz="4000" b="1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4000" b="1" dirty="0">
                <a:latin typeface="Sylfaen" charset="0"/>
                <a:ea typeface="Sylfaen" charset="0"/>
                <a:cs typeface="Sylfaen" charset="0"/>
              </a:rPr>
              <a:t>ეკონომიკის </a:t>
            </a:r>
            <a:r>
              <a:rPr lang="hr-HR" sz="4000" b="1" dirty="0" err="1">
                <a:latin typeface="Sylfaen" charset="0"/>
                <a:ea typeface="Sylfaen" charset="0"/>
                <a:cs typeface="Sylfaen" charset="0"/>
              </a:rPr>
              <a:t>ხელშეწყობა</a:t>
            </a:r>
            <a:r>
              <a:rPr lang="en-US" sz="4000" b="1" dirty="0">
                <a:latin typeface="Sylfaen" charset="0"/>
                <a:ea typeface="Sylfaen" charset="0"/>
                <a:cs typeface="Sylfaen" charset="0"/>
              </a:rPr>
              <a:t/>
            </a:r>
            <a:br>
              <a:rPr lang="en-US" sz="4000" b="1" dirty="0">
                <a:latin typeface="Sylfaen" charset="0"/>
                <a:ea typeface="Sylfaen" charset="0"/>
                <a:cs typeface="Sylfaen" charset="0"/>
              </a:rPr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287" y="1121435"/>
            <a:ext cx="11766430" cy="5520906"/>
          </a:xfrm>
        </p:spPr>
        <p:txBody>
          <a:bodyPr>
            <a:noAutofit/>
          </a:bodyPr>
          <a:lstStyle/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პოლიტიკის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ინსტრუმენტები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შემუშავება 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მეწარმეობისა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ინოვაციების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ხელშეწყობის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მიზნით,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სამუშაო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ადგილების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შექმნის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ხელშეწყობა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ფინანსური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დახმარების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ინსტრუმენტები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 შემოტანა </a:t>
            </a: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საერთაშორისო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სტანდარტების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დასაკმაყოფილებლად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საბაზისო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ინფრასტრუქტურის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უზრუნველყოფა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: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გლობალური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სტანდარტების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დაცვა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ში მხარდაჭერა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სამეწარმეო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განათლების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>
                <a:latin typeface="Sylfaen" charset="0"/>
                <a:ea typeface="Sylfaen" charset="0"/>
                <a:cs typeface="Sylfaen" charset="0"/>
              </a:rPr>
              <a:t>ინტეგრირება</a:t>
            </a:r>
            <a:r>
              <a:rPr lang="bg-BG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ყ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ვ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ელა</a:t>
            </a:r>
            <a:r>
              <a:rPr lang="bg-BG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ეტაპზე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</a:p>
          <a:p>
            <a:r>
              <a:rPr lang="bg-BG" sz="2400" dirty="0" err="1" smtClean="0">
                <a:latin typeface="Sylfaen" charset="0"/>
                <a:ea typeface="Sylfaen" charset="0"/>
                <a:cs typeface="Sylfaen" charset="0"/>
              </a:rPr>
              <a:t>სამრეწველო-კვლევითი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თანამშრომლობ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ხელშეწყობა; მნიშვნელოვანია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ინვესტიციების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მობილიზება 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R &amp; D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განსაკუთრებით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მაღალპროდუქტიულ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სფეროებსა 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ტრეინინგში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’</a:t>
            </a:r>
          </a:p>
          <a:p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მრეწველობისა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კვლევის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სინერგი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განვითარება</a:t>
            </a:r>
          </a:p>
          <a:p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მცირე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საშუალო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ბიზნესის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მხარდაჭერა 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სავაჭრო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ურთიერთობების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დამყარება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ში, 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საერთაშორისო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პარტნიორების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 smtClean="0">
                <a:latin typeface="Sylfaen" charset="0"/>
                <a:ea typeface="Sylfaen" charset="0"/>
                <a:cs typeface="Sylfaen" charset="0"/>
              </a:rPr>
              <a:t>პოვნა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საერთაშორისო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LM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საჭიროებების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დაკმაყოფილება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.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22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707366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.2....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068" y="983412"/>
            <a:ext cx="10714180" cy="5874588"/>
          </a:xfrm>
        </p:spPr>
        <p:txBody>
          <a:bodyPr>
            <a:normAutofit/>
          </a:bodyPr>
          <a:lstStyle/>
          <a:p>
            <a:r>
              <a:rPr lang="fr-FR" sz="2400" dirty="0" err="1" smtClean="0">
                <a:latin typeface="Sylfaen" charset="0"/>
                <a:ea typeface="Sylfaen" charset="0"/>
                <a:cs typeface="Sylfaen" charset="0"/>
              </a:rPr>
              <a:t>მთავრობამ</a:t>
            </a:r>
            <a:r>
              <a:rPr lang="fr-F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ხელი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უნდა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>
                <a:latin typeface="Sylfaen" charset="0"/>
                <a:ea typeface="Sylfaen" charset="0"/>
                <a:cs typeface="Sylfaen" charset="0"/>
              </a:rPr>
              <a:t>შეუწყოს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err="1" smtClean="0">
                <a:latin typeface="Sylfaen" charset="0"/>
                <a:ea typeface="Sylfaen" charset="0"/>
                <a:cs typeface="Sylfaen" charset="0"/>
              </a:rPr>
              <a:t>ბიზნესს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fr-FR" sz="2400" dirty="0">
                <a:latin typeface="Sylfaen" charset="0"/>
                <a:ea typeface="Sylfaen" charset="0"/>
                <a:cs typeface="Sylfaen" charset="0"/>
              </a:rPr>
              <a:t>DCFTA </a:t>
            </a:r>
            <a:r>
              <a:rPr lang="fr-FR" sz="2400" dirty="0" err="1" smtClean="0">
                <a:latin typeface="Sylfaen" charset="0"/>
                <a:ea typeface="Sylfaen" charset="0"/>
                <a:cs typeface="Sylfaen" charset="0"/>
              </a:rPr>
              <a:t>მოთხოვნების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დაკმაყოფილებაში</a:t>
            </a:r>
          </a:p>
          <a:p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განსაკუთრებით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smtClean="0">
                <a:latin typeface="Sylfaen" charset="0"/>
                <a:ea typeface="Sylfaen" charset="0"/>
                <a:cs typeface="Sylfaen" charset="0"/>
              </a:rPr>
              <a:t>მცირე და </a:t>
            </a:r>
            <a:r>
              <a:rPr lang="hr-HR" sz="2400" smtClean="0">
                <a:latin typeface="Sylfaen" charset="0"/>
                <a:ea typeface="Sylfaen" charset="0"/>
                <a:cs typeface="Sylfaen" charset="0"/>
              </a:rPr>
              <a:t>საშუალო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ზომის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ფირმებისთვის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ფინანსებ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აზე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ხელმისაწვდომობ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გაზრდა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სტარტაპების მხარაჭერა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საერთაშორისო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ვაჭრობისათვის ბარიერების შემცირება </a:t>
            </a:r>
          </a:p>
          <a:p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ინტელექტუალური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საკუთრების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უფლებები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 დაცვა 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(IPR)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ინოვაციის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სტიმულ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ირ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ებ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საწარმოებში </a:t>
            </a:r>
          </a:p>
          <a:p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ინოვაციური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ლაბორატორიებისა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ცენტრების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ჩამოყალიბება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რომლებიც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 smtClean="0">
                <a:latin typeface="Sylfaen" charset="0"/>
                <a:ea typeface="Sylfaen" charset="0"/>
                <a:cs typeface="Sylfaen" charset="0"/>
              </a:rPr>
              <a:t>უზრუნველყოფ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ენ</a:t>
            </a:r>
            <a:r>
              <a:rPr lang="hr-HR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ინოვაციური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პოტენციალის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მქონე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hr-HR" sz="2400" dirty="0" err="1">
                <a:latin typeface="Sylfaen" charset="0"/>
                <a:ea typeface="Sylfaen" charset="0"/>
                <a:cs typeface="Sylfaen" charset="0"/>
              </a:rPr>
              <a:t>საწარმოებისათვის</a:t>
            </a:r>
            <a:r>
              <a:rPr lang="hr-HR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შესაბამის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მხარდაჭერას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43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64606"/>
          </a:xfrm>
        </p:spPr>
        <p:txBody>
          <a:bodyPr>
            <a:normAutofit/>
          </a:bodyPr>
          <a:lstStyle/>
          <a:p>
            <a:r>
              <a:rPr lang="ka-GE" sz="4000" dirty="0" smtClean="0">
                <a:latin typeface="Sylfaen" charset="0"/>
                <a:ea typeface="Sylfaen" charset="0"/>
                <a:cs typeface="Sylfaen" charset="0"/>
              </a:rPr>
              <a:t>მონიტირინგი და შეფასება </a:t>
            </a:r>
            <a:endParaRPr lang="en-US" sz="4000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604513"/>
            <a:ext cx="10058400" cy="4567687"/>
          </a:xfrm>
        </p:spPr>
        <p:txBody>
          <a:bodyPr>
            <a:norm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ყოველწლიური სამოქმედო გეგმის ჩამოყალიბება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საკორდინაციო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საბჭოს ჩამოყალიბება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მონიტირინგისა და შეფასების სისტემის ჩამოყალიბება: 6 თვის, 1 წლის პერიოდში და სტრატეგიის დანერგვის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დასრულებისას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მონიტორინგი შეტანხმებული ინდიკატორების მიხედვით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en-US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7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67791"/>
          </a:xfrm>
        </p:spPr>
        <p:txBody>
          <a:bodyPr>
            <a:normAutofit fontScale="90000"/>
          </a:bodyPr>
          <a:lstStyle/>
          <a:p>
            <a:r>
              <a:rPr lang="ka-GE" sz="4000" dirty="0" smtClean="0">
                <a:latin typeface="Sylfaen" charset="0"/>
                <a:ea typeface="Sylfaen" charset="0"/>
                <a:cs typeface="Sylfaen" charset="0"/>
              </a:rPr>
              <a:t>ინდიკატორები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345721"/>
            <a:ext cx="10058400" cy="4826479"/>
          </a:xfrm>
        </p:spPr>
        <p:txBody>
          <a:bodyPr/>
          <a:lstStyle/>
          <a:p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1.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დასაქმება 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/ უმუშევრობის დონე</a:t>
            </a:r>
            <a:endParaRPr lang="ka-GE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dirty="0">
                <a:latin typeface="Sylfaen" charset="0"/>
                <a:ea typeface="Sylfaen" charset="0"/>
                <a:cs typeface="Sylfaen" charset="0"/>
              </a:rPr>
              <a:t> 2) სამუშაოს მაძიებელთა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მონაწილეობ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ის წლიური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მაჩვენებელი ძირითადი ჯგუფების მიხედვით 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მომზადება-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გადამზადები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ს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პროგრამ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აში</a:t>
            </a:r>
            <a:r>
              <a:rPr lang="ka-GE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წინა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წელთან შედარებით</a:t>
            </a:r>
            <a:endParaRPr lang="ka-GE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3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)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დასაქმების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მაჩენებელი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; 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წლიური ზრდის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მაჩვენებლი</a:t>
            </a:r>
            <a:endParaRPr lang="ka-GE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4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) სოციალურად დაუცველი ჯგუფების წარმომადგენლების რაოდენობა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,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 წლიური ზრდის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მაჩვენებელი </a:t>
            </a:r>
          </a:p>
          <a:p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5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) ვაკანტური სამუშაო ადგილების რაოდენობა,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სოციალური მომსახურების სააგენტოს მიერ შეგროვილი.</a:t>
            </a:r>
          </a:p>
          <a:p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6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) სახელმწიფო ბიუჯეტიდან გამოყოფილი </a:t>
            </a:r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დაფინანსება, წლიური ზრდის მაჩვენებელი </a:t>
            </a:r>
          </a:p>
          <a:p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8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) მინიმალური </a:t>
            </a:r>
            <a:r>
              <a:rPr lang="is-IS" dirty="0" smtClean="0">
                <a:latin typeface="Sylfaen" charset="0"/>
                <a:ea typeface="Sylfaen" charset="0"/>
                <a:cs typeface="Sylfaen" charset="0"/>
              </a:rPr>
              <a:t>ხელფასი; </a:t>
            </a:r>
            <a:r>
              <a:rPr lang="is-IS" dirty="0">
                <a:latin typeface="Sylfaen" charset="0"/>
                <a:ea typeface="Sylfaen" charset="0"/>
                <a:cs typeface="Sylfaen" charset="0"/>
              </a:rPr>
              <a:t>წლიური ზრდის მაჩვენებელი გასულ წელთან შედარებით</a:t>
            </a:r>
            <a:endParaRPr lang="ka-GE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3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pPr algn="ctr"/>
            <a:r>
              <a:rPr lang="ka-GE" sz="4000" dirty="0" smtClean="0">
                <a:latin typeface="Sylfaen" charset="0"/>
                <a:ea typeface="Sylfaen" charset="0"/>
                <a:cs typeface="Sylfaen" charset="0"/>
              </a:rPr>
              <a:t>გმადლობთ ყურადღებისათვის! </a:t>
            </a:r>
            <a:endParaRPr lang="en-US" sz="40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8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304"/>
            <a:ext cx="10515600" cy="543809"/>
          </a:xfrm>
        </p:spPr>
        <p:txBody>
          <a:bodyPr>
            <a:no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ეკონომიკური მდგომარეობა 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277054"/>
            <a:ext cx="11814048" cy="4956048"/>
          </a:xfrm>
        </p:spPr>
        <p:txBody>
          <a:bodyPr>
            <a:noAutofit/>
          </a:bodyPr>
          <a:lstStyle/>
          <a:p>
            <a:r>
              <a:rPr lang="ka-GE" sz="2400" b="1" u="sng" dirty="0" smtClean="0">
                <a:latin typeface="Sylfaen" charset="0"/>
                <a:ea typeface="Sylfaen" charset="0"/>
                <a:cs typeface="Sylfaen" charset="0"/>
              </a:rPr>
              <a:t>ძირითადი თემები: </a:t>
            </a:r>
            <a:endParaRPr lang="is-IS" sz="2400" b="1" u="sng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ტურიზმი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პირდაპირი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უცხოური ინვესტიციები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და ტენდენციები  სექტორებისა და  ქვეყნების მიხედვით 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ფულადი გზავნილები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მიმდინარე ანგარიშის ბალანსი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საკრედიტო რეიტინგი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საგადასახადო შემოსავლები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სახელმწიფო ვალი</a:t>
            </a:r>
          </a:p>
        </p:txBody>
      </p:sp>
    </p:spTree>
    <p:extLst>
      <p:ext uri="{BB962C8B-B14F-4D97-AF65-F5344CB8AC3E}">
        <p14:creationId xmlns:p14="http://schemas.microsoft.com/office/powerpoint/2010/main" val="71685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552091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. 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275" y="552091"/>
            <a:ext cx="11766431" cy="6305909"/>
          </a:xfrm>
        </p:spPr>
        <p:txBody>
          <a:bodyPr>
            <a:normAutofit/>
          </a:bodyPr>
          <a:lstStyle/>
          <a:p>
            <a:r>
              <a:rPr lang="ka-GE" sz="2400" b="1" i="1" u="sng" dirty="0" smtClean="0">
                <a:latin typeface="Sylfaen" charset="0"/>
                <a:ea typeface="Sylfaen" charset="0"/>
                <a:cs typeface="Sylfaen" charset="0"/>
              </a:rPr>
              <a:t>შეჯამება: </a:t>
            </a:r>
          </a:p>
          <a:p>
            <a:r>
              <a:rPr lang="ka-GE" sz="2600" u="sng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საქართველოს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 აქვს </a:t>
            </a:r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is-IS" sz="2600" dirty="0">
                <a:latin typeface="Sylfaen" charset="0"/>
                <a:ea typeface="Sylfaen" charset="0"/>
                <a:cs typeface="Sylfaen" charset="0"/>
              </a:rPr>
              <a:t>სტაბილური მონეტარული და საფინანსო 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პოლიტიკა;</a:t>
            </a:r>
          </a:p>
          <a:p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საქართველოს </a:t>
            </a:r>
            <a:r>
              <a:rPr lang="ka-GE" sz="2600" dirty="0">
                <a:latin typeface="Sylfaen" charset="0"/>
                <a:ea typeface="Sylfaen" charset="0"/>
                <a:cs typeface="Sylfaen" charset="0"/>
              </a:rPr>
              <a:t>ეკონომიკის ტრანსფორმაცია სერვისების ეკონომიკად. სექტორები, როგორიცაა საფინანსო მომსახურება, ტრანსპორტი და კავშირგაბმულობა, ტურიზმი, ბოლო წლების განმავლობაში სწრაფად მზარდი 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დარგებია, თუმცა იდენტიფიცირებულია დარგები, 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რომელთაც განვითარების პოტენციალი აქვთ, მაგალითად ვაჭრობა. </a:t>
            </a:r>
            <a:endParaRPr lang="ka-GE" sz="26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საგარეო ვალ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ი გავლენას ახდენს მიმდინარე ანგარიშის დეფიციტზე, რომელიც საქართველოს </a:t>
            </a:r>
            <a:r>
              <a:rPr lang="ka-GE" sz="2600" dirty="0">
                <a:latin typeface="Sylfaen" charset="0"/>
                <a:ea typeface="Sylfaen" charset="0"/>
                <a:cs typeface="Sylfaen" charset="0"/>
              </a:rPr>
              <a:t>ეკონომიკის მოწყვლადობის 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ერთ-ერთი წყაროა.</a:t>
            </a:r>
          </a:p>
          <a:p>
            <a:r>
              <a:rPr lang="ka-GE" sz="2600" dirty="0">
                <a:latin typeface="Sylfaen" charset="0"/>
                <a:ea typeface="Sylfaen" charset="0"/>
                <a:cs typeface="Sylfaen" charset="0"/>
              </a:rPr>
              <a:t>პრობლემაა </a:t>
            </a:r>
            <a:r>
              <a:rPr lang="sk-SK" sz="2600" dirty="0" err="1">
                <a:latin typeface="Sylfaen" charset="0"/>
                <a:ea typeface="Sylfaen" charset="0"/>
                <a:cs typeface="Sylfaen" charset="0"/>
              </a:rPr>
              <a:t>ექსპორტის</a:t>
            </a:r>
            <a:r>
              <a:rPr lang="sk-SK" sz="26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sk-SK" sz="2600" dirty="0" err="1">
                <a:latin typeface="Sylfaen" charset="0"/>
                <a:ea typeface="Sylfaen" charset="0"/>
                <a:cs typeface="Sylfaen" charset="0"/>
              </a:rPr>
              <a:t>ბაზის</a:t>
            </a:r>
            <a:r>
              <a:rPr lang="sk-SK" sz="26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sk-SK" sz="2600" dirty="0" err="1">
                <a:latin typeface="Sylfaen" charset="0"/>
                <a:ea typeface="Sylfaen" charset="0"/>
                <a:cs typeface="Sylfaen" charset="0"/>
              </a:rPr>
              <a:t>სიმწირე</a:t>
            </a:r>
            <a:r>
              <a:rPr lang="ka-GE" sz="2600" dirty="0">
                <a:latin typeface="Sylfaen" charset="0"/>
                <a:ea typeface="Sylfaen" charset="0"/>
                <a:cs typeface="Sylfaen" charset="0"/>
              </a:rPr>
              <a:t>; </a:t>
            </a:r>
          </a:p>
          <a:p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უცხოურ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 ინვესტიციებ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ი, </a:t>
            </a:r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ფულად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ი </a:t>
            </a:r>
            <a:r>
              <a:rPr lang="is-IS" sz="2600" dirty="0" smtClean="0">
                <a:latin typeface="Sylfaen" charset="0"/>
                <a:ea typeface="Sylfaen" charset="0"/>
                <a:cs typeface="Sylfaen" charset="0"/>
              </a:rPr>
              <a:t>გზავნილებ</a:t>
            </a:r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ი და ტურიზმის სექტორი  გავლენას ახდენს  ეკონომიკაზე</a:t>
            </a:r>
          </a:p>
          <a:p>
            <a:r>
              <a:rPr lang="ka-GE" sz="2600" dirty="0" smtClean="0">
                <a:latin typeface="Sylfaen" charset="0"/>
                <a:ea typeface="Sylfaen" charset="0"/>
                <a:cs typeface="Sylfaen" charset="0"/>
              </a:rPr>
              <a:t>გარე ფულადი ნაკადის შემცირებამ შეიძლება უარყოფითად იმოქმედოს ქვეყნის ეკონომიკაზე</a:t>
            </a:r>
          </a:p>
          <a:p>
            <a:endParaRPr lang="ka-GE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4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1240971"/>
          </a:xfrm>
        </p:spPr>
        <p:txBody>
          <a:bodyPr>
            <a:normAutofit/>
          </a:bodyPr>
          <a:lstStyle/>
          <a:p>
            <a:r>
              <a:rPr lang="ka-GE" sz="4000" dirty="0" smtClean="0">
                <a:latin typeface="Sylfaen" charset="0"/>
                <a:ea typeface="Sylfaen" charset="0"/>
                <a:cs typeface="Sylfaen" charset="0"/>
              </a:rPr>
              <a:t>შრომის ბაზრის მდგომარეობა</a:t>
            </a:r>
            <a:endParaRPr lang="en-US" sz="4000" dirty="0">
              <a:latin typeface="Sylfaen" charset="0"/>
              <a:ea typeface="Sylfaen" charset="0"/>
              <a:cs typeface="Sylfaen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623472"/>
              </p:ext>
            </p:extLst>
          </p:nvPr>
        </p:nvGraphicFramePr>
        <p:xfrm>
          <a:off x="1069848" y="930733"/>
          <a:ext cx="10058400" cy="594359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8591913"/>
                <a:gridCol w="1466487"/>
              </a:tblGrid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u="none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აქტიურობის დონე 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65.8</a:t>
                      </a:r>
                      <a:endParaRPr lang="en-US" sz="2400" u="none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კაცი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74.6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ქალი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58.2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დასაქმების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მაჩვენებელი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56.7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კაცი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63.4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ქალი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50.8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სოფლის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მეურნეობის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წილი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43.1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მრეწველობის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წილი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13.2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მომსახურების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წილი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43.7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უმუშევრობის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დონე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13.9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კაცი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15</a:t>
                      </a:r>
                      <a:r>
                        <a:rPr lang="ka-GE" sz="2400" u="none" dirty="0" smtClean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.0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ქალი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12.7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ხანგრძლივი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უმუშევრობის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წილი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41.4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865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ახალგაზრსების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</a:t>
                      </a: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უმუშევრობა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28.9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კაცი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26.3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  <a:tr h="370472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dirty="0" err="1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ქალი</a:t>
                      </a:r>
                      <a:r>
                        <a:rPr lang="en-US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 (%)</a:t>
                      </a:r>
                      <a:endParaRPr lang="en-US" sz="2400" u="none" dirty="0">
                        <a:solidFill>
                          <a:schemeClr val="tx2"/>
                        </a:solidFill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none" dirty="0">
                          <a:effectLst/>
                          <a:latin typeface="Sylfaen" charset="0"/>
                          <a:ea typeface="Sylfaen" charset="0"/>
                          <a:cs typeface="Sylfaen" charset="0"/>
                        </a:rPr>
                        <a:t>32.8</a:t>
                      </a:r>
                      <a:endParaRPr lang="en-US" sz="2400" u="none" dirty="0">
                        <a:effectLst/>
                        <a:latin typeface="Sylfaen" charset="0"/>
                        <a:ea typeface="Sylfaen" charset="0"/>
                        <a:cs typeface="Sylfaen" charset="0"/>
                      </a:endParaRPr>
                    </a:p>
                  </a:txBody>
                  <a:tcPr marL="65598" marR="65598" marT="0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355532" y="43934"/>
            <a:ext cx="20519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წყარო : ILOSTA,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98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868680"/>
          </a:xfrm>
        </p:spPr>
        <p:txBody>
          <a:bodyPr>
            <a:normAutofit/>
          </a:bodyPr>
          <a:lstStyle/>
          <a:p>
            <a:r>
              <a:rPr lang="ka-GE" sz="4400" b="1" dirty="0">
                <a:latin typeface="Sylfaen" charset="0"/>
                <a:ea typeface="Sylfaen" charset="0"/>
                <a:cs typeface="Sylfaen" charset="0"/>
              </a:rPr>
              <a:t>შრომის ბაზრის მდგომარეობა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868680"/>
            <a:ext cx="10360152" cy="5568696"/>
          </a:xfrm>
        </p:spPr>
        <p:txBody>
          <a:bodyPr>
            <a:normAutofit/>
          </a:bodyPr>
          <a:lstStyle/>
          <a:p>
            <a:r>
              <a:rPr lang="ka-GE" sz="2400" b="1" u="sng" dirty="0" smtClean="0">
                <a:latin typeface="Sylfaen" charset="0"/>
                <a:ea typeface="Sylfaen" charset="0"/>
                <a:cs typeface="Sylfaen" charset="0"/>
              </a:rPr>
              <a:t>განხილული საკითხები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დასაქმებისა და თვითდასაქმების დინამიკა </a:t>
            </a:r>
          </a:p>
          <a:p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შრომისუნარიანი მოსახლეობისა და აქტიურობის დონის ცვლილება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უმუშევრობის მაჩვენებელი  სქესის, ეკონომიკური აქტივობის, სექტორის, ასაკის ჭრილისა და ქალაქი-სოფლის მიხედვით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სტრუქტურული უმუშევრობა 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შრომის ბაზარზე ჩართულობის ინკლუზიურობა შემდეგი ჯგუფების მიხდვით: ქალები, ახალგაზრდები, ასაკოვანი ადამიანები, შშშმ პირები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ხელფას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 - დინამიკა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გენდერული განსხვავება </a:t>
            </a:r>
          </a:p>
          <a:p>
            <a:r>
              <a:rPr lang="ka-GE" sz="2400" dirty="0"/>
              <a:t>ს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ამუშაო ადგილების შექმნა 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ეკონომიკურ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ზრდ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ს არ შეესაბამება.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2005-2005 წლებში მშპ-ს ზრდის 5.7% დასაქმება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ზრდა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0.29% -ით. </a:t>
            </a:r>
            <a:endParaRPr lang="ka-GE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"/>
            <a:ext cx="10058400" cy="879894"/>
          </a:xfrm>
        </p:spPr>
        <p:txBody>
          <a:bodyPr>
            <a:normAutofit/>
          </a:bodyPr>
          <a:lstStyle/>
          <a:p>
            <a:r>
              <a:rPr lang="ka-GE" dirty="0" smtClean="0"/>
              <a:t>..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068" y="879895"/>
            <a:ext cx="10714180" cy="5978105"/>
          </a:xfrm>
        </p:spPr>
        <p:txBody>
          <a:bodyPr/>
          <a:lstStyle/>
          <a:p>
            <a:r>
              <a:rPr lang="ka-GE" b="1" i="1" u="sng" dirty="0">
                <a:latin typeface="Sylfaen" charset="0"/>
                <a:ea typeface="Sylfaen" charset="0"/>
                <a:cs typeface="Sylfaen" charset="0"/>
              </a:rPr>
              <a:t>შეჯამება</a:t>
            </a:r>
            <a:r>
              <a:rPr lang="ka-GE" dirty="0">
                <a:latin typeface="Sylfaen" charset="0"/>
                <a:ea typeface="Sylfaen" charset="0"/>
                <a:cs typeface="Sylfaen" charset="0"/>
              </a:rPr>
              <a:t>: </a:t>
            </a:r>
            <a:endParaRPr lang="ka-GE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ძირითადი გამოწვევაა უმუშევრობის მაღალი დონე, განსაკუთრებით ახალგაზრდებს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შორის; ხანგრძლივ ვადიანი; ფიქსირდება ქალაქსა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სოფლად უმუშევრობის დონეებს შორის მკვეთრი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სხვაობა; განსხვავება შეინიშნება გენდერული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ნიშნით;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დამახასიათებელია დასაქმების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სტრუქტურა და თვითდასაქმებულების დაბალი პროდუქტიულობა; სოფლად ახალი სამუშაო ადგილების დაბალი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გენერაცია,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რაც იწვევს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მაღალ თვითდასაქმებას.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საფინანსო, მომსახურების, ტრანსპორტისა და კავშირგაბმულობის სფეროებსა და  ტურიზმში გაზრდილი მოთხვნა სამუშაო ძალაზე </a:t>
            </a:r>
          </a:p>
          <a:p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დაბალ პროდუქტიულ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ი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 სოფლის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მეურნეობიდან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მაღალპროდუ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ქტ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იუ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ლ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 სამუშაოებ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ზე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გადასვლა სწრაფად </a:t>
            </a:r>
            <a:r>
              <a:rPr lang="is-IS" sz="2400" dirty="0">
                <a:latin typeface="Sylfaen" charset="0"/>
                <a:ea typeface="Sylfaen" charset="0"/>
                <a:cs typeface="Sylfaen" charset="0"/>
              </a:rPr>
              <a:t> არ ხდება.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5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91334"/>
            <a:ext cx="10058400" cy="947353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latin typeface="Sylfaen" charset="0"/>
                <a:ea typeface="Sylfaen" charset="0"/>
                <a:cs typeface="Sylfaen" charset="0"/>
              </a:rPr>
              <a:t>სიღარიბე</a:t>
            </a:r>
            <a:endParaRPr lang="en-US" sz="4400" b="1" dirty="0">
              <a:latin typeface="Sylfaen" charset="0"/>
              <a:ea typeface="Sylfaen" charset="0"/>
              <a:cs typeface="Sylfaen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690113" y="1138687"/>
            <a:ext cx="10438135" cy="5050767"/>
          </a:xfrm>
        </p:spPr>
        <p:txBody>
          <a:bodyPr>
            <a:noAutofit/>
          </a:bodyPr>
          <a:lstStyle/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აბსოლუტური, ფარდობითი და სუბიექტური მაჩვენებლები</a:t>
            </a:r>
          </a:p>
          <a:p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სიღარიბის დინამიკა 2006-2018 წწ </a:t>
            </a:r>
          </a:p>
          <a:p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ჯინი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</a:t>
            </a:r>
            <a:r>
              <a:rPr lang="is-IS" sz="2400" dirty="0" smtClean="0">
                <a:latin typeface="Sylfaen" charset="0"/>
                <a:ea typeface="Sylfaen" charset="0"/>
                <a:cs typeface="Sylfaen" charset="0"/>
              </a:rPr>
              <a:t> კოეფიციენტი </a:t>
            </a:r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ka-GE" sz="2400" dirty="0" smtClean="0">
              <a:latin typeface="Sylfaen" charset="0"/>
              <a:ea typeface="Sylfaen" charset="0"/>
              <a:cs typeface="Sylfaen" charset="0"/>
            </a:endParaRPr>
          </a:p>
          <a:p>
            <a:endParaRPr lang="ka-GE" sz="2400" i="1" u="sng" dirty="0" smtClean="0">
              <a:latin typeface="Sylfaen" charset="0"/>
              <a:ea typeface="Sylfaen" charset="0"/>
              <a:cs typeface="Sylfaen" charset="0"/>
            </a:endParaRPr>
          </a:p>
          <a:p>
            <a:r>
              <a:rPr lang="ka-GE" sz="2400" i="1" u="sng" dirty="0" smtClean="0">
                <a:latin typeface="Sylfaen" charset="0"/>
                <a:ea typeface="Sylfaen" charset="0"/>
                <a:cs typeface="Sylfaen" charset="0"/>
              </a:rPr>
              <a:t>შეჯამება: </a:t>
            </a:r>
          </a:p>
          <a:p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სიღარიბ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ეზე გავლენას ახდენს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ეკონომიკური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ზრდ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ის არსებული ტემპი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,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უმუშევრობის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 მაჩვენებელი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და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სამომხმარებლო</a:t>
            </a:r>
            <a:r>
              <a:rPr lang="de-DE" sz="2400" dirty="0" smtClean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>
                <a:latin typeface="Sylfaen" charset="0"/>
                <a:ea typeface="Sylfaen" charset="0"/>
                <a:cs typeface="Sylfaen" charset="0"/>
              </a:rPr>
              <a:t>ფასების</a:t>
            </a:r>
            <a:r>
              <a:rPr lang="de-DE" sz="2400" dirty="0">
                <a:latin typeface="Sylfaen" charset="0"/>
                <a:ea typeface="Sylfaen" charset="0"/>
                <a:cs typeface="Sylfaen" charset="0"/>
              </a:rPr>
              <a:t> </a:t>
            </a:r>
            <a:r>
              <a:rPr lang="de-DE" sz="2400" dirty="0" err="1" smtClean="0">
                <a:latin typeface="Sylfaen" charset="0"/>
                <a:ea typeface="Sylfaen" charset="0"/>
                <a:cs typeface="Sylfaen" charset="0"/>
              </a:rPr>
              <a:t>ზრდ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ა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 (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თამბაქო,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ალკოჰოლურ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სასმელები, ჯანდაცვა,  კომუნალური მომსახურება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და 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ტრანსპორტი). ეკონომიკურმა მდგომერეობამ შინამეურნეობების </a:t>
            </a:r>
            <a:r>
              <a:rPr lang="ka-GE" sz="2400" dirty="0">
                <a:latin typeface="Sylfaen" charset="0"/>
                <a:ea typeface="Sylfaen" charset="0"/>
                <a:cs typeface="Sylfaen" charset="0"/>
              </a:rPr>
              <a:t>ხარჯების სტრუქტურა შეცვალა</a:t>
            </a:r>
            <a:r>
              <a:rPr lang="ka-GE" sz="2400" dirty="0" smtClean="0">
                <a:latin typeface="Sylfaen" charset="0"/>
                <a:ea typeface="Sylfaen" charset="0"/>
                <a:cs typeface="Sylfaen" charset="0"/>
              </a:rPr>
              <a:t>. გაიზარდა სესხების მოცულობა. </a:t>
            </a:r>
            <a:endParaRPr lang="en-US" sz="24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07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4168</TotalTime>
  <Words>2128</Words>
  <Application>Microsoft Macintosh PowerPoint</Application>
  <PresentationFormat>Widescreen</PresentationFormat>
  <Paragraphs>292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Calibri</vt:lpstr>
      <vt:lpstr>Rockwell</vt:lpstr>
      <vt:lpstr>Rockwell Condensed</vt:lpstr>
      <vt:lpstr>Rockwell Extra Bold</vt:lpstr>
      <vt:lpstr>Sylfaen</vt:lpstr>
      <vt:lpstr>Wingdings</vt:lpstr>
      <vt:lpstr>Arial</vt:lpstr>
      <vt:lpstr>Wood Type</vt:lpstr>
      <vt:lpstr>შრომის ბაზრისა და დასაქმების სტრატეგია 2019-2023 წწ</vt:lpstr>
      <vt:lpstr>სიტუაციური ანალიზი </vt:lpstr>
      <vt:lpstr>ეკონომიკური მდგომარეობა </vt:lpstr>
      <vt:lpstr>ეკონომიკური მდგომარეობა </vt:lpstr>
      <vt:lpstr>. .2</vt:lpstr>
      <vt:lpstr>შრომის ბაზრის მდგომარეობა</vt:lpstr>
      <vt:lpstr>შრომის ბაზრის მდგომარეობა</vt:lpstr>
      <vt:lpstr>.. 2</vt:lpstr>
      <vt:lpstr>სიღარიბე</vt:lpstr>
      <vt:lpstr>შრომის ბაზრის პოლიტიკა</vt:lpstr>
      <vt:lpstr>.. 2</vt:lpstr>
      <vt:lpstr>..4 </vt:lpstr>
      <vt:lpstr>მოთხოვნა-მიწოდების შეუსაბამობა </vt:lpstr>
      <vt:lpstr>დემოგრაფიული მდგომარეობა</vt:lpstr>
      <vt:lpstr> სტრატეგიაში გამოყოფილი ძირითადი გამოწვევები</vt:lpstr>
      <vt:lpstr>. . 2</vt:lpstr>
      <vt:lpstr>ძირითადი ინდიკატორები </vt:lpstr>
      <vt:lpstr>სტრატეგიის მიზნები </vt:lpstr>
      <vt:lpstr>1. პოლიტიკის ჩარჩოსა  და შრომითი ბაზარის ინსტიტუტების გაძლიერება</vt:lpstr>
      <vt:lpstr>პოლიტიკის  ძირითადი ორიენტირები </vt:lpstr>
      <vt:lpstr>2...</vt:lpstr>
      <vt:lpstr>2. სამუშაო ძალის გაფართოება</vt:lpstr>
      <vt:lpstr>ინკლუზიური შრომის ბაზრის ხელშეწყობა</vt:lpstr>
      <vt:lpstr>...2</vt:lpstr>
      <vt:lpstr>. . 3</vt:lpstr>
      <vt:lpstr>3. სამუშაო ძალის უნარებისა და პროდუქტიულობის გაუმჯობესება</vt:lpstr>
      <vt:lpstr>4. მოთხოვნა-მიწოდებას შორის შესაბამისობის გაძლიერება </vt:lpstr>
      <vt:lpstr>. .2</vt:lpstr>
      <vt:lpstr> 5. დასაქმებასა და სოციალურ დახმარებას შორის კავშირის გაუმჯობესება </vt:lpstr>
      <vt:lpstr>6. ინოვაცია და ცოდნაზე  დაფუძნებული ეკონომიკის ხელშეწყობა </vt:lpstr>
      <vt:lpstr>.2.... </vt:lpstr>
      <vt:lpstr>მონიტირინგი და შეფასება </vt:lpstr>
      <vt:lpstr>ინდიკატორები 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შრომის ბაზრისა და დასაქმების სტრატეგია </dc:title>
  <dc:creator>Microsoft Office User</dc:creator>
  <cp:lastModifiedBy>Microsoft Office User</cp:lastModifiedBy>
  <cp:revision>118</cp:revision>
  <dcterms:created xsi:type="dcterms:W3CDTF">2018-11-03T21:24:49Z</dcterms:created>
  <dcterms:modified xsi:type="dcterms:W3CDTF">2018-11-11T20:15:10Z</dcterms:modified>
</cp:coreProperties>
</file>