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5" r:id="rId3"/>
    <p:sldId id="332" r:id="rId4"/>
    <p:sldId id="324" r:id="rId5"/>
    <p:sldId id="327" r:id="rId6"/>
    <p:sldId id="329" r:id="rId7"/>
    <p:sldId id="334" r:id="rId8"/>
    <p:sldId id="333" r:id="rId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44" y="-120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B2793D-BBE1-4C78-8B55-9ADF54376F6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AF9B92-0363-4E24-A4F2-B52241BBE463}">
      <dgm:prSet phldrT="[Text]"/>
      <dgm:spPr/>
      <dgm:t>
        <a:bodyPr/>
        <a:lstStyle/>
        <a:p>
          <a:r>
            <a:rPr lang="ka-GE" dirty="0" smtClean="0"/>
            <a:t>დეპარტამენტის უფროსი - ვაკანტური</a:t>
          </a:r>
          <a:endParaRPr lang="en-US" dirty="0"/>
        </a:p>
      </dgm:t>
    </dgm:pt>
    <dgm:pt modelId="{2CAF2BB6-B297-45D0-81E5-CB8B39E69038}" type="parTrans" cxnId="{19EAD180-B0B6-4AC9-89C8-01C20DB9D2B5}">
      <dgm:prSet/>
      <dgm:spPr/>
      <dgm:t>
        <a:bodyPr/>
        <a:lstStyle/>
        <a:p>
          <a:endParaRPr lang="en-US"/>
        </a:p>
      </dgm:t>
    </dgm:pt>
    <dgm:pt modelId="{A0EE2D0A-8F28-4115-80ED-58054E402E59}" type="sibTrans" cxnId="{19EAD180-B0B6-4AC9-89C8-01C20DB9D2B5}">
      <dgm:prSet/>
      <dgm:spPr/>
      <dgm:t>
        <a:bodyPr/>
        <a:lstStyle/>
        <a:p>
          <a:endParaRPr lang="en-US"/>
        </a:p>
      </dgm:t>
    </dgm:pt>
    <dgm:pt modelId="{0FDB449F-5108-4F9E-8336-D93298EE21EF}">
      <dgm:prSet phldrT="[Text]"/>
      <dgm:spPr/>
      <dgm:t>
        <a:bodyPr/>
        <a:lstStyle/>
        <a:p>
          <a:r>
            <a:rPr lang="ka-GE" dirty="0" smtClean="0"/>
            <a:t>2 საშტატო ერთეული - </a:t>
          </a:r>
          <a:r>
            <a:rPr lang="ka-GE" dirty="0" smtClean="0"/>
            <a:t>მთავარი </a:t>
          </a:r>
          <a:r>
            <a:rPr lang="ka-GE" dirty="0" smtClean="0"/>
            <a:t>სპეციალისტი</a:t>
          </a:r>
          <a:endParaRPr lang="en-US" dirty="0"/>
        </a:p>
      </dgm:t>
    </dgm:pt>
    <dgm:pt modelId="{8731774D-5BE0-4C39-9D91-29FC0ABE0E2E}" type="parTrans" cxnId="{DAE229AB-C39B-458A-83BC-04BA8604E688}">
      <dgm:prSet/>
      <dgm:spPr/>
      <dgm:t>
        <a:bodyPr/>
        <a:lstStyle/>
        <a:p>
          <a:endParaRPr lang="en-US"/>
        </a:p>
      </dgm:t>
    </dgm:pt>
    <dgm:pt modelId="{14DD3BFD-8A8A-4408-B622-49C627AB6D9E}" type="sibTrans" cxnId="{DAE229AB-C39B-458A-83BC-04BA8604E688}">
      <dgm:prSet/>
      <dgm:spPr/>
      <dgm:t>
        <a:bodyPr/>
        <a:lstStyle/>
        <a:p>
          <a:endParaRPr lang="en-US"/>
        </a:p>
      </dgm:t>
    </dgm:pt>
    <dgm:pt modelId="{53CDCF45-3A4F-47C3-BD8E-0DE6FCCB5374}">
      <dgm:prSet phldrT="[Text]"/>
      <dgm:spPr/>
      <dgm:t>
        <a:bodyPr/>
        <a:lstStyle/>
        <a:p>
          <a:r>
            <a:rPr lang="ka-GE" dirty="0" smtClean="0"/>
            <a:t>23 შტატგარეშე თანამშრომელი -   შრომის ინსპექტორი </a:t>
          </a:r>
          <a:endParaRPr lang="en-US" dirty="0"/>
        </a:p>
      </dgm:t>
    </dgm:pt>
    <dgm:pt modelId="{72325B4B-6FD9-4390-A935-B8E6893321A7}" type="parTrans" cxnId="{B1D95AA1-8173-4A01-B7C4-BB71D7317ECC}">
      <dgm:prSet/>
      <dgm:spPr/>
      <dgm:t>
        <a:bodyPr/>
        <a:lstStyle/>
        <a:p>
          <a:endParaRPr lang="en-US"/>
        </a:p>
      </dgm:t>
    </dgm:pt>
    <dgm:pt modelId="{F9002F55-D052-4E60-9CB8-B58EC846BC8B}" type="sibTrans" cxnId="{B1D95AA1-8173-4A01-B7C4-BB71D7317ECC}">
      <dgm:prSet/>
      <dgm:spPr/>
      <dgm:t>
        <a:bodyPr/>
        <a:lstStyle/>
        <a:p>
          <a:endParaRPr lang="en-US"/>
        </a:p>
      </dgm:t>
    </dgm:pt>
    <dgm:pt modelId="{FF6C8A79-93FC-4462-9BDD-FCB35C63EA05}" type="pres">
      <dgm:prSet presAssocID="{09B2793D-BBE1-4C78-8B55-9ADF54376F6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09A5BD-9716-4AAA-9A18-6A22D9286857}" type="pres">
      <dgm:prSet presAssocID="{3DAF9B92-0363-4E24-A4F2-B52241BBE463}" presName="hierRoot1" presStyleCnt="0"/>
      <dgm:spPr/>
    </dgm:pt>
    <dgm:pt modelId="{651C4100-B759-4CDC-A870-A30400DA0FF5}" type="pres">
      <dgm:prSet presAssocID="{3DAF9B92-0363-4E24-A4F2-B52241BBE463}" presName="composite" presStyleCnt="0"/>
      <dgm:spPr/>
    </dgm:pt>
    <dgm:pt modelId="{AF331EAE-F244-40FD-9B64-8D0CE3A5A28B}" type="pres">
      <dgm:prSet presAssocID="{3DAF9B92-0363-4E24-A4F2-B52241BBE463}" presName="background" presStyleLbl="node0" presStyleIdx="0" presStyleCnt="1"/>
      <dgm:spPr/>
    </dgm:pt>
    <dgm:pt modelId="{C8304A0D-48A6-4D9A-9E6F-E759237E292D}" type="pres">
      <dgm:prSet presAssocID="{3DAF9B92-0363-4E24-A4F2-B52241BBE46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DBE452-87B6-4B0B-B39A-9244053F473F}" type="pres">
      <dgm:prSet presAssocID="{3DAF9B92-0363-4E24-A4F2-B52241BBE463}" presName="hierChild2" presStyleCnt="0"/>
      <dgm:spPr/>
    </dgm:pt>
    <dgm:pt modelId="{EB546543-83EE-4E56-9DEF-EF2A1950F010}" type="pres">
      <dgm:prSet presAssocID="{8731774D-5BE0-4C39-9D91-29FC0ABE0E2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F29D9AA-1BFE-443E-B108-CE7136DF6A43}" type="pres">
      <dgm:prSet presAssocID="{0FDB449F-5108-4F9E-8336-D93298EE21EF}" presName="hierRoot2" presStyleCnt="0"/>
      <dgm:spPr/>
    </dgm:pt>
    <dgm:pt modelId="{284C1310-C78E-469C-9025-6212AF9E1A61}" type="pres">
      <dgm:prSet presAssocID="{0FDB449F-5108-4F9E-8336-D93298EE21EF}" presName="composite2" presStyleCnt="0"/>
      <dgm:spPr/>
    </dgm:pt>
    <dgm:pt modelId="{49F5F4AB-26C9-40DA-BD34-A722E7F2A62A}" type="pres">
      <dgm:prSet presAssocID="{0FDB449F-5108-4F9E-8336-D93298EE21EF}" presName="background2" presStyleLbl="node2" presStyleIdx="0" presStyleCnt="2"/>
      <dgm:spPr/>
    </dgm:pt>
    <dgm:pt modelId="{F7A3A333-F418-4676-8D9F-C36F0DFCB184}" type="pres">
      <dgm:prSet presAssocID="{0FDB449F-5108-4F9E-8336-D93298EE21EF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7ABB25-E129-4B64-AAFF-16188E07A4E7}" type="pres">
      <dgm:prSet presAssocID="{0FDB449F-5108-4F9E-8336-D93298EE21EF}" presName="hierChild3" presStyleCnt="0"/>
      <dgm:spPr/>
    </dgm:pt>
    <dgm:pt modelId="{F2FFCD8B-83B8-43E7-94EE-7A896FB8BF8C}" type="pres">
      <dgm:prSet presAssocID="{72325B4B-6FD9-4390-A935-B8E6893321A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161CB69-61C7-48A2-A9C7-9F74ED1B4DBE}" type="pres">
      <dgm:prSet presAssocID="{53CDCF45-3A4F-47C3-BD8E-0DE6FCCB5374}" presName="hierRoot2" presStyleCnt="0"/>
      <dgm:spPr/>
    </dgm:pt>
    <dgm:pt modelId="{8A9599C3-EB00-4BC4-8606-21A0CC3DDB11}" type="pres">
      <dgm:prSet presAssocID="{53CDCF45-3A4F-47C3-BD8E-0DE6FCCB5374}" presName="composite2" presStyleCnt="0"/>
      <dgm:spPr/>
    </dgm:pt>
    <dgm:pt modelId="{CB960208-B04C-4FE0-9CBE-6F76FB110885}" type="pres">
      <dgm:prSet presAssocID="{53CDCF45-3A4F-47C3-BD8E-0DE6FCCB5374}" presName="background2" presStyleLbl="node2" presStyleIdx="1" presStyleCnt="2"/>
      <dgm:spPr/>
    </dgm:pt>
    <dgm:pt modelId="{1CE50585-8E70-4E7E-A081-80986A2EC1B5}" type="pres">
      <dgm:prSet presAssocID="{53CDCF45-3A4F-47C3-BD8E-0DE6FCCB537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B4F2A3-E90D-4490-9853-3A2874FA7A1B}" type="pres">
      <dgm:prSet presAssocID="{53CDCF45-3A4F-47C3-BD8E-0DE6FCCB5374}" presName="hierChild3" presStyleCnt="0"/>
      <dgm:spPr/>
    </dgm:pt>
  </dgm:ptLst>
  <dgm:cxnLst>
    <dgm:cxn modelId="{27894172-07E3-4226-8D45-5ED7E73AADB6}" type="presOf" srcId="{53CDCF45-3A4F-47C3-BD8E-0DE6FCCB5374}" destId="{1CE50585-8E70-4E7E-A081-80986A2EC1B5}" srcOrd="0" destOrd="0" presId="urn:microsoft.com/office/officeart/2005/8/layout/hierarchy1"/>
    <dgm:cxn modelId="{121AB69C-2A5C-48A0-AAED-A71E89D868A6}" type="presOf" srcId="{09B2793D-BBE1-4C78-8B55-9ADF54376F60}" destId="{FF6C8A79-93FC-4462-9BDD-FCB35C63EA05}" srcOrd="0" destOrd="0" presId="urn:microsoft.com/office/officeart/2005/8/layout/hierarchy1"/>
    <dgm:cxn modelId="{CFCAFA74-564B-4E19-95D9-A0CD2BDAB999}" type="presOf" srcId="{72325B4B-6FD9-4390-A935-B8E6893321A7}" destId="{F2FFCD8B-83B8-43E7-94EE-7A896FB8BF8C}" srcOrd="0" destOrd="0" presId="urn:microsoft.com/office/officeart/2005/8/layout/hierarchy1"/>
    <dgm:cxn modelId="{19EAD180-B0B6-4AC9-89C8-01C20DB9D2B5}" srcId="{09B2793D-BBE1-4C78-8B55-9ADF54376F60}" destId="{3DAF9B92-0363-4E24-A4F2-B52241BBE463}" srcOrd="0" destOrd="0" parTransId="{2CAF2BB6-B297-45D0-81E5-CB8B39E69038}" sibTransId="{A0EE2D0A-8F28-4115-80ED-58054E402E59}"/>
    <dgm:cxn modelId="{1336F2E1-793A-4F33-B817-0475A1EF9510}" type="presOf" srcId="{0FDB449F-5108-4F9E-8336-D93298EE21EF}" destId="{F7A3A333-F418-4676-8D9F-C36F0DFCB184}" srcOrd="0" destOrd="0" presId="urn:microsoft.com/office/officeart/2005/8/layout/hierarchy1"/>
    <dgm:cxn modelId="{BB6AC294-8512-4B55-99AA-9650CE796C46}" type="presOf" srcId="{3DAF9B92-0363-4E24-A4F2-B52241BBE463}" destId="{C8304A0D-48A6-4D9A-9E6F-E759237E292D}" srcOrd="0" destOrd="0" presId="urn:microsoft.com/office/officeart/2005/8/layout/hierarchy1"/>
    <dgm:cxn modelId="{DAE229AB-C39B-458A-83BC-04BA8604E688}" srcId="{3DAF9B92-0363-4E24-A4F2-B52241BBE463}" destId="{0FDB449F-5108-4F9E-8336-D93298EE21EF}" srcOrd="0" destOrd="0" parTransId="{8731774D-5BE0-4C39-9D91-29FC0ABE0E2E}" sibTransId="{14DD3BFD-8A8A-4408-B622-49C627AB6D9E}"/>
    <dgm:cxn modelId="{B1D95AA1-8173-4A01-B7C4-BB71D7317ECC}" srcId="{3DAF9B92-0363-4E24-A4F2-B52241BBE463}" destId="{53CDCF45-3A4F-47C3-BD8E-0DE6FCCB5374}" srcOrd="1" destOrd="0" parTransId="{72325B4B-6FD9-4390-A935-B8E6893321A7}" sibTransId="{F9002F55-D052-4E60-9CB8-B58EC846BC8B}"/>
    <dgm:cxn modelId="{56ACE744-E44B-4C59-88C3-B667055AEE68}" type="presOf" srcId="{8731774D-5BE0-4C39-9D91-29FC0ABE0E2E}" destId="{EB546543-83EE-4E56-9DEF-EF2A1950F010}" srcOrd="0" destOrd="0" presId="urn:microsoft.com/office/officeart/2005/8/layout/hierarchy1"/>
    <dgm:cxn modelId="{CC441921-D944-45A4-9666-E887F86C12FF}" type="presParOf" srcId="{FF6C8A79-93FC-4462-9BDD-FCB35C63EA05}" destId="{E409A5BD-9716-4AAA-9A18-6A22D9286857}" srcOrd="0" destOrd="0" presId="urn:microsoft.com/office/officeart/2005/8/layout/hierarchy1"/>
    <dgm:cxn modelId="{8CD10F6A-625C-457E-84A8-FF5546BBE148}" type="presParOf" srcId="{E409A5BD-9716-4AAA-9A18-6A22D9286857}" destId="{651C4100-B759-4CDC-A870-A30400DA0FF5}" srcOrd="0" destOrd="0" presId="urn:microsoft.com/office/officeart/2005/8/layout/hierarchy1"/>
    <dgm:cxn modelId="{87DD598F-6FAC-4A32-B947-C69D4CBA28D6}" type="presParOf" srcId="{651C4100-B759-4CDC-A870-A30400DA0FF5}" destId="{AF331EAE-F244-40FD-9B64-8D0CE3A5A28B}" srcOrd="0" destOrd="0" presId="urn:microsoft.com/office/officeart/2005/8/layout/hierarchy1"/>
    <dgm:cxn modelId="{BF1C58A9-27A5-4B08-8995-A4985D173FD9}" type="presParOf" srcId="{651C4100-B759-4CDC-A870-A30400DA0FF5}" destId="{C8304A0D-48A6-4D9A-9E6F-E759237E292D}" srcOrd="1" destOrd="0" presId="urn:microsoft.com/office/officeart/2005/8/layout/hierarchy1"/>
    <dgm:cxn modelId="{EFB17DBF-053A-4520-BB87-E5D0CA0F36BA}" type="presParOf" srcId="{E409A5BD-9716-4AAA-9A18-6A22D9286857}" destId="{FDDBE452-87B6-4B0B-B39A-9244053F473F}" srcOrd="1" destOrd="0" presId="urn:microsoft.com/office/officeart/2005/8/layout/hierarchy1"/>
    <dgm:cxn modelId="{F76737BE-C661-4095-A35C-FA5225475F89}" type="presParOf" srcId="{FDDBE452-87B6-4B0B-B39A-9244053F473F}" destId="{EB546543-83EE-4E56-9DEF-EF2A1950F010}" srcOrd="0" destOrd="0" presId="urn:microsoft.com/office/officeart/2005/8/layout/hierarchy1"/>
    <dgm:cxn modelId="{5950D715-2485-46DC-B31B-EF023D435BA7}" type="presParOf" srcId="{FDDBE452-87B6-4B0B-B39A-9244053F473F}" destId="{2F29D9AA-1BFE-443E-B108-CE7136DF6A43}" srcOrd="1" destOrd="0" presId="urn:microsoft.com/office/officeart/2005/8/layout/hierarchy1"/>
    <dgm:cxn modelId="{E67A4D0F-9952-41A8-B1C1-3507B28B5B7C}" type="presParOf" srcId="{2F29D9AA-1BFE-443E-B108-CE7136DF6A43}" destId="{284C1310-C78E-469C-9025-6212AF9E1A61}" srcOrd="0" destOrd="0" presId="urn:microsoft.com/office/officeart/2005/8/layout/hierarchy1"/>
    <dgm:cxn modelId="{4D0054A3-CA1F-4B96-8DD1-BD73566CB9E5}" type="presParOf" srcId="{284C1310-C78E-469C-9025-6212AF9E1A61}" destId="{49F5F4AB-26C9-40DA-BD34-A722E7F2A62A}" srcOrd="0" destOrd="0" presId="urn:microsoft.com/office/officeart/2005/8/layout/hierarchy1"/>
    <dgm:cxn modelId="{35670D28-B7C2-453B-A7E8-D99F4C11937A}" type="presParOf" srcId="{284C1310-C78E-469C-9025-6212AF9E1A61}" destId="{F7A3A333-F418-4676-8D9F-C36F0DFCB184}" srcOrd="1" destOrd="0" presId="urn:microsoft.com/office/officeart/2005/8/layout/hierarchy1"/>
    <dgm:cxn modelId="{A20846CC-7E85-4E52-A777-CC6EFC004BFE}" type="presParOf" srcId="{2F29D9AA-1BFE-443E-B108-CE7136DF6A43}" destId="{617ABB25-E129-4B64-AAFF-16188E07A4E7}" srcOrd="1" destOrd="0" presId="urn:microsoft.com/office/officeart/2005/8/layout/hierarchy1"/>
    <dgm:cxn modelId="{0A68B481-14C0-434D-B748-CF36FC6B93A4}" type="presParOf" srcId="{FDDBE452-87B6-4B0B-B39A-9244053F473F}" destId="{F2FFCD8B-83B8-43E7-94EE-7A896FB8BF8C}" srcOrd="2" destOrd="0" presId="urn:microsoft.com/office/officeart/2005/8/layout/hierarchy1"/>
    <dgm:cxn modelId="{8A27FD0E-9B66-432B-94F0-9FF905562171}" type="presParOf" srcId="{FDDBE452-87B6-4B0B-B39A-9244053F473F}" destId="{C161CB69-61C7-48A2-A9C7-9F74ED1B4DBE}" srcOrd="3" destOrd="0" presId="urn:microsoft.com/office/officeart/2005/8/layout/hierarchy1"/>
    <dgm:cxn modelId="{B4A7F575-882B-4B87-8907-05955AFF5462}" type="presParOf" srcId="{C161CB69-61C7-48A2-A9C7-9F74ED1B4DBE}" destId="{8A9599C3-EB00-4BC4-8606-21A0CC3DDB11}" srcOrd="0" destOrd="0" presId="urn:microsoft.com/office/officeart/2005/8/layout/hierarchy1"/>
    <dgm:cxn modelId="{26427341-8D7A-4378-AF2D-59656B6DE5FE}" type="presParOf" srcId="{8A9599C3-EB00-4BC4-8606-21A0CC3DDB11}" destId="{CB960208-B04C-4FE0-9CBE-6F76FB110885}" srcOrd="0" destOrd="0" presId="urn:microsoft.com/office/officeart/2005/8/layout/hierarchy1"/>
    <dgm:cxn modelId="{9B76BD90-587F-4362-98CE-AB804A2766F4}" type="presParOf" srcId="{8A9599C3-EB00-4BC4-8606-21A0CC3DDB11}" destId="{1CE50585-8E70-4E7E-A081-80986A2EC1B5}" srcOrd="1" destOrd="0" presId="urn:microsoft.com/office/officeart/2005/8/layout/hierarchy1"/>
    <dgm:cxn modelId="{4676479A-884F-434F-87CB-F500E2BC792B}" type="presParOf" srcId="{C161CB69-61C7-48A2-A9C7-9F74ED1B4DBE}" destId="{19B4F2A3-E90D-4490-9853-3A2874FA7A1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40E2D8-8E9D-4B7D-83F1-7A228AB02CF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2BF75B-3635-43C2-87D6-6A979C5DDD4F}">
      <dgm:prSet phldrT="[Text]" custT="1"/>
      <dgm:spPr/>
      <dgm:t>
        <a:bodyPr/>
        <a:lstStyle/>
        <a:p>
          <a:r>
            <a:rPr lang="ka-GE" sz="800" dirty="0" smtClean="0"/>
            <a:t>ინსპექტირების სამმართველოს უფროსი</a:t>
          </a:r>
        </a:p>
        <a:p>
          <a:r>
            <a:rPr lang="ka-GE" sz="800" dirty="0" smtClean="0"/>
            <a:t>შრომის ანაზღაურება - 1800 ლარი </a:t>
          </a:r>
        </a:p>
        <a:p>
          <a:r>
            <a:rPr lang="ka-GE" sz="800" b="1" dirty="0" smtClean="0"/>
            <a:t>სამმართველოს  ფუნქციები :</a:t>
          </a:r>
        </a:p>
        <a:p>
          <a:r>
            <a:rPr lang="ka-GE" sz="800" b="0" dirty="0" smtClean="0"/>
            <a:t>ინსპექტირებების განხორციელება , დასკვნების, მითითებების, და ანგარიშების მომზადება , რემონიტორინგი , განცხადებებისა და საჩივრების, შემოსული შეტყობინებების განხილვა რეაგირება, ტრეფიკინგის კუთხით ინსპექტირება  </a:t>
          </a:r>
          <a:endParaRPr lang="en-US" sz="800" b="0" dirty="0"/>
        </a:p>
      </dgm:t>
    </dgm:pt>
    <dgm:pt modelId="{84BE8979-BFF1-4EEA-B7C6-B705C62EFEBB}" type="parTrans" cxnId="{C295AC70-474F-4CE1-9013-2638AFDE3928}">
      <dgm:prSet/>
      <dgm:spPr/>
      <dgm:t>
        <a:bodyPr/>
        <a:lstStyle/>
        <a:p>
          <a:endParaRPr lang="en-US"/>
        </a:p>
      </dgm:t>
    </dgm:pt>
    <dgm:pt modelId="{650546A9-B6BE-4EC9-BB31-C037230AAA3F}" type="sibTrans" cxnId="{C295AC70-474F-4CE1-9013-2638AFDE3928}">
      <dgm:prSet/>
      <dgm:spPr/>
      <dgm:t>
        <a:bodyPr/>
        <a:lstStyle/>
        <a:p>
          <a:endParaRPr lang="en-US"/>
        </a:p>
      </dgm:t>
    </dgm:pt>
    <dgm:pt modelId="{9D222454-8C56-49C5-9C53-B69A05D06BD9}">
      <dgm:prSet phldrT="[Text]"/>
      <dgm:spPr/>
      <dgm:t>
        <a:bodyPr/>
        <a:lstStyle/>
        <a:p>
          <a:r>
            <a:rPr lang="ka-GE" dirty="0" smtClean="0"/>
            <a:t>40 შრომის ინსპექტორი  -</a:t>
          </a:r>
        </a:p>
        <a:p>
          <a:r>
            <a:rPr lang="ka-GE" dirty="0" smtClean="0"/>
            <a:t>2018 წ. </a:t>
          </a:r>
        </a:p>
        <a:p>
          <a:r>
            <a:rPr lang="ka-GE" dirty="0" smtClean="0"/>
            <a:t>2  საშტატო ერთეული , 38  შტატგარეშე</a:t>
          </a:r>
        </a:p>
        <a:p>
          <a:r>
            <a:rPr lang="ka-GE" dirty="0" smtClean="0"/>
            <a:t>2019 წ.</a:t>
          </a:r>
        </a:p>
        <a:p>
          <a:r>
            <a:rPr lang="ka-GE" dirty="0" smtClean="0"/>
            <a:t>40 საშტატო ერთეული </a:t>
          </a:r>
          <a:endParaRPr lang="en-US" dirty="0"/>
        </a:p>
      </dgm:t>
    </dgm:pt>
    <dgm:pt modelId="{AA751690-568B-404E-8DC0-B866CB979C51}" type="parTrans" cxnId="{9E2DE476-F4F6-4F3E-A945-1F962C651699}">
      <dgm:prSet/>
      <dgm:spPr/>
      <dgm:t>
        <a:bodyPr/>
        <a:lstStyle/>
        <a:p>
          <a:endParaRPr lang="en-US"/>
        </a:p>
      </dgm:t>
    </dgm:pt>
    <dgm:pt modelId="{6DB32192-91EB-42E8-913B-0B175693C8FA}" type="sibTrans" cxnId="{9E2DE476-F4F6-4F3E-A945-1F962C651699}">
      <dgm:prSet/>
      <dgm:spPr/>
      <dgm:t>
        <a:bodyPr/>
        <a:lstStyle/>
        <a:p>
          <a:endParaRPr lang="en-US"/>
        </a:p>
      </dgm:t>
    </dgm:pt>
    <dgm:pt modelId="{E92424CA-81E3-42A2-99CF-F1861DDB5F57}">
      <dgm:prSet phldrT="[Text]" custT="1"/>
      <dgm:spPr/>
      <dgm:t>
        <a:bodyPr/>
        <a:lstStyle/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dirty="0" smtClean="0"/>
            <a:t>მონიტორინგისა და აღსრულების კონტროლის სამმართველოს უფროსი</a:t>
          </a: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dirty="0" smtClean="0"/>
            <a:t>შრომის ანაზღაურება - 1800 ლარი 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800" b="1" dirty="0" smtClean="0"/>
            <a:t>სამმართველოს  ფუნქციები</a:t>
          </a:r>
          <a:r>
            <a:rPr lang="ka-GE" sz="800" dirty="0" smtClean="0"/>
            <a:t>: </a:t>
          </a:r>
          <a:r>
            <a:rPr lang="en-US" sz="800" dirty="0" smtClean="0"/>
            <a:t>Soft-</a:t>
          </a:r>
          <a:r>
            <a:rPr lang="ka-GE" sz="800" dirty="0" smtClean="0"/>
            <a:t>ის პროგრამის  კონტროლი და მართვა, სანქცირების  პროცესის მონიტორინგი, ანალიტიკა</a:t>
          </a:r>
          <a:endParaRPr lang="en-US" sz="800" dirty="0" smtClean="0"/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dirty="0" smtClean="0"/>
            <a:t>ანგარიშგება, </a:t>
          </a:r>
          <a:endParaRPr lang="en-US" sz="800" dirty="0"/>
        </a:p>
      </dgm:t>
    </dgm:pt>
    <dgm:pt modelId="{F5BCEDD3-3ABA-4DAB-B9B3-B52C194C83C4}" type="parTrans" cxnId="{B5E2C83C-AB53-40BE-9103-29440F16DEB3}">
      <dgm:prSet/>
      <dgm:spPr/>
      <dgm:t>
        <a:bodyPr/>
        <a:lstStyle/>
        <a:p>
          <a:endParaRPr lang="en-US"/>
        </a:p>
      </dgm:t>
    </dgm:pt>
    <dgm:pt modelId="{BEA017DE-B5A0-435A-A5D1-54F913909C0C}" type="sibTrans" cxnId="{B5E2C83C-AB53-40BE-9103-29440F16DEB3}">
      <dgm:prSet/>
      <dgm:spPr/>
      <dgm:t>
        <a:bodyPr/>
        <a:lstStyle/>
        <a:p>
          <a:endParaRPr lang="en-US"/>
        </a:p>
      </dgm:t>
    </dgm:pt>
    <dgm:pt modelId="{50A05FF1-8D2D-44E0-A0FD-F4B907595002}">
      <dgm:prSet phldrT="[Text]"/>
      <dgm:spPr/>
      <dgm:t>
        <a:bodyPr/>
        <a:lstStyle/>
        <a:p>
          <a:r>
            <a:rPr lang="ka-GE" dirty="0" smtClean="0"/>
            <a:t>3  სპეციალისტი - (1 იურისტი, 1 მონიტორინგის სპეციალისტი, 1 – </a:t>
          </a:r>
          <a:r>
            <a:rPr lang="en-US" dirty="0" smtClean="0"/>
            <a:t>soft-</a:t>
          </a:r>
          <a:r>
            <a:rPr lang="ka-GE" dirty="0" smtClean="0"/>
            <a:t>ის</a:t>
          </a:r>
          <a:r>
            <a:rPr lang="en-US" dirty="0" smtClean="0"/>
            <a:t> </a:t>
          </a:r>
          <a:r>
            <a:rPr lang="ka-GE" dirty="0" smtClean="0"/>
            <a:t>სპეციალისტი )</a:t>
          </a:r>
        </a:p>
        <a:p>
          <a:r>
            <a:rPr lang="ka-GE" dirty="0" smtClean="0"/>
            <a:t>1250 ლარი (შრომის ანაზღაურება)</a:t>
          </a:r>
          <a:endParaRPr lang="en-US" dirty="0"/>
        </a:p>
      </dgm:t>
    </dgm:pt>
    <dgm:pt modelId="{3B317263-D9FB-41E8-80C6-FBEAEA73DC28}" type="parTrans" cxnId="{3D5F913E-2F61-407E-BE06-0A750DFFB3EF}">
      <dgm:prSet/>
      <dgm:spPr/>
      <dgm:t>
        <a:bodyPr/>
        <a:lstStyle/>
        <a:p>
          <a:endParaRPr lang="en-US"/>
        </a:p>
      </dgm:t>
    </dgm:pt>
    <dgm:pt modelId="{A1C7E180-BD24-4061-8A35-AADDCD789264}" type="sibTrans" cxnId="{3D5F913E-2F61-407E-BE06-0A750DFFB3EF}">
      <dgm:prSet/>
      <dgm:spPr/>
      <dgm:t>
        <a:bodyPr/>
        <a:lstStyle/>
        <a:p>
          <a:endParaRPr lang="en-US"/>
        </a:p>
      </dgm:t>
    </dgm:pt>
    <dgm:pt modelId="{9B7BA576-26E3-4A9E-B0C5-4F8822913DA5}">
      <dgm:prSet phldrT="[Text]" custT="1"/>
      <dgm:spPr/>
      <dgm:t>
        <a:bodyPr/>
        <a:lstStyle/>
        <a:p>
          <a:r>
            <a:rPr lang="ka-GE" sz="1200" dirty="0" smtClean="0"/>
            <a:t>დეპარტამენტის უფროსი</a:t>
          </a:r>
          <a:endParaRPr lang="en-US" sz="1200" dirty="0"/>
        </a:p>
      </dgm:t>
    </dgm:pt>
    <dgm:pt modelId="{F93055D3-6468-4789-BE1D-17AC5756F440}" type="sibTrans" cxnId="{9F255A3E-4A46-4F7A-B8BB-4ACB2956A5B2}">
      <dgm:prSet/>
      <dgm:spPr/>
      <dgm:t>
        <a:bodyPr/>
        <a:lstStyle/>
        <a:p>
          <a:endParaRPr lang="en-US"/>
        </a:p>
      </dgm:t>
    </dgm:pt>
    <dgm:pt modelId="{CC065E60-315B-47F8-87AE-E528A643AE96}" type="parTrans" cxnId="{9F255A3E-4A46-4F7A-B8BB-4ACB2956A5B2}">
      <dgm:prSet/>
      <dgm:spPr/>
      <dgm:t>
        <a:bodyPr/>
        <a:lstStyle/>
        <a:p>
          <a:endParaRPr lang="en-US"/>
        </a:p>
      </dgm:t>
    </dgm:pt>
    <dgm:pt modelId="{04C1D14A-2B90-4F7A-9387-9F3946D31FAD}" type="pres">
      <dgm:prSet presAssocID="{B040E2D8-8E9D-4B7D-83F1-7A228AB02C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4305481-3321-4A1F-A21F-29FDB061EA45}" type="pres">
      <dgm:prSet presAssocID="{9B7BA576-26E3-4A9E-B0C5-4F8822913DA5}" presName="hierRoot1" presStyleCnt="0"/>
      <dgm:spPr/>
    </dgm:pt>
    <dgm:pt modelId="{B38A79A0-1C4C-48C4-B134-3BF616D25E3E}" type="pres">
      <dgm:prSet presAssocID="{9B7BA576-26E3-4A9E-B0C5-4F8822913DA5}" presName="composite" presStyleCnt="0"/>
      <dgm:spPr/>
    </dgm:pt>
    <dgm:pt modelId="{AE161FC7-278E-4D5D-B9BA-ADEF6252A797}" type="pres">
      <dgm:prSet presAssocID="{9B7BA576-26E3-4A9E-B0C5-4F8822913DA5}" presName="background" presStyleLbl="node0" presStyleIdx="0" presStyleCnt="1"/>
      <dgm:spPr/>
    </dgm:pt>
    <dgm:pt modelId="{8589893B-2F05-43EF-AA86-808FF3B533B7}" type="pres">
      <dgm:prSet presAssocID="{9B7BA576-26E3-4A9E-B0C5-4F8822913DA5}" presName="text" presStyleLbl="fgAcc0" presStyleIdx="0" presStyleCnt="1" custScaleY="371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43A49F-A96D-4F2A-8C8A-3C2A197CF3D9}" type="pres">
      <dgm:prSet presAssocID="{9B7BA576-26E3-4A9E-B0C5-4F8822913DA5}" presName="hierChild2" presStyleCnt="0"/>
      <dgm:spPr/>
    </dgm:pt>
    <dgm:pt modelId="{598AEB18-4E0E-463F-932D-14AD7D2E068E}" type="pres">
      <dgm:prSet presAssocID="{84BE8979-BFF1-4EEA-B7C6-B705C62EFEB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4FDA598-12A4-4D75-9A2C-D2E4001879F8}" type="pres">
      <dgm:prSet presAssocID="{162BF75B-3635-43C2-87D6-6A979C5DDD4F}" presName="hierRoot2" presStyleCnt="0"/>
      <dgm:spPr/>
    </dgm:pt>
    <dgm:pt modelId="{17608DEB-3299-4843-9BDC-451810115158}" type="pres">
      <dgm:prSet presAssocID="{162BF75B-3635-43C2-87D6-6A979C5DDD4F}" presName="composite2" presStyleCnt="0"/>
      <dgm:spPr/>
    </dgm:pt>
    <dgm:pt modelId="{BF9363FE-D552-47FF-B8CE-2DCB87363660}" type="pres">
      <dgm:prSet presAssocID="{162BF75B-3635-43C2-87D6-6A979C5DDD4F}" presName="background2" presStyleLbl="node2" presStyleIdx="0" presStyleCnt="2"/>
      <dgm:spPr/>
    </dgm:pt>
    <dgm:pt modelId="{5B9F767B-CE1E-4DFF-A62C-F61281E341D1}" type="pres">
      <dgm:prSet presAssocID="{162BF75B-3635-43C2-87D6-6A979C5DDD4F}" presName="text2" presStyleLbl="fgAcc2" presStyleIdx="0" presStyleCnt="2" custScaleX="1416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42190C-78B4-4F8D-80C6-A3AF8E85144F}" type="pres">
      <dgm:prSet presAssocID="{162BF75B-3635-43C2-87D6-6A979C5DDD4F}" presName="hierChild3" presStyleCnt="0"/>
      <dgm:spPr/>
    </dgm:pt>
    <dgm:pt modelId="{B13B5FFB-055A-4FBF-86F3-1B9A826AC7A0}" type="pres">
      <dgm:prSet presAssocID="{AA751690-568B-404E-8DC0-B866CB979C51}" presName="Name17" presStyleLbl="parChTrans1D3" presStyleIdx="0" presStyleCnt="2"/>
      <dgm:spPr/>
      <dgm:t>
        <a:bodyPr/>
        <a:lstStyle/>
        <a:p>
          <a:endParaRPr lang="en-US"/>
        </a:p>
      </dgm:t>
    </dgm:pt>
    <dgm:pt modelId="{0777B78B-14EF-4698-83DB-CCF735A777BC}" type="pres">
      <dgm:prSet presAssocID="{9D222454-8C56-49C5-9C53-B69A05D06BD9}" presName="hierRoot3" presStyleCnt="0"/>
      <dgm:spPr/>
    </dgm:pt>
    <dgm:pt modelId="{359D910F-0AFF-43DD-8B80-E0925F23E514}" type="pres">
      <dgm:prSet presAssocID="{9D222454-8C56-49C5-9C53-B69A05D06BD9}" presName="composite3" presStyleCnt="0"/>
      <dgm:spPr/>
    </dgm:pt>
    <dgm:pt modelId="{66C72C74-FD64-4458-8F57-21F76EC7AA28}" type="pres">
      <dgm:prSet presAssocID="{9D222454-8C56-49C5-9C53-B69A05D06BD9}" presName="background3" presStyleLbl="node3" presStyleIdx="0" presStyleCnt="2"/>
      <dgm:spPr/>
    </dgm:pt>
    <dgm:pt modelId="{B9F80CC5-BF29-4B42-836D-95B8337B08DB}" type="pres">
      <dgm:prSet presAssocID="{9D222454-8C56-49C5-9C53-B69A05D06BD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375543-0348-48AA-933A-0C2970E481DF}" type="pres">
      <dgm:prSet presAssocID="{9D222454-8C56-49C5-9C53-B69A05D06BD9}" presName="hierChild4" presStyleCnt="0"/>
      <dgm:spPr/>
    </dgm:pt>
    <dgm:pt modelId="{6400A6DA-04EB-4ADD-8157-5E1A81EBB342}" type="pres">
      <dgm:prSet presAssocID="{F5BCEDD3-3ABA-4DAB-B9B3-B52C194C83C4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386CB82-2CA3-4E62-B001-A03BB0F7547C}" type="pres">
      <dgm:prSet presAssocID="{E92424CA-81E3-42A2-99CF-F1861DDB5F57}" presName="hierRoot2" presStyleCnt="0"/>
      <dgm:spPr/>
    </dgm:pt>
    <dgm:pt modelId="{6BDA2FB6-DA64-4950-BDCD-6661753F177B}" type="pres">
      <dgm:prSet presAssocID="{E92424CA-81E3-42A2-99CF-F1861DDB5F57}" presName="composite2" presStyleCnt="0"/>
      <dgm:spPr/>
    </dgm:pt>
    <dgm:pt modelId="{C2A3492E-3DE2-44D5-939E-1A2C8C43697B}" type="pres">
      <dgm:prSet presAssocID="{E92424CA-81E3-42A2-99CF-F1861DDB5F57}" presName="background2" presStyleLbl="node2" presStyleIdx="1" presStyleCnt="2"/>
      <dgm:spPr/>
    </dgm:pt>
    <dgm:pt modelId="{10E72164-1C29-415F-A1A5-4B86AEB7AF4D}" type="pres">
      <dgm:prSet presAssocID="{E92424CA-81E3-42A2-99CF-F1861DDB5F57}" presName="text2" presStyleLbl="fgAcc2" presStyleIdx="1" presStyleCnt="2" custScaleX="1109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335862-9CCE-49E5-8B33-E6F5CE315C0E}" type="pres">
      <dgm:prSet presAssocID="{E92424CA-81E3-42A2-99CF-F1861DDB5F57}" presName="hierChild3" presStyleCnt="0"/>
      <dgm:spPr/>
    </dgm:pt>
    <dgm:pt modelId="{92EA22BD-00EE-470B-86EB-199A5F584FAB}" type="pres">
      <dgm:prSet presAssocID="{3B317263-D9FB-41E8-80C6-FBEAEA73DC28}" presName="Name17" presStyleLbl="parChTrans1D3" presStyleIdx="1" presStyleCnt="2"/>
      <dgm:spPr/>
      <dgm:t>
        <a:bodyPr/>
        <a:lstStyle/>
        <a:p>
          <a:endParaRPr lang="en-US"/>
        </a:p>
      </dgm:t>
    </dgm:pt>
    <dgm:pt modelId="{06EA0BA9-78E0-4DD3-B8C5-8F0EC7C56EEC}" type="pres">
      <dgm:prSet presAssocID="{50A05FF1-8D2D-44E0-A0FD-F4B907595002}" presName="hierRoot3" presStyleCnt="0"/>
      <dgm:spPr/>
    </dgm:pt>
    <dgm:pt modelId="{DA1B66A0-E0EB-45D8-99EC-AFAC13390CDE}" type="pres">
      <dgm:prSet presAssocID="{50A05FF1-8D2D-44E0-A0FD-F4B907595002}" presName="composite3" presStyleCnt="0"/>
      <dgm:spPr/>
    </dgm:pt>
    <dgm:pt modelId="{A328F5D1-3E52-41EC-B2E2-5529FF4BFEF0}" type="pres">
      <dgm:prSet presAssocID="{50A05FF1-8D2D-44E0-A0FD-F4B907595002}" presName="background3" presStyleLbl="node3" presStyleIdx="1" presStyleCnt="2"/>
      <dgm:spPr/>
    </dgm:pt>
    <dgm:pt modelId="{3C135B64-9B4D-47F6-BFED-7644CB2FA01F}" type="pres">
      <dgm:prSet presAssocID="{50A05FF1-8D2D-44E0-A0FD-F4B907595002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1A07AF-A88E-4FF3-9602-65638D511772}" type="pres">
      <dgm:prSet presAssocID="{50A05FF1-8D2D-44E0-A0FD-F4B907595002}" presName="hierChild4" presStyleCnt="0"/>
      <dgm:spPr/>
    </dgm:pt>
  </dgm:ptLst>
  <dgm:cxnLst>
    <dgm:cxn modelId="{1E05D44C-1DFB-4163-B9FD-2F365A6C66AF}" type="presOf" srcId="{50A05FF1-8D2D-44E0-A0FD-F4B907595002}" destId="{3C135B64-9B4D-47F6-BFED-7644CB2FA01F}" srcOrd="0" destOrd="0" presId="urn:microsoft.com/office/officeart/2005/8/layout/hierarchy1"/>
    <dgm:cxn modelId="{14D8C44C-7F63-46C1-837F-5A187AA24315}" type="presOf" srcId="{B040E2D8-8E9D-4B7D-83F1-7A228AB02CF5}" destId="{04C1D14A-2B90-4F7A-9387-9F3946D31FAD}" srcOrd="0" destOrd="0" presId="urn:microsoft.com/office/officeart/2005/8/layout/hierarchy1"/>
    <dgm:cxn modelId="{4DE0ACC1-8EA5-4D43-9EAB-0E3851100C07}" type="presOf" srcId="{9D222454-8C56-49C5-9C53-B69A05D06BD9}" destId="{B9F80CC5-BF29-4B42-836D-95B8337B08DB}" srcOrd="0" destOrd="0" presId="urn:microsoft.com/office/officeart/2005/8/layout/hierarchy1"/>
    <dgm:cxn modelId="{73CA270B-1230-42B1-80BD-711A22A85311}" type="presOf" srcId="{9B7BA576-26E3-4A9E-B0C5-4F8822913DA5}" destId="{8589893B-2F05-43EF-AA86-808FF3B533B7}" srcOrd="0" destOrd="0" presId="urn:microsoft.com/office/officeart/2005/8/layout/hierarchy1"/>
    <dgm:cxn modelId="{6AB482F3-6382-42B0-BF65-1AAEEDDEF112}" type="presOf" srcId="{F5BCEDD3-3ABA-4DAB-B9B3-B52C194C83C4}" destId="{6400A6DA-04EB-4ADD-8157-5E1A81EBB342}" srcOrd="0" destOrd="0" presId="urn:microsoft.com/office/officeart/2005/8/layout/hierarchy1"/>
    <dgm:cxn modelId="{B5E2C83C-AB53-40BE-9103-29440F16DEB3}" srcId="{9B7BA576-26E3-4A9E-B0C5-4F8822913DA5}" destId="{E92424CA-81E3-42A2-99CF-F1861DDB5F57}" srcOrd="1" destOrd="0" parTransId="{F5BCEDD3-3ABA-4DAB-B9B3-B52C194C83C4}" sibTransId="{BEA017DE-B5A0-435A-A5D1-54F913909C0C}"/>
    <dgm:cxn modelId="{C295AC70-474F-4CE1-9013-2638AFDE3928}" srcId="{9B7BA576-26E3-4A9E-B0C5-4F8822913DA5}" destId="{162BF75B-3635-43C2-87D6-6A979C5DDD4F}" srcOrd="0" destOrd="0" parTransId="{84BE8979-BFF1-4EEA-B7C6-B705C62EFEBB}" sibTransId="{650546A9-B6BE-4EC9-BB31-C037230AAA3F}"/>
    <dgm:cxn modelId="{3D5F913E-2F61-407E-BE06-0A750DFFB3EF}" srcId="{E92424CA-81E3-42A2-99CF-F1861DDB5F57}" destId="{50A05FF1-8D2D-44E0-A0FD-F4B907595002}" srcOrd="0" destOrd="0" parTransId="{3B317263-D9FB-41E8-80C6-FBEAEA73DC28}" sibTransId="{A1C7E180-BD24-4061-8A35-AADDCD789264}"/>
    <dgm:cxn modelId="{7F6F8AB6-3393-449F-AE6B-4300532E171E}" type="presOf" srcId="{3B317263-D9FB-41E8-80C6-FBEAEA73DC28}" destId="{92EA22BD-00EE-470B-86EB-199A5F584FAB}" srcOrd="0" destOrd="0" presId="urn:microsoft.com/office/officeart/2005/8/layout/hierarchy1"/>
    <dgm:cxn modelId="{9E2DE476-F4F6-4F3E-A945-1F962C651699}" srcId="{162BF75B-3635-43C2-87D6-6A979C5DDD4F}" destId="{9D222454-8C56-49C5-9C53-B69A05D06BD9}" srcOrd="0" destOrd="0" parTransId="{AA751690-568B-404E-8DC0-B866CB979C51}" sibTransId="{6DB32192-91EB-42E8-913B-0B175693C8FA}"/>
    <dgm:cxn modelId="{B7FC719C-8343-4734-9D09-ED12A253B223}" type="presOf" srcId="{AA751690-568B-404E-8DC0-B866CB979C51}" destId="{B13B5FFB-055A-4FBF-86F3-1B9A826AC7A0}" srcOrd="0" destOrd="0" presId="urn:microsoft.com/office/officeart/2005/8/layout/hierarchy1"/>
    <dgm:cxn modelId="{0BFDF07F-FABE-4E1C-AF18-F0C334553FF4}" type="presOf" srcId="{E92424CA-81E3-42A2-99CF-F1861DDB5F57}" destId="{10E72164-1C29-415F-A1A5-4B86AEB7AF4D}" srcOrd="0" destOrd="0" presId="urn:microsoft.com/office/officeart/2005/8/layout/hierarchy1"/>
    <dgm:cxn modelId="{9F255A3E-4A46-4F7A-B8BB-4ACB2956A5B2}" srcId="{B040E2D8-8E9D-4B7D-83F1-7A228AB02CF5}" destId="{9B7BA576-26E3-4A9E-B0C5-4F8822913DA5}" srcOrd="0" destOrd="0" parTransId="{CC065E60-315B-47F8-87AE-E528A643AE96}" sibTransId="{F93055D3-6468-4789-BE1D-17AC5756F440}"/>
    <dgm:cxn modelId="{F2B92924-7BAD-4C36-95FD-2291BC4538EF}" type="presOf" srcId="{84BE8979-BFF1-4EEA-B7C6-B705C62EFEBB}" destId="{598AEB18-4E0E-463F-932D-14AD7D2E068E}" srcOrd="0" destOrd="0" presId="urn:microsoft.com/office/officeart/2005/8/layout/hierarchy1"/>
    <dgm:cxn modelId="{52EC2D33-7702-4B17-9C46-8B122AF46C0D}" type="presOf" srcId="{162BF75B-3635-43C2-87D6-6A979C5DDD4F}" destId="{5B9F767B-CE1E-4DFF-A62C-F61281E341D1}" srcOrd="0" destOrd="0" presId="urn:microsoft.com/office/officeart/2005/8/layout/hierarchy1"/>
    <dgm:cxn modelId="{75924119-38D1-4A5B-8925-81DDB691FF4D}" type="presParOf" srcId="{04C1D14A-2B90-4F7A-9387-9F3946D31FAD}" destId="{54305481-3321-4A1F-A21F-29FDB061EA45}" srcOrd="0" destOrd="0" presId="urn:microsoft.com/office/officeart/2005/8/layout/hierarchy1"/>
    <dgm:cxn modelId="{F711E899-26AA-455A-A388-9C597F8C29DD}" type="presParOf" srcId="{54305481-3321-4A1F-A21F-29FDB061EA45}" destId="{B38A79A0-1C4C-48C4-B134-3BF616D25E3E}" srcOrd="0" destOrd="0" presId="urn:microsoft.com/office/officeart/2005/8/layout/hierarchy1"/>
    <dgm:cxn modelId="{80598CDE-4460-4E86-8431-34CECDF97F43}" type="presParOf" srcId="{B38A79A0-1C4C-48C4-B134-3BF616D25E3E}" destId="{AE161FC7-278E-4D5D-B9BA-ADEF6252A797}" srcOrd="0" destOrd="0" presId="urn:microsoft.com/office/officeart/2005/8/layout/hierarchy1"/>
    <dgm:cxn modelId="{07EBA5B9-B06F-46FC-9CC7-524B361B0CC3}" type="presParOf" srcId="{B38A79A0-1C4C-48C4-B134-3BF616D25E3E}" destId="{8589893B-2F05-43EF-AA86-808FF3B533B7}" srcOrd="1" destOrd="0" presId="urn:microsoft.com/office/officeart/2005/8/layout/hierarchy1"/>
    <dgm:cxn modelId="{9A78C987-51CB-47EC-BA04-6B9CF29FE912}" type="presParOf" srcId="{54305481-3321-4A1F-A21F-29FDB061EA45}" destId="{5643A49F-A96D-4F2A-8C8A-3C2A197CF3D9}" srcOrd="1" destOrd="0" presId="urn:microsoft.com/office/officeart/2005/8/layout/hierarchy1"/>
    <dgm:cxn modelId="{6EDE283C-B40F-4BAD-8E28-8E39D2CBB3A4}" type="presParOf" srcId="{5643A49F-A96D-4F2A-8C8A-3C2A197CF3D9}" destId="{598AEB18-4E0E-463F-932D-14AD7D2E068E}" srcOrd="0" destOrd="0" presId="urn:microsoft.com/office/officeart/2005/8/layout/hierarchy1"/>
    <dgm:cxn modelId="{9D463D1B-0D94-411F-B61D-3A524BD6E89C}" type="presParOf" srcId="{5643A49F-A96D-4F2A-8C8A-3C2A197CF3D9}" destId="{04FDA598-12A4-4D75-9A2C-D2E4001879F8}" srcOrd="1" destOrd="0" presId="urn:microsoft.com/office/officeart/2005/8/layout/hierarchy1"/>
    <dgm:cxn modelId="{5B3D9230-138F-4E54-8235-D39E6E55138E}" type="presParOf" srcId="{04FDA598-12A4-4D75-9A2C-D2E4001879F8}" destId="{17608DEB-3299-4843-9BDC-451810115158}" srcOrd="0" destOrd="0" presId="urn:microsoft.com/office/officeart/2005/8/layout/hierarchy1"/>
    <dgm:cxn modelId="{2C4EE955-9E07-4E4D-A4F3-6EA6D873356C}" type="presParOf" srcId="{17608DEB-3299-4843-9BDC-451810115158}" destId="{BF9363FE-D552-47FF-B8CE-2DCB87363660}" srcOrd="0" destOrd="0" presId="urn:microsoft.com/office/officeart/2005/8/layout/hierarchy1"/>
    <dgm:cxn modelId="{60EA9C48-B70E-4FA6-AB59-39952CFFEC63}" type="presParOf" srcId="{17608DEB-3299-4843-9BDC-451810115158}" destId="{5B9F767B-CE1E-4DFF-A62C-F61281E341D1}" srcOrd="1" destOrd="0" presId="urn:microsoft.com/office/officeart/2005/8/layout/hierarchy1"/>
    <dgm:cxn modelId="{0A8660A4-B07A-42EB-8B0D-1B51CDCFA797}" type="presParOf" srcId="{04FDA598-12A4-4D75-9A2C-D2E4001879F8}" destId="{9242190C-78B4-4F8D-80C6-A3AF8E85144F}" srcOrd="1" destOrd="0" presId="urn:microsoft.com/office/officeart/2005/8/layout/hierarchy1"/>
    <dgm:cxn modelId="{812EB2E5-26CA-4739-99A1-5916DA8A811F}" type="presParOf" srcId="{9242190C-78B4-4F8D-80C6-A3AF8E85144F}" destId="{B13B5FFB-055A-4FBF-86F3-1B9A826AC7A0}" srcOrd="0" destOrd="0" presId="urn:microsoft.com/office/officeart/2005/8/layout/hierarchy1"/>
    <dgm:cxn modelId="{7019A9A5-56A4-476D-8950-D25B7BBE130C}" type="presParOf" srcId="{9242190C-78B4-4F8D-80C6-A3AF8E85144F}" destId="{0777B78B-14EF-4698-83DB-CCF735A777BC}" srcOrd="1" destOrd="0" presId="urn:microsoft.com/office/officeart/2005/8/layout/hierarchy1"/>
    <dgm:cxn modelId="{3A63EDFC-3DBB-4A99-AE0A-B68CEF7D7C59}" type="presParOf" srcId="{0777B78B-14EF-4698-83DB-CCF735A777BC}" destId="{359D910F-0AFF-43DD-8B80-E0925F23E514}" srcOrd="0" destOrd="0" presId="urn:microsoft.com/office/officeart/2005/8/layout/hierarchy1"/>
    <dgm:cxn modelId="{EAA41ABD-4D92-492E-AF62-ABE579F7FC55}" type="presParOf" srcId="{359D910F-0AFF-43DD-8B80-E0925F23E514}" destId="{66C72C74-FD64-4458-8F57-21F76EC7AA28}" srcOrd="0" destOrd="0" presId="urn:microsoft.com/office/officeart/2005/8/layout/hierarchy1"/>
    <dgm:cxn modelId="{8F679F28-973D-45D2-954D-DD5CACA410BD}" type="presParOf" srcId="{359D910F-0AFF-43DD-8B80-E0925F23E514}" destId="{B9F80CC5-BF29-4B42-836D-95B8337B08DB}" srcOrd="1" destOrd="0" presId="urn:microsoft.com/office/officeart/2005/8/layout/hierarchy1"/>
    <dgm:cxn modelId="{12083EB6-E8D6-4DAC-97D2-5790AD426E52}" type="presParOf" srcId="{0777B78B-14EF-4698-83DB-CCF735A777BC}" destId="{E0375543-0348-48AA-933A-0C2970E481DF}" srcOrd="1" destOrd="0" presId="urn:microsoft.com/office/officeart/2005/8/layout/hierarchy1"/>
    <dgm:cxn modelId="{9EFBFB0D-64BE-4439-AF7B-55AF59177B02}" type="presParOf" srcId="{5643A49F-A96D-4F2A-8C8A-3C2A197CF3D9}" destId="{6400A6DA-04EB-4ADD-8157-5E1A81EBB342}" srcOrd="2" destOrd="0" presId="urn:microsoft.com/office/officeart/2005/8/layout/hierarchy1"/>
    <dgm:cxn modelId="{7289FC94-2926-436A-A7AF-721D687FD2AA}" type="presParOf" srcId="{5643A49F-A96D-4F2A-8C8A-3C2A197CF3D9}" destId="{8386CB82-2CA3-4E62-B001-A03BB0F7547C}" srcOrd="3" destOrd="0" presId="urn:microsoft.com/office/officeart/2005/8/layout/hierarchy1"/>
    <dgm:cxn modelId="{5FE99F31-187E-4E49-9F7F-C4C3E7F8E1F2}" type="presParOf" srcId="{8386CB82-2CA3-4E62-B001-A03BB0F7547C}" destId="{6BDA2FB6-DA64-4950-BDCD-6661753F177B}" srcOrd="0" destOrd="0" presId="urn:microsoft.com/office/officeart/2005/8/layout/hierarchy1"/>
    <dgm:cxn modelId="{CD1CF3B7-E069-40B9-BF01-4E4902CBB8E2}" type="presParOf" srcId="{6BDA2FB6-DA64-4950-BDCD-6661753F177B}" destId="{C2A3492E-3DE2-44D5-939E-1A2C8C43697B}" srcOrd="0" destOrd="0" presId="urn:microsoft.com/office/officeart/2005/8/layout/hierarchy1"/>
    <dgm:cxn modelId="{8D0BD557-C7D6-4D50-9E29-5DA6901861A6}" type="presParOf" srcId="{6BDA2FB6-DA64-4950-BDCD-6661753F177B}" destId="{10E72164-1C29-415F-A1A5-4B86AEB7AF4D}" srcOrd="1" destOrd="0" presId="urn:microsoft.com/office/officeart/2005/8/layout/hierarchy1"/>
    <dgm:cxn modelId="{D71E392A-5208-43E4-9439-F23E35DF155E}" type="presParOf" srcId="{8386CB82-2CA3-4E62-B001-A03BB0F7547C}" destId="{28335862-9CCE-49E5-8B33-E6F5CE315C0E}" srcOrd="1" destOrd="0" presId="urn:microsoft.com/office/officeart/2005/8/layout/hierarchy1"/>
    <dgm:cxn modelId="{A93045EA-9762-492F-8C68-6D3ECF246A67}" type="presParOf" srcId="{28335862-9CCE-49E5-8B33-E6F5CE315C0E}" destId="{92EA22BD-00EE-470B-86EB-199A5F584FAB}" srcOrd="0" destOrd="0" presId="urn:microsoft.com/office/officeart/2005/8/layout/hierarchy1"/>
    <dgm:cxn modelId="{0256CADA-78E4-4BDA-8CA5-41679E06736C}" type="presParOf" srcId="{28335862-9CCE-49E5-8B33-E6F5CE315C0E}" destId="{06EA0BA9-78E0-4DD3-B8C5-8F0EC7C56EEC}" srcOrd="1" destOrd="0" presId="urn:microsoft.com/office/officeart/2005/8/layout/hierarchy1"/>
    <dgm:cxn modelId="{DCFD1935-FE47-4D60-87EC-5498E8C831DC}" type="presParOf" srcId="{06EA0BA9-78E0-4DD3-B8C5-8F0EC7C56EEC}" destId="{DA1B66A0-E0EB-45D8-99EC-AFAC13390CDE}" srcOrd="0" destOrd="0" presId="urn:microsoft.com/office/officeart/2005/8/layout/hierarchy1"/>
    <dgm:cxn modelId="{6E81A445-982C-4904-AF18-B71142975B55}" type="presParOf" srcId="{DA1B66A0-E0EB-45D8-99EC-AFAC13390CDE}" destId="{A328F5D1-3E52-41EC-B2E2-5529FF4BFEF0}" srcOrd="0" destOrd="0" presId="urn:microsoft.com/office/officeart/2005/8/layout/hierarchy1"/>
    <dgm:cxn modelId="{B84802BE-27B5-4761-B9CF-6FFC577140BB}" type="presParOf" srcId="{DA1B66A0-E0EB-45D8-99EC-AFAC13390CDE}" destId="{3C135B64-9B4D-47F6-BFED-7644CB2FA01F}" srcOrd="1" destOrd="0" presId="urn:microsoft.com/office/officeart/2005/8/layout/hierarchy1"/>
    <dgm:cxn modelId="{627CA947-0C70-4EE7-BC10-6C25A554C26A}" type="presParOf" srcId="{06EA0BA9-78E0-4DD3-B8C5-8F0EC7C56EEC}" destId="{141A07AF-A88E-4FF3-9602-65638D5117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FCD8B-83B8-43E7-94EE-7A896FB8BF8C}">
      <dsp:nvSpPr>
        <dsp:cNvPr id="0" name=""/>
        <dsp:cNvSpPr/>
      </dsp:nvSpPr>
      <dsp:spPr>
        <a:xfrm>
          <a:off x="291256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159"/>
              </a:lnTo>
              <a:lnTo>
                <a:pt x="1489769" y="483159"/>
              </a:lnTo>
              <a:lnTo>
                <a:pt x="1489769" y="708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546543-83EE-4E56-9DEF-EF2A1950F010}">
      <dsp:nvSpPr>
        <dsp:cNvPr id="0" name=""/>
        <dsp:cNvSpPr/>
      </dsp:nvSpPr>
      <dsp:spPr>
        <a:xfrm>
          <a:off x="142279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1489769" y="0"/>
              </a:moveTo>
              <a:lnTo>
                <a:pt x="1489769" y="483159"/>
              </a:lnTo>
              <a:lnTo>
                <a:pt x="0" y="483159"/>
              </a:lnTo>
              <a:lnTo>
                <a:pt x="0" y="7089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31EAE-F244-40FD-9B64-8D0CE3A5A28B}">
      <dsp:nvSpPr>
        <dsp:cNvPr id="0" name=""/>
        <dsp:cNvSpPr/>
      </dsp:nvSpPr>
      <dsp:spPr>
        <a:xfrm>
          <a:off x="1693664" y="834"/>
          <a:ext cx="2437804" cy="154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04A0D-48A6-4D9A-9E6F-E759237E292D}">
      <dsp:nvSpPr>
        <dsp:cNvPr id="0" name=""/>
        <dsp:cNvSpPr/>
      </dsp:nvSpPr>
      <dsp:spPr>
        <a:xfrm>
          <a:off x="1964531" y="258158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დეპარტამენტის უფროსი - ვაკანტური</a:t>
          </a:r>
          <a:endParaRPr lang="en-US" sz="2100" kern="1200" dirty="0"/>
        </a:p>
      </dsp:txBody>
      <dsp:txXfrm>
        <a:off x="2009871" y="303498"/>
        <a:ext cx="2347124" cy="1457325"/>
      </dsp:txXfrm>
    </dsp:sp>
    <dsp:sp modelId="{49F5F4AB-26C9-40DA-BD34-A722E7F2A62A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3A333-F418-4676-8D9F-C36F0DFCB184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2 საშტატო ერთეული - </a:t>
          </a:r>
          <a:r>
            <a:rPr lang="ka-GE" sz="2100" kern="1200" dirty="0" smtClean="0"/>
            <a:t>მთავარი </a:t>
          </a:r>
          <a:r>
            <a:rPr lang="ka-GE" sz="2100" kern="1200" dirty="0" smtClean="0"/>
            <a:t>სპეციალისტი</a:t>
          </a:r>
          <a:endParaRPr lang="en-US" sz="2100" kern="1200" dirty="0"/>
        </a:p>
      </dsp:txBody>
      <dsp:txXfrm>
        <a:off x="520101" y="2560499"/>
        <a:ext cx="2347124" cy="1457325"/>
      </dsp:txXfrm>
    </dsp:sp>
    <dsp:sp modelId="{CB960208-B04C-4FE0-9CBE-6F76FB110885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50585-8E70-4E7E-A081-80986A2EC1B5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23 შტატგარეშე თანამშრომელი -   შრომის ინსპექტორი </a:t>
          </a:r>
          <a:endParaRPr lang="en-US" sz="2100" kern="1200" dirty="0"/>
        </a:p>
      </dsp:txBody>
      <dsp:txXfrm>
        <a:off x="3499640" y="2560499"/>
        <a:ext cx="2347124" cy="14573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A22BD-00EE-470B-86EB-199A5F584FAB}">
      <dsp:nvSpPr>
        <dsp:cNvPr id="0" name=""/>
        <dsp:cNvSpPr/>
      </dsp:nvSpPr>
      <dsp:spPr>
        <a:xfrm>
          <a:off x="4616604" y="2166487"/>
          <a:ext cx="91440" cy="5422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22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0A6DA-04EB-4ADD-8157-5E1A81EBB342}">
      <dsp:nvSpPr>
        <dsp:cNvPr id="0" name=""/>
        <dsp:cNvSpPr/>
      </dsp:nvSpPr>
      <dsp:spPr>
        <a:xfrm>
          <a:off x="3134924" y="440408"/>
          <a:ext cx="1527399" cy="542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504"/>
              </a:lnTo>
              <a:lnTo>
                <a:pt x="1527399" y="369504"/>
              </a:lnTo>
              <a:lnTo>
                <a:pt x="1527399" y="542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B5FFB-055A-4FBF-86F3-1B9A826AC7A0}">
      <dsp:nvSpPr>
        <dsp:cNvPr id="0" name=""/>
        <dsp:cNvSpPr/>
      </dsp:nvSpPr>
      <dsp:spPr>
        <a:xfrm>
          <a:off x="1847488" y="2166487"/>
          <a:ext cx="91440" cy="5422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22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AEB18-4E0E-463F-932D-14AD7D2E068E}">
      <dsp:nvSpPr>
        <dsp:cNvPr id="0" name=""/>
        <dsp:cNvSpPr/>
      </dsp:nvSpPr>
      <dsp:spPr>
        <a:xfrm>
          <a:off x="1893208" y="440408"/>
          <a:ext cx="1241715" cy="542215"/>
        </a:xfrm>
        <a:custGeom>
          <a:avLst/>
          <a:gdLst/>
          <a:ahLst/>
          <a:cxnLst/>
          <a:rect l="0" t="0" r="0" b="0"/>
          <a:pathLst>
            <a:path>
              <a:moveTo>
                <a:pt x="1241715" y="0"/>
              </a:moveTo>
              <a:lnTo>
                <a:pt x="1241715" y="369504"/>
              </a:lnTo>
              <a:lnTo>
                <a:pt x="0" y="369504"/>
              </a:lnTo>
              <a:lnTo>
                <a:pt x="0" y="5422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61FC7-278E-4D5D-B9BA-ADEF6252A797}">
      <dsp:nvSpPr>
        <dsp:cNvPr id="0" name=""/>
        <dsp:cNvSpPr/>
      </dsp:nvSpPr>
      <dsp:spPr>
        <a:xfrm>
          <a:off x="2202749" y="485"/>
          <a:ext cx="1864351" cy="4399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9893B-2F05-43EF-AA86-808FF3B533B7}">
      <dsp:nvSpPr>
        <dsp:cNvPr id="0" name=""/>
        <dsp:cNvSpPr/>
      </dsp:nvSpPr>
      <dsp:spPr>
        <a:xfrm>
          <a:off x="2409899" y="197277"/>
          <a:ext cx="1864351" cy="439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დეპარტამენტის უფროსი</a:t>
          </a:r>
          <a:endParaRPr lang="en-US" sz="1200" kern="1200" dirty="0"/>
        </a:p>
      </dsp:txBody>
      <dsp:txXfrm>
        <a:off x="2422784" y="210162"/>
        <a:ext cx="1838581" cy="414153"/>
      </dsp:txXfrm>
    </dsp:sp>
    <dsp:sp modelId="{BF9363FE-D552-47FF-B8CE-2DCB87363660}">
      <dsp:nvSpPr>
        <dsp:cNvPr id="0" name=""/>
        <dsp:cNvSpPr/>
      </dsp:nvSpPr>
      <dsp:spPr>
        <a:xfrm>
          <a:off x="572959" y="982624"/>
          <a:ext cx="2640499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F767B-CE1E-4DFF-A62C-F61281E341D1}">
      <dsp:nvSpPr>
        <dsp:cNvPr id="0" name=""/>
        <dsp:cNvSpPr/>
      </dsp:nvSpPr>
      <dsp:spPr>
        <a:xfrm>
          <a:off x="780109" y="1179416"/>
          <a:ext cx="2640499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ინსპექტირების სამმართველოს უფროსი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შრომის ანაზღაურება - 1800 ლარი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b="1" kern="1200" dirty="0" smtClean="0"/>
            <a:t>სამმართველოს  ფუნქციები 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b="0" kern="1200" dirty="0" smtClean="0"/>
            <a:t>ინსპექტირებების განხორციელება , დასკვნების, მითითებების, და ანგარიშების მომზადება , რემონიტორინგი , განცხადებებისა და საჩივრების, შემოსული შეტყობინებების განხილვა რეაგირება, ტრეფიკინგის კუთხით ინსპექტირება  </a:t>
          </a:r>
          <a:endParaRPr lang="en-US" sz="800" b="0" kern="1200" dirty="0"/>
        </a:p>
      </dsp:txBody>
      <dsp:txXfrm>
        <a:off x="814783" y="1214090"/>
        <a:ext cx="2571151" cy="1114515"/>
      </dsp:txXfrm>
    </dsp:sp>
    <dsp:sp modelId="{66C72C74-FD64-4458-8F57-21F76EC7AA28}">
      <dsp:nvSpPr>
        <dsp:cNvPr id="0" name=""/>
        <dsp:cNvSpPr/>
      </dsp:nvSpPr>
      <dsp:spPr>
        <a:xfrm>
          <a:off x="961033" y="2708702"/>
          <a:ext cx="1864351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80CC5-BF29-4B42-836D-95B8337B08DB}">
      <dsp:nvSpPr>
        <dsp:cNvPr id="0" name=""/>
        <dsp:cNvSpPr/>
      </dsp:nvSpPr>
      <dsp:spPr>
        <a:xfrm>
          <a:off x="1168183" y="2905495"/>
          <a:ext cx="1864351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40 შრომის ინსპექტორი  -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2018 წ.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2  საშტატო ერთეული , 38  შტატგარეშე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2019 წ.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40 საშტატო ერთეული </a:t>
          </a:r>
          <a:endParaRPr lang="en-US" sz="900" kern="1200" dirty="0"/>
        </a:p>
      </dsp:txBody>
      <dsp:txXfrm>
        <a:off x="1202857" y="2940169"/>
        <a:ext cx="1795003" cy="1114515"/>
      </dsp:txXfrm>
    </dsp:sp>
    <dsp:sp modelId="{C2A3492E-3DE2-44D5-939E-1A2C8C43697B}">
      <dsp:nvSpPr>
        <dsp:cNvPr id="0" name=""/>
        <dsp:cNvSpPr/>
      </dsp:nvSpPr>
      <dsp:spPr>
        <a:xfrm>
          <a:off x="3627758" y="982624"/>
          <a:ext cx="2069131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72164-1C29-415F-A1A5-4B86AEB7AF4D}">
      <dsp:nvSpPr>
        <dsp:cNvPr id="0" name=""/>
        <dsp:cNvSpPr/>
      </dsp:nvSpPr>
      <dsp:spPr>
        <a:xfrm>
          <a:off x="3834909" y="1179416"/>
          <a:ext cx="2069131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მონიტორინგისა და აღსრულების კონტროლის სამმართველოს უფროსი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შრომის ანაზღაურება - 1800 ლარი 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800" b="1" kern="1200" dirty="0" smtClean="0"/>
            <a:t>სამმართველოს  ფუნქციები</a:t>
          </a:r>
          <a:r>
            <a:rPr lang="ka-GE" sz="800" kern="1200" dirty="0" smtClean="0"/>
            <a:t>: </a:t>
          </a:r>
          <a:r>
            <a:rPr lang="en-US" sz="800" kern="1200" dirty="0" smtClean="0"/>
            <a:t>Soft-</a:t>
          </a:r>
          <a:r>
            <a:rPr lang="ka-GE" sz="800" kern="1200" dirty="0" smtClean="0"/>
            <a:t>ის პროგრამის  კონტროლი და მართვა, სანქცირების  პროცესის მონიტორინგი, ანალიტიკა</a:t>
          </a:r>
          <a:endParaRPr lang="en-US" sz="8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800" kern="1200" dirty="0" smtClean="0"/>
            <a:t>ანგარიშგება, </a:t>
          </a:r>
          <a:endParaRPr lang="en-US" sz="800" kern="1200" dirty="0"/>
        </a:p>
      </dsp:txBody>
      <dsp:txXfrm>
        <a:off x="3869583" y="1214090"/>
        <a:ext cx="1999783" cy="1114515"/>
      </dsp:txXfrm>
    </dsp:sp>
    <dsp:sp modelId="{A328F5D1-3E52-41EC-B2E2-5529FF4BFEF0}">
      <dsp:nvSpPr>
        <dsp:cNvPr id="0" name=""/>
        <dsp:cNvSpPr/>
      </dsp:nvSpPr>
      <dsp:spPr>
        <a:xfrm>
          <a:off x="3730149" y="2708702"/>
          <a:ext cx="1864351" cy="1183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135B64-9B4D-47F6-BFED-7644CB2FA01F}">
      <dsp:nvSpPr>
        <dsp:cNvPr id="0" name=""/>
        <dsp:cNvSpPr/>
      </dsp:nvSpPr>
      <dsp:spPr>
        <a:xfrm>
          <a:off x="3937299" y="2905495"/>
          <a:ext cx="1864351" cy="1183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3  სპეციალისტი - (1 იურისტი, 1 მონიტორინგის სპეციალისტი, 1 – </a:t>
          </a:r>
          <a:r>
            <a:rPr lang="en-US" sz="900" kern="1200" dirty="0" smtClean="0"/>
            <a:t>soft-</a:t>
          </a:r>
          <a:r>
            <a:rPr lang="ka-GE" sz="900" kern="1200" dirty="0" smtClean="0"/>
            <a:t>ის</a:t>
          </a:r>
          <a:r>
            <a:rPr lang="en-US" sz="900" kern="1200" dirty="0" smtClean="0"/>
            <a:t> </a:t>
          </a:r>
          <a:r>
            <a:rPr lang="ka-GE" sz="900" kern="1200" dirty="0" smtClean="0"/>
            <a:t>სპეციალისტი )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1250 ლარი (შრომის ანაზღაურება)</a:t>
          </a:r>
          <a:endParaRPr lang="en-US" sz="900" kern="1200" dirty="0"/>
        </a:p>
      </dsp:txBody>
      <dsp:txXfrm>
        <a:off x="3971973" y="2940169"/>
        <a:ext cx="1795003" cy="1114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3/21/2018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1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3/21/2018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67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381000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>
                <a:solidFill>
                  <a:srgbClr val="008080"/>
                </a:solidFill>
              </a:rPr>
              <a:t>შრომის ინსპექტირების </a:t>
            </a:r>
            <a:r>
              <a:rPr lang="ka-GE" sz="2400" b="1" dirty="0" smtClean="0">
                <a:solidFill>
                  <a:srgbClr val="008080"/>
                </a:solidFill>
              </a:rPr>
              <a:t>დეპარტამენტი</a:t>
            </a:r>
            <a:endParaRPr lang="en-US" sz="2400" b="1" dirty="0" smtClean="0">
              <a:solidFill>
                <a:srgbClr val="008080"/>
              </a:solidFill>
            </a:endParaRP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არსებული სიტუაცია</a:t>
            </a:r>
            <a:endParaRPr lang="en-US" sz="2400" b="1" i="1" dirty="0">
              <a:solidFill>
                <a:srgbClr val="00808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8093" y="1938353"/>
            <a:ext cx="2876107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b="1" dirty="0" smtClean="0">
                <a:solidFill>
                  <a:srgbClr val="008080"/>
                </a:solidFill>
                <a:latin typeface="Acad Nusx Geo" pitchFamily="34" charset="0"/>
              </a:rPr>
              <a:t>მანდატი</a:t>
            </a:r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: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1. 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ინსპექტირების განხორციელება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ნებაყოფლობითი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  (პროგრამის ფარგლებში)- გეგმიური ინსპექტირების განხორციელება შრომის უსაფრთხოების კუთხით;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სავალდებულო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  (მთავრობის დადგენილების საფუძველზე)- იძულებითი შრომისა და ადამიანის ვაჭრობის (ტრეფიკინგის) ნიშნების იდენტიფიცირების მიზნით გეგმიური და არაგეგმიური შემოწმების განხორციელება;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2.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 უბედური შემთხვევების მოკვლევა და დასკვნების მომზადება;</a:t>
            </a:r>
          </a:p>
          <a:p>
            <a:r>
              <a:rPr lang="ka-GE" sz="1300" b="1" dirty="0">
                <a:solidFill>
                  <a:srgbClr val="008080"/>
                </a:solidFill>
                <a:latin typeface="Acad Nusx Geo" pitchFamily="34" charset="0"/>
              </a:rPr>
              <a:t>3</a:t>
            </a:r>
            <a:r>
              <a:rPr lang="ka-GE" sz="1300" dirty="0">
                <a:solidFill>
                  <a:srgbClr val="008080"/>
                </a:solidFill>
                <a:latin typeface="Acad Nusx Geo" pitchFamily="34" charset="0"/>
              </a:rPr>
              <a:t>. ფიზიკური და იურიდიული პირების განცხადებების განხილვა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;</a:t>
            </a:r>
          </a:p>
          <a:p>
            <a:endParaRPr lang="ka-GE" sz="1400" dirty="0">
              <a:solidFill>
                <a:srgbClr val="008080"/>
              </a:solidFill>
              <a:latin typeface="Acad Nusx Geo" pitchFamily="34" charset="0"/>
            </a:endParaRPr>
          </a:p>
          <a:p>
            <a:endParaRPr lang="en-US" sz="1400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787568500"/>
              </p:ext>
            </p:extLst>
          </p:nvPr>
        </p:nvGraphicFramePr>
        <p:xfrm>
          <a:off x="2895600" y="1422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8167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8080"/>
                </a:solidFill>
              </a:rPr>
              <a:t>შრომის ინსპექტირების დეპარტამენტი </a:t>
            </a:r>
            <a:r>
              <a:rPr lang="ka-GE" sz="2000" b="1" i="1" dirty="0" smtClean="0">
                <a:solidFill>
                  <a:srgbClr val="008080"/>
                </a:solidFill>
              </a:rPr>
              <a:t>არსებული სიტუაცია</a:t>
            </a:r>
            <a:endParaRPr lang="en-US" sz="2000" b="1" i="1" dirty="0">
              <a:solidFill>
                <a:srgbClr val="00808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87250"/>
              </p:ext>
            </p:extLst>
          </p:nvPr>
        </p:nvGraphicFramePr>
        <p:xfrm>
          <a:off x="157724" y="1524000"/>
          <a:ext cx="8833876" cy="441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1698"/>
                <a:gridCol w="2459616"/>
                <a:gridCol w="3612562"/>
              </a:tblGrid>
              <a:tr h="27190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ადამიანური რესურსები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 smtClean="0">
                          <a:effectLst/>
                        </a:rPr>
                        <a:t>ფინანსური რესურსი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ტექნიკური აღჭურვილობა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47462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673076"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დეპარტამენტის უფროსი - ვაკანტური;</a:t>
                      </a:r>
                    </a:p>
                    <a:p>
                      <a:pPr algn="ctr" fontAlgn="t"/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შრომის ინსპექტორი</a:t>
                      </a:r>
                      <a:r>
                        <a:rPr lang="ka-GE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-25 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(23 შტატგარეშე თანამშრომელი, 2 უფროსი სპეციალისტი)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baseline="0" dirty="0" smtClean="0">
                          <a:effectLst/>
                        </a:rPr>
                        <a:t>2017 წ ბიუჯეტი-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575 000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ლ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</a:t>
                      </a: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algn="ctr" fontAlgn="t"/>
                      <a:r>
                        <a:rPr lang="ka-GE" sz="1100" u="none" strike="noStrike" baseline="0" dirty="0" smtClean="0">
                          <a:effectLst/>
                        </a:rPr>
                        <a:t>2017 წ საკასო ხარჯი-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310 089.62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ლ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</a:t>
                      </a: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t"/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2018 წ ბიუჯეტი -- 910 000 ლარი</a:t>
                      </a: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  </a:t>
                      </a:r>
                      <a:r>
                        <a:rPr lang="ka-GE" sz="1100" u="none" strike="noStrike" dirty="0" smtClean="0">
                          <a:effectLst/>
                        </a:rPr>
                        <a:t>1 მანქანა - </a:t>
                      </a:r>
                      <a:r>
                        <a:rPr lang="en-US" sz="1100" u="none" strike="noStrike" dirty="0" smtClean="0">
                          <a:effectLst/>
                        </a:rPr>
                        <a:t>TOYOTA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XXXX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განკუთვნილი დეპ. უფროსისათვის</a:t>
                      </a:r>
                      <a:endParaRPr lang="en-US" sz="1100" u="none" strike="noStrike" baseline="0" dirty="0" smtClean="0">
                        <a:effectLst/>
                      </a:endParaRPr>
                    </a:p>
                    <a:p>
                      <a:pPr algn="l" rtl="0" fontAlgn="t"/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კომპიუტერი</a:t>
                      </a: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იდს -  პერსონალური ეკიპირება</a:t>
                      </a:r>
                      <a:endParaRPr lang="en-US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ერთეული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ჩაფხუტი; სპეც-ფეხსაცმელი; ჟილეტი დეპარტამენტის გრავირებით; მაღალი ხილვადობის (სპეც) ჟილეტი; რესპირატორი; 50 ერთ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ხელთათმანები; ხმაურმხშობი ყურის სრული დაფარვით </a:t>
                      </a:r>
                      <a:r>
                        <a:rPr lang="en-US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ერთეული;  ხმაურმხოშობი სილიკონის 50 ერთ; სპეც-სათვალე  - 40 ერთეული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1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მზომი ხელსაწყოები  3 ერთეული: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ხმაურმზომი; განათების მზომი ხელსაწყო,  ტემპერატურისა და ტენიანობის მზომი ხელსაწყო; მტვრის მზომი ხელსაწყო 1 ერთეული. ყველა ხელსაწყო მუშა მდგომარეობაშია. </a:t>
                      </a:r>
                      <a:endParaRPr lang="en-US" sz="11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 fontAlgn="t"/>
                      <a:endParaRPr lang="en-US" sz="1100" b="0" i="0" u="none" strike="noStrike" kern="12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12925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045" y="1787582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money lar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806832"/>
            <a:ext cx="505948" cy="479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381000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ხედვა</a:t>
            </a:r>
          </a:p>
          <a:p>
            <a:pPr algn="ctr">
              <a:buNone/>
            </a:pPr>
            <a:r>
              <a:rPr lang="ka-GE" sz="2400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სტრუქტურა და მანდატი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447800"/>
            <a:ext cx="3200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b="1" dirty="0" smtClean="0">
                <a:solidFill>
                  <a:srgbClr val="008080"/>
                </a:solidFill>
                <a:latin typeface="Acad Nusx Geo" pitchFamily="34" charset="0"/>
              </a:rPr>
              <a:t>მანდატი</a:t>
            </a:r>
            <a:r>
              <a:rPr lang="ka-GE" sz="1200" b="1" dirty="0">
                <a:solidFill>
                  <a:srgbClr val="008080"/>
                </a:solidFill>
                <a:latin typeface="Acad Nusx Geo" pitchFamily="34" charset="0"/>
              </a:rPr>
              <a:t>:</a:t>
            </a:r>
          </a:p>
          <a:p>
            <a:pPr marL="228600" indent="-228600">
              <a:buAutoNum type="arabicPeriod"/>
            </a:pPr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ინსპექტირების განხორციელება</a:t>
            </a:r>
          </a:p>
          <a:p>
            <a:r>
              <a:rPr lang="ka-GE" sz="1200" b="1" dirty="0">
                <a:solidFill>
                  <a:srgbClr val="008080"/>
                </a:solidFill>
                <a:latin typeface="Acad Nusx Geo" pitchFamily="34" charset="0"/>
              </a:rPr>
              <a:t>სავალდებულო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იძულებითი შრომისა და ადამიანის ვაჭრობის (ტრეფიკინგის) ნიშნების იდენტიფიცირების მიზნით გეგმიური და არაგეგმიური შემოწმების განხორციელება(მთავრობის დადგენილების საფუძველზე);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მძიმე, მავნე და საშიშპირობებიან კომპანიების შემოწმება  უსაფრთხოების კუთხით (საქართველოს კანონის მიხედვით).</a:t>
            </a:r>
          </a:p>
          <a:p>
            <a:r>
              <a:rPr lang="ka-GE" sz="1200" b="1" dirty="0">
                <a:solidFill>
                  <a:srgbClr val="008080"/>
                </a:solidFill>
                <a:latin typeface="Acad Nusx Geo" pitchFamily="34" charset="0"/>
              </a:rPr>
              <a:t>ნებაყოფლობითი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  (პროგრამის ფარგლებში)- გეგმიური ინსპექტირების განხორციელება შრომის უსაფრთხოებისა და უფლებების კუთხით;</a:t>
            </a:r>
          </a:p>
          <a:p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2. ადმინისტრაციული  სახდელების დაკისრება</a:t>
            </a:r>
            <a:r>
              <a:rPr lang="ka-GE" sz="1200" dirty="0">
                <a:solidFill>
                  <a:srgbClr val="008080"/>
                </a:solidFill>
                <a:latin typeface="Acad Nusx Geo" pitchFamily="34" charset="0"/>
              </a:rPr>
              <a:t>;</a:t>
            </a:r>
          </a:p>
          <a:p>
            <a:endParaRPr lang="ka-GE" sz="1200" dirty="0">
              <a:solidFill>
                <a:srgbClr val="008080"/>
              </a:solidFill>
              <a:latin typeface="Acad Nusx Geo" pitchFamily="34" charset="0"/>
            </a:endParaRPr>
          </a:p>
          <a:p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3. უბედური შემთხვევების მოკვლევა და დასკვნების მომზადება;</a:t>
            </a:r>
          </a:p>
          <a:p>
            <a:endParaRPr lang="ka-GE" sz="1200" b="1" u="sng" dirty="0">
              <a:solidFill>
                <a:srgbClr val="008080"/>
              </a:solidFill>
              <a:latin typeface="Acad Nusx Geo" pitchFamily="34" charset="0"/>
            </a:endParaRPr>
          </a:p>
          <a:p>
            <a:r>
              <a:rPr lang="ka-GE" sz="1200" b="1" u="sng" dirty="0">
                <a:solidFill>
                  <a:srgbClr val="008080"/>
                </a:solidFill>
                <a:latin typeface="Acad Nusx Geo" pitchFamily="34" charset="0"/>
              </a:rPr>
              <a:t>4. ფიზიკური და იურიდიული პირების განცხადებების განხილვა;</a:t>
            </a:r>
          </a:p>
          <a:p>
            <a:endParaRPr lang="ka-GE" dirty="0">
              <a:solidFill>
                <a:srgbClr val="008080"/>
              </a:solidFill>
              <a:latin typeface="Acad Nusx Geo" pitchFamily="34" charset="0"/>
            </a:endParaRPr>
          </a:p>
          <a:p>
            <a:endParaRPr lang="en-US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135176"/>
              </p:ext>
            </p:extLst>
          </p:nvPr>
        </p:nvGraphicFramePr>
        <p:xfrm>
          <a:off x="2743200" y="1396556"/>
          <a:ext cx="6477000" cy="4089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6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8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ხედვა</a:t>
            </a:r>
          </a:p>
          <a:p>
            <a:pPr algn="ctr"/>
            <a:r>
              <a:rPr lang="ka-GE" sz="2800" b="1" i="1" dirty="0">
                <a:solidFill>
                  <a:srgbClr val="008080"/>
                </a:solidFill>
              </a:rPr>
              <a:t>ადამიანური </a:t>
            </a:r>
            <a:r>
              <a:rPr lang="ka-GE" sz="2800" b="1" i="1" dirty="0" smtClean="0">
                <a:solidFill>
                  <a:srgbClr val="008080"/>
                </a:solidFill>
              </a:rPr>
              <a:t>რესურსები</a:t>
            </a:r>
          </a:p>
          <a:p>
            <a:pPr algn="ctr"/>
            <a:endParaRPr lang="en-US" sz="1600" b="1" i="1" dirty="0">
              <a:solidFill>
                <a:srgbClr val="008080"/>
              </a:solidFill>
            </a:endParaRPr>
          </a:p>
          <a:p>
            <a:r>
              <a:rPr lang="ka-GE" sz="1600" b="1" dirty="0" smtClean="0"/>
              <a:t>შრომის </a:t>
            </a:r>
            <a:r>
              <a:rPr lang="ka-GE" sz="1600" b="1" dirty="0"/>
              <a:t>ინსპექტორების რაოდენობის </a:t>
            </a:r>
            <a:r>
              <a:rPr lang="ka-GE" sz="1600" b="1" dirty="0" smtClean="0"/>
              <a:t>განსაზღვრა:</a:t>
            </a:r>
            <a:endParaRPr lang="en-US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1 </a:t>
            </a:r>
            <a:r>
              <a:rPr lang="ka-GE" sz="1600" dirty="0"/>
              <a:t>ინსპექტორი - </a:t>
            </a:r>
            <a:r>
              <a:rPr lang="en-US" sz="1600" dirty="0"/>
              <a:t>20,000 </a:t>
            </a:r>
            <a:r>
              <a:rPr lang="ka-GE" sz="1600" dirty="0"/>
              <a:t>დასაქმებულზე - გარდამავალი  ეკონომიკის მქონე ქვეყნებისთვის (</a:t>
            </a:r>
            <a:r>
              <a:rPr lang="en-US" sz="1600" dirty="0"/>
              <a:t>transition economies</a:t>
            </a:r>
            <a:r>
              <a:rPr lang="ka-GE" sz="1600" dirty="0" smtClean="0"/>
              <a:t>)</a:t>
            </a:r>
            <a:r>
              <a:rPr lang="ka-GE" sz="1600" dirty="0"/>
              <a:t> </a:t>
            </a:r>
            <a:r>
              <a:rPr lang="ka-GE" sz="1600" dirty="0" smtClean="0"/>
              <a:t>(შსო-ს მეთოდოლოგიით);</a:t>
            </a:r>
            <a:endParaRPr lang="en-US" sz="1600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 საქართველო </a:t>
            </a:r>
            <a:r>
              <a:rPr lang="ka-GE" sz="1600" dirty="0"/>
              <a:t>მიეკუთვნება გარდამავალი ეკონომიკის ქვეყნების </a:t>
            </a:r>
            <a:r>
              <a:rPr lang="ka-GE" sz="1600" dirty="0" smtClean="0"/>
              <a:t>რიგს, შესაბამისად შრომის ინსპექტირების ყველა სფეროზე გავრცელების შემთხვევაში საჭიროებს </a:t>
            </a:r>
            <a:r>
              <a:rPr lang="ka-GE" sz="1600" b="1" dirty="0" smtClean="0"/>
              <a:t>88 </a:t>
            </a:r>
            <a:r>
              <a:rPr lang="ka-GE" sz="1600" b="1" dirty="0"/>
              <a:t>შრომის</a:t>
            </a:r>
            <a:r>
              <a:rPr lang="ka-GE" sz="1600" dirty="0"/>
              <a:t> </a:t>
            </a:r>
            <a:r>
              <a:rPr lang="ka-GE" sz="1600" b="1" dirty="0" smtClean="0"/>
              <a:t>ინსპექტორს, რომელიც </a:t>
            </a:r>
            <a:r>
              <a:rPr lang="ka-GE" sz="1600" b="1" dirty="0"/>
              <a:t>მოემსახურება - 1 763 300 დასაქმებულს</a:t>
            </a:r>
            <a:r>
              <a:rPr lang="ka-GE" sz="1600" dirty="0"/>
              <a:t>  საქართველოში (საქსტატის </a:t>
            </a:r>
            <a:r>
              <a:rPr lang="ka-GE" sz="1600" dirty="0" smtClean="0"/>
              <a:t>მონაცემებით);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ვინაიდან </a:t>
            </a:r>
            <a:r>
              <a:rPr lang="ka-GE" sz="1600" b="1" u="sng" dirty="0" smtClean="0"/>
              <a:t>2018 წელს </a:t>
            </a:r>
            <a:r>
              <a:rPr lang="ka-GE" sz="1600" dirty="0" smtClean="0"/>
              <a:t>შრომის ინსპექტირების გავრცელების სფეროდ განისაზღვრა მომეტებული რისკის მქონე მძიმე, მავნე და საშიშპირობებიანი სფეროები, შესაბამისად საჭირო ინსპექტორთა რაოდენობა განისაზღვროს </a:t>
            </a:r>
            <a:r>
              <a:rPr lang="ka-GE" sz="1600" b="1" u="sng" dirty="0" smtClean="0"/>
              <a:t>40 შრომის ინსპექტორით.</a:t>
            </a:r>
          </a:p>
          <a:p>
            <a:endParaRPr lang="ka-GE" sz="1600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დღეის მდგომარეობით შტატგარეშე თანამშრომლად დასაქმებულია 25</a:t>
            </a:r>
            <a:r>
              <a:rPr lang="ka-GE" sz="1600" dirty="0" smtClean="0">
                <a:solidFill>
                  <a:srgbClr val="FF0000"/>
                </a:solidFill>
              </a:rPr>
              <a:t> </a:t>
            </a:r>
            <a:r>
              <a:rPr lang="ka-GE" sz="1600" dirty="0" smtClean="0"/>
              <a:t>შრომის ინსპექტორი</a:t>
            </a:r>
            <a:r>
              <a:rPr lang="en-US" sz="1600" dirty="0" smtClean="0"/>
              <a:t> (2 </a:t>
            </a:r>
            <a:r>
              <a:rPr lang="ka-GE" sz="1600" dirty="0" smtClean="0"/>
              <a:t>შტატით განსაზღვრული, 23 შტატგარეშე), შესაბამისად საჭიროა </a:t>
            </a:r>
            <a:r>
              <a:rPr lang="ka-GE" sz="1600" b="1" u="sng" dirty="0" smtClean="0"/>
              <a:t>15 შრომის ინსპექტორის დამატება</a:t>
            </a:r>
            <a:r>
              <a:rPr lang="ka-GE" sz="1600" dirty="0" smtClean="0"/>
              <a:t>.</a:t>
            </a:r>
          </a:p>
          <a:p>
            <a:endParaRPr lang="ka-GE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შრომის ინსპექტორების გადამზადება.</a:t>
            </a:r>
            <a:endParaRPr lang="en-US" sz="1600" dirty="0"/>
          </a:p>
          <a:p>
            <a:r>
              <a:rPr lang="ka-GE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1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ტექნიკური აღჭურვა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500" y="1474887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/>
              <a:t>შრომის ინსპექტირების პროეცესის გამჭვირვალობის უზრუნველყოფა: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Body </a:t>
            </a:r>
            <a:r>
              <a:rPr lang="ka-GE" b="1" dirty="0"/>
              <a:t>Cam</a:t>
            </a:r>
            <a:r>
              <a:rPr lang="ka-GE" dirty="0"/>
              <a:t>-ები </a:t>
            </a:r>
            <a:r>
              <a:rPr lang="ka-GE" dirty="0" smtClean="0"/>
              <a:t>ჩამწერით - 40 ცალი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Tablet</a:t>
            </a:r>
            <a:r>
              <a:rPr lang="ka-GE" dirty="0" smtClean="0"/>
              <a:t> , GSM </a:t>
            </a:r>
            <a:r>
              <a:rPr lang="ka-GE" dirty="0"/>
              <a:t>მოდულით ელექტრონული ფორმების </a:t>
            </a:r>
            <a:r>
              <a:rPr lang="ka-GE" dirty="0" smtClean="0"/>
              <a:t>შესავსებად - 40 ცალი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Soft-</a:t>
            </a:r>
            <a:r>
              <a:rPr lang="ka-GE" dirty="0" smtClean="0"/>
              <a:t>ი</a:t>
            </a:r>
            <a:endParaRPr lang="en-US" dirty="0"/>
          </a:p>
          <a:p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ka-GE" b="1" dirty="0" smtClean="0"/>
              <a:t>შრომის ინსპექტირების პროცესის  მობილობის  და ეფექტურობის უზრუნველყოფა: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მაღალი გამავლობის ავტომობილი - 1 ცალი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მტვრის, ხმაურის, განათების, ტემპერატურის, ტენიანობის და ა.შ საზომი მოწყობილობების შეძენა</a:t>
            </a:r>
          </a:p>
          <a:p>
            <a:endParaRPr lang="ka-GE" dirty="0"/>
          </a:p>
          <a:p>
            <a:r>
              <a:rPr lang="ka-GE" b="1" dirty="0" smtClean="0"/>
              <a:t>შრომის ინსპექტორების უსაფრთხოების უზრუნველყოფა: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პერსონალური ეკიპირების (ჩაფხუტი, ყურსაცავი, სათვალე, რესპირატორი, ლაბადა და ა.შ.) შეძენა - 40 ცალი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კომუნიკაციის სტრატეგია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905000"/>
            <a:ext cx="876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b="1" dirty="0" smtClean="0"/>
              <a:t>შრომის ინსპექტირების ინსტიტუტის მიმართ ნდობის ჩამოყალიბება: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შრომის ინსპექტირების დეპარტამენტის ბრენდის, ლოგოს და სლოგანის შექმნა.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საზოგადოებაში სწორი მოლოდინების ჩამოყალიბების მიზნით, დეპარტამენტის უფლებამოსილებების შესახებ საინფორმაციო  ვიდეო/აუდიო რგოლის და ვიზუალური მასალის შექმნა.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>
                <a:solidFill>
                  <a:srgbClr val="FF0000"/>
                </a:solidFill>
              </a:rPr>
              <a:t>საერთაშორისო შრომის დღეს - 1 მაისს, 15 დამატებითი ინსპექტორის, დეპარტამენტის ახალი ბრენდის და სლოგანის საზოგადოებისთვის გაცნობა.</a:t>
            </a:r>
          </a:p>
          <a:p>
            <a:pPr algn="just"/>
            <a:r>
              <a:rPr lang="ka-GE" dirty="0" smtClean="0"/>
              <a:t> </a:t>
            </a:r>
            <a:endParaRPr lang="ka-GE" sz="2000" i="1" u="sng" dirty="0"/>
          </a:p>
        </p:txBody>
      </p:sp>
    </p:spTree>
    <p:extLst>
      <p:ext uri="{BB962C8B-B14F-4D97-AF65-F5344CB8AC3E}">
        <p14:creationId xmlns:p14="http://schemas.microsoft.com/office/powerpoint/2010/main" val="83231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ფინანსური რესურსი (2018 წ)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447800"/>
            <a:ext cx="87630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 smtClean="0"/>
              <a:t>დამატებით საჭირო რესურსი: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15 შრომის ინსპექტორის ხელფასი (1250 ლ)(მაისი-დეკემბერი)- 18 750ლ/თვეში= </a:t>
            </a:r>
            <a:r>
              <a:rPr lang="ka-GE" sz="1600" b="1" u="sng" dirty="0" smtClean="0"/>
              <a:t>150 000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2 სამმართველოს უფროსი (1800 ლ) (მაისი - დეკემბერი) – 3600 ლ/თვეში=</a:t>
            </a:r>
            <a:r>
              <a:rPr lang="ka-GE" sz="1600" b="1" u="sng" dirty="0" smtClean="0"/>
              <a:t>28 800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2 </a:t>
            </a:r>
            <a:r>
              <a:rPr lang="ka-GE" sz="1600" dirty="0" smtClean="0"/>
              <a:t>მთავარი სპეციალისტი (1250 ლ) (მაისი-დეკემბერი) – 2500 ლ/თვეში=</a:t>
            </a:r>
            <a:r>
              <a:rPr lang="ka-GE" sz="1600" b="1" u="sng" dirty="0" smtClean="0"/>
              <a:t>20 000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Body Cam</a:t>
            </a:r>
            <a:endParaRPr lang="ka-GE" sz="1600" dirty="0" smtClean="0"/>
          </a:p>
          <a:p>
            <a:r>
              <a:rPr lang="ka-GE" sz="1600" dirty="0" smtClean="0"/>
              <a:t>Min</a:t>
            </a:r>
            <a:r>
              <a:rPr lang="ka-GE" sz="1600" dirty="0"/>
              <a:t>: </a:t>
            </a:r>
            <a:r>
              <a:rPr lang="ka-GE" sz="1600" dirty="0" smtClean="0"/>
              <a:t>$200*40=$8 </a:t>
            </a:r>
            <a:r>
              <a:rPr lang="ka-GE" sz="1600" dirty="0"/>
              <a:t>000 </a:t>
            </a:r>
            <a:r>
              <a:rPr lang="ka-GE" sz="1600" dirty="0" smtClean="0"/>
              <a:t>–( </a:t>
            </a:r>
            <a:r>
              <a:rPr lang="ka-GE" sz="1600" dirty="0"/>
              <a:t>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19 600 ლარი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 smtClean="0"/>
              <a:t>Max: $240*40=$9 </a:t>
            </a:r>
            <a:r>
              <a:rPr lang="ka-GE" sz="1600" dirty="0"/>
              <a:t>600 </a:t>
            </a:r>
            <a:r>
              <a:rPr lang="ka-GE" sz="1600" dirty="0" smtClean="0"/>
              <a:t>–  </a:t>
            </a:r>
            <a:r>
              <a:rPr lang="ka-GE" sz="1600" dirty="0"/>
              <a:t>(2,45  ვალუტის  კურსით ) -</a:t>
            </a:r>
            <a:r>
              <a:rPr lang="ka-GE" sz="1600" b="1" u="sng" dirty="0"/>
              <a:t>23 520 ლარი</a:t>
            </a:r>
            <a:r>
              <a:rPr lang="ka-GE" sz="1600" dirty="0"/>
              <a:t> 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Tablets</a:t>
            </a:r>
          </a:p>
          <a:p>
            <a:r>
              <a:rPr lang="ka-GE" sz="1600" dirty="0" smtClean="0"/>
              <a:t>Min</a:t>
            </a:r>
            <a:r>
              <a:rPr lang="ka-GE" sz="1600" dirty="0"/>
              <a:t>: </a:t>
            </a:r>
            <a:r>
              <a:rPr lang="ka-GE" sz="1600" dirty="0" smtClean="0"/>
              <a:t>$200*40=$8 </a:t>
            </a:r>
            <a:r>
              <a:rPr lang="ka-GE" sz="1600" dirty="0"/>
              <a:t>000  (USD)  –( 2,45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19 600 ლარი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/>
              <a:t>Max: </a:t>
            </a:r>
            <a:r>
              <a:rPr lang="ka-GE" sz="1600" dirty="0" smtClean="0"/>
              <a:t>$250*40=$10 </a:t>
            </a:r>
            <a:r>
              <a:rPr lang="ka-GE" sz="1600" dirty="0"/>
              <a:t>000 (USD) – 2,45  ვალუტის  კურსით -</a:t>
            </a:r>
            <a:r>
              <a:rPr lang="ka-GE" sz="1600" b="1" u="sng" dirty="0"/>
              <a:t>24 500 ლარი 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Soft</a:t>
            </a:r>
            <a:endParaRPr lang="en-US" sz="1600" dirty="0"/>
          </a:p>
          <a:p>
            <a:r>
              <a:rPr lang="ka-GE" sz="1600" dirty="0"/>
              <a:t>Min: </a:t>
            </a:r>
            <a:r>
              <a:rPr lang="ka-GE" sz="1600" dirty="0" smtClean="0"/>
              <a:t>$10</a:t>
            </a:r>
            <a:r>
              <a:rPr lang="ka-GE" sz="1600" dirty="0"/>
              <a:t> </a:t>
            </a:r>
            <a:r>
              <a:rPr lang="ka-GE" sz="1600" dirty="0" smtClean="0"/>
              <a:t>000  </a:t>
            </a:r>
            <a:r>
              <a:rPr lang="ka-GE" sz="1600" dirty="0"/>
              <a:t>–( 2,45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24 500 ლარი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/>
              <a:t>Max: </a:t>
            </a:r>
            <a:r>
              <a:rPr lang="ka-GE" sz="1600" dirty="0" smtClean="0"/>
              <a:t>$20 </a:t>
            </a:r>
            <a:r>
              <a:rPr lang="ka-GE" sz="1600" dirty="0"/>
              <a:t>000 </a:t>
            </a:r>
            <a:r>
              <a:rPr lang="ka-GE" sz="1600" dirty="0" smtClean="0"/>
              <a:t>– (2,45  </a:t>
            </a:r>
            <a:r>
              <a:rPr lang="ka-GE" sz="1600" dirty="0"/>
              <a:t>ვალუტის  </a:t>
            </a:r>
            <a:r>
              <a:rPr lang="ka-GE" sz="1600" dirty="0" smtClean="0"/>
              <a:t>კურსით) </a:t>
            </a:r>
            <a:r>
              <a:rPr lang="ka-GE" sz="1600" dirty="0"/>
              <a:t>-</a:t>
            </a:r>
            <a:r>
              <a:rPr lang="ka-GE" sz="1600" b="1" u="sng" dirty="0"/>
              <a:t>49 000 ლარი</a:t>
            </a:r>
            <a:r>
              <a:rPr lang="ka-GE" sz="1600" dirty="0"/>
              <a:t> </a:t>
            </a:r>
            <a:endParaRPr lang="en-US" sz="1600" dirty="0"/>
          </a:p>
          <a:p>
            <a:r>
              <a:rPr lang="ka-GE" sz="2000" dirty="0"/>
              <a:t> </a:t>
            </a:r>
            <a:r>
              <a:rPr lang="ka-GE" sz="1600" dirty="0" smtClean="0"/>
              <a:t>შრომის ინსპექტორთა ეკიპირება - </a:t>
            </a:r>
            <a:r>
              <a:rPr lang="ka-GE" sz="1600" b="1" u="sng" dirty="0" smtClean="0"/>
              <a:t>8 200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ინსპექტირებისთვის საჭირო ხელსაწყოები - </a:t>
            </a:r>
            <a:r>
              <a:rPr lang="ka-GE" sz="1600" b="1" u="sng" dirty="0" smtClean="0"/>
              <a:t>49 682 ლარი </a:t>
            </a:r>
            <a:endParaRPr lang="en-US" sz="1600" b="1" u="sng" dirty="0"/>
          </a:p>
          <a:p>
            <a:r>
              <a:rPr lang="ka-GE" sz="2000" b="1" u="sng" dirty="0" smtClean="0">
                <a:solidFill>
                  <a:srgbClr val="008080"/>
                </a:solidFill>
              </a:rPr>
              <a:t>ჯამი -  </a:t>
            </a:r>
            <a:r>
              <a:rPr lang="en-US" sz="2000" b="1" u="sng" dirty="0" smtClean="0">
                <a:solidFill>
                  <a:srgbClr val="008080"/>
                </a:solidFill>
              </a:rPr>
              <a:t>Min: </a:t>
            </a:r>
            <a:r>
              <a:rPr lang="ka-GE" sz="2000" b="1" u="sng" dirty="0" smtClean="0">
                <a:solidFill>
                  <a:srgbClr val="008080"/>
                </a:solidFill>
              </a:rPr>
              <a:t>320 382 ლარი - </a:t>
            </a:r>
            <a:r>
              <a:rPr lang="en-US" sz="2000" b="1" u="sng" dirty="0" smtClean="0">
                <a:solidFill>
                  <a:srgbClr val="008080"/>
                </a:solidFill>
              </a:rPr>
              <a:t> Max: </a:t>
            </a:r>
            <a:r>
              <a:rPr lang="ka-GE" sz="2000" b="1" u="sng" dirty="0" smtClean="0">
                <a:solidFill>
                  <a:srgbClr val="008080"/>
                </a:solidFill>
              </a:rPr>
              <a:t>353 702 ლარი</a:t>
            </a:r>
          </a:p>
          <a:p>
            <a:pPr marL="1188720" indent="-34290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FF0000"/>
                </a:solidFill>
              </a:rPr>
              <a:t>მაღალი გამავლობის ავტომობილი </a:t>
            </a:r>
            <a:r>
              <a:rPr lang="ka-GE" dirty="0" smtClean="0">
                <a:solidFill>
                  <a:srgbClr val="FF0000"/>
                </a:solidFill>
              </a:rPr>
              <a:t> </a:t>
            </a:r>
            <a:endParaRPr lang="ka-G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0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3202</TotalTime>
  <Words>795</Words>
  <Application>Microsoft Office PowerPoint</Application>
  <PresentationFormat>On-screen Show (4:3)</PresentationFormat>
  <Paragraphs>117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344</cp:revision>
  <cp:lastPrinted>2018-03-21T10:55:19Z</cp:lastPrinted>
  <dcterms:created xsi:type="dcterms:W3CDTF">2012-07-10T17:34:05Z</dcterms:created>
  <dcterms:modified xsi:type="dcterms:W3CDTF">2018-03-21T10:57:17Z</dcterms:modified>
</cp:coreProperties>
</file>