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6" r:id="rId2"/>
    <p:sldId id="335" r:id="rId3"/>
    <p:sldId id="334" r:id="rId4"/>
    <p:sldId id="332" r:id="rId5"/>
    <p:sldId id="328" r:id="rId6"/>
    <p:sldId id="336" r:id="rId7"/>
    <p:sldId id="337" r:id="rId8"/>
    <p:sldId id="338" r:id="rId9"/>
    <p:sldId id="339" r:id="rId10"/>
    <p:sldId id="340" r:id="rId11"/>
    <p:sldId id="341" r:id="rId12"/>
    <p:sldId id="342" r:id="rId13"/>
    <p:sldId id="343" r:id="rId14"/>
    <p:sldId id="344" r:id="rId15"/>
    <p:sldId id="345" r:id="rId16"/>
    <p:sldId id="348" r:id="rId17"/>
    <p:sldId id="349" r:id="rId18"/>
    <p:sldId id="350" r:id="rId19"/>
    <p:sldId id="351" r:id="rId20"/>
    <p:sldId id="352" r:id="rId21"/>
    <p:sldId id="353" r:id="rId22"/>
    <p:sldId id="354" r:id="rId23"/>
    <p:sldId id="355" r:id="rId24"/>
    <p:sldId id="356" r:id="rId25"/>
    <p:sldId id="357" r:id="rId26"/>
    <p:sldId id="358" r:id="rId27"/>
    <p:sldId id="359" r:id="rId28"/>
    <p:sldId id="360" r:id="rId29"/>
    <p:sldId id="361" r:id="rId30"/>
    <p:sldId id="362" r:id="rId31"/>
    <p:sldId id="364" r:id="rId32"/>
    <p:sldId id="369" r:id="rId33"/>
    <p:sldId id="365" r:id="rId34"/>
    <p:sldId id="366" r:id="rId35"/>
    <p:sldId id="368" r:id="rId36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1">
          <p15:clr>
            <a:srgbClr val="A4A3A4"/>
          </p15:clr>
        </p15:guide>
        <p15:guide id="2" pos="212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o Odisharia" initials="N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A68"/>
    <a:srgbClr val="003A39"/>
    <a:srgbClr val="004C4A"/>
    <a:srgbClr val="008080"/>
    <a:srgbClr val="00C0BB"/>
    <a:srgbClr val="00A8A4"/>
    <a:srgbClr val="FFAFAF"/>
    <a:srgbClr val="65DCD9"/>
    <a:srgbClr val="33CCCC"/>
    <a:srgbClr val="1DFF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952" autoAdjust="0"/>
    <p:restoredTop sz="99205" autoAdjust="0"/>
  </p:normalViewPr>
  <p:slideViewPr>
    <p:cSldViewPr>
      <p:cViewPr varScale="1">
        <p:scale>
          <a:sx n="92" d="100"/>
          <a:sy n="92" d="100"/>
        </p:scale>
        <p:origin x="-189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3402" y="-114"/>
      </p:cViewPr>
      <p:guideLst>
        <p:guide orient="horz" pos="3131"/>
        <p:guide pos="21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../embeddings/oleObject1.bin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menor\Desktop\&#4304;&#4309;&#4322;&#4317;&#4315;&#4304;&#4322;&#4312;&#4313;&#4304;\Reports%20template%20-%20monthly%20report_R_English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menor\Desktop\&#4304;&#4309;&#4322;&#4317;&#4315;&#4304;&#4322;&#4312;&#4313;&#4304;\Reports%20template%20-%20monthly%20report_R_English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menor\Desktop\&#4304;&#4309;&#4322;&#4317;&#4315;&#4304;&#4322;&#4312;&#4313;&#4304;\Reports%20template%20-%20monthly%20report_R_English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menor\Desktop\&#4316;&#4312;&#4316;&#4317;%20&#4309;&#4304;&#4313;&#4304;&#4316;&#4321;&#4312;&#4308;&#4305;&#4312;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jgerenaia\AppData\Local\Microsoft\Windows\INetCache\Content.Outlook\9B6US0PW\diagramebi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jgerenaia\AppData\Local\Microsoft\Windows\INetCache\Content.Outlook\9B6US0PW\diagramebi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jgerenaia\AppData\Local\Microsoft\Windows\INetCache\Content.Outlook\9B6US0PW\diagramebi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jgerenaia\AppData\Local\Microsoft\Windows\INetCache\Content.Outlook\9B6US0PW\diagramebi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gvaramadze\Downloads\5.1%20(74)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gvaramadze\Downloads\1.1-1%20(67)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gvaramadze\Downloads\1.2-1%20(49)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4.bin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gvaramadze\Downloads\5-1.3%20(20)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5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7176664703985912E-5"/>
          <c:y val="0"/>
          <c:w val="0.78353808435542516"/>
          <c:h val="1"/>
        </c:manualLayout>
      </c:layout>
      <c:doughnutChart>
        <c:varyColors val="1"/>
        <c:ser>
          <c:idx val="0"/>
          <c:order val="0"/>
          <c:spPr>
            <a:ln>
              <a:solidFill>
                <a:srgbClr val="006A68"/>
              </a:solidFill>
            </a:ln>
          </c:spPr>
          <c:dPt>
            <c:idx val="0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rgbClr val="006A68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7D8-4B10-A833-DADE25BB539F}"/>
              </c:ext>
            </c:extLst>
          </c:dPt>
          <c:dPt>
            <c:idx val="1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6A68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7D8-4B10-A833-DADE25BB539F}"/>
              </c:ext>
            </c:extLst>
          </c:dPt>
          <c:dPt>
            <c:idx val="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rgbClr val="006A68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7D8-4B10-A833-DADE25BB539F}"/>
              </c:ext>
            </c:extLst>
          </c:dPt>
          <c:dPt>
            <c:idx val="3"/>
            <c:bubble3D val="0"/>
            <c:spPr>
              <a:solidFill>
                <a:srgbClr val="FFAFAF"/>
              </a:solidFill>
              <a:ln>
                <a:solidFill>
                  <a:srgbClr val="006A68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7D8-4B10-A833-DADE25BB539F}"/>
              </c:ext>
            </c:extLst>
          </c:dPt>
          <c:dPt>
            <c:idx val="4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rgbClr val="006A68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7D8-4B10-A833-DADE25BB539F}"/>
              </c:ext>
            </c:extLst>
          </c:dPt>
          <c:dPt>
            <c:idx val="5"/>
            <c:bubble3D val="0"/>
            <c:spPr>
              <a:solidFill>
                <a:srgbClr val="FFFF8F"/>
              </a:solidFill>
              <a:ln>
                <a:solidFill>
                  <a:srgbClr val="006A68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D7D8-4B10-A833-DADE25BB539F}"/>
              </c:ext>
            </c:extLst>
          </c:dPt>
          <c:dPt>
            <c:idx val="6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6A68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D7D8-4B10-A833-DADE25BB539F}"/>
              </c:ext>
            </c:extLst>
          </c:dPt>
          <c:dPt>
            <c:idx val="7"/>
            <c:bubble3D val="0"/>
            <c:spPr>
              <a:solidFill>
                <a:srgbClr val="65DCD9"/>
              </a:solidFill>
              <a:ln>
                <a:solidFill>
                  <a:srgbClr val="006A68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D7D8-4B10-A833-DADE25BB539F}"/>
              </c:ext>
            </c:extLst>
          </c:dPt>
          <c:dPt>
            <c:idx val="8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rgbClr val="006A68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D7D8-4B10-A833-DADE25BB539F}"/>
              </c:ext>
            </c:extLst>
          </c:dPt>
          <c:cat>
            <c:strRef>
              <c:f>Sheet1!$A$2:$A$10</c:f>
              <c:strCache>
                <c:ptCount val="9"/>
                <c:pt idx="0">
                  <c:v>საცხოვრებელი ადგილის მდგომარეობა</c:v>
                </c:pt>
                <c:pt idx="1">
                  <c:v>საჭიროების ინდექსი</c:v>
                </c:pt>
                <c:pt idx="2">
                  <c:v>დემოგრაფიული მდგომარეობა</c:v>
                </c:pt>
                <c:pt idx="3">
                  <c:v>განათლება</c:v>
                </c:pt>
                <c:pt idx="4">
                  <c:v>შემოსავალი</c:v>
                </c:pt>
                <c:pt idx="5">
                  <c:v>კომუნალური ხარჯი</c:v>
                </c:pt>
                <c:pt idx="6">
                  <c:v>საცხოვრებელი ადგილი</c:v>
                </c:pt>
                <c:pt idx="7">
                  <c:v>მოძრავი ქონება</c:v>
                </c:pt>
                <c:pt idx="8">
                  <c:v>უძრავი ქონება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D7D8-4B10-A833-DADE25BB53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Sheet1!$B$5:$C$5</c:f>
              <c:strCache>
                <c:ptCount val="2"/>
                <c:pt idx="0">
                  <c:v>სულ  დარეგისტრირებული სამუშაოს მაძიებელი</c:v>
                </c:pt>
                <c:pt idx="1">
                  <c:v>აქტიური მაძიებელი </c:v>
                </c:pt>
              </c:strCache>
            </c:strRef>
          </c:cat>
          <c:val>
            <c:numRef>
              <c:f>Sheet1!$B$6:$C$6</c:f>
              <c:numCache>
                <c:formatCode>General</c:formatCode>
                <c:ptCount val="2"/>
                <c:pt idx="0">
                  <c:v>176806</c:v>
                </c:pt>
                <c:pt idx="1">
                  <c:v>150839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067904"/>
        <c:axId val="133374720"/>
      </c:barChart>
      <c:catAx>
        <c:axId val="133067904"/>
        <c:scaling>
          <c:orientation val="minMax"/>
        </c:scaling>
        <c:delete val="0"/>
        <c:axPos val="b"/>
        <c:majorTickMark val="out"/>
        <c:minorTickMark val="none"/>
        <c:tickLblPos val="nextTo"/>
        <c:crossAx val="133374720"/>
        <c:crosses val="autoZero"/>
        <c:auto val="1"/>
        <c:lblAlgn val="ctr"/>
        <c:lblOffset val="100"/>
        <c:noMultiLvlLbl val="0"/>
      </c:catAx>
      <c:valAx>
        <c:axId val="1333747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30679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sz="1600" baseline="0"/>
            </a:pPr>
            <a:r>
              <a:rPr lang="ka-GE" sz="1600" b="1" i="0" baseline="0" dirty="0">
                <a:effectLst/>
              </a:rPr>
              <a:t>სამუშაოს მაძიებელთა პროცენტული განაწილება რეგიონების </a:t>
            </a:r>
            <a:r>
              <a:rPr lang="ka-GE" sz="1600" b="1" i="0" baseline="0" dirty="0" smtClean="0">
                <a:effectLst/>
              </a:rPr>
              <a:t>მიხედვით %  2018წ</a:t>
            </a:r>
            <a:endParaRPr lang="en-US" sz="1600" baseline="0" dirty="0">
              <a:effectLst/>
            </a:endParaRPr>
          </a:p>
        </c:rich>
      </c:tx>
      <c:layout>
        <c:manualLayout>
          <c:xMode val="edge"/>
          <c:yMode val="edge"/>
          <c:x val="0.23082350417854805"/>
          <c:y val="5.9620916104172708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6381084907223861"/>
          <c:y val="0.25170629502841374"/>
          <c:w val="0.38180126522646207"/>
          <c:h val="0.70333789461123497"/>
        </c:manualLayout>
      </c:layout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700" baseline="0"/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Hárok2!$A$3:$A$16</c:f>
              <c:strCache>
                <c:ptCount val="14"/>
                <c:pt idx="0">
                  <c:v>თბილისი</c:v>
                </c:pt>
                <c:pt idx="1">
                  <c:v>აფხაზეთი</c:v>
                </c:pt>
                <c:pt idx="2">
                  <c:v>აჭარა</c:v>
                </c:pt>
                <c:pt idx="3">
                  <c:v>გურია</c:v>
                </c:pt>
                <c:pt idx="4">
                  <c:v>იმერეთი</c:v>
                </c:pt>
                <c:pt idx="5">
                  <c:v>კახეთი</c:v>
                </c:pt>
                <c:pt idx="6">
                  <c:v>მცხეთა-მთიანეთი</c:v>
                </c:pt>
                <c:pt idx="7">
                  <c:v>რაჭა-ლეჩხუმ-ქვემო სვანეთ.</c:v>
                </c:pt>
                <c:pt idx="8">
                  <c:v>სამეგრელო-ზემო სვანეთ.</c:v>
                </c:pt>
                <c:pt idx="9">
                  <c:v>სამცხე-ჯავახეთი</c:v>
                </c:pt>
                <c:pt idx="10">
                  <c:v>ქვემო-ქართლი</c:v>
                </c:pt>
                <c:pt idx="11">
                  <c:v>შიდა-ქართლი</c:v>
                </c:pt>
                <c:pt idx="12">
                  <c:v>ცხინვალი</c:v>
                </c:pt>
                <c:pt idx="13">
                  <c:v>ძველი ცხინვალი</c:v>
                </c:pt>
              </c:strCache>
            </c:strRef>
          </c:cat>
          <c:val>
            <c:numRef>
              <c:f>Hárok2!$C$3:$C$16</c:f>
              <c:numCache>
                <c:formatCode>0.00</c:formatCode>
                <c:ptCount val="14"/>
                <c:pt idx="0">
                  <c:v>25.879592451314998</c:v>
                </c:pt>
                <c:pt idx="1">
                  <c:v>6.8460148564545271</c:v>
                </c:pt>
                <c:pt idx="2">
                  <c:v>5.6012848825537045</c:v>
                </c:pt>
                <c:pt idx="3">
                  <c:v>3.8433547480425618</c:v>
                </c:pt>
                <c:pt idx="4">
                  <c:v>15.279311383256374</c:v>
                </c:pt>
                <c:pt idx="5">
                  <c:v>8.5562638024493065</c:v>
                </c:pt>
                <c:pt idx="6">
                  <c:v>4.3465167637020681</c:v>
                </c:pt>
                <c:pt idx="7">
                  <c:v>1.2760991768721139</c:v>
                </c:pt>
                <c:pt idx="8">
                  <c:v>6.977765508933949</c:v>
                </c:pt>
                <c:pt idx="9">
                  <c:v>3.4593957036739611</c:v>
                </c:pt>
                <c:pt idx="10">
                  <c:v>9.5788998193133903</c:v>
                </c:pt>
                <c:pt idx="11">
                  <c:v>7.2902027705280066</c:v>
                </c:pt>
                <c:pt idx="12">
                  <c:v>1.0502409154788195</c:v>
                </c:pt>
                <c:pt idx="13">
                  <c:v>0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8377086187954428"/>
          <c:y val="0.19022694890411426"/>
          <c:w val="0.2072946112983331"/>
          <c:h val="0.7596277738010021"/>
        </c:manualLayout>
      </c:layout>
      <c:overlay val="0"/>
      <c:txPr>
        <a:bodyPr/>
        <a:lstStyle/>
        <a:p>
          <a:pPr>
            <a:defRPr sz="1100" baseline="0"/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chemeClr val="accent1">
            <a:tint val="50000"/>
            <a:satMod val="300000"/>
          </a:schemeClr>
        </a:gs>
        <a:gs pos="35000">
          <a:schemeClr val="accent1">
            <a:tint val="37000"/>
            <a:satMod val="300000"/>
          </a:schemeClr>
        </a:gs>
        <a:gs pos="100000">
          <a:schemeClr val="accent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aseline="0"/>
            </a:pPr>
            <a:r>
              <a:rPr lang="ka-GE" sz="1700" b="1" i="0" baseline="0" dirty="0">
                <a:effectLst/>
              </a:rPr>
              <a:t>სამუშაოს მაძიებელთა ასაკობრივი </a:t>
            </a:r>
            <a:r>
              <a:rPr lang="ka-GE" sz="1700" b="1" i="0" baseline="0" dirty="0" smtClean="0">
                <a:effectLst/>
              </a:rPr>
              <a:t>სტრუქტურა 2017 წ</a:t>
            </a:r>
            <a:endParaRPr lang="en-US" sz="1700" baseline="0" dirty="0">
              <a:effectLst/>
            </a:endParaRP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  <c:spPr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c:spPr>
    </c:sideWall>
    <c:backWall>
      <c:thickness val="0"/>
      <c:spPr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Hárok4!$B$4</c:f>
              <c:strCache>
                <c:ptCount val="1"/>
                <c:pt idx="0">
                  <c:v>Number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7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Hárok4!$A$5:$A$15</c:f>
              <c:strCache>
                <c:ptCount val="11"/>
                <c:pt idx="0">
                  <c:v>15-19</c:v>
                </c:pt>
                <c:pt idx="1">
                  <c:v>20-24</c:v>
                </c:pt>
                <c:pt idx="2">
                  <c:v>25-29</c:v>
                </c:pt>
                <c:pt idx="3">
                  <c:v>30-34</c:v>
                </c:pt>
                <c:pt idx="4">
                  <c:v>35-39</c:v>
                </c:pt>
                <c:pt idx="5">
                  <c:v>40-44</c:v>
                </c:pt>
                <c:pt idx="6">
                  <c:v>45-49</c:v>
                </c:pt>
                <c:pt idx="7">
                  <c:v>50-54</c:v>
                </c:pt>
                <c:pt idx="8">
                  <c:v>55-59</c:v>
                </c:pt>
                <c:pt idx="9">
                  <c:v>60-64</c:v>
                </c:pt>
                <c:pt idx="10">
                  <c:v>65+</c:v>
                </c:pt>
              </c:strCache>
            </c:strRef>
          </c:cat>
          <c:val>
            <c:numRef>
              <c:f>Hárok4!$B$5:$B$15</c:f>
              <c:numCache>
                <c:formatCode>[$-10437]#,##0;\-#,##0</c:formatCode>
                <c:ptCount val="11"/>
                <c:pt idx="0">
                  <c:v>2207</c:v>
                </c:pt>
                <c:pt idx="1">
                  <c:v>11686</c:v>
                </c:pt>
                <c:pt idx="2">
                  <c:v>14020</c:v>
                </c:pt>
                <c:pt idx="3">
                  <c:v>11188</c:v>
                </c:pt>
                <c:pt idx="4">
                  <c:v>9159</c:v>
                </c:pt>
                <c:pt idx="5">
                  <c:v>7933</c:v>
                </c:pt>
                <c:pt idx="6">
                  <c:v>6988</c:v>
                </c:pt>
                <c:pt idx="7">
                  <c:v>6566</c:v>
                </c:pt>
                <c:pt idx="8">
                  <c:v>5881</c:v>
                </c:pt>
                <c:pt idx="9">
                  <c:v>2837</c:v>
                </c:pt>
                <c:pt idx="10">
                  <c:v>1230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50097280"/>
        <c:axId val="65909120"/>
        <c:axId val="0"/>
      </c:bar3DChart>
      <c:catAx>
        <c:axId val="1500972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700" baseline="0"/>
            </a:pPr>
            <a:endParaRPr lang="en-US"/>
          </a:p>
        </c:txPr>
        <c:crossAx val="65909120"/>
        <c:crosses val="autoZero"/>
        <c:auto val="1"/>
        <c:lblAlgn val="ctr"/>
        <c:lblOffset val="100"/>
        <c:noMultiLvlLbl val="0"/>
      </c:catAx>
      <c:valAx>
        <c:axId val="65909120"/>
        <c:scaling>
          <c:orientation val="minMax"/>
        </c:scaling>
        <c:delete val="0"/>
        <c:axPos val="l"/>
        <c:majorGridlines/>
        <c:numFmt formatCode="[$-10437]#,##0;\-#,##0" sourceLinked="1"/>
        <c:majorTickMark val="out"/>
        <c:minorTickMark val="none"/>
        <c:tickLblPos val="nextTo"/>
        <c:spPr>
          <a:noFill/>
        </c:spPr>
        <c:txPr>
          <a:bodyPr/>
          <a:lstStyle/>
          <a:p>
            <a:pPr>
              <a:defRPr sz="700" baseline="0"/>
            </a:pPr>
            <a:endParaRPr lang="en-US"/>
          </a:p>
        </c:txPr>
        <c:crossAx val="150097280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1">
            <a:tint val="50000"/>
            <a:satMod val="300000"/>
          </a:schemeClr>
        </a:gs>
        <a:gs pos="35000">
          <a:schemeClr val="accent1">
            <a:tint val="37000"/>
            <a:satMod val="300000"/>
          </a:schemeClr>
        </a:gs>
        <a:gs pos="100000">
          <a:schemeClr val="accent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ka-GE" sz="1600" b="1" i="0" baseline="0" dirty="0">
                <a:effectLst/>
              </a:rPr>
              <a:t>სამუშაოს მაძიებელთა განაწილება განათლების დონის </a:t>
            </a:r>
            <a:r>
              <a:rPr lang="ka-GE" sz="1600" b="1" i="0" baseline="0" dirty="0" smtClean="0">
                <a:effectLst/>
              </a:rPr>
              <a:t>მიხედვით 2017წ</a:t>
            </a:r>
            <a:endParaRPr lang="en-US" sz="1600" baseline="0" dirty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 sz="800" baseline="0" dirty="0">
              <a:effectLst/>
            </a:endParaRPr>
          </a:p>
        </c:rich>
      </c:tx>
      <c:layout>
        <c:manualLayout>
          <c:xMode val="edge"/>
          <c:yMode val="edge"/>
          <c:x val="0.13002275995837362"/>
          <c:y val="3.956244445061659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5257184198129078"/>
          <c:y val="0.27485749380279734"/>
          <c:w val="0.3743872400565314"/>
          <c:h val="0.58278140145171031"/>
        </c:manualLayout>
      </c:layout>
      <c:pieChart>
        <c:varyColors val="1"/>
        <c:ser>
          <c:idx val="0"/>
          <c:order val="0"/>
          <c:tx>
            <c:strRef>
              <c:f>Hárok5!$C$4</c:f>
              <c:strCache>
                <c:ptCount val="1"/>
                <c:pt idx="0">
                  <c:v>პროცენტი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700" baseline="0"/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Hárok5!$A$5:$A$13</c:f>
              <c:strCache>
                <c:ptCount val="9"/>
                <c:pt idx="0">
                  <c:v>საშუალო</c:v>
                </c:pt>
                <c:pt idx="1">
                  <c:v>პროფესიული</c:v>
                </c:pt>
                <c:pt idx="2">
                  <c:v>ბაკალავრი</c:v>
                </c:pt>
                <c:pt idx="3">
                  <c:v>მაგისტრი</c:v>
                </c:pt>
                <c:pt idx="4">
                  <c:v>მაგისტრთან გათანაბრებული</c:v>
                </c:pt>
                <c:pt idx="5">
                  <c:v>დოქტორი</c:v>
                </c:pt>
                <c:pt idx="6">
                  <c:v>სტუდენტი</c:v>
                </c:pt>
                <c:pt idx="7">
                  <c:v>სხვა </c:v>
                </c:pt>
                <c:pt idx="8">
                  <c:v>გაურკვეველი</c:v>
                </c:pt>
              </c:strCache>
            </c:strRef>
          </c:cat>
          <c:val>
            <c:numRef>
              <c:f>Hárok5!$C$5:$C$13</c:f>
              <c:numCache>
                <c:formatCode>0.00</c:formatCode>
                <c:ptCount val="9"/>
                <c:pt idx="0">
                  <c:v>33.667938165027103</c:v>
                </c:pt>
                <c:pt idx="1">
                  <c:v>15.384711905239911</c:v>
                </c:pt>
                <c:pt idx="2">
                  <c:v>21.494177875928528</c:v>
                </c:pt>
                <c:pt idx="3">
                  <c:v>5.8208693033527403</c:v>
                </c:pt>
                <c:pt idx="4">
                  <c:v>5.7455832162216423</c:v>
                </c:pt>
                <c:pt idx="5">
                  <c:v>0.33251355149568362</c:v>
                </c:pt>
                <c:pt idx="6">
                  <c:v>4.1670849227062838</c:v>
                </c:pt>
                <c:pt idx="7">
                  <c:v>8.1271331058020486</c:v>
                </c:pt>
                <c:pt idx="8">
                  <c:v>5.2599879542260588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444998505643694"/>
          <c:y val="0.23626946631671045"/>
          <c:w val="0.17087684017505828"/>
          <c:h val="0.53579002624671912"/>
        </c:manualLayout>
      </c:layout>
      <c:overlay val="0"/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chemeClr val="accent1">
            <a:tint val="50000"/>
            <a:satMod val="300000"/>
          </a:schemeClr>
        </a:gs>
        <a:gs pos="35000">
          <a:schemeClr val="accent1">
            <a:tint val="37000"/>
            <a:satMod val="300000"/>
          </a:schemeClr>
        </a:gs>
        <a:gs pos="100000">
          <a:schemeClr val="accent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ka-GE" sz="1800" b="1" i="0" baseline="0" dirty="0">
                <a:effectLst/>
              </a:rPr>
              <a:t>ვაკანსიების განაწილება წლის </a:t>
            </a:r>
            <a:r>
              <a:rPr lang="ka-GE" sz="1800" b="1" i="0" baseline="0" dirty="0" smtClean="0">
                <a:effectLst/>
              </a:rPr>
              <a:t>დასაწყისიდან 2017 წ.</a:t>
            </a:r>
            <a:endParaRPr lang="en-US" sz="1800" b="1" dirty="0">
              <a:effectLst/>
            </a:endParaRPr>
          </a:p>
        </c:rich>
      </c:tx>
      <c:layout>
        <c:manualLayout>
          <c:xMode val="edge"/>
          <c:yMode val="edge"/>
          <c:x val="0.15918030470177319"/>
          <c:y val="1.3064392022285589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5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7371172353455817E-2"/>
          <c:y val="0.22136154855643045"/>
          <c:w val="0.46764216972878392"/>
          <c:h val="0.64771689997083692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5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6"/>
            <c:bubble3D val="0"/>
            <c:spPr>
              <a:gradFill>
                <a:gsLst>
                  <a:gs pos="100000">
                    <a:schemeClr val="accent1">
                      <a:lumMod val="60000"/>
                      <a:lumMod val="60000"/>
                      <a:lumOff val="40000"/>
                    </a:schemeClr>
                  </a:gs>
                  <a:gs pos="0">
                    <a:schemeClr val="accent1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7"/>
            <c:bubble3D val="0"/>
            <c:spPr>
              <a:gradFill>
                <a:gsLst>
                  <a:gs pos="100000">
                    <a:schemeClr val="accent2">
                      <a:lumMod val="60000"/>
                      <a:lumMod val="60000"/>
                      <a:lumOff val="40000"/>
                    </a:schemeClr>
                  </a:gs>
                  <a:gs pos="0">
                    <a:schemeClr val="accent2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8"/>
            <c:bubble3D val="0"/>
            <c:spPr>
              <a:gradFill>
                <a:gsLst>
                  <a:gs pos="100000">
                    <a:schemeClr val="accent3">
                      <a:lumMod val="60000"/>
                      <a:lumMod val="60000"/>
                      <a:lumOff val="40000"/>
                    </a:schemeClr>
                  </a:gs>
                  <a:gs pos="0">
                    <a:schemeClr val="accent3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9"/>
            <c:bubble3D val="0"/>
            <c:spPr>
              <a:gradFill>
                <a:gsLst>
                  <a:gs pos="100000">
                    <a:schemeClr val="accent4">
                      <a:lumMod val="60000"/>
                      <a:lumMod val="60000"/>
                      <a:lumOff val="40000"/>
                    </a:schemeClr>
                  </a:gs>
                  <a:gs pos="0">
                    <a:schemeClr val="accent4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10"/>
            <c:bubble3D val="0"/>
            <c:spPr>
              <a:gradFill>
                <a:gsLst>
                  <a:gs pos="100000">
                    <a:schemeClr val="accent5">
                      <a:lumMod val="60000"/>
                      <a:lumMod val="60000"/>
                      <a:lumOff val="40000"/>
                    </a:schemeClr>
                  </a:gs>
                  <a:gs pos="0">
                    <a:schemeClr val="accent5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Sheet1!$A$2:$A$12</c:f>
              <c:strCache>
                <c:ptCount val="11"/>
                <c:pt idx="0">
                  <c:v>თბილისი/ Tbilisi </c:v>
                </c:pt>
                <c:pt idx="1">
                  <c:v>აჭარა/ Adjara </c:v>
                </c:pt>
                <c:pt idx="2">
                  <c:v>გურია/ Guria </c:v>
                </c:pt>
                <c:pt idx="3">
                  <c:v>იმერეთი/ Imereti </c:v>
                </c:pt>
                <c:pt idx="4">
                  <c:v>კახეთი/ Kakheti </c:v>
                </c:pt>
                <c:pt idx="5">
                  <c:v>მცხეთა მთიანეთი/ Mtskheta Mtianeti</c:v>
                </c:pt>
                <c:pt idx="6">
                  <c:v>რაჭა ლეჩხუმ ქვემო სვანეთ./ Racha-Lechxum Kvemo Svaneti</c:v>
                </c:pt>
                <c:pt idx="7">
                  <c:v>სამეგრელო ზემო სვანეთი/ Samegrelo Zemo Svaneti </c:v>
                </c:pt>
                <c:pt idx="8">
                  <c:v>სამცხე ჯავახეთი/ Samtskhe Javakheit </c:v>
                </c:pt>
                <c:pt idx="9">
                  <c:v>ქვემო ქართლი/ Kvemo Kartli </c:v>
                </c:pt>
                <c:pt idx="10">
                  <c:v>შიდა ქართლი/ Shida Kartli 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1625</c:v>
                </c:pt>
                <c:pt idx="1">
                  <c:v>250</c:v>
                </c:pt>
                <c:pt idx="2">
                  <c:v>127</c:v>
                </c:pt>
                <c:pt idx="3">
                  <c:v>548</c:v>
                </c:pt>
                <c:pt idx="4">
                  <c:v>275</c:v>
                </c:pt>
                <c:pt idx="5">
                  <c:v>126</c:v>
                </c:pt>
                <c:pt idx="6">
                  <c:v>24</c:v>
                </c:pt>
                <c:pt idx="7">
                  <c:v>88</c:v>
                </c:pt>
                <c:pt idx="8">
                  <c:v>161</c:v>
                </c:pt>
                <c:pt idx="9">
                  <c:v>79</c:v>
                </c:pt>
                <c:pt idx="10">
                  <c:v>179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468621931085023"/>
          <c:y val="0.10127737879812961"/>
          <c:w val="0.3375360442097704"/>
          <c:h val="0.88671915443084481"/>
        </c:manualLayout>
      </c:layout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'1.3'!$D$7:$N$7</c:f>
              <c:strCache>
                <c:ptCount val="11"/>
                <c:pt idx="0">
                  <c:v>თბილისი</c:v>
                </c:pt>
                <c:pt idx="1">
                  <c:v>აჭარა</c:v>
                </c:pt>
                <c:pt idx="2">
                  <c:v>გურია</c:v>
                </c:pt>
                <c:pt idx="3">
                  <c:v>იმერეთი</c:v>
                </c:pt>
                <c:pt idx="4">
                  <c:v>კახეთი </c:v>
                </c:pt>
                <c:pt idx="5">
                  <c:v>სამეგრელო-ზემო სვანეთი</c:v>
                </c:pt>
                <c:pt idx="6">
                  <c:v>სამცხე -ჯავახეთი </c:v>
                </c:pt>
                <c:pt idx="7">
                  <c:v>ქვემო ქართლი </c:v>
                </c:pt>
                <c:pt idx="8">
                  <c:v>შიდა ქართლი </c:v>
                </c:pt>
                <c:pt idx="9">
                  <c:v>რაჭა-ლეჩხუმი </c:v>
                </c:pt>
                <c:pt idx="10">
                  <c:v>მცხეთა-მთიანეთი </c:v>
                </c:pt>
              </c:strCache>
            </c:strRef>
          </c:cat>
          <c:val>
            <c:numRef>
              <c:f>'1.3'!$D$8:$N$8</c:f>
              <c:numCache>
                <c:formatCode>General</c:formatCode>
                <c:ptCount val="11"/>
                <c:pt idx="0">
                  <c:v>588</c:v>
                </c:pt>
                <c:pt idx="1">
                  <c:v>72</c:v>
                </c:pt>
                <c:pt idx="2">
                  <c:v>46</c:v>
                </c:pt>
                <c:pt idx="3">
                  <c:v>400</c:v>
                </c:pt>
                <c:pt idx="4">
                  <c:v>346</c:v>
                </c:pt>
                <c:pt idx="5">
                  <c:v>23</c:v>
                </c:pt>
                <c:pt idx="6">
                  <c:v>63</c:v>
                </c:pt>
                <c:pt idx="7">
                  <c:v>37</c:v>
                </c:pt>
                <c:pt idx="8">
                  <c:v>63</c:v>
                </c:pt>
                <c:pt idx="9">
                  <c:v>4</c:v>
                </c:pt>
                <c:pt idx="10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129344"/>
        <c:axId val="67130880"/>
      </c:barChart>
      <c:catAx>
        <c:axId val="67129344"/>
        <c:scaling>
          <c:orientation val="minMax"/>
        </c:scaling>
        <c:delete val="0"/>
        <c:axPos val="b"/>
        <c:majorTickMark val="out"/>
        <c:minorTickMark val="none"/>
        <c:tickLblPos val="nextTo"/>
        <c:crossAx val="67130880"/>
        <c:crosses val="autoZero"/>
        <c:auto val="1"/>
        <c:lblAlgn val="ctr"/>
        <c:lblOffset val="100"/>
        <c:noMultiLvlLbl val="0"/>
      </c:catAx>
      <c:valAx>
        <c:axId val="671308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71293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'1.4'!$C$6:$H$6</c:f>
              <c:strCache>
                <c:ptCount val="6"/>
                <c:pt idx="0">
                  <c:v>თბილისი</c:v>
                </c:pt>
                <c:pt idx="1">
                  <c:v>აჭარა</c:v>
                </c:pt>
                <c:pt idx="2">
                  <c:v>იმერეთი</c:v>
                </c:pt>
                <c:pt idx="3">
                  <c:v>კახეთი </c:v>
                </c:pt>
                <c:pt idx="4">
                  <c:v>ქვემო ქართლი </c:v>
                </c:pt>
                <c:pt idx="5">
                  <c:v>მცხეთა-მთიანეთი </c:v>
                </c:pt>
              </c:strCache>
            </c:strRef>
          </c:cat>
          <c:val>
            <c:numRef>
              <c:f>'1.4'!$C$7:$H$7</c:f>
              <c:numCache>
                <c:formatCode>General</c:formatCode>
                <c:ptCount val="6"/>
                <c:pt idx="0">
                  <c:v>48</c:v>
                </c:pt>
                <c:pt idx="1">
                  <c:v>52</c:v>
                </c:pt>
                <c:pt idx="2">
                  <c:v>69</c:v>
                </c:pt>
                <c:pt idx="3">
                  <c:v>50</c:v>
                </c:pt>
                <c:pt idx="4">
                  <c:v>72</c:v>
                </c:pt>
                <c:pt idx="5">
                  <c:v>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67148800"/>
        <c:axId val="67244800"/>
        <c:axId val="0"/>
      </c:bar3DChart>
      <c:catAx>
        <c:axId val="67148800"/>
        <c:scaling>
          <c:orientation val="minMax"/>
        </c:scaling>
        <c:delete val="0"/>
        <c:axPos val="b"/>
        <c:majorTickMark val="out"/>
        <c:minorTickMark val="none"/>
        <c:tickLblPos val="nextTo"/>
        <c:crossAx val="67244800"/>
        <c:crosses val="autoZero"/>
        <c:auto val="1"/>
        <c:lblAlgn val="ctr"/>
        <c:lblOffset val="100"/>
        <c:noMultiLvlLbl val="0"/>
      </c:catAx>
      <c:valAx>
        <c:axId val="672448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71488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Sheet2!$B$11:$J$11</c:f>
              <c:strCache>
                <c:ptCount val="9"/>
                <c:pt idx="0">
                  <c:v>თბილისი</c:v>
                </c:pt>
                <c:pt idx="1">
                  <c:v>გურია </c:v>
                </c:pt>
                <c:pt idx="2">
                  <c:v>აჭარა </c:v>
                </c:pt>
                <c:pt idx="3">
                  <c:v>იმერეთი  </c:v>
                </c:pt>
                <c:pt idx="4">
                  <c:v>კახეთი </c:v>
                </c:pt>
                <c:pt idx="5">
                  <c:v>სამეგრელო-ზემო სვანეთი</c:v>
                </c:pt>
                <c:pt idx="6">
                  <c:v>სამცხე -ჯავახეთი </c:v>
                </c:pt>
                <c:pt idx="7">
                  <c:v>შიდა ქართლი </c:v>
                </c:pt>
                <c:pt idx="8">
                  <c:v>მცხეთა-მთიანეთი</c:v>
                </c:pt>
              </c:strCache>
            </c:strRef>
          </c:cat>
          <c:val>
            <c:numRef>
              <c:f>Sheet2!$B$12:$J$12</c:f>
              <c:numCache>
                <c:formatCode>General</c:formatCode>
                <c:ptCount val="9"/>
                <c:pt idx="0">
                  <c:v>60</c:v>
                </c:pt>
                <c:pt idx="1">
                  <c:v>8</c:v>
                </c:pt>
                <c:pt idx="2">
                  <c:v>5</c:v>
                </c:pt>
                <c:pt idx="3">
                  <c:v>28</c:v>
                </c:pt>
                <c:pt idx="4">
                  <c:v>27</c:v>
                </c:pt>
                <c:pt idx="5">
                  <c:v>1</c:v>
                </c:pt>
                <c:pt idx="6">
                  <c:v>12</c:v>
                </c:pt>
                <c:pt idx="7">
                  <c:v>2</c:v>
                </c:pt>
                <c:pt idx="8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67266048"/>
        <c:axId val="67267584"/>
        <c:axId val="0"/>
      </c:bar3DChart>
      <c:catAx>
        <c:axId val="67266048"/>
        <c:scaling>
          <c:orientation val="minMax"/>
        </c:scaling>
        <c:delete val="0"/>
        <c:axPos val="b"/>
        <c:majorTickMark val="out"/>
        <c:minorTickMark val="none"/>
        <c:tickLblPos val="nextTo"/>
        <c:crossAx val="67267584"/>
        <c:crosses val="autoZero"/>
        <c:auto val="1"/>
        <c:lblAlgn val="ctr"/>
        <c:lblOffset val="100"/>
        <c:noMultiLvlLbl val="0"/>
      </c:catAx>
      <c:valAx>
        <c:axId val="672675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72660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'1.5'!$B$5:$G$5</c:f>
              <c:strCache>
                <c:ptCount val="6"/>
                <c:pt idx="0">
                  <c:v>თბილისი</c:v>
                </c:pt>
                <c:pt idx="1">
                  <c:v>აჭარა</c:v>
                </c:pt>
                <c:pt idx="2">
                  <c:v>გურია</c:v>
                </c:pt>
                <c:pt idx="3">
                  <c:v>იმერეთი</c:v>
                </c:pt>
                <c:pt idx="4">
                  <c:v>კახეთი </c:v>
                </c:pt>
                <c:pt idx="5">
                  <c:v>შიდა ქართლი</c:v>
                </c:pt>
              </c:strCache>
            </c:strRef>
          </c:cat>
          <c:val>
            <c:numRef>
              <c:f>'1.5'!$B$6:$G$6</c:f>
              <c:numCache>
                <c:formatCode>General</c:formatCode>
                <c:ptCount val="6"/>
                <c:pt idx="0">
                  <c:v>71</c:v>
                </c:pt>
                <c:pt idx="1">
                  <c:v>19</c:v>
                </c:pt>
                <c:pt idx="2">
                  <c:v>17</c:v>
                </c:pt>
                <c:pt idx="3">
                  <c:v>19</c:v>
                </c:pt>
                <c:pt idx="4">
                  <c:v>16</c:v>
                </c:pt>
                <c:pt idx="5">
                  <c:v>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83333888"/>
        <c:axId val="83335424"/>
        <c:axId val="0"/>
      </c:bar3DChart>
      <c:catAx>
        <c:axId val="83333888"/>
        <c:scaling>
          <c:orientation val="minMax"/>
        </c:scaling>
        <c:delete val="0"/>
        <c:axPos val="b"/>
        <c:majorTickMark val="out"/>
        <c:minorTickMark val="none"/>
        <c:tickLblPos val="nextTo"/>
        <c:crossAx val="83335424"/>
        <c:crosses val="autoZero"/>
        <c:auto val="1"/>
        <c:lblAlgn val="ctr"/>
        <c:lblOffset val="100"/>
        <c:noMultiLvlLbl val="0"/>
      </c:catAx>
      <c:valAx>
        <c:axId val="833354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33338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'1.5'!$B$29:$F$29</c:f>
              <c:strCache>
                <c:ptCount val="5"/>
                <c:pt idx="0">
                  <c:v>თბილისი</c:v>
                </c:pt>
                <c:pt idx="1">
                  <c:v>აჭარა</c:v>
                </c:pt>
                <c:pt idx="2">
                  <c:v>იმერეთი</c:v>
                </c:pt>
                <c:pt idx="3">
                  <c:v>სამეგრელო-ზემო სვანეთი</c:v>
                </c:pt>
                <c:pt idx="4">
                  <c:v>შიდა ქართლი</c:v>
                </c:pt>
              </c:strCache>
            </c:strRef>
          </c:cat>
          <c:val>
            <c:numRef>
              <c:f>'1.5'!$B$30:$F$30</c:f>
              <c:numCache>
                <c:formatCode>General</c:formatCode>
                <c:ptCount val="5"/>
                <c:pt idx="0">
                  <c:v>8</c:v>
                </c:pt>
                <c:pt idx="1">
                  <c:v>3</c:v>
                </c:pt>
                <c:pt idx="2">
                  <c:v>3</c:v>
                </c:pt>
                <c:pt idx="3">
                  <c:v>4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595584"/>
        <c:axId val="83870080"/>
      </c:barChart>
      <c:catAx>
        <c:axId val="80595584"/>
        <c:scaling>
          <c:orientation val="minMax"/>
        </c:scaling>
        <c:delete val="0"/>
        <c:axPos val="b"/>
        <c:majorTickMark val="out"/>
        <c:minorTickMark val="none"/>
        <c:tickLblPos val="nextTo"/>
        <c:crossAx val="83870080"/>
        <c:crosses val="autoZero"/>
        <c:auto val="1"/>
        <c:lblAlgn val="ctr"/>
        <c:lblOffset val="100"/>
        <c:noMultiLvlLbl val="0"/>
      </c:catAx>
      <c:valAx>
        <c:axId val="838700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05955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78079615048119"/>
          <c:y val="4.211482728536154E-2"/>
          <c:w val="0.7263873578302712"/>
          <c:h val="0.4551174314979195"/>
        </c:manualLayout>
      </c:layout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'[5.1 (74).xlsx]May (2)'!$A$10:$A$91</c:f>
              <c:strCache>
                <c:ptCount val="11"/>
                <c:pt idx="0">
                  <c:v> ქ. თბილისი </c:v>
                </c:pt>
                <c:pt idx="1">
                  <c:v> გურია </c:v>
                </c:pt>
                <c:pt idx="2">
                  <c:v> რაჭა-ლეჩხუმი და ქვემო სვანეთი </c:v>
                </c:pt>
                <c:pt idx="3">
                  <c:v> კახეთი </c:v>
                </c:pt>
                <c:pt idx="4">
                  <c:v> იმერეთი </c:v>
                </c:pt>
                <c:pt idx="5">
                  <c:v> მცხეთა-მთიანეთი </c:v>
                </c:pt>
                <c:pt idx="6">
                  <c:v> სამეგრელო-ზემო სვანეთი </c:v>
                </c:pt>
                <c:pt idx="7">
                  <c:v> სამცხე-ჯავახეთი </c:v>
                </c:pt>
                <c:pt idx="8">
                  <c:v> ქვემო ქართლი </c:v>
                </c:pt>
                <c:pt idx="9">
                  <c:v> შიდა ქართლი </c:v>
                </c:pt>
                <c:pt idx="10">
                  <c:v> აჭარა</c:v>
                </c:pt>
              </c:strCache>
            </c:strRef>
          </c:cat>
          <c:val>
            <c:numRef>
              <c:f>'[5.1 (74).xlsx]May (2)'!$B$10:$B$91</c:f>
              <c:numCache>
                <c:formatCode>_(* #,##0_);_(* \(#,##0\);_(* "-"_);_(@_)</c:formatCode>
                <c:ptCount val="11"/>
                <c:pt idx="0">
                  <c:v>98899</c:v>
                </c:pt>
                <c:pt idx="1">
                  <c:v>17813</c:v>
                </c:pt>
                <c:pt idx="2">
                  <c:v>12711</c:v>
                </c:pt>
                <c:pt idx="3">
                  <c:v>49583</c:v>
                </c:pt>
                <c:pt idx="4">
                  <c:v>64117</c:v>
                </c:pt>
                <c:pt idx="5">
                  <c:v>15548</c:v>
                </c:pt>
                <c:pt idx="6">
                  <c:v>51112</c:v>
                </c:pt>
                <c:pt idx="7">
                  <c:v>11236</c:v>
                </c:pt>
                <c:pt idx="8">
                  <c:v>44063</c:v>
                </c:pt>
                <c:pt idx="9">
                  <c:v>46559</c:v>
                </c:pt>
                <c:pt idx="10">
                  <c:v>38245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B3F-4DA3-8BFC-34594C1930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4310272"/>
        <c:axId val="124311808"/>
        <c:axId val="0"/>
      </c:bar3DChart>
      <c:catAx>
        <c:axId val="1243102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24311808"/>
        <c:crosses val="autoZero"/>
        <c:auto val="1"/>
        <c:lblAlgn val="ctr"/>
        <c:lblOffset val="100"/>
        <c:noMultiLvlLbl val="0"/>
      </c:catAx>
      <c:valAx>
        <c:axId val="124311808"/>
        <c:scaling>
          <c:orientation val="minMax"/>
        </c:scaling>
        <c:delete val="0"/>
        <c:axPos val="l"/>
        <c:majorGridlines/>
        <c:numFmt formatCode="_(* #,##0_);_(* \(#,##0\);_(* &quot;-&quot;_);_(@_)" sourceLinked="1"/>
        <c:majorTickMark val="out"/>
        <c:minorTickMark val="none"/>
        <c:tickLblPos val="nextTo"/>
        <c:crossAx val="1243102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7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Sheet2!$B$11:$I$11</c:f>
              <c:strCache>
                <c:ptCount val="8"/>
                <c:pt idx="0">
                  <c:v>თბილისი</c:v>
                </c:pt>
                <c:pt idx="1">
                  <c:v>გურია </c:v>
                </c:pt>
                <c:pt idx="2">
                  <c:v>აჭარა </c:v>
                </c:pt>
                <c:pt idx="3">
                  <c:v>იმერეთი  </c:v>
                </c:pt>
                <c:pt idx="4">
                  <c:v>კახეთი </c:v>
                </c:pt>
                <c:pt idx="5">
                  <c:v>სამეგრელო-ზემო სვანეთი</c:v>
                </c:pt>
                <c:pt idx="6">
                  <c:v>სამცხე -ჯავახეთი </c:v>
                </c:pt>
                <c:pt idx="7">
                  <c:v>შიდა ქართლი </c:v>
                </c:pt>
              </c:strCache>
            </c:strRef>
          </c:cat>
          <c:val>
            <c:numRef>
              <c:f>Sheet2!$B$12:$I$12</c:f>
              <c:numCache>
                <c:formatCode>General</c:formatCode>
                <c:ptCount val="8"/>
                <c:pt idx="0">
                  <c:v>60</c:v>
                </c:pt>
                <c:pt idx="1">
                  <c:v>8</c:v>
                </c:pt>
                <c:pt idx="2">
                  <c:v>5</c:v>
                </c:pt>
                <c:pt idx="3">
                  <c:v>28</c:v>
                </c:pt>
                <c:pt idx="4">
                  <c:v>27</c:v>
                </c:pt>
                <c:pt idx="5">
                  <c:v>1</c:v>
                </c:pt>
                <c:pt idx="6">
                  <c:v>12</c:v>
                </c:pt>
                <c:pt idx="7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4647424"/>
        <c:axId val="84286848"/>
        <c:axId val="0"/>
      </c:bar3DChart>
      <c:valAx>
        <c:axId val="8428684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94647424"/>
        <c:crosses val="autoZero"/>
        <c:crossBetween val="between"/>
      </c:valAx>
      <c:catAx>
        <c:axId val="94647424"/>
        <c:scaling>
          <c:orientation val="minMax"/>
        </c:scaling>
        <c:delete val="0"/>
        <c:axPos val="l"/>
        <c:majorTickMark val="out"/>
        <c:minorTickMark val="none"/>
        <c:tickLblPos val="nextTo"/>
        <c:crossAx val="84286848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3A39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Sheet3!$C$10:$F$10</c:f>
              <c:strCach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2018-1 ივნისის მდგ</c:v>
                </c:pt>
              </c:strCache>
            </c:strRef>
          </c:cat>
          <c:val>
            <c:numRef>
              <c:f>Sheet3!$C$11:$F$11</c:f>
              <c:numCache>
                <c:formatCode>General</c:formatCode>
                <c:ptCount val="4"/>
                <c:pt idx="0">
                  <c:v>349</c:v>
                </c:pt>
                <c:pt idx="1">
                  <c:v>670</c:v>
                </c:pt>
                <c:pt idx="2">
                  <c:v>1775</c:v>
                </c:pt>
                <c:pt idx="3">
                  <c:v>578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713344"/>
        <c:axId val="94714880"/>
      </c:barChart>
      <c:catAx>
        <c:axId val="94713344"/>
        <c:scaling>
          <c:orientation val="minMax"/>
        </c:scaling>
        <c:delete val="0"/>
        <c:axPos val="b"/>
        <c:majorTickMark val="out"/>
        <c:minorTickMark val="none"/>
        <c:tickLblPos val="nextTo"/>
        <c:crossAx val="94714880"/>
        <c:crosses val="autoZero"/>
        <c:auto val="1"/>
        <c:lblAlgn val="ctr"/>
        <c:lblOffset val="100"/>
        <c:noMultiLvlLbl val="0"/>
      </c:catAx>
      <c:valAx>
        <c:axId val="947148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7133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'[1.1-1 (67).xlsx]May'!$A$9:$A$90</c:f>
              <c:strCache>
                <c:ptCount val="11"/>
                <c:pt idx="0">
                  <c:v> ქ. თბილისი </c:v>
                </c:pt>
                <c:pt idx="1">
                  <c:v> გურია </c:v>
                </c:pt>
                <c:pt idx="2">
                  <c:v> რაჭა-ლეჩხუმი და ქვემო სვანეთი </c:v>
                </c:pt>
                <c:pt idx="3">
                  <c:v> კახეთი </c:v>
                </c:pt>
                <c:pt idx="4">
                  <c:v> იმერეთი </c:v>
                </c:pt>
                <c:pt idx="5">
                  <c:v> მცხეთა-მთიანეთი </c:v>
                </c:pt>
                <c:pt idx="6">
                  <c:v> სამეგრელო-ზემო სვანეთი </c:v>
                </c:pt>
                <c:pt idx="7">
                  <c:v> სამცხე-ჯავახეთი </c:v>
                </c:pt>
                <c:pt idx="8">
                  <c:v> ქვემო ქართლი </c:v>
                </c:pt>
                <c:pt idx="9">
                  <c:v> შიდა ქართლი </c:v>
                </c:pt>
                <c:pt idx="10">
                  <c:v> აჭარის ავტონომიური რესპუბლიკა </c:v>
                </c:pt>
              </c:strCache>
            </c:strRef>
          </c:cat>
          <c:val>
            <c:numRef>
              <c:f>'[1.1-1 (67).xlsx]May'!$B$9:$B$90</c:f>
              <c:numCache>
                <c:formatCode>_(* #,##0_);_(* \(#,##0\);_(* "-"_);_(@_)</c:formatCode>
                <c:ptCount val="11"/>
                <c:pt idx="0">
                  <c:v>210417</c:v>
                </c:pt>
                <c:pt idx="1">
                  <c:v>26290</c:v>
                </c:pt>
                <c:pt idx="2">
                  <c:v>10087</c:v>
                </c:pt>
                <c:pt idx="3">
                  <c:v>67343</c:v>
                </c:pt>
                <c:pt idx="4">
                  <c:v>124000</c:v>
                </c:pt>
                <c:pt idx="5">
                  <c:v>18836</c:v>
                </c:pt>
                <c:pt idx="6">
                  <c:v>80772</c:v>
                </c:pt>
                <c:pt idx="7">
                  <c:v>29392</c:v>
                </c:pt>
                <c:pt idx="8">
                  <c:v>68898</c:v>
                </c:pt>
                <c:pt idx="9">
                  <c:v>48333</c:v>
                </c:pt>
                <c:pt idx="10">
                  <c:v>52700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FAD-4DB6-B0BF-AEAFDBB911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4357248"/>
        <c:axId val="124363136"/>
        <c:axId val="0"/>
      </c:bar3DChart>
      <c:catAx>
        <c:axId val="1243572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24363136"/>
        <c:crosses val="autoZero"/>
        <c:auto val="1"/>
        <c:lblAlgn val="ctr"/>
        <c:lblOffset val="100"/>
        <c:noMultiLvlLbl val="0"/>
      </c:catAx>
      <c:valAx>
        <c:axId val="124363136"/>
        <c:scaling>
          <c:orientation val="minMax"/>
        </c:scaling>
        <c:delete val="0"/>
        <c:axPos val="l"/>
        <c:majorGridlines/>
        <c:numFmt formatCode="_(* #,##0_);_(* \(#,##0\);_(* &quot;-&quot;_);_(@_)" sourceLinked="1"/>
        <c:majorTickMark val="out"/>
        <c:minorTickMark val="none"/>
        <c:tickLblPos val="nextTo"/>
        <c:crossAx val="1243572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'[1.2-1 (49).xlsx]May'!$B$3</c:f>
              <c:strCache>
                <c:ptCount val="1"/>
                <c:pt idx="0">
                  <c:v>0-18 წლამდე  შშმ პირი  </c:v>
                </c:pt>
              </c:strCache>
            </c:strRef>
          </c:tx>
          <c:invertIfNegative val="0"/>
          <c:cat>
            <c:strRef>
              <c:f>'[1.2-1 (49).xlsx]May'!$A$4:$A$90</c:f>
              <c:strCache>
                <c:ptCount val="11"/>
                <c:pt idx="0">
                  <c:v> ქ. თბილისი </c:v>
                </c:pt>
                <c:pt idx="1">
                  <c:v> გურია </c:v>
                </c:pt>
                <c:pt idx="2">
                  <c:v> რაჭა-ლეჩხუმი და ქვემო სვანეთი </c:v>
                </c:pt>
                <c:pt idx="3">
                  <c:v> კახეთი </c:v>
                </c:pt>
                <c:pt idx="4">
                  <c:v> იმერეთი </c:v>
                </c:pt>
                <c:pt idx="5">
                  <c:v> მცხეთა-მთიანეთი </c:v>
                </c:pt>
                <c:pt idx="6">
                  <c:v> სამეგრელო-ზემო სვანეთი </c:v>
                </c:pt>
                <c:pt idx="7">
                  <c:v> სამცხე-ჯავახეთი </c:v>
                </c:pt>
                <c:pt idx="8">
                  <c:v> ქვემო ქართლი </c:v>
                </c:pt>
                <c:pt idx="9">
                  <c:v> შიდა ქართლი </c:v>
                </c:pt>
                <c:pt idx="10">
                  <c:v> აჭარა</c:v>
                </c:pt>
              </c:strCache>
            </c:strRef>
          </c:cat>
          <c:val>
            <c:numRef>
              <c:f>'[1.2-1 (49).xlsx]May'!$B$4:$B$90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E01-4ED9-8A08-61F69606D057}"/>
            </c:ext>
          </c:extLst>
        </c:ser>
        <c:ser>
          <c:idx val="1"/>
          <c:order val="1"/>
          <c:tx>
            <c:strRef>
              <c:f>'[1.2-1 (49).xlsx]May'!$C$3</c:f>
              <c:strCache>
                <c:ptCount val="1"/>
                <c:pt idx="0">
                  <c:v>მკვეთრად გამოხატული ხარისხის მქონე შშმ პირი</c:v>
                </c:pt>
              </c:strCache>
            </c:strRef>
          </c:tx>
          <c:invertIfNegative val="0"/>
          <c:cat>
            <c:strRef>
              <c:f>'[1.2-1 (49).xlsx]May'!$A$4:$A$90</c:f>
              <c:strCache>
                <c:ptCount val="11"/>
                <c:pt idx="0">
                  <c:v> ქ. თბილისი </c:v>
                </c:pt>
                <c:pt idx="1">
                  <c:v> გურია </c:v>
                </c:pt>
                <c:pt idx="2">
                  <c:v> რაჭა-ლეჩხუმი და ქვემო სვანეთი </c:v>
                </c:pt>
                <c:pt idx="3">
                  <c:v> კახეთი </c:v>
                </c:pt>
                <c:pt idx="4">
                  <c:v> იმერეთი </c:v>
                </c:pt>
                <c:pt idx="5">
                  <c:v> მცხეთა-მთიანეთი </c:v>
                </c:pt>
                <c:pt idx="6">
                  <c:v> სამეგრელო-ზემო სვანეთი </c:v>
                </c:pt>
                <c:pt idx="7">
                  <c:v> სამცხე-ჯავახეთი </c:v>
                </c:pt>
                <c:pt idx="8">
                  <c:v> ქვემო ქართლი </c:v>
                </c:pt>
                <c:pt idx="9">
                  <c:v> შიდა ქართლი </c:v>
                </c:pt>
                <c:pt idx="10">
                  <c:v> აჭარა</c:v>
                </c:pt>
              </c:strCache>
            </c:strRef>
          </c:cat>
          <c:val>
            <c:numRef>
              <c:f>'[1.2-1 (49).xlsx]May'!$C$4:$C$90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E01-4ED9-8A08-61F69606D057}"/>
            </c:ext>
          </c:extLst>
        </c:ser>
        <c:ser>
          <c:idx val="2"/>
          <c:order val="2"/>
          <c:tx>
            <c:strRef>
              <c:f>'[1.2-1 (49).xlsx]May'!$D$3</c:f>
              <c:strCache>
                <c:ptCount val="1"/>
                <c:pt idx="0">
                  <c:v>მნიშვნელოვნად გამოხატული ხარისხის მქონე შშმ პირი</c:v>
                </c:pt>
              </c:strCache>
            </c:strRef>
          </c:tx>
          <c:invertIfNegative val="0"/>
          <c:cat>
            <c:strRef>
              <c:f>'[1.2-1 (49).xlsx]May'!$A$4:$A$90</c:f>
              <c:strCache>
                <c:ptCount val="11"/>
                <c:pt idx="0">
                  <c:v> ქ. თბილისი </c:v>
                </c:pt>
                <c:pt idx="1">
                  <c:v> გურია </c:v>
                </c:pt>
                <c:pt idx="2">
                  <c:v> რაჭა-ლეჩხუმი და ქვემო სვანეთი </c:v>
                </c:pt>
                <c:pt idx="3">
                  <c:v> კახეთი </c:v>
                </c:pt>
                <c:pt idx="4">
                  <c:v> იმერეთი </c:v>
                </c:pt>
                <c:pt idx="5">
                  <c:v> მცხეთა-მთიანეთი </c:v>
                </c:pt>
                <c:pt idx="6">
                  <c:v> სამეგრელო-ზემო სვანეთი </c:v>
                </c:pt>
                <c:pt idx="7">
                  <c:v> სამცხე-ჯავახეთი </c:v>
                </c:pt>
                <c:pt idx="8">
                  <c:v> ქვემო ქართლი </c:v>
                </c:pt>
                <c:pt idx="9">
                  <c:v> შიდა ქართლი </c:v>
                </c:pt>
                <c:pt idx="10">
                  <c:v> აჭარა</c:v>
                </c:pt>
              </c:strCache>
            </c:strRef>
          </c:cat>
          <c:val>
            <c:numRef>
              <c:f>'[1.2-1 (49).xlsx]May'!$D$4:$D$90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E01-4ED9-8A08-61F69606D057}"/>
            </c:ext>
          </c:extLst>
        </c:ser>
        <c:ser>
          <c:idx val="3"/>
          <c:order val="3"/>
          <c:tx>
            <c:strRef>
              <c:f>'[1.2-1 (49).xlsx]May'!$E$3</c:f>
              <c:strCache>
                <c:ptCount val="1"/>
                <c:pt idx="0">
                  <c:v>ზომიერად გამოხატული ხარისხის მქონე შშმ პირი </c:v>
                </c:pt>
              </c:strCache>
            </c:strRef>
          </c:tx>
          <c:invertIfNegative val="0"/>
          <c:cat>
            <c:strRef>
              <c:f>'[1.2-1 (49).xlsx]May'!$A$4:$A$90</c:f>
              <c:strCache>
                <c:ptCount val="11"/>
                <c:pt idx="0">
                  <c:v> ქ. თბილისი </c:v>
                </c:pt>
                <c:pt idx="1">
                  <c:v> გურია </c:v>
                </c:pt>
                <c:pt idx="2">
                  <c:v> რაჭა-ლეჩხუმი და ქვემო სვანეთი </c:v>
                </c:pt>
                <c:pt idx="3">
                  <c:v> კახეთი </c:v>
                </c:pt>
                <c:pt idx="4">
                  <c:v> იმერეთი </c:v>
                </c:pt>
                <c:pt idx="5">
                  <c:v> მცხეთა-მთიანეთი </c:v>
                </c:pt>
                <c:pt idx="6">
                  <c:v> სამეგრელო-ზემო სვანეთი </c:v>
                </c:pt>
                <c:pt idx="7">
                  <c:v> სამცხე-ჯავახეთი </c:v>
                </c:pt>
                <c:pt idx="8">
                  <c:v> ქვემო ქართლი </c:v>
                </c:pt>
                <c:pt idx="9">
                  <c:v> შიდა ქართლი </c:v>
                </c:pt>
                <c:pt idx="10">
                  <c:v> აჭარა</c:v>
                </c:pt>
              </c:strCache>
            </c:strRef>
          </c:cat>
          <c:val>
            <c:numRef>
              <c:f>'[1.2-1 (49).xlsx]May'!$E$4:$E$90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E01-4ED9-8A08-61F69606D057}"/>
            </c:ext>
          </c:extLst>
        </c:ser>
        <c:ser>
          <c:idx val="4"/>
          <c:order val="4"/>
          <c:tx>
            <c:strRef>
              <c:f>'[1.2-1 (49).xlsx]May'!$F$3</c:f>
              <c:strCache>
                <c:ptCount val="1"/>
                <c:pt idx="0">
                  <c:v>შეზღუდული შესაძლებლობის მქონე პირები</c:v>
                </c:pt>
              </c:strCache>
            </c:strRef>
          </c:tx>
          <c:invertIfNegative val="0"/>
          <c:cat>
            <c:strRef>
              <c:f>'[1.2-1 (49).xlsx]May'!$A$4:$A$90</c:f>
              <c:strCache>
                <c:ptCount val="11"/>
                <c:pt idx="0">
                  <c:v> ქ. თბილისი </c:v>
                </c:pt>
                <c:pt idx="1">
                  <c:v> გურია </c:v>
                </c:pt>
                <c:pt idx="2">
                  <c:v> რაჭა-ლეჩხუმი და ქვემო სვანეთი </c:v>
                </c:pt>
                <c:pt idx="3">
                  <c:v> კახეთი </c:v>
                </c:pt>
                <c:pt idx="4">
                  <c:v> იმერეთი </c:v>
                </c:pt>
                <c:pt idx="5">
                  <c:v> მცხეთა-მთიანეთი </c:v>
                </c:pt>
                <c:pt idx="6">
                  <c:v> სამეგრელო-ზემო სვანეთი </c:v>
                </c:pt>
                <c:pt idx="7">
                  <c:v> სამცხე-ჯავახეთი </c:v>
                </c:pt>
                <c:pt idx="8">
                  <c:v> ქვემო ქართლი </c:v>
                </c:pt>
                <c:pt idx="9">
                  <c:v> შიდა ქართლი </c:v>
                </c:pt>
                <c:pt idx="10">
                  <c:v> აჭარა</c:v>
                </c:pt>
              </c:strCache>
            </c:strRef>
          </c:cat>
          <c:val>
            <c:numRef>
              <c:f>'[1.2-1 (49).xlsx]May'!$F$4:$F$90</c:f>
              <c:numCache>
                <c:formatCode>_(* #,##0_);_(* \(#,##0\);_(* "-"_);_(@_)</c:formatCode>
                <c:ptCount val="11"/>
                <c:pt idx="0">
                  <c:v>29272</c:v>
                </c:pt>
                <c:pt idx="1">
                  <c:v>4680</c:v>
                </c:pt>
                <c:pt idx="2">
                  <c:v>1521</c:v>
                </c:pt>
                <c:pt idx="3">
                  <c:v>10957</c:v>
                </c:pt>
                <c:pt idx="4">
                  <c:v>23595</c:v>
                </c:pt>
                <c:pt idx="5">
                  <c:v>2788</c:v>
                </c:pt>
                <c:pt idx="6">
                  <c:v>12733</c:v>
                </c:pt>
                <c:pt idx="7">
                  <c:v>4741</c:v>
                </c:pt>
                <c:pt idx="8">
                  <c:v>10273</c:v>
                </c:pt>
                <c:pt idx="9">
                  <c:v>10027</c:v>
                </c:pt>
                <c:pt idx="10">
                  <c:v>14643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E01-4ED9-8A08-61F69606D057}"/>
            </c:ext>
          </c:extLst>
        </c:ser>
        <c:ser>
          <c:idx val="5"/>
          <c:order val="5"/>
          <c:tx>
            <c:strRef>
              <c:f>'[1.2-1 (49).xlsx]May'!$G$3</c:f>
              <c:strCache>
                <c:ptCount val="1"/>
                <c:pt idx="0">
                  <c:v>მარჩენალ დაკარგული ოჯახის წევრი</c:v>
                </c:pt>
              </c:strCache>
            </c:strRef>
          </c:tx>
          <c:invertIfNegative val="0"/>
          <c:cat>
            <c:strRef>
              <c:f>'[1.2-1 (49).xlsx]May'!$A$4:$A$90</c:f>
              <c:strCache>
                <c:ptCount val="11"/>
                <c:pt idx="0">
                  <c:v> ქ. თბილისი </c:v>
                </c:pt>
                <c:pt idx="1">
                  <c:v> გურია </c:v>
                </c:pt>
                <c:pt idx="2">
                  <c:v> რაჭა-ლეჩხუმი და ქვემო სვანეთი </c:v>
                </c:pt>
                <c:pt idx="3">
                  <c:v> კახეთი </c:v>
                </c:pt>
                <c:pt idx="4">
                  <c:v> იმერეთი </c:v>
                </c:pt>
                <c:pt idx="5">
                  <c:v> მცხეთა-მთიანეთი </c:v>
                </c:pt>
                <c:pt idx="6">
                  <c:v> სამეგრელო-ზემო სვანეთი </c:v>
                </c:pt>
                <c:pt idx="7">
                  <c:v> სამცხე-ჯავახეთი </c:v>
                </c:pt>
                <c:pt idx="8">
                  <c:v> ქვემო ქართლი </c:v>
                </c:pt>
                <c:pt idx="9">
                  <c:v> შიდა ქართლი </c:v>
                </c:pt>
                <c:pt idx="10">
                  <c:v> აჭარა</c:v>
                </c:pt>
              </c:strCache>
            </c:strRef>
          </c:cat>
          <c:val>
            <c:numRef>
              <c:f>'[1.2-1 (49).xlsx]May'!$G$4:$G$90</c:f>
              <c:numCache>
                <c:formatCode>_(* #,##0_);_(* \(#,##0\);_(* "-"_);_(@_)</c:formatCode>
                <c:ptCount val="11"/>
                <c:pt idx="0">
                  <c:v>6375</c:v>
                </c:pt>
                <c:pt idx="1">
                  <c:v>664</c:v>
                </c:pt>
                <c:pt idx="2">
                  <c:v>214</c:v>
                </c:pt>
                <c:pt idx="3">
                  <c:v>1925</c:v>
                </c:pt>
                <c:pt idx="4">
                  <c:v>3571</c:v>
                </c:pt>
                <c:pt idx="5">
                  <c:v>628</c:v>
                </c:pt>
                <c:pt idx="6">
                  <c:v>2846</c:v>
                </c:pt>
                <c:pt idx="7">
                  <c:v>923</c:v>
                </c:pt>
                <c:pt idx="8">
                  <c:v>2503</c:v>
                </c:pt>
                <c:pt idx="9">
                  <c:v>1570</c:v>
                </c:pt>
                <c:pt idx="10">
                  <c:v>2106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8E01-4ED9-8A08-61F69606D057}"/>
            </c:ext>
          </c:extLst>
        </c:ser>
        <c:ser>
          <c:idx val="6"/>
          <c:order val="6"/>
          <c:tx>
            <c:strRef>
              <c:f>'[1.2-1 (49).xlsx]May'!$H$3</c:f>
              <c:strCache>
                <c:ptCount val="1"/>
                <c:pt idx="0">
                  <c:v>პოლიტ. რეპრესირებულები                                                                     </c:v>
                </c:pt>
              </c:strCache>
            </c:strRef>
          </c:tx>
          <c:invertIfNegative val="0"/>
          <c:cat>
            <c:strRef>
              <c:f>'[1.2-1 (49).xlsx]May'!$A$4:$A$90</c:f>
              <c:strCache>
                <c:ptCount val="11"/>
                <c:pt idx="0">
                  <c:v> ქ. თბილისი </c:v>
                </c:pt>
                <c:pt idx="1">
                  <c:v> გურია </c:v>
                </c:pt>
                <c:pt idx="2">
                  <c:v> რაჭა-ლეჩხუმი და ქვემო სვანეთი </c:v>
                </c:pt>
                <c:pt idx="3">
                  <c:v> კახეთი </c:v>
                </c:pt>
                <c:pt idx="4">
                  <c:v> იმერეთი </c:v>
                </c:pt>
                <c:pt idx="5">
                  <c:v> მცხეთა-მთიანეთი </c:v>
                </c:pt>
                <c:pt idx="6">
                  <c:v> სამეგრელო-ზემო სვანეთი </c:v>
                </c:pt>
                <c:pt idx="7">
                  <c:v> სამცხე-ჯავახეთი </c:v>
                </c:pt>
                <c:pt idx="8">
                  <c:v> ქვემო ქართლი </c:v>
                </c:pt>
                <c:pt idx="9">
                  <c:v> შიდა ქართლი </c:v>
                </c:pt>
                <c:pt idx="10">
                  <c:v> აჭარა</c:v>
                </c:pt>
              </c:strCache>
            </c:strRef>
          </c:cat>
          <c:val>
            <c:numRef>
              <c:f>'[1.2-1 (49).xlsx]May'!$H$4:$H$90</c:f>
              <c:numCache>
                <c:formatCode>_(* #,##0_);_(* \(#,##0\);_(* "-"_);_(@_)</c:formatCode>
                <c:ptCount val="11"/>
                <c:pt idx="0">
                  <c:v>36</c:v>
                </c:pt>
                <c:pt idx="1">
                  <c:v>9</c:v>
                </c:pt>
                <c:pt idx="2">
                  <c:v>1</c:v>
                </c:pt>
                <c:pt idx="3">
                  <c:v>6</c:v>
                </c:pt>
                <c:pt idx="4">
                  <c:v>11</c:v>
                </c:pt>
                <c:pt idx="5">
                  <c:v>1</c:v>
                </c:pt>
                <c:pt idx="6">
                  <c:v>5</c:v>
                </c:pt>
                <c:pt idx="7">
                  <c:v>18</c:v>
                </c:pt>
                <c:pt idx="8">
                  <c:v>35</c:v>
                </c:pt>
                <c:pt idx="9">
                  <c:v>3</c:v>
                </c:pt>
                <c:pt idx="10">
                  <c:v>160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8E01-4ED9-8A08-61F69606D057}"/>
            </c:ext>
          </c:extLst>
        </c:ser>
        <c:ser>
          <c:idx val="7"/>
          <c:order val="7"/>
          <c:tx>
            <c:strRef>
              <c:f>'[1.2-1 (49).xlsx]May'!$I$3</c:f>
              <c:strCache>
                <c:ptCount val="1"/>
                <c:pt idx="0">
                  <c:v>სხვა</c:v>
                </c:pt>
              </c:strCache>
            </c:strRef>
          </c:tx>
          <c:invertIfNegative val="0"/>
          <c:cat>
            <c:strRef>
              <c:f>'[1.2-1 (49).xlsx]May'!$A$4:$A$90</c:f>
              <c:strCache>
                <c:ptCount val="11"/>
                <c:pt idx="0">
                  <c:v> ქ. თბილისი </c:v>
                </c:pt>
                <c:pt idx="1">
                  <c:v> გურია </c:v>
                </c:pt>
                <c:pt idx="2">
                  <c:v> რაჭა-ლეჩხუმი და ქვემო სვანეთი </c:v>
                </c:pt>
                <c:pt idx="3">
                  <c:v> კახეთი </c:v>
                </c:pt>
                <c:pt idx="4">
                  <c:v> იმერეთი </c:v>
                </c:pt>
                <c:pt idx="5">
                  <c:v> მცხეთა-მთიანეთი </c:v>
                </c:pt>
                <c:pt idx="6">
                  <c:v> სამეგრელო-ზემო სვანეთი </c:v>
                </c:pt>
                <c:pt idx="7">
                  <c:v> სამცხე-ჯავახეთი </c:v>
                </c:pt>
                <c:pt idx="8">
                  <c:v> ქვემო ქართლი </c:v>
                </c:pt>
                <c:pt idx="9">
                  <c:v> შიდა ქართლი </c:v>
                </c:pt>
                <c:pt idx="10">
                  <c:v> აჭარა</c:v>
                </c:pt>
              </c:strCache>
            </c:strRef>
          </c:cat>
          <c:val>
            <c:numRef>
              <c:f>'[1.2-1 (49).xlsx]May'!$I$4:$I$90</c:f>
              <c:numCache>
                <c:formatCode>_(* #,##0_);_(* \(#,##0\);_(* "-"_);_(@_)</c:formatCode>
                <c:ptCount val="11"/>
                <c:pt idx="0">
                  <c:v>8138</c:v>
                </c:pt>
                <c:pt idx="1">
                  <c:v>235</c:v>
                </c:pt>
                <c:pt idx="2">
                  <c:v>93</c:v>
                </c:pt>
                <c:pt idx="3">
                  <c:v>878</c:v>
                </c:pt>
                <c:pt idx="4">
                  <c:v>1956</c:v>
                </c:pt>
                <c:pt idx="5">
                  <c:v>335</c:v>
                </c:pt>
                <c:pt idx="6">
                  <c:v>979</c:v>
                </c:pt>
                <c:pt idx="7">
                  <c:v>684</c:v>
                </c:pt>
                <c:pt idx="8">
                  <c:v>1210</c:v>
                </c:pt>
                <c:pt idx="9">
                  <c:v>1478</c:v>
                </c:pt>
                <c:pt idx="10">
                  <c:v>941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8E01-4ED9-8A08-61F69606D0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4506112"/>
        <c:axId val="124507648"/>
        <c:axId val="0"/>
      </c:bar3DChart>
      <c:catAx>
        <c:axId val="1245061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24507648"/>
        <c:crosses val="autoZero"/>
        <c:auto val="1"/>
        <c:lblAlgn val="ctr"/>
        <c:lblOffset val="100"/>
        <c:noMultiLvlLbl val="0"/>
      </c:catAx>
      <c:valAx>
        <c:axId val="124507648"/>
        <c:scaling>
          <c:orientation val="minMax"/>
        </c:scaling>
        <c:delete val="0"/>
        <c:axPos val="l"/>
        <c:majorGridlines/>
        <c:numFmt formatCode="_(* #,##0_);_(* \(#,##0\);_(* &quot;-&quot;_);_(@_)" sourceLinked="1"/>
        <c:majorTickMark val="out"/>
        <c:minorTickMark val="none"/>
        <c:tickLblPos val="nextTo"/>
        <c:crossAx val="1245061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'[1.1-4 (9).xlsx]May'!$A$14:$A$90</c:f>
              <c:strCache>
                <c:ptCount val="10"/>
                <c:pt idx="0">
                  <c:v> გურია </c:v>
                </c:pt>
                <c:pt idx="1">
                  <c:v> რაჭა-ლეჩხუმი და ქვემო სვანეთი </c:v>
                </c:pt>
                <c:pt idx="2">
                  <c:v> კახეთი </c:v>
                </c:pt>
                <c:pt idx="3">
                  <c:v> იმერეთი </c:v>
                </c:pt>
                <c:pt idx="4">
                  <c:v> მცხეთა-მთიანეთი </c:v>
                </c:pt>
                <c:pt idx="5">
                  <c:v> სამეგრელო-ზემო სვანეთი </c:v>
                </c:pt>
                <c:pt idx="6">
                  <c:v> სამცხე-ჯავახეთი </c:v>
                </c:pt>
                <c:pt idx="7">
                  <c:v> ქვემო ქართლი </c:v>
                </c:pt>
                <c:pt idx="8">
                  <c:v> შიდა ქართლი </c:v>
                </c:pt>
                <c:pt idx="9">
                  <c:v> აჭარა </c:v>
                </c:pt>
              </c:strCache>
            </c:strRef>
          </c:cat>
          <c:val>
            <c:numRef>
              <c:f>'[1.1-4 (9).xlsx]May'!$B$14:$B$90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7F4-4687-973E-3FC5758799CB}"/>
            </c:ext>
          </c:extLst>
        </c:ser>
        <c:ser>
          <c:idx val="1"/>
          <c:order val="1"/>
          <c:invertIfNegative val="0"/>
          <c:cat>
            <c:strRef>
              <c:f>'[1.1-4 (9).xlsx]May'!$A$14:$A$90</c:f>
              <c:strCache>
                <c:ptCount val="10"/>
                <c:pt idx="0">
                  <c:v> გურია </c:v>
                </c:pt>
                <c:pt idx="1">
                  <c:v> რაჭა-ლეჩხუმი და ქვემო სვანეთი </c:v>
                </c:pt>
                <c:pt idx="2">
                  <c:v> კახეთი </c:v>
                </c:pt>
                <c:pt idx="3">
                  <c:v> იმერეთი </c:v>
                </c:pt>
                <c:pt idx="4">
                  <c:v> მცხეთა-მთიანეთი </c:v>
                </c:pt>
                <c:pt idx="5">
                  <c:v> სამეგრელო-ზემო სვანეთი </c:v>
                </c:pt>
                <c:pt idx="6">
                  <c:v> სამცხე-ჯავახეთი </c:v>
                </c:pt>
                <c:pt idx="7">
                  <c:v> ქვემო ქართლი </c:v>
                </c:pt>
                <c:pt idx="8">
                  <c:v> შიდა ქართლი </c:v>
                </c:pt>
                <c:pt idx="9">
                  <c:v> აჭარა </c:v>
                </c:pt>
              </c:strCache>
            </c:strRef>
          </c:cat>
          <c:val>
            <c:numRef>
              <c:f>'[1.1-4 (9).xlsx]May'!$C$14:$C$90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7F4-4687-973E-3FC5758799CB}"/>
            </c:ext>
          </c:extLst>
        </c:ser>
        <c:ser>
          <c:idx val="2"/>
          <c:order val="2"/>
          <c:spPr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'[1.1-4 (9).xlsx]May'!$A$14:$A$90</c:f>
              <c:strCache>
                <c:ptCount val="10"/>
                <c:pt idx="0">
                  <c:v> გურია </c:v>
                </c:pt>
                <c:pt idx="1">
                  <c:v> რაჭა-ლეჩხუმი და ქვემო სვანეთი </c:v>
                </c:pt>
                <c:pt idx="2">
                  <c:v> კახეთი </c:v>
                </c:pt>
                <c:pt idx="3">
                  <c:v> იმერეთი </c:v>
                </c:pt>
                <c:pt idx="4">
                  <c:v> მცხეთა-მთიანეთი </c:v>
                </c:pt>
                <c:pt idx="5">
                  <c:v> სამეგრელო-ზემო სვანეთი </c:v>
                </c:pt>
                <c:pt idx="6">
                  <c:v> სამცხე-ჯავახეთი </c:v>
                </c:pt>
                <c:pt idx="7">
                  <c:v> ქვემო ქართლი </c:v>
                </c:pt>
                <c:pt idx="8">
                  <c:v> შიდა ქართლი </c:v>
                </c:pt>
                <c:pt idx="9">
                  <c:v> აჭარა </c:v>
                </c:pt>
              </c:strCache>
            </c:strRef>
          </c:cat>
          <c:val>
            <c:numRef>
              <c:f>'[1.1-4 (9).xlsx]May'!$D$14:$D$90</c:f>
              <c:numCache>
                <c:formatCode>_(* #,##0_);_(* \(#,##0\);_(* "-"_);_(@_)</c:formatCode>
                <c:ptCount val="10"/>
                <c:pt idx="0">
                  <c:v>226</c:v>
                </c:pt>
                <c:pt idx="1">
                  <c:v>10178</c:v>
                </c:pt>
                <c:pt idx="2">
                  <c:v>2749</c:v>
                </c:pt>
                <c:pt idx="3">
                  <c:v>4301</c:v>
                </c:pt>
                <c:pt idx="4">
                  <c:v>6280</c:v>
                </c:pt>
                <c:pt idx="5">
                  <c:v>1765</c:v>
                </c:pt>
                <c:pt idx="6">
                  <c:v>19764</c:v>
                </c:pt>
                <c:pt idx="7">
                  <c:v>8350</c:v>
                </c:pt>
                <c:pt idx="8">
                  <c:v>3426</c:v>
                </c:pt>
                <c:pt idx="9">
                  <c:v>10006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7F4-4687-973E-3FC5758799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4554624"/>
        <c:axId val="124568704"/>
      </c:barChart>
      <c:catAx>
        <c:axId val="1245546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24568704"/>
        <c:crosses val="autoZero"/>
        <c:auto val="1"/>
        <c:lblAlgn val="ctr"/>
        <c:lblOffset val="100"/>
        <c:noMultiLvlLbl val="0"/>
      </c:catAx>
      <c:valAx>
        <c:axId val="124568704"/>
        <c:scaling>
          <c:orientation val="minMax"/>
        </c:scaling>
        <c:delete val="0"/>
        <c:axPos val="l"/>
        <c:majorGridlines/>
        <c:numFmt formatCode="_(* #,##0_);_(* \(#,##0\);_(* &quot;-&quot;_);_(@_)" sourceLinked="1"/>
        <c:majorTickMark val="out"/>
        <c:minorTickMark val="none"/>
        <c:tickLblPos val="nextTo"/>
        <c:crossAx val="1245546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'[1.2-10 (6).xlsx]May'!$A$14:$A$90</c:f>
              <c:strCache>
                <c:ptCount val="10"/>
                <c:pt idx="0">
                  <c:v> გურია </c:v>
                </c:pt>
                <c:pt idx="1">
                  <c:v> რაჭა-ლეჩხუმი და ქვემო სვანეთი </c:v>
                </c:pt>
                <c:pt idx="2">
                  <c:v> კახეთი </c:v>
                </c:pt>
                <c:pt idx="3">
                  <c:v> იმერეთი </c:v>
                </c:pt>
                <c:pt idx="4">
                  <c:v> მცხეთა-მთიანეთი </c:v>
                </c:pt>
                <c:pt idx="5">
                  <c:v> სამეგრელო-ზემო სვანეთი </c:v>
                </c:pt>
                <c:pt idx="6">
                  <c:v> სამცხე-ჯავახეთი </c:v>
                </c:pt>
                <c:pt idx="7">
                  <c:v> ქვემო ქართლი </c:v>
                </c:pt>
                <c:pt idx="8">
                  <c:v> შიდა ქართლი </c:v>
                </c:pt>
                <c:pt idx="9">
                  <c:v> აჭარა </c:v>
                </c:pt>
              </c:strCache>
            </c:strRef>
          </c:cat>
          <c:val>
            <c:numRef>
              <c:f>'[1.2-10 (6).xlsx]May'!$B$14:$B$90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619-4DF1-8777-4B7A51B3CE67}"/>
            </c:ext>
          </c:extLst>
        </c:ser>
        <c:ser>
          <c:idx val="1"/>
          <c:order val="1"/>
          <c:invertIfNegative val="0"/>
          <c:cat>
            <c:strRef>
              <c:f>'[1.2-10 (6).xlsx]May'!$A$14:$A$90</c:f>
              <c:strCache>
                <c:ptCount val="10"/>
                <c:pt idx="0">
                  <c:v> გურია </c:v>
                </c:pt>
                <c:pt idx="1">
                  <c:v> რაჭა-ლეჩხუმი და ქვემო სვანეთი </c:v>
                </c:pt>
                <c:pt idx="2">
                  <c:v> კახეთი </c:v>
                </c:pt>
                <c:pt idx="3">
                  <c:v> იმერეთი </c:v>
                </c:pt>
                <c:pt idx="4">
                  <c:v> მცხეთა-მთიანეთი </c:v>
                </c:pt>
                <c:pt idx="5">
                  <c:v> სამეგრელო-ზემო სვანეთი </c:v>
                </c:pt>
                <c:pt idx="6">
                  <c:v> სამცხე-ჯავახეთი </c:v>
                </c:pt>
                <c:pt idx="7">
                  <c:v> ქვემო ქართლი </c:v>
                </c:pt>
                <c:pt idx="8">
                  <c:v> შიდა ქართლი </c:v>
                </c:pt>
                <c:pt idx="9">
                  <c:v> აჭარა </c:v>
                </c:pt>
              </c:strCache>
            </c:strRef>
          </c:cat>
          <c:val>
            <c:numRef>
              <c:f>'[1.2-10 (6).xlsx]May'!$C$14:$C$90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619-4DF1-8777-4B7A51B3CE67}"/>
            </c:ext>
          </c:extLst>
        </c:ser>
        <c:ser>
          <c:idx val="2"/>
          <c:order val="2"/>
          <c:spPr>
            <a:solidFill>
              <a:schemeClr val="tx2">
                <a:lumMod val="60000"/>
                <a:lumOff val="40000"/>
                <a:alpha val="72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'[1.2-10 (6).xlsx]May'!$A$14:$A$90</c:f>
              <c:strCache>
                <c:ptCount val="10"/>
                <c:pt idx="0">
                  <c:v> გურია </c:v>
                </c:pt>
                <c:pt idx="1">
                  <c:v> რაჭა-ლეჩხუმი და ქვემო სვანეთი </c:v>
                </c:pt>
                <c:pt idx="2">
                  <c:v> კახეთი </c:v>
                </c:pt>
                <c:pt idx="3">
                  <c:v> იმერეთი </c:v>
                </c:pt>
                <c:pt idx="4">
                  <c:v> მცხეთა-მთიანეთი </c:v>
                </c:pt>
                <c:pt idx="5">
                  <c:v> სამეგრელო-ზემო სვანეთი </c:v>
                </c:pt>
                <c:pt idx="6">
                  <c:v> სამცხე-ჯავახეთი </c:v>
                </c:pt>
                <c:pt idx="7">
                  <c:v> ქვემო ქართლი </c:v>
                </c:pt>
                <c:pt idx="8">
                  <c:v> შიდა ქართლი </c:v>
                </c:pt>
                <c:pt idx="9">
                  <c:v> აჭარა </c:v>
                </c:pt>
              </c:strCache>
            </c:strRef>
          </c:cat>
          <c:val>
            <c:numRef>
              <c:f>'[1.2-10 (6).xlsx]May'!$D$14:$D$90</c:f>
              <c:numCache>
                <c:formatCode>_(* #,##0_);_(* \(#,##0\);_(* "-"_);_(@_)</c:formatCode>
                <c:ptCount val="10"/>
                <c:pt idx="0">
                  <c:v>32</c:v>
                </c:pt>
                <c:pt idx="1">
                  <c:v>1502</c:v>
                </c:pt>
                <c:pt idx="2">
                  <c:v>458</c:v>
                </c:pt>
                <c:pt idx="3">
                  <c:v>864</c:v>
                </c:pt>
                <c:pt idx="4">
                  <c:v>738</c:v>
                </c:pt>
                <c:pt idx="5">
                  <c:v>378</c:v>
                </c:pt>
                <c:pt idx="6">
                  <c:v>3514</c:v>
                </c:pt>
                <c:pt idx="7">
                  <c:v>1221</c:v>
                </c:pt>
                <c:pt idx="8">
                  <c:v>600</c:v>
                </c:pt>
                <c:pt idx="9">
                  <c:v>3809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619-4DF1-8777-4B7A51B3CE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4611584"/>
        <c:axId val="124621568"/>
      </c:barChart>
      <c:catAx>
        <c:axId val="1246115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24621568"/>
        <c:crosses val="autoZero"/>
        <c:auto val="1"/>
        <c:lblAlgn val="ctr"/>
        <c:lblOffset val="100"/>
        <c:noMultiLvlLbl val="0"/>
      </c:catAx>
      <c:valAx>
        <c:axId val="124621568"/>
        <c:scaling>
          <c:orientation val="minMax"/>
        </c:scaling>
        <c:delete val="0"/>
        <c:axPos val="l"/>
        <c:majorGridlines/>
        <c:numFmt formatCode="_(* #,##0_);_(* \(#,##0\);_(* &quot;-&quot;_);_(@_)" sourceLinked="1"/>
        <c:majorTickMark val="out"/>
        <c:minorTickMark val="none"/>
        <c:tickLblPos val="nextTo"/>
        <c:crossAx val="1246115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'[5-1.1 (28).xlsx]May'!$A$14:$A$69</c:f>
              <c:strCache>
                <c:ptCount val="7"/>
                <c:pt idx="0">
                  <c:v> გურია </c:v>
                </c:pt>
                <c:pt idx="1">
                  <c:v> რაჭა-ლეჩხუმი და ქვემო სვანეთი </c:v>
                </c:pt>
                <c:pt idx="2">
                  <c:v> კახეთი </c:v>
                </c:pt>
                <c:pt idx="3">
                  <c:v> იმერეთი </c:v>
                </c:pt>
                <c:pt idx="4">
                  <c:v> მცხეთა-მთიანეთი </c:v>
                </c:pt>
                <c:pt idx="5">
                  <c:v> სამეგრელო-ზემო სვანეთი </c:v>
                </c:pt>
                <c:pt idx="6">
                  <c:v> სამცხე-ჯავახეთი </c:v>
                </c:pt>
              </c:strCache>
            </c:strRef>
          </c:cat>
          <c:val>
            <c:numRef>
              <c:f>'[5-1.1 (28).xlsx]May'!$B$14:$B$69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391-4B3E-95F8-AB2EEDD65ABF}"/>
            </c:ext>
          </c:extLst>
        </c:ser>
        <c:ser>
          <c:idx val="1"/>
          <c:order val="1"/>
          <c:invertIfNegative val="0"/>
          <c:cat>
            <c:strRef>
              <c:f>'[5-1.1 (28).xlsx]May'!$A$14:$A$69</c:f>
              <c:strCache>
                <c:ptCount val="7"/>
                <c:pt idx="0">
                  <c:v> გურია </c:v>
                </c:pt>
                <c:pt idx="1">
                  <c:v> რაჭა-ლეჩხუმი და ქვემო სვანეთი </c:v>
                </c:pt>
                <c:pt idx="2">
                  <c:v> კახეთი </c:v>
                </c:pt>
                <c:pt idx="3">
                  <c:v> იმერეთი </c:v>
                </c:pt>
                <c:pt idx="4">
                  <c:v> მცხეთა-მთიანეთი </c:v>
                </c:pt>
                <c:pt idx="5">
                  <c:v> სამეგრელო-ზემო სვანეთი </c:v>
                </c:pt>
                <c:pt idx="6">
                  <c:v> სამცხე-ჯავახეთი </c:v>
                </c:pt>
              </c:strCache>
            </c:strRef>
          </c:cat>
          <c:val>
            <c:numRef>
              <c:f>'[5-1.1 (28).xlsx]May'!$C$14:$C$69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391-4B3E-95F8-AB2EEDD65ABF}"/>
            </c:ext>
          </c:extLst>
        </c:ser>
        <c:ser>
          <c:idx val="2"/>
          <c:order val="2"/>
          <c:invertIfNegative val="0"/>
          <c:cat>
            <c:strRef>
              <c:f>'[5-1.1 (28).xlsx]May'!$A$14:$A$69</c:f>
              <c:strCache>
                <c:ptCount val="7"/>
                <c:pt idx="0">
                  <c:v> გურია </c:v>
                </c:pt>
                <c:pt idx="1">
                  <c:v> რაჭა-ლეჩხუმი და ქვემო სვანეთი </c:v>
                </c:pt>
                <c:pt idx="2">
                  <c:v> კახეთი </c:v>
                </c:pt>
                <c:pt idx="3">
                  <c:v> იმერეთი </c:v>
                </c:pt>
                <c:pt idx="4">
                  <c:v> მცხეთა-მთიანეთი </c:v>
                </c:pt>
                <c:pt idx="5">
                  <c:v> სამეგრელო-ზემო სვანეთი </c:v>
                </c:pt>
                <c:pt idx="6">
                  <c:v> სამცხე-ჯავახეთი </c:v>
                </c:pt>
              </c:strCache>
            </c:strRef>
          </c:cat>
          <c:val>
            <c:numRef>
              <c:f>'[5-1.1 (28).xlsx]May'!$D$14:$D$69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391-4B3E-95F8-AB2EEDD65ABF}"/>
            </c:ext>
          </c:extLst>
        </c:ser>
        <c:ser>
          <c:idx val="3"/>
          <c:order val="3"/>
          <c:invertIfNegative val="0"/>
          <c:cat>
            <c:strRef>
              <c:f>'[5-1.1 (28).xlsx]May'!$A$14:$A$69</c:f>
              <c:strCache>
                <c:ptCount val="7"/>
                <c:pt idx="0">
                  <c:v> გურია </c:v>
                </c:pt>
                <c:pt idx="1">
                  <c:v> რაჭა-ლეჩხუმი და ქვემო სვანეთი </c:v>
                </c:pt>
                <c:pt idx="2">
                  <c:v> კახეთი </c:v>
                </c:pt>
                <c:pt idx="3">
                  <c:v> იმერეთი </c:v>
                </c:pt>
                <c:pt idx="4">
                  <c:v> მცხეთა-მთიანეთი </c:v>
                </c:pt>
                <c:pt idx="5">
                  <c:v> სამეგრელო-ზემო სვანეთი </c:v>
                </c:pt>
                <c:pt idx="6">
                  <c:v> სამცხე-ჯავახეთი </c:v>
                </c:pt>
              </c:strCache>
            </c:strRef>
          </c:cat>
          <c:val>
            <c:numRef>
              <c:f>'[5-1.1 (28).xlsx]May'!$E$14:$E$69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7391-4B3E-95F8-AB2EEDD65ABF}"/>
            </c:ext>
          </c:extLst>
        </c:ser>
        <c:ser>
          <c:idx val="4"/>
          <c:order val="4"/>
          <c:invertIfNegative val="0"/>
          <c:cat>
            <c:strRef>
              <c:f>'[5-1.1 (28).xlsx]May'!$A$14:$A$69</c:f>
              <c:strCache>
                <c:ptCount val="7"/>
                <c:pt idx="0">
                  <c:v> გურია </c:v>
                </c:pt>
                <c:pt idx="1">
                  <c:v> რაჭა-ლეჩხუმი და ქვემო სვანეთი </c:v>
                </c:pt>
                <c:pt idx="2">
                  <c:v> კახეთი </c:v>
                </c:pt>
                <c:pt idx="3">
                  <c:v> იმერეთი </c:v>
                </c:pt>
                <c:pt idx="4">
                  <c:v> მცხეთა-მთიანეთი </c:v>
                </c:pt>
                <c:pt idx="5">
                  <c:v> სამეგრელო-ზემო სვანეთი </c:v>
                </c:pt>
                <c:pt idx="6">
                  <c:v> სამცხე-ჯავახეთი </c:v>
                </c:pt>
              </c:strCache>
            </c:strRef>
          </c:cat>
          <c:val>
            <c:numRef>
              <c:f>'[5-1.1 (28).xlsx]May'!$F$14:$F$69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391-4B3E-95F8-AB2EEDD65ABF}"/>
            </c:ext>
          </c:extLst>
        </c:ser>
        <c:ser>
          <c:idx val="5"/>
          <c:order val="5"/>
          <c:spPr>
            <a:solidFill>
              <a:schemeClr val="tx2">
                <a:lumMod val="60000"/>
                <a:lumOff val="40000"/>
                <a:alpha val="64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'[5-1.1 (28).xlsx]May'!$A$14:$A$69</c:f>
              <c:strCache>
                <c:ptCount val="7"/>
                <c:pt idx="0">
                  <c:v> გურია </c:v>
                </c:pt>
                <c:pt idx="1">
                  <c:v> რაჭა-ლეჩხუმი და ქვემო სვანეთი </c:v>
                </c:pt>
                <c:pt idx="2">
                  <c:v> კახეთი </c:v>
                </c:pt>
                <c:pt idx="3">
                  <c:v> იმერეთი </c:v>
                </c:pt>
                <c:pt idx="4">
                  <c:v> მცხეთა-მთიანეთი </c:v>
                </c:pt>
                <c:pt idx="5">
                  <c:v> სამეგრელო-ზემო სვანეთი </c:v>
                </c:pt>
                <c:pt idx="6">
                  <c:v> სამცხე-ჯავახეთი </c:v>
                </c:pt>
              </c:strCache>
            </c:strRef>
          </c:cat>
          <c:val>
            <c:numRef>
              <c:f>'[5-1.1 (28).xlsx]May'!$G$14:$G$69</c:f>
              <c:numCache>
                <c:formatCode>_(* #,##0_);_(* \(#,##0\);_(* "-"_);_(@_)</c:formatCode>
                <c:ptCount val="7"/>
                <c:pt idx="0">
                  <c:v>500</c:v>
                </c:pt>
                <c:pt idx="1">
                  <c:v>93</c:v>
                </c:pt>
                <c:pt idx="2">
                  <c:v>1785</c:v>
                </c:pt>
                <c:pt idx="3">
                  <c:v>2672</c:v>
                </c:pt>
                <c:pt idx="4">
                  <c:v>438</c:v>
                </c:pt>
                <c:pt idx="5">
                  <c:v>1437</c:v>
                </c:pt>
                <c:pt idx="6">
                  <c:v>172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7391-4B3E-95F8-AB2EEDD65A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2888832"/>
        <c:axId val="132898816"/>
      </c:barChart>
      <c:catAx>
        <c:axId val="1328888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32898816"/>
        <c:crosses val="autoZero"/>
        <c:auto val="1"/>
        <c:lblAlgn val="ctr"/>
        <c:lblOffset val="100"/>
        <c:noMultiLvlLbl val="0"/>
      </c:catAx>
      <c:valAx>
        <c:axId val="132898816"/>
        <c:scaling>
          <c:orientation val="minMax"/>
        </c:scaling>
        <c:delete val="0"/>
        <c:axPos val="l"/>
        <c:majorGridlines/>
        <c:numFmt formatCode="_(* #,##0_);_(* \(#,##0\);_(* &quot;-&quot;_);_(@_)" sourceLinked="1"/>
        <c:majorTickMark val="out"/>
        <c:minorTickMark val="none"/>
        <c:tickLblPos val="nextTo"/>
        <c:crossAx val="13288883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'[5-1.3 (20).xlsx]May'!$A$14:$A$90</c:f>
              <c:strCache>
                <c:ptCount val="10"/>
                <c:pt idx="0">
                  <c:v> გურია </c:v>
                </c:pt>
                <c:pt idx="1">
                  <c:v> რაჭა-ლეჩხუმი და ქვემო სვანეთი </c:v>
                </c:pt>
                <c:pt idx="2">
                  <c:v> კახეთი </c:v>
                </c:pt>
                <c:pt idx="3">
                  <c:v> იმერეთი </c:v>
                </c:pt>
                <c:pt idx="4">
                  <c:v> მცხეთა-მთიანეთი </c:v>
                </c:pt>
                <c:pt idx="5">
                  <c:v> სამეგრელო-ზემო სვანეთი </c:v>
                </c:pt>
                <c:pt idx="6">
                  <c:v> სამცხე-ჯავახეთი </c:v>
                </c:pt>
                <c:pt idx="7">
                  <c:v> ქვემო ქართლი </c:v>
                </c:pt>
                <c:pt idx="8">
                  <c:v> შიდა ქართლი </c:v>
                </c:pt>
                <c:pt idx="9">
                  <c:v> აჭარის ავტონომიური რესპუბლიკა </c:v>
                </c:pt>
              </c:strCache>
            </c:strRef>
          </c:cat>
          <c:val>
            <c:numRef>
              <c:f>'[5-1.3 (20).xlsx]May'!$B$14:$B$90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9C1-4F0F-B958-8A76D025B70E}"/>
            </c:ext>
          </c:extLst>
        </c:ser>
        <c:ser>
          <c:idx val="1"/>
          <c:order val="1"/>
          <c:invertIfNegative val="0"/>
          <c:cat>
            <c:strRef>
              <c:f>'[5-1.3 (20).xlsx]May'!$A$14:$A$90</c:f>
              <c:strCache>
                <c:ptCount val="10"/>
                <c:pt idx="0">
                  <c:v> გურია </c:v>
                </c:pt>
                <c:pt idx="1">
                  <c:v> რაჭა-ლეჩხუმი და ქვემო სვანეთი </c:v>
                </c:pt>
                <c:pt idx="2">
                  <c:v> კახეთი </c:v>
                </c:pt>
                <c:pt idx="3">
                  <c:v> იმერეთი </c:v>
                </c:pt>
                <c:pt idx="4">
                  <c:v> მცხეთა-მთიანეთი </c:v>
                </c:pt>
                <c:pt idx="5">
                  <c:v> სამეგრელო-ზემო სვანეთი </c:v>
                </c:pt>
                <c:pt idx="6">
                  <c:v> სამცხე-ჯავახეთი </c:v>
                </c:pt>
                <c:pt idx="7">
                  <c:v> ქვემო ქართლი </c:v>
                </c:pt>
                <c:pt idx="8">
                  <c:v> შიდა ქართლი </c:v>
                </c:pt>
                <c:pt idx="9">
                  <c:v> აჭარის ავტონომიური რესპუბლიკა </c:v>
                </c:pt>
              </c:strCache>
            </c:strRef>
          </c:cat>
          <c:val>
            <c:numRef>
              <c:f>'[5-1.3 (20).xlsx]May'!$C$14:$C$90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9C1-4F0F-B958-8A76D025B70E}"/>
            </c:ext>
          </c:extLst>
        </c:ser>
        <c:ser>
          <c:idx val="2"/>
          <c:order val="2"/>
          <c:invertIfNegative val="0"/>
          <c:cat>
            <c:strRef>
              <c:f>'[5-1.3 (20).xlsx]May'!$A$14:$A$90</c:f>
              <c:strCache>
                <c:ptCount val="10"/>
                <c:pt idx="0">
                  <c:v> გურია </c:v>
                </c:pt>
                <c:pt idx="1">
                  <c:v> რაჭა-ლეჩხუმი და ქვემო სვანეთი </c:v>
                </c:pt>
                <c:pt idx="2">
                  <c:v> კახეთი </c:v>
                </c:pt>
                <c:pt idx="3">
                  <c:v> იმერეთი </c:v>
                </c:pt>
                <c:pt idx="4">
                  <c:v> მცხეთა-მთიანეთი </c:v>
                </c:pt>
                <c:pt idx="5">
                  <c:v> სამეგრელო-ზემო სვანეთი </c:v>
                </c:pt>
                <c:pt idx="6">
                  <c:v> სამცხე-ჯავახეთი </c:v>
                </c:pt>
                <c:pt idx="7">
                  <c:v> ქვემო ქართლი </c:v>
                </c:pt>
                <c:pt idx="8">
                  <c:v> შიდა ქართლი </c:v>
                </c:pt>
                <c:pt idx="9">
                  <c:v> აჭარის ავტონომიური რესპუბლიკა </c:v>
                </c:pt>
              </c:strCache>
            </c:strRef>
          </c:cat>
          <c:val>
            <c:numRef>
              <c:f>'[5-1.3 (20).xlsx]May'!$D$14:$D$90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9C1-4F0F-B958-8A76D025B70E}"/>
            </c:ext>
          </c:extLst>
        </c:ser>
        <c:ser>
          <c:idx val="3"/>
          <c:order val="3"/>
          <c:invertIfNegative val="0"/>
          <c:cat>
            <c:strRef>
              <c:f>'[5-1.3 (20).xlsx]May'!$A$14:$A$90</c:f>
              <c:strCache>
                <c:ptCount val="10"/>
                <c:pt idx="0">
                  <c:v> გურია </c:v>
                </c:pt>
                <c:pt idx="1">
                  <c:v> რაჭა-ლეჩხუმი და ქვემო სვანეთი </c:v>
                </c:pt>
                <c:pt idx="2">
                  <c:v> კახეთი </c:v>
                </c:pt>
                <c:pt idx="3">
                  <c:v> იმერეთი </c:v>
                </c:pt>
                <c:pt idx="4">
                  <c:v> მცხეთა-მთიანეთი </c:v>
                </c:pt>
                <c:pt idx="5">
                  <c:v> სამეგრელო-ზემო სვანეთი </c:v>
                </c:pt>
                <c:pt idx="6">
                  <c:v> სამცხე-ჯავახეთი </c:v>
                </c:pt>
                <c:pt idx="7">
                  <c:v> ქვემო ქართლი </c:v>
                </c:pt>
                <c:pt idx="8">
                  <c:v> შიდა ქართლი </c:v>
                </c:pt>
                <c:pt idx="9">
                  <c:v> აჭარის ავტონომიური რესპუბლიკა </c:v>
                </c:pt>
              </c:strCache>
            </c:strRef>
          </c:cat>
          <c:val>
            <c:numRef>
              <c:f>'[5-1.3 (20).xlsx]May'!$E$14:$E$90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9C1-4F0F-B958-8A76D025B70E}"/>
            </c:ext>
          </c:extLst>
        </c:ser>
        <c:ser>
          <c:idx val="4"/>
          <c:order val="4"/>
          <c:invertIfNegative val="0"/>
          <c:cat>
            <c:strRef>
              <c:f>'[5-1.3 (20).xlsx]May'!$A$14:$A$90</c:f>
              <c:strCache>
                <c:ptCount val="10"/>
                <c:pt idx="0">
                  <c:v> გურია </c:v>
                </c:pt>
                <c:pt idx="1">
                  <c:v> რაჭა-ლეჩხუმი და ქვემო სვანეთი </c:v>
                </c:pt>
                <c:pt idx="2">
                  <c:v> კახეთი </c:v>
                </c:pt>
                <c:pt idx="3">
                  <c:v> იმერეთი </c:v>
                </c:pt>
                <c:pt idx="4">
                  <c:v> მცხეთა-მთიანეთი </c:v>
                </c:pt>
                <c:pt idx="5">
                  <c:v> სამეგრელო-ზემო სვანეთი </c:v>
                </c:pt>
                <c:pt idx="6">
                  <c:v> სამცხე-ჯავახეთი </c:v>
                </c:pt>
                <c:pt idx="7">
                  <c:v> ქვემო ქართლი </c:v>
                </c:pt>
                <c:pt idx="8">
                  <c:v> შიდა ქართლი </c:v>
                </c:pt>
                <c:pt idx="9">
                  <c:v> აჭარის ავტონომიური რესპუბლიკა </c:v>
                </c:pt>
              </c:strCache>
            </c:strRef>
          </c:cat>
          <c:val>
            <c:numRef>
              <c:f>'[5-1.3 (20).xlsx]May'!$F$14:$F$90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9C1-4F0F-B958-8A76D025B70E}"/>
            </c:ext>
          </c:extLst>
        </c:ser>
        <c:ser>
          <c:idx val="5"/>
          <c:order val="5"/>
          <c:spPr>
            <a:solidFill>
              <a:schemeClr val="tx2">
                <a:lumMod val="60000"/>
                <a:lumOff val="40000"/>
                <a:alpha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'[5-1.3 (20).xlsx]May'!$A$14:$A$90</c:f>
              <c:strCache>
                <c:ptCount val="10"/>
                <c:pt idx="0">
                  <c:v> გურია </c:v>
                </c:pt>
                <c:pt idx="1">
                  <c:v> რაჭა-ლეჩხუმი და ქვემო სვანეთი </c:v>
                </c:pt>
                <c:pt idx="2">
                  <c:v> კახეთი </c:v>
                </c:pt>
                <c:pt idx="3">
                  <c:v> იმერეთი </c:v>
                </c:pt>
                <c:pt idx="4">
                  <c:v> მცხეთა-მთიანეთი </c:v>
                </c:pt>
                <c:pt idx="5">
                  <c:v> სამეგრელო-ზემო სვანეთი </c:v>
                </c:pt>
                <c:pt idx="6">
                  <c:v> სამცხე-ჯავახეთი </c:v>
                </c:pt>
                <c:pt idx="7">
                  <c:v> ქვემო ქართლი </c:v>
                </c:pt>
                <c:pt idx="8">
                  <c:v> შიდა ქართლი </c:v>
                </c:pt>
                <c:pt idx="9">
                  <c:v> აჭარის ავტონომიური რესპუბლიკა </c:v>
                </c:pt>
              </c:strCache>
            </c:strRef>
          </c:cat>
          <c:val>
            <c:numRef>
              <c:f>'[5-1.3 (20).xlsx]May'!$G$14:$G$90</c:f>
              <c:numCache>
                <c:formatCode>_(* #,##0_);_(* \(#,##0\);_(* "-"_);_(@_)</c:formatCode>
                <c:ptCount val="10"/>
                <c:pt idx="0">
                  <c:v>18</c:v>
                </c:pt>
                <c:pt idx="1">
                  <c:v>235</c:v>
                </c:pt>
                <c:pt idx="2">
                  <c:v>172</c:v>
                </c:pt>
                <c:pt idx="3">
                  <c:v>166</c:v>
                </c:pt>
                <c:pt idx="4">
                  <c:v>250</c:v>
                </c:pt>
                <c:pt idx="5">
                  <c:v>74</c:v>
                </c:pt>
                <c:pt idx="6">
                  <c:v>1709</c:v>
                </c:pt>
                <c:pt idx="7">
                  <c:v>670</c:v>
                </c:pt>
                <c:pt idx="8">
                  <c:v>194</c:v>
                </c:pt>
                <c:pt idx="9">
                  <c:v>930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C9C1-4F0F-B958-8A76D025B7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3236608"/>
        <c:axId val="133238144"/>
        <c:axId val="0"/>
      </c:bar3DChart>
      <c:catAx>
        <c:axId val="1332366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33238144"/>
        <c:crosses val="autoZero"/>
        <c:auto val="1"/>
        <c:lblAlgn val="ctr"/>
        <c:lblOffset val="100"/>
        <c:noMultiLvlLbl val="0"/>
      </c:catAx>
      <c:valAx>
        <c:axId val="133238144"/>
        <c:scaling>
          <c:orientation val="minMax"/>
        </c:scaling>
        <c:delete val="0"/>
        <c:axPos val="l"/>
        <c:majorGridlines/>
        <c:numFmt formatCode="_(* #,##0_);_(* \(#,##0\);_(* &quot;-&quot;_);_(@_)" sourceLinked="1"/>
        <c:majorTickMark val="out"/>
        <c:minorTickMark val="none"/>
        <c:tickLblPos val="nextTo"/>
        <c:crossAx val="1332366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'[5-2.3 (5).xlsx]March'!$A$13:$A$84</c:f>
              <c:strCache>
                <c:ptCount val="10"/>
                <c:pt idx="0">
                  <c:v> გურია </c:v>
                </c:pt>
                <c:pt idx="1">
                  <c:v> რაჭა-ლეჩხუმი და ქვემო სვანეთი </c:v>
                </c:pt>
                <c:pt idx="2">
                  <c:v> კახეთი </c:v>
                </c:pt>
                <c:pt idx="3">
                  <c:v> იმერეთი </c:v>
                </c:pt>
                <c:pt idx="4">
                  <c:v> მცხეთა-მთიანეთი </c:v>
                </c:pt>
                <c:pt idx="5">
                  <c:v> სამეგრელო-ზემო სვანეთი </c:v>
                </c:pt>
                <c:pt idx="6">
                  <c:v> სამცხე-ჯავახეთი </c:v>
                </c:pt>
                <c:pt idx="7">
                  <c:v> ქვემო ქართლი </c:v>
                </c:pt>
                <c:pt idx="8">
                  <c:v> შიდა ქართლი </c:v>
                </c:pt>
                <c:pt idx="9">
                  <c:v> აჭარა </c:v>
                </c:pt>
              </c:strCache>
            </c:strRef>
          </c:cat>
          <c:val>
            <c:numRef>
              <c:f>'[5-2.3 (5).xlsx]March'!$B$13:$B$84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318-49E4-B07E-F1765AF9D8D3}"/>
            </c:ext>
          </c:extLst>
        </c:ser>
        <c:ser>
          <c:idx val="1"/>
          <c:order val="1"/>
          <c:spPr>
            <a:solidFill>
              <a:schemeClr val="tx2">
                <a:lumMod val="60000"/>
                <a:lumOff val="40000"/>
                <a:alpha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'[5-2.3 (5).xlsx]March'!$A$13:$A$84</c:f>
              <c:strCache>
                <c:ptCount val="10"/>
                <c:pt idx="0">
                  <c:v> გურია </c:v>
                </c:pt>
                <c:pt idx="1">
                  <c:v> რაჭა-ლეჩხუმი და ქვემო სვანეთი </c:v>
                </c:pt>
                <c:pt idx="2">
                  <c:v> კახეთი </c:v>
                </c:pt>
                <c:pt idx="3">
                  <c:v> იმერეთი </c:v>
                </c:pt>
                <c:pt idx="4">
                  <c:v> მცხეთა-მთიანეთი </c:v>
                </c:pt>
                <c:pt idx="5">
                  <c:v> სამეგრელო-ზემო სვანეთი </c:v>
                </c:pt>
                <c:pt idx="6">
                  <c:v> სამცხე-ჯავახეთი </c:v>
                </c:pt>
                <c:pt idx="7">
                  <c:v> ქვემო ქართლი </c:v>
                </c:pt>
                <c:pt idx="8">
                  <c:v> შიდა ქართლი </c:v>
                </c:pt>
                <c:pt idx="9">
                  <c:v> აჭარა </c:v>
                </c:pt>
              </c:strCache>
            </c:strRef>
          </c:cat>
          <c:val>
            <c:numRef>
              <c:f>'[5-2.3 (5).xlsx]March'!$C$13:$C$84</c:f>
              <c:numCache>
                <c:formatCode>_(* #,##0_);_(* \(#,##0\);_(* "-"_);_(@_)</c:formatCode>
                <c:ptCount val="10"/>
                <c:pt idx="0">
                  <c:v>205</c:v>
                </c:pt>
                <c:pt idx="1">
                  <c:v>10897</c:v>
                </c:pt>
                <c:pt idx="2">
                  <c:v>1617</c:v>
                </c:pt>
                <c:pt idx="3">
                  <c:v>4234</c:v>
                </c:pt>
                <c:pt idx="4">
                  <c:v>6431</c:v>
                </c:pt>
                <c:pt idx="5">
                  <c:v>60</c:v>
                </c:pt>
                <c:pt idx="6">
                  <c:v>25543</c:v>
                </c:pt>
                <c:pt idx="7">
                  <c:v>9739</c:v>
                </c:pt>
                <c:pt idx="8">
                  <c:v>2970</c:v>
                </c:pt>
                <c:pt idx="9">
                  <c:v>12042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318-49E4-B07E-F1765AF9D8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3346048"/>
        <c:axId val="133347584"/>
        <c:axId val="0"/>
      </c:bar3DChart>
      <c:catAx>
        <c:axId val="133346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33347584"/>
        <c:crosses val="autoZero"/>
        <c:auto val="1"/>
        <c:lblAlgn val="ctr"/>
        <c:lblOffset val="100"/>
        <c:noMultiLvlLbl val="0"/>
      </c:catAx>
      <c:valAx>
        <c:axId val="133347584"/>
        <c:scaling>
          <c:orientation val="minMax"/>
        </c:scaling>
        <c:delete val="0"/>
        <c:axPos val="l"/>
        <c:majorGridlines/>
        <c:numFmt formatCode="_(* #,##0_);_(* \(#,##0\);_(* &quot;-&quot;_);_(@_)" sourceLinked="1"/>
        <c:majorTickMark val="out"/>
        <c:minorTickMark val="none"/>
        <c:tickLblPos val="nextTo"/>
        <c:crossAx val="1333460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868E16-6CA2-314C-A0C1-70C58C661BAF}" type="doc">
      <dgm:prSet loTypeId="urn:microsoft.com/office/officeart/2005/8/layout/cycle2" loCatId="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FC1095-79AC-644D-8D69-E3B4C7E38239}">
      <dgm:prSet phldrT="[Text]"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r>
            <a:rPr lang="ka-GE" sz="1200" b="1" dirty="0" smtClean="0">
              <a:solidFill>
                <a:schemeClr val="bg1"/>
              </a:solidFill>
            </a:rPr>
            <a:t>მაძიებლის ჩართულობა </a:t>
          </a:r>
          <a:endParaRPr lang="en-US" sz="1200" b="1" dirty="0">
            <a:solidFill>
              <a:schemeClr val="bg1"/>
            </a:solidFill>
          </a:endParaRPr>
        </a:p>
      </dgm:t>
    </dgm:pt>
    <dgm:pt modelId="{3D540C38-A531-6046-AA2E-DCD27778E617}" type="parTrans" cxnId="{DDD4FAFE-CB5E-8249-8016-95AD6ACEE1BE}">
      <dgm:prSet/>
      <dgm:spPr/>
      <dgm:t>
        <a:bodyPr/>
        <a:lstStyle/>
        <a:p>
          <a:endParaRPr lang="en-US"/>
        </a:p>
      </dgm:t>
    </dgm:pt>
    <dgm:pt modelId="{72F38DEB-46B5-C844-8A14-F12A031F2E17}" type="sibTrans" cxnId="{DDD4FAFE-CB5E-8249-8016-95AD6ACEE1BE}">
      <dgm:prSet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endParaRPr lang="en-US" sz="1200" b="1" dirty="0">
            <a:solidFill>
              <a:schemeClr val="bg1"/>
            </a:solidFill>
          </a:endParaRPr>
        </a:p>
      </dgm:t>
    </dgm:pt>
    <dgm:pt modelId="{2C279B6F-D8E2-1340-9B86-E8BA82320ECA}">
      <dgm:prSet phldrT="[Text]"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r>
            <a:rPr lang="ka-GE" sz="1200" b="1" dirty="0" smtClean="0">
              <a:solidFill>
                <a:schemeClr val="bg1"/>
              </a:solidFill>
            </a:rPr>
            <a:t>პროფესიული პროფილი</a:t>
          </a:r>
          <a:endParaRPr lang="en-US" sz="1200" b="1" dirty="0">
            <a:solidFill>
              <a:schemeClr val="bg1"/>
            </a:solidFill>
          </a:endParaRPr>
        </a:p>
      </dgm:t>
    </dgm:pt>
    <dgm:pt modelId="{AF9403BF-7E3B-E446-9D14-5EA5A114D609}" type="parTrans" cxnId="{64FFCEFC-8F06-B945-A893-9E93AB5DCC82}">
      <dgm:prSet/>
      <dgm:spPr/>
      <dgm:t>
        <a:bodyPr/>
        <a:lstStyle/>
        <a:p>
          <a:endParaRPr lang="en-US"/>
        </a:p>
      </dgm:t>
    </dgm:pt>
    <dgm:pt modelId="{5B33E904-776A-C544-A707-79DB5F04E9D6}" type="sibTrans" cxnId="{64FFCEFC-8F06-B945-A893-9E93AB5DCC82}">
      <dgm:prSet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endParaRPr lang="en-US" sz="1200" b="1" dirty="0">
            <a:solidFill>
              <a:schemeClr val="bg1"/>
            </a:solidFill>
          </a:endParaRPr>
        </a:p>
      </dgm:t>
    </dgm:pt>
    <dgm:pt modelId="{BF7DAFF8-73C1-7B42-B9B2-D878EC53A923}">
      <dgm:prSet phldrT="[Text]"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r>
            <a:rPr lang="ka-GE" sz="1200" b="1" dirty="0" smtClean="0">
              <a:solidFill>
                <a:schemeClr val="bg1"/>
              </a:solidFill>
            </a:rPr>
            <a:t>სამუშაოს ძიება</a:t>
          </a:r>
          <a:endParaRPr lang="en-US" sz="1200" b="1" dirty="0">
            <a:solidFill>
              <a:schemeClr val="bg1"/>
            </a:solidFill>
          </a:endParaRPr>
        </a:p>
      </dgm:t>
    </dgm:pt>
    <dgm:pt modelId="{DF04FB4A-3447-5A48-AC07-BCDCC879D837}" type="parTrans" cxnId="{0F9C9FBB-A0F3-E94E-B985-F8478A1840FF}">
      <dgm:prSet/>
      <dgm:spPr/>
      <dgm:t>
        <a:bodyPr/>
        <a:lstStyle/>
        <a:p>
          <a:endParaRPr lang="en-US"/>
        </a:p>
      </dgm:t>
    </dgm:pt>
    <dgm:pt modelId="{C37E3854-A6ED-5341-90AE-DF836F973A7D}" type="sibTrans" cxnId="{0F9C9FBB-A0F3-E94E-B985-F8478A1840FF}">
      <dgm:prSet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endParaRPr lang="en-US" sz="1200" b="1" dirty="0">
            <a:solidFill>
              <a:schemeClr val="bg1"/>
            </a:solidFill>
          </a:endParaRPr>
        </a:p>
      </dgm:t>
    </dgm:pt>
    <dgm:pt modelId="{6AC4730D-2CCB-9848-B1AF-8E372FFBEDE1}">
      <dgm:prSet phldrT="[Text]"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r>
            <a:rPr lang="ka-GE" sz="1200" b="1" dirty="0" smtClean="0">
              <a:solidFill>
                <a:schemeClr val="bg1"/>
              </a:solidFill>
            </a:rPr>
            <a:t>დამსაქმებლის ჩართულობა</a:t>
          </a:r>
          <a:endParaRPr lang="en-US" sz="1200" b="1" dirty="0">
            <a:solidFill>
              <a:schemeClr val="bg1"/>
            </a:solidFill>
          </a:endParaRPr>
        </a:p>
      </dgm:t>
    </dgm:pt>
    <dgm:pt modelId="{0F9516B8-FDE9-5943-B61E-B09AEB50B1D4}" type="parTrans" cxnId="{F7880C00-A9FA-F24E-8B47-5174BBFE4666}">
      <dgm:prSet/>
      <dgm:spPr/>
      <dgm:t>
        <a:bodyPr/>
        <a:lstStyle/>
        <a:p>
          <a:endParaRPr lang="en-US"/>
        </a:p>
      </dgm:t>
    </dgm:pt>
    <dgm:pt modelId="{FA54BE3B-1691-9F47-BD79-06F270F38DDD}" type="sibTrans" cxnId="{F7880C00-A9FA-F24E-8B47-5174BBFE4666}">
      <dgm:prSet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endParaRPr lang="en-US" sz="1200" b="1" dirty="0">
            <a:solidFill>
              <a:schemeClr val="bg1"/>
            </a:solidFill>
          </a:endParaRPr>
        </a:p>
      </dgm:t>
    </dgm:pt>
    <dgm:pt modelId="{EA4A1E02-2FD6-F948-A07C-362DC3ECBC38}">
      <dgm:prSet phldrT="[Text]"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r>
            <a:rPr lang="ka-GE" sz="1200" b="1" dirty="0" smtClean="0">
              <a:solidFill>
                <a:schemeClr val="bg1"/>
              </a:solidFill>
            </a:rPr>
            <a:t>მხარდაჭერა ადგილზე და მის მიღმა</a:t>
          </a:r>
          <a:endParaRPr lang="en-US" sz="1200" b="1" dirty="0">
            <a:solidFill>
              <a:schemeClr val="bg1"/>
            </a:solidFill>
          </a:endParaRPr>
        </a:p>
      </dgm:t>
    </dgm:pt>
    <dgm:pt modelId="{D1585264-0689-0A40-9DC7-21724649382B}" type="parTrans" cxnId="{3D6E6638-8F42-5546-8CBD-02F7BABB8C80}">
      <dgm:prSet/>
      <dgm:spPr/>
      <dgm:t>
        <a:bodyPr/>
        <a:lstStyle/>
        <a:p>
          <a:endParaRPr lang="en-US"/>
        </a:p>
      </dgm:t>
    </dgm:pt>
    <dgm:pt modelId="{FCAE6E10-40C6-1647-8431-9E7D2ED5A81C}" type="sibTrans" cxnId="{3D6E6638-8F42-5546-8CBD-02F7BABB8C80}">
      <dgm:prSet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endParaRPr lang="en-US" sz="1200" b="1" dirty="0">
            <a:solidFill>
              <a:schemeClr val="bg1"/>
            </a:solidFill>
          </a:endParaRPr>
        </a:p>
      </dgm:t>
    </dgm:pt>
    <dgm:pt modelId="{656E8720-E56F-5343-BA7C-B23B4ABFE47D}" type="pres">
      <dgm:prSet presAssocID="{ED868E16-6CA2-314C-A0C1-70C58C661BA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DCF514-55C9-0144-A49C-4AD576DE96BF}" type="pres">
      <dgm:prSet presAssocID="{1AFC1095-79AC-644D-8D69-E3B4C7E38239}" presName="node" presStyleLbl="node1" presStyleIdx="0" presStyleCnt="5" custScaleX="114262" custScaleY="1031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5A5DF5-2A0A-8943-93D7-83D3C9C54904}" type="pres">
      <dgm:prSet presAssocID="{72F38DEB-46B5-C844-8A14-F12A031F2E17}" presName="sibTrans" presStyleLbl="sibTrans2D1" presStyleIdx="0" presStyleCnt="5" custScaleX="114886" custScaleY="105793"/>
      <dgm:spPr/>
      <dgm:t>
        <a:bodyPr/>
        <a:lstStyle/>
        <a:p>
          <a:endParaRPr lang="en-US"/>
        </a:p>
      </dgm:t>
    </dgm:pt>
    <dgm:pt modelId="{CD0E009F-C654-0D40-8F00-187926C99FBE}" type="pres">
      <dgm:prSet presAssocID="{72F38DEB-46B5-C844-8A14-F12A031F2E17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A680916A-0A3A-7149-AB72-4986B3FDF955}" type="pres">
      <dgm:prSet presAssocID="{2C279B6F-D8E2-1340-9B86-E8BA82320ECA}" presName="node" presStyleLbl="node1" presStyleIdx="1" presStyleCnt="5" custScaleX="109597" custScaleY="1031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2C491E-294E-544A-B9BF-221C05869CE3}" type="pres">
      <dgm:prSet presAssocID="{5B33E904-776A-C544-A707-79DB5F04E9D6}" presName="sibTrans" presStyleLbl="sibTrans2D1" presStyleIdx="1" presStyleCnt="5" custScaleX="114887" custScaleY="105793"/>
      <dgm:spPr/>
      <dgm:t>
        <a:bodyPr/>
        <a:lstStyle/>
        <a:p>
          <a:endParaRPr lang="en-US"/>
        </a:p>
      </dgm:t>
    </dgm:pt>
    <dgm:pt modelId="{BBD568DD-E9F9-AC47-A892-12D205BBF7DF}" type="pres">
      <dgm:prSet presAssocID="{5B33E904-776A-C544-A707-79DB5F04E9D6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18C0E735-8FD0-7944-AFA2-7B10572012F6}" type="pres">
      <dgm:prSet presAssocID="{BF7DAFF8-73C1-7B42-B9B2-D878EC53A923}" presName="node" presStyleLbl="node1" presStyleIdx="2" presStyleCnt="5" custScaleX="111146" custScaleY="1031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DED4D4-63B0-2144-926B-DFBB7FA8E4F7}" type="pres">
      <dgm:prSet presAssocID="{C37E3854-A6ED-5341-90AE-DF836F973A7D}" presName="sibTrans" presStyleLbl="sibTrans2D1" presStyleIdx="2" presStyleCnt="5" custScaleX="114886" custScaleY="105793"/>
      <dgm:spPr/>
      <dgm:t>
        <a:bodyPr/>
        <a:lstStyle/>
        <a:p>
          <a:endParaRPr lang="en-US"/>
        </a:p>
      </dgm:t>
    </dgm:pt>
    <dgm:pt modelId="{1A0B60FC-18A5-D246-AD74-9E787DAB9798}" type="pres">
      <dgm:prSet presAssocID="{C37E3854-A6ED-5341-90AE-DF836F973A7D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5345EDB5-867D-FC41-B5AB-BA4EEDDF487A}" type="pres">
      <dgm:prSet presAssocID="{6AC4730D-2CCB-9848-B1AF-8E372FFBEDE1}" presName="node" presStyleLbl="node1" presStyleIdx="3" presStyleCnt="5" custScaleX="118445" custScaleY="1019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DB16CB-00A8-7543-92D5-2F6D83358B26}" type="pres">
      <dgm:prSet presAssocID="{FA54BE3B-1691-9F47-BD79-06F270F38DDD}" presName="sibTrans" presStyleLbl="sibTrans2D1" presStyleIdx="3" presStyleCnt="5" custScaleX="114887" custScaleY="105793"/>
      <dgm:spPr/>
      <dgm:t>
        <a:bodyPr/>
        <a:lstStyle/>
        <a:p>
          <a:endParaRPr lang="en-US"/>
        </a:p>
      </dgm:t>
    </dgm:pt>
    <dgm:pt modelId="{3610B4E7-F321-304E-A510-4AD1576B923A}" type="pres">
      <dgm:prSet presAssocID="{FA54BE3B-1691-9F47-BD79-06F270F38DDD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AE93754A-E44A-E947-A489-3A71D79144D3}" type="pres">
      <dgm:prSet presAssocID="{EA4A1E02-2FD6-F948-A07C-362DC3ECBC38}" presName="node" presStyleLbl="node1" presStyleIdx="4" presStyleCnt="5" custScaleX="116307" custScaleY="1031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28E5DC-0498-3F4E-8200-26808598AFF6}" type="pres">
      <dgm:prSet presAssocID="{FCAE6E10-40C6-1647-8431-9E7D2ED5A81C}" presName="sibTrans" presStyleLbl="sibTrans2D1" presStyleIdx="4" presStyleCnt="5" custScaleX="114886" custScaleY="105793"/>
      <dgm:spPr/>
      <dgm:t>
        <a:bodyPr/>
        <a:lstStyle/>
        <a:p>
          <a:endParaRPr lang="en-US"/>
        </a:p>
      </dgm:t>
    </dgm:pt>
    <dgm:pt modelId="{E019466F-C198-534B-82CA-7D503DA00E6A}" type="pres">
      <dgm:prSet presAssocID="{FCAE6E10-40C6-1647-8431-9E7D2ED5A81C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1C14DBEE-60BA-45EF-9A09-DCD0BBF9C110}" type="presOf" srcId="{BF7DAFF8-73C1-7B42-B9B2-D878EC53A923}" destId="{18C0E735-8FD0-7944-AFA2-7B10572012F6}" srcOrd="0" destOrd="0" presId="urn:microsoft.com/office/officeart/2005/8/layout/cycle2"/>
    <dgm:cxn modelId="{03D2B515-8514-42B6-9CAC-3698734C4248}" type="presOf" srcId="{ED868E16-6CA2-314C-A0C1-70C58C661BAF}" destId="{656E8720-E56F-5343-BA7C-B23B4ABFE47D}" srcOrd="0" destOrd="0" presId="urn:microsoft.com/office/officeart/2005/8/layout/cycle2"/>
    <dgm:cxn modelId="{D03A5E20-D183-4CF5-9F4F-44D1B8A27D26}" type="presOf" srcId="{FA54BE3B-1691-9F47-BD79-06F270F38DDD}" destId="{BADB16CB-00A8-7543-92D5-2F6D83358B26}" srcOrd="0" destOrd="0" presId="urn:microsoft.com/office/officeart/2005/8/layout/cycle2"/>
    <dgm:cxn modelId="{F7880C00-A9FA-F24E-8B47-5174BBFE4666}" srcId="{ED868E16-6CA2-314C-A0C1-70C58C661BAF}" destId="{6AC4730D-2CCB-9848-B1AF-8E372FFBEDE1}" srcOrd="3" destOrd="0" parTransId="{0F9516B8-FDE9-5943-B61E-B09AEB50B1D4}" sibTransId="{FA54BE3B-1691-9F47-BD79-06F270F38DDD}"/>
    <dgm:cxn modelId="{4858F953-721F-4F76-94B7-BDCEA1319210}" type="presOf" srcId="{FA54BE3B-1691-9F47-BD79-06F270F38DDD}" destId="{3610B4E7-F321-304E-A510-4AD1576B923A}" srcOrd="1" destOrd="0" presId="urn:microsoft.com/office/officeart/2005/8/layout/cycle2"/>
    <dgm:cxn modelId="{9439E0FA-5BE5-4764-9CB7-1ABCB22DFE25}" type="presOf" srcId="{FCAE6E10-40C6-1647-8431-9E7D2ED5A81C}" destId="{7828E5DC-0498-3F4E-8200-26808598AFF6}" srcOrd="0" destOrd="0" presId="urn:microsoft.com/office/officeart/2005/8/layout/cycle2"/>
    <dgm:cxn modelId="{4CDFE817-4F15-4F05-8351-C2A8552CE945}" type="presOf" srcId="{5B33E904-776A-C544-A707-79DB5F04E9D6}" destId="{BBD568DD-E9F9-AC47-A892-12D205BBF7DF}" srcOrd="1" destOrd="0" presId="urn:microsoft.com/office/officeart/2005/8/layout/cycle2"/>
    <dgm:cxn modelId="{64FFCEFC-8F06-B945-A893-9E93AB5DCC82}" srcId="{ED868E16-6CA2-314C-A0C1-70C58C661BAF}" destId="{2C279B6F-D8E2-1340-9B86-E8BA82320ECA}" srcOrd="1" destOrd="0" parTransId="{AF9403BF-7E3B-E446-9D14-5EA5A114D609}" sibTransId="{5B33E904-776A-C544-A707-79DB5F04E9D6}"/>
    <dgm:cxn modelId="{E17C414B-8C80-4DD7-BE33-87C923839AE2}" type="presOf" srcId="{6AC4730D-2CCB-9848-B1AF-8E372FFBEDE1}" destId="{5345EDB5-867D-FC41-B5AB-BA4EEDDF487A}" srcOrd="0" destOrd="0" presId="urn:microsoft.com/office/officeart/2005/8/layout/cycle2"/>
    <dgm:cxn modelId="{3D6E6638-8F42-5546-8CBD-02F7BABB8C80}" srcId="{ED868E16-6CA2-314C-A0C1-70C58C661BAF}" destId="{EA4A1E02-2FD6-F948-A07C-362DC3ECBC38}" srcOrd="4" destOrd="0" parTransId="{D1585264-0689-0A40-9DC7-21724649382B}" sibTransId="{FCAE6E10-40C6-1647-8431-9E7D2ED5A81C}"/>
    <dgm:cxn modelId="{005DDB2E-59BA-43C0-90A9-3CAAC9DE56E8}" type="presOf" srcId="{1AFC1095-79AC-644D-8D69-E3B4C7E38239}" destId="{75DCF514-55C9-0144-A49C-4AD576DE96BF}" srcOrd="0" destOrd="0" presId="urn:microsoft.com/office/officeart/2005/8/layout/cycle2"/>
    <dgm:cxn modelId="{1DA5D3E8-EF1B-4C5B-BE63-D4E14F584F6E}" type="presOf" srcId="{72F38DEB-46B5-C844-8A14-F12A031F2E17}" destId="{CD0E009F-C654-0D40-8F00-187926C99FBE}" srcOrd="1" destOrd="0" presId="urn:microsoft.com/office/officeart/2005/8/layout/cycle2"/>
    <dgm:cxn modelId="{5F2FF0D9-4383-48F7-A944-743E25DCBA81}" type="presOf" srcId="{EA4A1E02-2FD6-F948-A07C-362DC3ECBC38}" destId="{AE93754A-E44A-E947-A489-3A71D79144D3}" srcOrd="0" destOrd="0" presId="urn:microsoft.com/office/officeart/2005/8/layout/cycle2"/>
    <dgm:cxn modelId="{0543B8A6-6860-44A8-A1BC-AB4D6DD00F6C}" type="presOf" srcId="{C37E3854-A6ED-5341-90AE-DF836F973A7D}" destId="{31DED4D4-63B0-2144-926B-DFBB7FA8E4F7}" srcOrd="0" destOrd="0" presId="urn:microsoft.com/office/officeart/2005/8/layout/cycle2"/>
    <dgm:cxn modelId="{0F9C9FBB-A0F3-E94E-B985-F8478A1840FF}" srcId="{ED868E16-6CA2-314C-A0C1-70C58C661BAF}" destId="{BF7DAFF8-73C1-7B42-B9B2-D878EC53A923}" srcOrd="2" destOrd="0" parTransId="{DF04FB4A-3447-5A48-AC07-BCDCC879D837}" sibTransId="{C37E3854-A6ED-5341-90AE-DF836F973A7D}"/>
    <dgm:cxn modelId="{DDC07008-706C-4A75-BC9D-2EB73FD79D23}" type="presOf" srcId="{5B33E904-776A-C544-A707-79DB5F04E9D6}" destId="{CA2C491E-294E-544A-B9BF-221C05869CE3}" srcOrd="0" destOrd="0" presId="urn:microsoft.com/office/officeart/2005/8/layout/cycle2"/>
    <dgm:cxn modelId="{04614825-C418-4437-ADE7-D147E55D927A}" type="presOf" srcId="{2C279B6F-D8E2-1340-9B86-E8BA82320ECA}" destId="{A680916A-0A3A-7149-AB72-4986B3FDF955}" srcOrd="0" destOrd="0" presId="urn:microsoft.com/office/officeart/2005/8/layout/cycle2"/>
    <dgm:cxn modelId="{32D9B5BA-EE77-4264-A879-82DACECF70C3}" type="presOf" srcId="{C37E3854-A6ED-5341-90AE-DF836F973A7D}" destId="{1A0B60FC-18A5-D246-AD74-9E787DAB9798}" srcOrd="1" destOrd="0" presId="urn:microsoft.com/office/officeart/2005/8/layout/cycle2"/>
    <dgm:cxn modelId="{37193B42-81DC-49CB-9278-ACED6008FE15}" type="presOf" srcId="{72F38DEB-46B5-C844-8A14-F12A031F2E17}" destId="{175A5DF5-2A0A-8943-93D7-83D3C9C54904}" srcOrd="0" destOrd="0" presId="urn:microsoft.com/office/officeart/2005/8/layout/cycle2"/>
    <dgm:cxn modelId="{DDD4FAFE-CB5E-8249-8016-95AD6ACEE1BE}" srcId="{ED868E16-6CA2-314C-A0C1-70C58C661BAF}" destId="{1AFC1095-79AC-644D-8D69-E3B4C7E38239}" srcOrd="0" destOrd="0" parTransId="{3D540C38-A531-6046-AA2E-DCD27778E617}" sibTransId="{72F38DEB-46B5-C844-8A14-F12A031F2E17}"/>
    <dgm:cxn modelId="{DB8B46AB-C834-4AB2-9419-BA6AD588E19A}" type="presOf" srcId="{FCAE6E10-40C6-1647-8431-9E7D2ED5A81C}" destId="{E019466F-C198-534B-82CA-7D503DA00E6A}" srcOrd="1" destOrd="0" presId="urn:microsoft.com/office/officeart/2005/8/layout/cycle2"/>
    <dgm:cxn modelId="{6658350E-3CB0-47AD-82F2-9E36A03636DE}" type="presParOf" srcId="{656E8720-E56F-5343-BA7C-B23B4ABFE47D}" destId="{75DCF514-55C9-0144-A49C-4AD576DE96BF}" srcOrd="0" destOrd="0" presId="urn:microsoft.com/office/officeart/2005/8/layout/cycle2"/>
    <dgm:cxn modelId="{FB3530B6-359C-4720-B245-0137ACED8E46}" type="presParOf" srcId="{656E8720-E56F-5343-BA7C-B23B4ABFE47D}" destId="{175A5DF5-2A0A-8943-93D7-83D3C9C54904}" srcOrd="1" destOrd="0" presId="urn:microsoft.com/office/officeart/2005/8/layout/cycle2"/>
    <dgm:cxn modelId="{831441DA-7F09-4198-8952-D8956C975D9A}" type="presParOf" srcId="{175A5DF5-2A0A-8943-93D7-83D3C9C54904}" destId="{CD0E009F-C654-0D40-8F00-187926C99FBE}" srcOrd="0" destOrd="0" presId="urn:microsoft.com/office/officeart/2005/8/layout/cycle2"/>
    <dgm:cxn modelId="{7C875891-DCBF-42C9-8804-A8B9D0A4BEE5}" type="presParOf" srcId="{656E8720-E56F-5343-BA7C-B23B4ABFE47D}" destId="{A680916A-0A3A-7149-AB72-4986B3FDF955}" srcOrd="2" destOrd="0" presId="urn:microsoft.com/office/officeart/2005/8/layout/cycle2"/>
    <dgm:cxn modelId="{A2AB0C26-5F3C-4296-A110-B368F942AA55}" type="presParOf" srcId="{656E8720-E56F-5343-BA7C-B23B4ABFE47D}" destId="{CA2C491E-294E-544A-B9BF-221C05869CE3}" srcOrd="3" destOrd="0" presId="urn:microsoft.com/office/officeart/2005/8/layout/cycle2"/>
    <dgm:cxn modelId="{3C6512A0-5A3A-49D1-8E66-AF46836296C1}" type="presParOf" srcId="{CA2C491E-294E-544A-B9BF-221C05869CE3}" destId="{BBD568DD-E9F9-AC47-A892-12D205BBF7DF}" srcOrd="0" destOrd="0" presId="urn:microsoft.com/office/officeart/2005/8/layout/cycle2"/>
    <dgm:cxn modelId="{39011861-13DC-440B-830E-DBF3B6755DAE}" type="presParOf" srcId="{656E8720-E56F-5343-BA7C-B23B4ABFE47D}" destId="{18C0E735-8FD0-7944-AFA2-7B10572012F6}" srcOrd="4" destOrd="0" presId="urn:microsoft.com/office/officeart/2005/8/layout/cycle2"/>
    <dgm:cxn modelId="{AF8F6263-05A8-4FE1-BF7B-EFAE4961CEA9}" type="presParOf" srcId="{656E8720-E56F-5343-BA7C-B23B4ABFE47D}" destId="{31DED4D4-63B0-2144-926B-DFBB7FA8E4F7}" srcOrd="5" destOrd="0" presId="urn:microsoft.com/office/officeart/2005/8/layout/cycle2"/>
    <dgm:cxn modelId="{870742FC-AE42-49E6-8F8C-4B7963DF0B14}" type="presParOf" srcId="{31DED4D4-63B0-2144-926B-DFBB7FA8E4F7}" destId="{1A0B60FC-18A5-D246-AD74-9E787DAB9798}" srcOrd="0" destOrd="0" presId="urn:microsoft.com/office/officeart/2005/8/layout/cycle2"/>
    <dgm:cxn modelId="{6780AB19-F6DB-4F74-BE31-1FA3FB0F830C}" type="presParOf" srcId="{656E8720-E56F-5343-BA7C-B23B4ABFE47D}" destId="{5345EDB5-867D-FC41-B5AB-BA4EEDDF487A}" srcOrd="6" destOrd="0" presId="urn:microsoft.com/office/officeart/2005/8/layout/cycle2"/>
    <dgm:cxn modelId="{6ED258B5-C11B-4783-A70B-CBD7330B87E6}" type="presParOf" srcId="{656E8720-E56F-5343-BA7C-B23B4ABFE47D}" destId="{BADB16CB-00A8-7543-92D5-2F6D83358B26}" srcOrd="7" destOrd="0" presId="urn:microsoft.com/office/officeart/2005/8/layout/cycle2"/>
    <dgm:cxn modelId="{C4732190-2900-464B-BD7A-0DE8D3DDA18A}" type="presParOf" srcId="{BADB16CB-00A8-7543-92D5-2F6D83358B26}" destId="{3610B4E7-F321-304E-A510-4AD1576B923A}" srcOrd="0" destOrd="0" presId="urn:microsoft.com/office/officeart/2005/8/layout/cycle2"/>
    <dgm:cxn modelId="{06B060FB-9C9A-4465-9F72-F8C66A44CAB5}" type="presParOf" srcId="{656E8720-E56F-5343-BA7C-B23B4ABFE47D}" destId="{AE93754A-E44A-E947-A489-3A71D79144D3}" srcOrd="8" destOrd="0" presId="urn:microsoft.com/office/officeart/2005/8/layout/cycle2"/>
    <dgm:cxn modelId="{42B23457-D653-4988-9263-FA521CBEF20A}" type="presParOf" srcId="{656E8720-E56F-5343-BA7C-B23B4ABFE47D}" destId="{7828E5DC-0498-3F4E-8200-26808598AFF6}" srcOrd="9" destOrd="0" presId="urn:microsoft.com/office/officeart/2005/8/layout/cycle2"/>
    <dgm:cxn modelId="{51609023-4F75-4441-96C1-F52DC5FC7A61}" type="presParOf" srcId="{7828E5DC-0498-3F4E-8200-26808598AFF6}" destId="{E019466F-C198-534B-82CA-7D503DA00E6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DCF514-55C9-0144-A49C-4AD576DE96BF}">
      <dsp:nvSpPr>
        <dsp:cNvPr id="0" name=""/>
        <dsp:cNvSpPr/>
      </dsp:nvSpPr>
      <dsp:spPr>
        <a:xfrm>
          <a:off x="1366463" y="295821"/>
          <a:ext cx="1345169" cy="1213986"/>
        </a:xfrm>
        <a:prstGeom prst="ellipse">
          <a:avLst/>
        </a:prstGeom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solidFill>
                <a:schemeClr val="bg1"/>
              </a:solidFill>
            </a:rPr>
            <a:t>მაძიებლის ჩართულობა </a:t>
          </a:r>
          <a:endParaRPr lang="en-US" sz="1200" b="1" kern="1200" dirty="0">
            <a:solidFill>
              <a:schemeClr val="bg1"/>
            </a:solidFill>
          </a:endParaRPr>
        </a:p>
      </dsp:txBody>
      <dsp:txXfrm>
        <a:off x="1563458" y="473605"/>
        <a:ext cx="951179" cy="858418"/>
      </dsp:txXfrm>
    </dsp:sp>
    <dsp:sp modelId="{175A5DF5-2A0A-8943-93D7-83D3C9C54904}">
      <dsp:nvSpPr>
        <dsp:cNvPr id="0" name=""/>
        <dsp:cNvSpPr/>
      </dsp:nvSpPr>
      <dsp:spPr>
        <a:xfrm rot="2160000">
          <a:off x="2605954" y="1212697"/>
          <a:ext cx="297777" cy="420345"/>
        </a:xfrm>
        <a:prstGeom prst="rightArrow">
          <a:avLst>
            <a:gd name="adj1" fmla="val 60000"/>
            <a:gd name="adj2" fmla="val 50000"/>
          </a:avLst>
        </a:prstGeom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>
            <a:solidFill>
              <a:schemeClr val="bg1"/>
            </a:solidFill>
          </a:endParaRPr>
        </a:p>
      </dsp:txBody>
      <dsp:txXfrm>
        <a:off x="2614485" y="1270512"/>
        <a:ext cx="208444" cy="252207"/>
      </dsp:txXfrm>
    </dsp:sp>
    <dsp:sp modelId="{A680916A-0A3A-7149-AB72-4986B3FDF955}">
      <dsp:nvSpPr>
        <dsp:cNvPr id="0" name=""/>
        <dsp:cNvSpPr/>
      </dsp:nvSpPr>
      <dsp:spPr>
        <a:xfrm>
          <a:off x="2824087" y="1334896"/>
          <a:ext cx="1290250" cy="1213986"/>
        </a:xfrm>
        <a:prstGeom prst="ellipse">
          <a:avLst/>
        </a:prstGeom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solidFill>
                <a:schemeClr val="bg1"/>
              </a:solidFill>
            </a:rPr>
            <a:t>პროფესიული პროფილი</a:t>
          </a:r>
          <a:endParaRPr lang="en-US" sz="1200" b="1" kern="1200" dirty="0">
            <a:solidFill>
              <a:schemeClr val="bg1"/>
            </a:solidFill>
          </a:endParaRPr>
        </a:p>
      </dsp:txBody>
      <dsp:txXfrm>
        <a:off x="3013040" y="1512680"/>
        <a:ext cx="912344" cy="858418"/>
      </dsp:txXfrm>
    </dsp:sp>
    <dsp:sp modelId="{CA2C491E-294E-544A-B9BF-221C05869CE3}">
      <dsp:nvSpPr>
        <dsp:cNvPr id="0" name=""/>
        <dsp:cNvSpPr/>
      </dsp:nvSpPr>
      <dsp:spPr>
        <a:xfrm rot="6480000">
          <a:off x="3032378" y="2564208"/>
          <a:ext cx="332682" cy="420345"/>
        </a:xfrm>
        <a:prstGeom prst="rightArrow">
          <a:avLst>
            <a:gd name="adj1" fmla="val 60000"/>
            <a:gd name="adj2" fmla="val 50000"/>
          </a:avLst>
        </a:prstGeom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>
            <a:solidFill>
              <a:schemeClr val="bg1"/>
            </a:solidFill>
          </a:endParaRPr>
        </a:p>
      </dsp:txBody>
      <dsp:txXfrm rot="10800000">
        <a:off x="3097701" y="2600817"/>
        <a:ext cx="232877" cy="252207"/>
      </dsp:txXfrm>
    </dsp:sp>
    <dsp:sp modelId="{18C0E735-8FD0-7944-AFA2-7B10572012F6}">
      <dsp:nvSpPr>
        <dsp:cNvPr id="0" name=""/>
        <dsp:cNvSpPr/>
      </dsp:nvSpPr>
      <dsp:spPr>
        <a:xfrm>
          <a:off x="2268695" y="3016155"/>
          <a:ext cx="1308485" cy="1213986"/>
        </a:xfrm>
        <a:prstGeom prst="ellipse">
          <a:avLst/>
        </a:prstGeom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solidFill>
                <a:schemeClr val="bg1"/>
              </a:solidFill>
            </a:rPr>
            <a:t>სამუშაოს ძიება</a:t>
          </a:r>
          <a:endParaRPr lang="en-US" sz="1200" b="1" kern="1200" dirty="0">
            <a:solidFill>
              <a:schemeClr val="bg1"/>
            </a:solidFill>
          </a:endParaRPr>
        </a:p>
      </dsp:txBody>
      <dsp:txXfrm>
        <a:off x="2460318" y="3193939"/>
        <a:ext cx="925239" cy="858418"/>
      </dsp:txXfrm>
    </dsp:sp>
    <dsp:sp modelId="{31DED4D4-63B0-2144-926B-DFBB7FA8E4F7}">
      <dsp:nvSpPr>
        <dsp:cNvPr id="0" name=""/>
        <dsp:cNvSpPr/>
      </dsp:nvSpPr>
      <dsp:spPr>
        <a:xfrm rot="10800000">
          <a:off x="1940025" y="3412975"/>
          <a:ext cx="253501" cy="420345"/>
        </a:xfrm>
        <a:prstGeom prst="rightArrow">
          <a:avLst>
            <a:gd name="adj1" fmla="val 60000"/>
            <a:gd name="adj2" fmla="val 50000"/>
          </a:avLst>
        </a:prstGeom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>
            <a:solidFill>
              <a:schemeClr val="bg1"/>
            </a:solidFill>
          </a:endParaRPr>
        </a:p>
      </dsp:txBody>
      <dsp:txXfrm rot="10800000">
        <a:off x="2016075" y="3497044"/>
        <a:ext cx="177451" cy="252207"/>
      </dsp:txXfrm>
    </dsp:sp>
    <dsp:sp modelId="{5345EDB5-867D-FC41-B5AB-BA4EEDDF487A}">
      <dsp:nvSpPr>
        <dsp:cNvPr id="0" name=""/>
        <dsp:cNvSpPr/>
      </dsp:nvSpPr>
      <dsp:spPr>
        <a:xfrm>
          <a:off x="457951" y="3023083"/>
          <a:ext cx="1394414" cy="1200130"/>
        </a:xfrm>
        <a:prstGeom prst="ellipse">
          <a:avLst/>
        </a:prstGeom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solidFill>
                <a:schemeClr val="bg1"/>
              </a:solidFill>
            </a:rPr>
            <a:t>დამსაქმებლის ჩართულობა</a:t>
          </a:r>
          <a:endParaRPr lang="en-US" sz="1200" b="1" kern="1200" dirty="0">
            <a:solidFill>
              <a:schemeClr val="bg1"/>
            </a:solidFill>
          </a:endParaRPr>
        </a:p>
      </dsp:txBody>
      <dsp:txXfrm>
        <a:off x="662158" y="3198838"/>
        <a:ext cx="986000" cy="848620"/>
      </dsp:txXfrm>
    </dsp:sp>
    <dsp:sp modelId="{BADB16CB-00A8-7543-92D5-2F6D83358B26}">
      <dsp:nvSpPr>
        <dsp:cNvPr id="0" name=""/>
        <dsp:cNvSpPr/>
      </dsp:nvSpPr>
      <dsp:spPr>
        <a:xfrm rot="15120000">
          <a:off x="718939" y="2582837"/>
          <a:ext cx="332981" cy="420345"/>
        </a:xfrm>
        <a:prstGeom prst="rightArrow">
          <a:avLst>
            <a:gd name="adj1" fmla="val 60000"/>
            <a:gd name="adj2" fmla="val 50000"/>
          </a:avLst>
        </a:prstGeom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>
            <a:solidFill>
              <a:schemeClr val="bg1"/>
            </a:solidFill>
          </a:endParaRPr>
        </a:p>
      </dsp:txBody>
      <dsp:txXfrm rot="10800000">
        <a:off x="784320" y="2714408"/>
        <a:ext cx="233087" cy="252207"/>
      </dsp:txXfrm>
    </dsp:sp>
    <dsp:sp modelId="{AE93754A-E44A-E947-A489-3A71D79144D3}">
      <dsp:nvSpPr>
        <dsp:cNvPr id="0" name=""/>
        <dsp:cNvSpPr/>
      </dsp:nvSpPr>
      <dsp:spPr>
        <a:xfrm>
          <a:off x="-75737" y="1334896"/>
          <a:ext cx="1369244" cy="1213986"/>
        </a:xfrm>
        <a:prstGeom prst="ellipse">
          <a:avLst/>
        </a:prstGeom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solidFill>
                <a:schemeClr val="bg1"/>
              </a:solidFill>
            </a:rPr>
            <a:t>მხარდაჭერა ადგილზე და მის მიღმა</a:t>
          </a:r>
          <a:endParaRPr lang="en-US" sz="1200" b="1" kern="1200" dirty="0">
            <a:solidFill>
              <a:schemeClr val="bg1"/>
            </a:solidFill>
          </a:endParaRPr>
        </a:p>
      </dsp:txBody>
      <dsp:txXfrm>
        <a:off x="124784" y="1512680"/>
        <a:ext cx="968202" cy="858418"/>
      </dsp:txXfrm>
    </dsp:sp>
    <dsp:sp modelId="{7828E5DC-0498-3F4E-8200-26808598AFF6}">
      <dsp:nvSpPr>
        <dsp:cNvPr id="0" name=""/>
        <dsp:cNvSpPr/>
      </dsp:nvSpPr>
      <dsp:spPr>
        <a:xfrm rot="19440000">
          <a:off x="1179363" y="1214240"/>
          <a:ext cx="283534" cy="420345"/>
        </a:xfrm>
        <a:prstGeom prst="rightArrow">
          <a:avLst>
            <a:gd name="adj1" fmla="val 60000"/>
            <a:gd name="adj2" fmla="val 50000"/>
          </a:avLst>
        </a:prstGeom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>
            <a:solidFill>
              <a:schemeClr val="bg1"/>
            </a:solidFill>
          </a:endParaRPr>
        </a:p>
      </dsp:txBody>
      <dsp:txXfrm>
        <a:off x="1187486" y="1323308"/>
        <a:ext cx="198474" cy="2522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0.23687</cdr:x>
      <cdr:y>0.07605</cdr:y>
    </cdr:from>
    <cdr:to>
      <cdr:x>0.39682</cdr:x>
      <cdr:y>0.24335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44007" y="381000"/>
          <a:ext cx="1447801" cy="838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400" b="1" dirty="0">
              <a:solidFill>
                <a:srgbClr val="004C4A"/>
              </a:solidFill>
            </a:rPr>
            <a:t>საცხოვრებელი ადგილის </a:t>
          </a:r>
          <a:r>
            <a:rPr lang="ka-GE" sz="1400" b="1" dirty="0" smtClean="0">
              <a:solidFill>
                <a:srgbClr val="004C4A"/>
              </a:solidFill>
            </a:rPr>
            <a:t>მდებარეობა</a:t>
          </a:r>
          <a:endParaRPr lang="en-US" sz="1400" b="1" dirty="0">
            <a:solidFill>
              <a:srgbClr val="004C4A"/>
            </a:solidFill>
          </a:endParaRPr>
        </a:p>
      </cdr:txBody>
    </cdr:sp>
  </cdr:relSizeAnchor>
  <cdr:relSizeAnchor xmlns:cdr="http://schemas.openxmlformats.org/drawingml/2006/chartDrawing">
    <cdr:from>
      <cdr:x>0.39823</cdr:x>
      <cdr:y>0.09126</cdr:y>
    </cdr:from>
    <cdr:to>
      <cdr:x>0.53982</cdr:x>
      <cdr:y>0.24335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604539" y="457200"/>
          <a:ext cx="1281587" cy="762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400" b="1" dirty="0">
              <a:solidFill>
                <a:srgbClr val="004C4A"/>
              </a:solidFill>
            </a:rPr>
            <a:t>საჭიროების ინდექსი</a:t>
          </a:r>
          <a:endParaRPr lang="en-US" sz="1400" b="1" dirty="0">
            <a:solidFill>
              <a:srgbClr val="004C4A"/>
            </a:solidFill>
          </a:endParaRPr>
        </a:p>
      </cdr:txBody>
    </cdr:sp>
  </cdr:relSizeAnchor>
  <cdr:relSizeAnchor xmlns:cdr="http://schemas.openxmlformats.org/drawingml/2006/chartDrawing">
    <cdr:from>
      <cdr:x>0.48943</cdr:x>
      <cdr:y>0.27377</cdr:y>
    </cdr:from>
    <cdr:to>
      <cdr:x>0.64938</cdr:x>
      <cdr:y>0.4376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430007" y="1371600"/>
          <a:ext cx="1447799" cy="8208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300" b="1" dirty="0">
              <a:solidFill>
                <a:srgbClr val="004C4A"/>
              </a:solidFill>
            </a:rPr>
            <a:t>დემოგრაფიული მდგომარეობა</a:t>
          </a:r>
          <a:endParaRPr lang="en-US" sz="1300" b="1" dirty="0">
            <a:solidFill>
              <a:srgbClr val="004C4A"/>
            </a:solidFill>
          </a:endParaRPr>
        </a:p>
      </cdr:txBody>
    </cdr:sp>
  </cdr:relSizeAnchor>
  <cdr:relSizeAnchor xmlns:cdr="http://schemas.openxmlformats.org/drawingml/2006/chartDrawing">
    <cdr:from>
      <cdr:x>0.52212</cdr:x>
      <cdr:y>0.54189</cdr:y>
    </cdr:from>
    <cdr:to>
      <cdr:x>0.66372</cdr:x>
      <cdr:y>0.68442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725916" y="2714894"/>
          <a:ext cx="1281679" cy="7141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400" b="1" dirty="0">
              <a:solidFill>
                <a:srgbClr val="004C4A"/>
              </a:solidFill>
            </a:rPr>
            <a:t>განათლება</a:t>
          </a:r>
          <a:endParaRPr lang="en-US" sz="1400" b="1" dirty="0">
            <a:solidFill>
              <a:srgbClr val="004C4A"/>
            </a:solidFill>
          </a:endParaRPr>
        </a:p>
      </cdr:txBody>
    </cdr:sp>
  </cdr:relSizeAnchor>
  <cdr:relSizeAnchor xmlns:cdr="http://schemas.openxmlformats.org/drawingml/2006/chartDrawing">
    <cdr:from>
      <cdr:x>0.45575</cdr:x>
      <cdr:y>0.74419</cdr:y>
    </cdr:from>
    <cdr:to>
      <cdr:x>0.63717</cdr:x>
      <cdr:y>0.82413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125207" y="3728460"/>
          <a:ext cx="1642073" cy="4005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ka-GE" sz="1400" b="1" dirty="0">
              <a:solidFill>
                <a:srgbClr val="004C4A"/>
              </a:solidFill>
            </a:rPr>
            <a:t>შემოსავალი</a:t>
          </a:r>
          <a:endParaRPr lang="en-US" sz="1400" b="1" dirty="0">
            <a:solidFill>
              <a:srgbClr val="004C4A"/>
            </a:solidFill>
          </a:endParaRPr>
        </a:p>
      </cdr:txBody>
    </cdr:sp>
  </cdr:relSizeAnchor>
  <cdr:relSizeAnchor xmlns:cdr="http://schemas.openxmlformats.org/drawingml/2006/chartDrawing">
    <cdr:from>
      <cdr:x>0.30973</cdr:x>
      <cdr:y>0.85172</cdr:y>
    </cdr:from>
    <cdr:to>
      <cdr:x>0.46903</cdr:x>
      <cdr:y>0.98401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2803490" y="4267200"/>
          <a:ext cx="1441888" cy="6627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400" b="1" dirty="0">
              <a:solidFill>
                <a:srgbClr val="004C4A"/>
              </a:solidFill>
            </a:rPr>
            <a:t>კომუნალური ხარჯი</a:t>
          </a:r>
          <a:endParaRPr lang="en-US" sz="1400" b="1" dirty="0">
            <a:solidFill>
              <a:srgbClr val="004C4A"/>
            </a:solidFill>
          </a:endParaRPr>
        </a:p>
      </cdr:txBody>
    </cdr:sp>
  </cdr:relSizeAnchor>
  <cdr:relSizeAnchor xmlns:cdr="http://schemas.openxmlformats.org/drawingml/2006/chartDrawing">
    <cdr:from>
      <cdr:x>0.1611</cdr:x>
      <cdr:y>0.74526</cdr:y>
    </cdr:from>
    <cdr:to>
      <cdr:x>0.32947</cdr:x>
      <cdr:y>0.89735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1458207" y="3733800"/>
          <a:ext cx="1524000" cy="762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400" b="1" dirty="0">
              <a:solidFill>
                <a:srgbClr val="004C4A"/>
              </a:solidFill>
            </a:rPr>
            <a:t>საცხოვრებელი ადგილი</a:t>
          </a:r>
          <a:endParaRPr lang="en-US" sz="1400" b="1" dirty="0">
            <a:solidFill>
              <a:srgbClr val="004C4A"/>
            </a:solidFill>
          </a:endParaRPr>
        </a:p>
      </cdr:txBody>
    </cdr:sp>
  </cdr:relSizeAnchor>
  <cdr:relSizeAnchor xmlns:cdr="http://schemas.openxmlformats.org/drawingml/2006/chartDrawing">
    <cdr:from>
      <cdr:x>0.13274</cdr:x>
      <cdr:y>0.51712</cdr:y>
    </cdr:from>
    <cdr:to>
      <cdr:x>0.23894</cdr:x>
      <cdr:y>0.68442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1201483" y="2590800"/>
          <a:ext cx="961258" cy="838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400" b="1" dirty="0">
              <a:solidFill>
                <a:srgbClr val="004C4A"/>
              </a:solidFill>
            </a:rPr>
            <a:t>მოძრავი ქონება</a:t>
          </a:r>
          <a:endParaRPr lang="en-US" sz="1400" b="1" dirty="0">
            <a:solidFill>
              <a:srgbClr val="004C4A"/>
            </a:solidFill>
          </a:endParaRPr>
        </a:p>
      </cdr:txBody>
    </cdr:sp>
  </cdr:relSizeAnchor>
  <cdr:relSizeAnchor xmlns:cdr="http://schemas.openxmlformats.org/drawingml/2006/chartDrawing">
    <cdr:from>
      <cdr:x>0.15044</cdr:x>
      <cdr:y>0.27377</cdr:y>
    </cdr:from>
    <cdr:to>
      <cdr:x>0.26549</cdr:x>
      <cdr:y>0.42586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1361692" y="1371600"/>
          <a:ext cx="1041364" cy="762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400" b="1" dirty="0">
              <a:solidFill>
                <a:srgbClr val="004C4A"/>
              </a:solidFill>
            </a:rPr>
            <a:t>უძრავი ქონება</a:t>
          </a:r>
          <a:endParaRPr lang="en-US" sz="1400" b="1" dirty="0">
            <a:solidFill>
              <a:srgbClr val="004C4A"/>
            </a:solidFill>
          </a:endParaRPr>
        </a:p>
      </cdr:txBody>
    </cdr:sp>
  </cdr:relSizeAnchor>
  <cdr:relSizeAnchor xmlns:cdr="http://schemas.openxmlformats.org/drawingml/2006/chartDrawing">
    <cdr:from>
      <cdr:x>0.2999</cdr:x>
      <cdr:y>0.34981</cdr:y>
    </cdr:from>
    <cdr:to>
      <cdr:x>0.4769</cdr:x>
      <cdr:y>0.65358</cdr:y>
    </cdr:to>
    <cdr:sp macro="" textlink="">
      <cdr:nvSpPr>
        <cdr:cNvPr id="11" name="Oval 10"/>
        <cdr:cNvSpPr/>
      </cdr:nvSpPr>
      <cdr:spPr>
        <a:xfrm xmlns:a="http://schemas.openxmlformats.org/drawingml/2006/main">
          <a:off x="2714558" y="1752600"/>
          <a:ext cx="1602097" cy="1521916"/>
        </a:xfrm>
        <a:prstGeom xmlns:a="http://schemas.openxmlformats.org/drawingml/2006/main" prst="ellipse">
          <a:avLst/>
        </a:prstGeom>
        <a:solidFill xmlns:a="http://schemas.openxmlformats.org/drawingml/2006/main">
          <a:srgbClr val="00A8A4"/>
        </a:solidFill>
        <a:ln xmlns:a="http://schemas.openxmlformats.org/drawingml/2006/main">
          <a:solidFill>
            <a:srgbClr val="004C4A"/>
          </a:solidFill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en-US" dirty="0"/>
        </a:p>
      </cdr:txBody>
    </cdr:sp>
  </cdr:relSizeAnchor>
  <cdr:relSizeAnchor xmlns:cdr="http://schemas.openxmlformats.org/drawingml/2006/chartDrawing">
    <cdr:from>
      <cdr:x>0.33628</cdr:x>
      <cdr:y>0.42444</cdr:y>
    </cdr:from>
    <cdr:to>
      <cdr:x>0.45133</cdr:x>
      <cdr:y>0.56833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2895600" y="2022902"/>
          <a:ext cx="9906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0.2999</cdr:x>
      <cdr:y>0.42586</cdr:y>
    </cdr:from>
    <cdr:to>
      <cdr:x>0.4769</cdr:x>
      <cdr:y>0.64509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2714558" y="2133600"/>
          <a:ext cx="1602097" cy="10983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600" b="1" dirty="0" smtClean="0">
              <a:solidFill>
                <a:schemeClr val="bg1"/>
              </a:solidFill>
            </a:rPr>
            <a:t>ოჯახის სარეიტინგო ქულა</a:t>
          </a:r>
          <a:endParaRPr lang="en-US" sz="1600" b="1" dirty="0">
            <a:solidFill>
              <a:schemeClr val="bg1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2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3947286A-1425-4EA7-8CA9-58ADBFBB5382}" type="datetimeFigureOut">
              <a:rPr lang="en-US" smtClean="0"/>
              <a:t>6/22/2018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2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5959DA98-8EB0-4C78-8798-DD30DDA84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342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2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0D43F5D-34C0-4A12-984F-9BBD09DAF1BB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1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2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B2EDE394-3571-4494-8332-A1D3D841FE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53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DE394-3571-4494-8332-A1D3D841FE4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042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DE394-3571-4494-8332-A1D3D841FE4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0076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DE394-3571-4494-8332-A1D3D841FE4E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4692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628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DE394-3571-4494-8332-A1D3D841FE4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04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DE394-3571-4494-8332-A1D3D841FE4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04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DE394-3571-4494-8332-A1D3D841FE4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042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DE394-3571-4494-8332-A1D3D841FE4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04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DE394-3571-4494-8332-A1D3D841FE4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042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DE394-3571-4494-8332-A1D3D841FE4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042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DE394-3571-4494-8332-A1D3D841FE4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042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DE394-3571-4494-8332-A1D3D841FE4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04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22.06.2018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22.06.2018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22.06.2018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850" y="238542"/>
            <a:ext cx="8497092" cy="61645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F149-83C4-4179-9681-702531CCFDAC}" type="datetimeFigureOut">
              <a:rPr lang="de-DE" smtClean="0"/>
              <a:pPr/>
              <a:t>22.06.2018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23850" y="854994"/>
            <a:ext cx="8496300" cy="336244"/>
          </a:xfrm>
        </p:spPr>
        <p:txBody>
          <a:bodyPr lIns="0" tIns="0" rIns="0" bIns="0" anchor="t" anchorCtr="0">
            <a:noAutofit/>
          </a:bodyPr>
          <a:lstStyle>
            <a:lvl1pPr marL="0" indent="0"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57808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22.06.2018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22.06.2018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22.06.2018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22.06.2018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22.06.2018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22.06.2018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22.06.2018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22.06.2018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BA286-83BE-46FF-8FDD-19FE3CA107B6}" type="datetimeFigureOut">
              <a:rPr lang="ru-RU" smtClean="0"/>
              <a:pPr/>
              <a:t>22.06.2018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9.png"/><Relationship Id="rId7" Type="http://schemas.openxmlformats.org/officeDocument/2006/relationships/image" Target="../media/image1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MOH pp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029200" y="3362235"/>
            <a:ext cx="396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  <a:p>
            <a:pPr algn="just"/>
            <a:endParaRPr lang="ka-GE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8300" y="596340"/>
            <a:ext cx="678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rgbClr val="008080"/>
                </a:solidFill>
              </a:rPr>
              <a:t>დემოგრაფიული მდგომარეობის ხელშეწყობის პროგრამა (მესამე და მომდევნო ბავშვი)  რეგიონების ჭრილში  </a:t>
            </a:r>
            <a:endParaRPr lang="en-US" sz="2400" b="1" dirty="0">
              <a:solidFill>
                <a:srgbClr val="00808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749" y="6019800"/>
            <a:ext cx="3581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400" dirty="0" smtClean="0">
                <a:solidFill>
                  <a:srgbClr val="008080"/>
                </a:solidFill>
              </a:rPr>
              <a:t>2018 წლის მაისი, სულ -  7097 </a:t>
            </a:r>
            <a:endParaRPr lang="en-US" sz="1400" dirty="0">
              <a:solidFill>
                <a:srgbClr val="008080"/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6573931"/>
              </p:ext>
            </p:extLst>
          </p:nvPr>
        </p:nvGraphicFramePr>
        <p:xfrm>
          <a:off x="914400" y="2057400"/>
          <a:ext cx="73914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4474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029200" y="3362235"/>
            <a:ext cx="396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  <a:p>
            <a:pPr algn="just"/>
            <a:endParaRPr lang="ka-GE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8300" y="596340"/>
            <a:ext cx="678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rgbClr val="008080"/>
                </a:solidFill>
              </a:rPr>
              <a:t>დემოგრაფიული მდგომარეობის ხელშეწყობის პროგრამა (ყველა ახალშობილზე) რეგიონების ჭრილში  </a:t>
            </a:r>
            <a:endParaRPr lang="en-US" sz="2400" b="1" dirty="0">
              <a:solidFill>
                <a:srgbClr val="00808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749" y="6019800"/>
            <a:ext cx="3581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400" dirty="0" smtClean="0">
                <a:solidFill>
                  <a:srgbClr val="008080"/>
                </a:solidFill>
              </a:rPr>
              <a:t>2018 წლის მაისი, სულ -  4418</a:t>
            </a:r>
            <a:endParaRPr lang="en-US" sz="1400" dirty="0">
              <a:solidFill>
                <a:srgbClr val="008080"/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9010277"/>
              </p:ext>
            </p:extLst>
          </p:nvPr>
        </p:nvGraphicFramePr>
        <p:xfrm>
          <a:off x="381000" y="1600200"/>
          <a:ext cx="80391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6441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029200" y="3362235"/>
            <a:ext cx="396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  <a:p>
            <a:pPr algn="just"/>
            <a:endParaRPr lang="ka-GE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8300" y="596340"/>
            <a:ext cx="678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rgbClr val="008080"/>
                </a:solidFill>
              </a:rPr>
              <a:t>ელექტროენერგიის სუბსიდიის მიმღებთა რაოდენობა რეგიონების ჭრილში  </a:t>
            </a:r>
            <a:endParaRPr lang="en-US" sz="2400" b="1" dirty="0">
              <a:solidFill>
                <a:srgbClr val="00808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749" y="6019800"/>
            <a:ext cx="3581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400" dirty="0" smtClean="0">
                <a:solidFill>
                  <a:srgbClr val="008080"/>
                </a:solidFill>
              </a:rPr>
              <a:t>2018 წლის მაისი, სულ -  73738</a:t>
            </a:r>
            <a:endParaRPr lang="en-US" sz="1400" dirty="0">
              <a:solidFill>
                <a:srgbClr val="008080"/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9796609"/>
              </p:ext>
            </p:extLst>
          </p:nvPr>
        </p:nvGraphicFramePr>
        <p:xfrm>
          <a:off x="381000" y="1427337"/>
          <a:ext cx="8153400" cy="4287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7334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029200" y="3362235"/>
            <a:ext cx="396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  <a:p>
            <a:pPr algn="just"/>
            <a:endParaRPr lang="ka-GE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8300" y="199523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rgbClr val="008080"/>
                </a:solidFill>
              </a:rPr>
              <a:t>სოციალური სერვისები  რეგიონებში</a:t>
            </a:r>
            <a:endParaRPr lang="en-US" sz="2400" b="1" dirty="0">
              <a:solidFill>
                <a:srgbClr val="00808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646688"/>
            <a:ext cx="7924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 smtClean="0"/>
              <a:t>მიზანი:</a:t>
            </a:r>
          </a:p>
          <a:p>
            <a:pPr algn="ctr"/>
            <a:r>
              <a:rPr lang="ka-GE" b="1" dirty="0" smtClean="0"/>
              <a:t>ყველაზე მოწყვლადი ჯგუფების სოციალური რეაბილიტაცია, განვითარების ხელშეწყობა და დაცვა 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762000" y="1828800"/>
            <a:ext cx="792480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200" dirty="0" smtClean="0"/>
              <a:t>ბენეფიციარები:</a:t>
            </a:r>
          </a:p>
          <a:p>
            <a:pPr algn="ctr"/>
            <a:endParaRPr lang="ka-GE" sz="2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200" dirty="0" smtClean="0"/>
              <a:t>მზრუნველობა მოკლებული ბავშვები;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200" dirty="0" smtClean="0"/>
              <a:t>მიტოვების რისკის ქვეშ და რეინტეგრირებული ბავშვები;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200" dirty="0" smtClean="0"/>
              <a:t>შეზღუდული შესაძლებლობის და ჯანმრთელობის პრობლემების მქონე ბავშვები;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200" dirty="0" smtClean="0"/>
              <a:t>შეზღუდული შესაძლებლობის მქონე პირები;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200" dirty="0" smtClean="0"/>
              <a:t>მიუსაფარი (ქუჩაში მცხოვრები და მომუშავე) ბავშვები;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200" dirty="0" smtClean="0"/>
              <a:t>შშმ ბავშვები რომელბიც ვერ სარგებლობენ ვერც დღის ცენტრით და ვერ საგანმანათლებლო სერვისებით;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200" dirty="0" smtClean="0"/>
              <a:t>ხანდაზმული პირები;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2400" dirty="0" smtClean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27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029200" y="3362235"/>
            <a:ext cx="396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  <a:p>
            <a:pPr algn="just"/>
            <a:endParaRPr lang="ka-GE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8300" y="199523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rgbClr val="008080"/>
                </a:solidFill>
              </a:rPr>
              <a:t>სოციალური სერვისები  რეგიონებში</a:t>
            </a:r>
            <a:endParaRPr lang="en-US" sz="2400" b="1" dirty="0">
              <a:solidFill>
                <a:srgbClr val="008080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432300"/>
              </p:ext>
            </p:extLst>
          </p:nvPr>
        </p:nvGraphicFramePr>
        <p:xfrm>
          <a:off x="1938" y="1143000"/>
          <a:ext cx="9140121" cy="5334003"/>
        </p:xfrm>
        <a:graphic>
          <a:graphicData uri="http://schemas.openxmlformats.org/drawingml/2006/table">
            <a:tbl>
              <a:tblPr/>
              <a:tblGrid>
                <a:gridCol w="1471977">
                  <a:extLst>
                    <a:ext uri="{9D8B030D-6E8A-4147-A177-3AD203B41FA5}">
                      <a16:colId xmlns:a16="http://schemas.microsoft.com/office/drawing/2014/main" xmlns="" val="2429730463"/>
                    </a:ext>
                  </a:extLst>
                </a:gridCol>
                <a:gridCol w="640406">
                  <a:extLst>
                    <a:ext uri="{9D8B030D-6E8A-4147-A177-3AD203B41FA5}">
                      <a16:colId xmlns:a16="http://schemas.microsoft.com/office/drawing/2014/main" xmlns="" val="3078593196"/>
                    </a:ext>
                  </a:extLst>
                </a:gridCol>
                <a:gridCol w="726431">
                  <a:extLst>
                    <a:ext uri="{9D8B030D-6E8A-4147-A177-3AD203B41FA5}">
                      <a16:colId xmlns:a16="http://schemas.microsoft.com/office/drawing/2014/main" xmlns="" val="2814284967"/>
                    </a:ext>
                  </a:extLst>
                </a:gridCol>
                <a:gridCol w="640406">
                  <a:extLst>
                    <a:ext uri="{9D8B030D-6E8A-4147-A177-3AD203B41FA5}">
                      <a16:colId xmlns:a16="http://schemas.microsoft.com/office/drawing/2014/main" xmlns="" val="3577776473"/>
                    </a:ext>
                  </a:extLst>
                </a:gridCol>
                <a:gridCol w="640406">
                  <a:extLst>
                    <a:ext uri="{9D8B030D-6E8A-4147-A177-3AD203B41FA5}">
                      <a16:colId xmlns:a16="http://schemas.microsoft.com/office/drawing/2014/main" xmlns="" val="3537538086"/>
                    </a:ext>
                  </a:extLst>
                </a:gridCol>
                <a:gridCol w="795728">
                  <a:extLst>
                    <a:ext uri="{9D8B030D-6E8A-4147-A177-3AD203B41FA5}">
                      <a16:colId xmlns:a16="http://schemas.microsoft.com/office/drawing/2014/main" xmlns="" val="1219050512"/>
                    </a:ext>
                  </a:extLst>
                </a:gridCol>
                <a:gridCol w="640406">
                  <a:extLst>
                    <a:ext uri="{9D8B030D-6E8A-4147-A177-3AD203B41FA5}">
                      <a16:colId xmlns:a16="http://schemas.microsoft.com/office/drawing/2014/main" xmlns="" val="3464080966"/>
                    </a:ext>
                  </a:extLst>
                </a:gridCol>
                <a:gridCol w="726431">
                  <a:extLst>
                    <a:ext uri="{9D8B030D-6E8A-4147-A177-3AD203B41FA5}">
                      <a16:colId xmlns:a16="http://schemas.microsoft.com/office/drawing/2014/main" xmlns="" val="1569283281"/>
                    </a:ext>
                  </a:extLst>
                </a:gridCol>
                <a:gridCol w="688197">
                  <a:extLst>
                    <a:ext uri="{9D8B030D-6E8A-4147-A177-3AD203B41FA5}">
                      <a16:colId xmlns:a16="http://schemas.microsoft.com/office/drawing/2014/main" xmlns="" val="1745720502"/>
                    </a:ext>
                  </a:extLst>
                </a:gridCol>
                <a:gridCol w="640406">
                  <a:extLst>
                    <a:ext uri="{9D8B030D-6E8A-4147-A177-3AD203B41FA5}">
                      <a16:colId xmlns:a16="http://schemas.microsoft.com/office/drawing/2014/main" xmlns="" val="3061284068"/>
                    </a:ext>
                  </a:extLst>
                </a:gridCol>
                <a:gridCol w="831571">
                  <a:extLst>
                    <a:ext uri="{9D8B030D-6E8A-4147-A177-3AD203B41FA5}">
                      <a16:colId xmlns:a16="http://schemas.microsoft.com/office/drawing/2014/main" xmlns="" val="1641506424"/>
                    </a:ext>
                  </a:extLst>
                </a:gridCol>
                <a:gridCol w="697756">
                  <a:extLst>
                    <a:ext uri="{9D8B030D-6E8A-4147-A177-3AD203B41FA5}">
                      <a16:colId xmlns:a16="http://schemas.microsoft.com/office/drawing/2014/main" xmlns="" val="2223197225"/>
                    </a:ext>
                  </a:extLst>
                </a:gridCol>
              </a:tblGrid>
              <a:tr h="761999"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აჭარა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შიდა ქართლი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ქვემო ქართლი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მცხეთა მთიანეთი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კახეთი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სამცხე ჯავახეთი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გურია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სამეგრელო ზემო სვანეთი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რაჭრა ლეჩხუმი, ქვემო სვანეთი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62044230"/>
                  </a:ext>
                </a:extLst>
              </a:tr>
              <a:tr h="190501"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რეაბილიტაცია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6138514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t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ადრეული განვითარება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1715715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t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დღის ცენტრები შშმ ბავშვი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6900434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t"/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დღის ცენტრი შშმ პირი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87874444"/>
                  </a:ext>
                </a:extLst>
              </a:tr>
              <a:tr h="571501">
                <a:tc>
                  <a:txBody>
                    <a:bodyPr/>
                    <a:lstStyle/>
                    <a:p>
                      <a:pPr algn="ctr" fontAlgn="t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დღის ცენტრი შშმ სტატუსის არმქონე ბავშვი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39665299"/>
                  </a:ext>
                </a:extLst>
              </a:tr>
              <a:tr h="571501">
                <a:tc>
                  <a:txBody>
                    <a:bodyPr/>
                    <a:lstStyle/>
                    <a:p>
                      <a:pPr algn="ctr" fontAlgn="t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სათემო ორგანიზაციები შშმ პირი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82594587"/>
                  </a:ext>
                </a:extLst>
              </a:tr>
              <a:tr h="571501">
                <a:tc>
                  <a:txBody>
                    <a:bodyPr/>
                    <a:lstStyle/>
                    <a:p>
                      <a:pPr algn="ctr" fontAlgn="t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სათემო ორგანიზაციები ხანდაზმული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44838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t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მცირე საოჯახო ტიპის სახელბი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9968697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t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დედათა და ბავშთა თავშესაფარი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336379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t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მიუსაფარ ბავშთა სერვისები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155975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t"/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შშმ ბავშვების ბინაზე მოვლა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599069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158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029200" y="3362235"/>
            <a:ext cx="396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  <a:p>
            <a:pPr algn="just"/>
            <a:endParaRPr lang="ka-GE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8300" y="199523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rgbClr val="008080"/>
                </a:solidFill>
              </a:rPr>
              <a:t>სოციალური სერვისები  რეგიონებში</a:t>
            </a:r>
            <a:endParaRPr lang="en-US" sz="2400" b="1" dirty="0">
              <a:solidFill>
                <a:srgbClr val="00808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600200"/>
            <a:ext cx="79248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 smtClean="0"/>
              <a:t>მომსახურების გაფართოება ხორციელდება ყოველ წელს შემდეგი პრინციპის გათვალიწინებით:</a:t>
            </a:r>
          </a:p>
          <a:p>
            <a:pPr algn="ctr"/>
            <a:endParaRPr lang="ka-GE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200" dirty="0" smtClean="0"/>
              <a:t>საჭიროება/მოთხოვნა;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200" dirty="0" smtClean="0"/>
              <a:t>ადამიანური და ორგანიზაციული რესურსის არსებობა;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200" dirty="0" smtClean="0"/>
              <a:t>სამინისტროსთვის გამოყოფილი ასიგნებები;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2741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txBody>
          <a:bodyPr>
            <a:normAutofit/>
          </a:bodyPr>
          <a:lstStyle/>
          <a:p>
            <a:r>
              <a:rPr lang="ka-GE" sz="2800" b="1" dirty="0" smtClean="0">
                <a:solidFill>
                  <a:srgbClr val="006A68"/>
                </a:solidFill>
              </a:rPr>
              <a:t>დასაქმების ხელშეწყობის </a:t>
            </a:r>
            <a:br>
              <a:rPr lang="ka-GE" sz="2800" b="1" dirty="0" smtClean="0">
                <a:solidFill>
                  <a:srgbClr val="006A68"/>
                </a:solidFill>
              </a:rPr>
            </a:br>
            <a:r>
              <a:rPr lang="ka-GE" sz="2800" b="1" dirty="0" smtClean="0">
                <a:solidFill>
                  <a:srgbClr val="006A68"/>
                </a:solidFill>
              </a:rPr>
              <a:t>სერვისები </a:t>
            </a:r>
            <a:r>
              <a:rPr lang="ka-GE" sz="2800" b="1" dirty="0" smtClean="0">
                <a:solidFill>
                  <a:srgbClr val="006A68"/>
                </a:solidFill>
              </a:rPr>
              <a:t>და პროგრამები</a:t>
            </a:r>
            <a:endParaRPr lang="en-US" sz="2800" b="1" dirty="0">
              <a:solidFill>
                <a:srgbClr val="006A6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4525963"/>
          </a:xfrm>
        </p:spPr>
        <p:txBody>
          <a:bodyPr>
            <a:normAutofit/>
          </a:bodyPr>
          <a:lstStyle/>
          <a:p>
            <a:pPr marL="720000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შრომის ბაზრის საინფორმაციო მართვის სისტემა: </a:t>
            </a:r>
            <a:r>
              <a:rPr lang="en-US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Worknet</a:t>
            </a:r>
            <a:endParaRPr lang="ka-GE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720000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საშუამავლო მომსახურება;</a:t>
            </a:r>
          </a:p>
          <a:p>
            <a:pPr marL="720000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კონსულტირება - </a:t>
            </a:r>
            <a:r>
              <a:rPr lang="ka-GE" sz="1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ინდივიდუალური, ჯგუფური;</a:t>
            </a:r>
          </a:p>
          <a:p>
            <a:pPr marL="720000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კარიერის დაგეგმვა;</a:t>
            </a:r>
          </a:p>
          <a:p>
            <a:pPr marL="720000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მხარდაჭერითი დასაქმება;</a:t>
            </a:r>
          </a:p>
          <a:p>
            <a:pPr marL="720000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დასაქმების ფორუმი;</a:t>
            </a:r>
          </a:p>
          <a:p>
            <a:pPr marL="720000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შრომის ბაზრის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კვლევა;</a:t>
            </a:r>
          </a:p>
          <a:p>
            <a:pPr marL="720000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პროფესიული მომზადება-გადამზადება;</a:t>
            </a:r>
          </a:p>
          <a:p>
            <a:pPr marL="720000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სტაჟირება;</a:t>
            </a:r>
          </a:p>
          <a:p>
            <a:pPr marL="720000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ხელფასის სუბსიდირება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329" y="5805264"/>
            <a:ext cx="1171335" cy="865782"/>
          </a:xfrm>
          <a:prstGeom prst="rect">
            <a:avLst/>
          </a:prstGeom>
        </p:spPr>
      </p:pic>
      <p:pic>
        <p:nvPicPr>
          <p:cNvPr id="6" name="Picture 5" descr="C:\Users\user.user-PC\Desktop\bardak\logoebi\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252" y="6381328"/>
            <a:ext cx="1512168" cy="321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683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ka-GE" sz="2800" b="1" dirty="0" smtClean="0">
                <a:solidFill>
                  <a:srgbClr val="006A68"/>
                </a:solidFill>
              </a:rPr>
              <a:t>დასაქმების სერვისების  ხელმისაწვდომობა </a:t>
            </a:r>
            <a:endParaRPr lang="en-US" sz="2800" b="1" dirty="0">
              <a:solidFill>
                <a:srgbClr val="006A68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3255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დასაქმების ხელშეწყობის სერვისით სარგებლობა შესაძლებელია ნებისმიერ რაიონულ ცენტრსა თუ ქალაქში. </a:t>
            </a:r>
          </a:p>
          <a:p>
            <a:pPr marL="0" indent="0" algn="ctr">
              <a:buNone/>
            </a:pPr>
            <a:endParaRPr lang="ka-GE" sz="1800" dirty="0" smtClean="0">
              <a:solidFill>
                <a:srgbClr val="820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endParaRPr lang="ka-GE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endParaRPr lang="ka-GE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endParaRPr lang="ka-GE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ka-GE" sz="9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ka-GE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ka-GE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ka-GE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69 მომსახურების</a:t>
            </a:r>
            <a:br>
              <a:rPr lang="ka-GE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ka-GE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ცენტრი</a:t>
            </a:r>
            <a:endParaRPr lang="ka-GE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Content Placeholder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343139"/>
            <a:ext cx="7488832" cy="3894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82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006A68"/>
                </a:solidFill>
              </a:rPr>
              <a:t>WWW. WORKNET</a:t>
            </a:r>
            <a:r>
              <a:rPr lang="ka-GE" sz="2800" b="1" dirty="0" smtClean="0">
                <a:solidFill>
                  <a:srgbClr val="006A68"/>
                </a:solidFill>
              </a:rPr>
              <a:t>.</a:t>
            </a:r>
            <a:r>
              <a:rPr lang="en-US" sz="2800" b="1" dirty="0" smtClean="0">
                <a:solidFill>
                  <a:srgbClr val="006A68"/>
                </a:solidFill>
              </a:rPr>
              <a:t>GOV.GE</a:t>
            </a:r>
            <a:r>
              <a:rPr lang="en-US" sz="2800" b="1" dirty="0">
                <a:solidFill>
                  <a:srgbClr val="006A68"/>
                </a:solidFill>
              </a:rPr>
              <a:t>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4314"/>
            <a:ext cx="8229600" cy="5120627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ელექტრონული </a:t>
            </a:r>
            <a:r>
              <a:rPr lang="ka-GE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სივრცე, რომელიც შეიქმნა სახელმწიფოს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გადაწყვეტილებით </a:t>
            </a:r>
            <a:r>
              <a:rPr lang="ka-GE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და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ხელშეწყობით;</a:t>
            </a:r>
            <a:r>
              <a:rPr lang="ka-GE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endParaRPr lang="ka-GE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spcAft>
                <a:spcPts val="1200"/>
              </a:spcAft>
              <a:buNone/>
            </a:pPr>
            <a:r>
              <a:rPr lang="ka-GE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ka-GE" sz="1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ინფორმაცია </a:t>
            </a:r>
            <a:r>
              <a:rPr lang="ka-GE" sz="1800" kern="0" noProof="1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ქვეყანაში </a:t>
            </a:r>
            <a:r>
              <a:rPr lang="ka-GE" sz="1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მიმდ</a:t>
            </a:r>
            <a:r>
              <a:rPr lang="ka-GE" sz="1800" kern="0" noProof="1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ი</a:t>
            </a:r>
            <a:r>
              <a:rPr lang="ka-GE" sz="1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ნარე </a:t>
            </a:r>
            <a:r>
              <a:rPr lang="ka-GE" sz="1800" kern="0" noProof="1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ვაკანსიებისა და </a:t>
            </a:r>
            <a:r>
              <a:rPr lang="ka-GE" sz="1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	დასაქმების </a:t>
            </a:r>
            <a:r>
              <a:rPr lang="ka-GE" sz="1800" kern="0" noProof="1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ხელშემწყობი </a:t>
            </a:r>
            <a:r>
              <a:rPr lang="ka-GE" sz="1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პროგრამების შესახებ.</a:t>
            </a:r>
          </a:p>
          <a:p>
            <a:pPr marL="0" indent="0">
              <a:spcAft>
                <a:spcPts val="1200"/>
              </a:spcAft>
              <a:buNone/>
            </a:pPr>
            <a:endParaRPr lang="ka-GE" sz="1200" kern="0" noProof="1">
              <a:solidFill>
                <a:schemeClr val="tx1">
                  <a:lumMod val="75000"/>
                  <a:lumOff val="25000"/>
                </a:schemeClr>
              </a:solidFill>
              <a:latin typeface="Sylfaen" panose="010A0502050306030303" pitchFamily="18" charset="0"/>
            </a:endParaRPr>
          </a:p>
          <a:p>
            <a:pPr marL="0" indent="0" algn="ctr">
              <a:spcAft>
                <a:spcPts val="1200"/>
              </a:spcAft>
              <a:buNone/>
            </a:pPr>
            <a:r>
              <a:rPr lang="en-US" b="1" dirty="0" smtClean="0">
                <a:solidFill>
                  <a:srgbClr val="006A68"/>
                </a:solidFill>
              </a:rPr>
              <a:t>WORKNET.GOV.GE</a:t>
            </a:r>
            <a:r>
              <a:rPr lang="en-US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-</a:t>
            </a:r>
            <a:r>
              <a:rPr lang="ka-GE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ზე რეგისტრაცია უფასოა! 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ka-GE" sz="1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როგორც სამუშაოს მაძიებლებისთვის, ასევე დამსაქმებლებისთვის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ka-GE" sz="1800" kern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საქართველოს მთავრობის 2017 წლის, 01 ივნისის N270 დადგენილებით, სიღარიბის დაძლევის პროგრამის ფარგლებში, </a:t>
            </a:r>
            <a:r>
              <a:rPr lang="ka-GE" sz="1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სოციალურად დაუცველი არამომუშავე შრომისუნარიანი პირებისთვის </a:t>
            </a:r>
            <a:r>
              <a:rPr lang="en-US" sz="1800" b="1" kern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WORKNET</a:t>
            </a:r>
            <a:r>
              <a:rPr lang="en-US" sz="1800" kern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a-GE" sz="1800" kern="0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ზე </a:t>
            </a:r>
            <a:r>
              <a:rPr lang="ka-GE" sz="1800" kern="0" noProof="1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რეგისტრაცია </a:t>
            </a:r>
            <a:br>
              <a:rPr lang="ka-GE" sz="1800" kern="0" noProof="1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</a:br>
            <a:r>
              <a:rPr lang="ka-GE" sz="1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სავალდებულო გახდა!</a:t>
            </a:r>
            <a:endParaRPr lang="ka-GE" sz="1800" kern="0" noProof="1">
              <a:solidFill>
                <a:schemeClr val="tx1">
                  <a:lumMod val="75000"/>
                  <a:lumOff val="25000"/>
                </a:schemeClr>
              </a:solidFill>
              <a:latin typeface="Sylfaen" panose="010A0502050306030303" pitchFamily="18" charset="0"/>
            </a:endParaRPr>
          </a:p>
          <a:p>
            <a:pPr marL="0" indent="0">
              <a:spcAft>
                <a:spcPts val="1200"/>
              </a:spcAft>
              <a:buNone/>
            </a:pPr>
            <a:endParaRPr lang="ka-GE" sz="1800" kern="0" noProof="1" smtClean="0">
              <a:solidFill>
                <a:schemeClr val="tx1">
                  <a:lumMod val="75000"/>
                  <a:lumOff val="25000"/>
                </a:schemeClr>
              </a:solidFill>
              <a:latin typeface="Sylfaen" panose="010A0502050306030303" pitchFamily="18" charset="0"/>
            </a:endParaRPr>
          </a:p>
          <a:p>
            <a:pPr marL="0" indent="0">
              <a:spcAft>
                <a:spcPts val="1200"/>
              </a:spcAft>
              <a:buNone/>
            </a:pPr>
            <a:endParaRPr lang="ka-GE" sz="1800" kern="0" noProof="1">
              <a:solidFill>
                <a:schemeClr val="tx1">
                  <a:lumMod val="75000"/>
                  <a:lumOff val="2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827584" y="1556792"/>
            <a:ext cx="360042" cy="330560"/>
          </a:xfrm>
          <a:prstGeom prst="rightArrow">
            <a:avLst/>
          </a:prstGeom>
          <a:solidFill>
            <a:srgbClr val="83B3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827584" y="2297969"/>
            <a:ext cx="360042" cy="330560"/>
          </a:xfrm>
          <a:prstGeom prst="rightArrow">
            <a:avLst/>
          </a:prstGeom>
          <a:solidFill>
            <a:srgbClr val="83B3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8124" y="6120404"/>
            <a:ext cx="755464" cy="67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10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pic>
        <p:nvPicPr>
          <p:cNvPr id="3" name="Picture 85" descr="bla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59550" y="2625320"/>
            <a:ext cx="787296" cy="2238257"/>
          </a:xfrm>
          <a:prstGeom prst="rect">
            <a:avLst/>
          </a:prstGeom>
          <a:noFill/>
          <a:ln>
            <a:noFill/>
          </a:ln>
          <a:effectLst>
            <a:outerShdw blurRad="76200" dir="18900000" sy="23000" kx="-1200000" algn="bl" rotWithShape="0">
              <a:schemeClr val="accent3">
                <a:lumMod val="75000"/>
                <a:alpha val="20000"/>
              </a:schemeClr>
            </a:outerShdw>
          </a:effectLst>
          <a:extLst/>
        </p:spPr>
      </p:pic>
      <p:pic>
        <p:nvPicPr>
          <p:cNvPr id="4" name="Picture 85" descr="blau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15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829824" y="2625320"/>
            <a:ext cx="808603" cy="2226651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gray">
          <a:xfrm>
            <a:off x="413921" y="1769923"/>
            <a:ext cx="4104455" cy="251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defTabSz="601266" eaLnBrk="0" hangingPunct="0">
              <a:defRPr/>
            </a:pPr>
            <a:r>
              <a:rPr lang="ka-GE" sz="1600" b="1" kern="0" noProof="1">
                <a:solidFill>
                  <a:schemeClr val="accent2">
                    <a:lumMod val="50000"/>
                  </a:schemeClr>
                </a:solidFill>
                <a:latin typeface="Sylfaen" panose="010A0502050306030303" pitchFamily="18" charset="0"/>
              </a:rPr>
              <a:t>სამუშაოს </a:t>
            </a:r>
            <a:r>
              <a:rPr lang="ka-GE" sz="1600" b="1" kern="0" noProof="1" smtClean="0">
                <a:solidFill>
                  <a:schemeClr val="accent2">
                    <a:lumMod val="50000"/>
                  </a:schemeClr>
                </a:solidFill>
                <a:latin typeface="Sylfaen" panose="010A0502050306030303" pitchFamily="18" charset="0"/>
              </a:rPr>
              <a:t>მაძიებელს ეძლევა </a:t>
            </a:r>
            <a:r>
              <a:rPr lang="ka-GE" sz="1600" b="1" kern="0" noProof="1">
                <a:solidFill>
                  <a:schemeClr val="accent2">
                    <a:lumMod val="50000"/>
                  </a:schemeClr>
                </a:solidFill>
                <a:latin typeface="Sylfaen" panose="010A0502050306030303" pitchFamily="18" charset="0"/>
              </a:rPr>
              <a:t>შესაძლებლობა:</a:t>
            </a:r>
            <a:endParaRPr lang="en-US" sz="1600" b="1" kern="0" noProof="1">
              <a:solidFill>
                <a:schemeClr val="accent2">
                  <a:lumMod val="50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gray">
          <a:xfrm>
            <a:off x="5148064" y="1777381"/>
            <a:ext cx="3596816" cy="2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r" defTabSz="601266" eaLnBrk="0" hangingPunct="0">
              <a:defRPr/>
            </a:pPr>
            <a:r>
              <a:rPr lang="ka-GE" sz="1600" b="1" kern="0" noProof="1" smtClean="0">
                <a:solidFill>
                  <a:schemeClr val="accent2">
                    <a:lumMod val="50000"/>
                  </a:schemeClr>
                </a:solidFill>
                <a:latin typeface="Sylfaen" panose="010A0502050306030303" pitchFamily="18" charset="0"/>
              </a:rPr>
              <a:t>დამსაქმებელს ეძლევა</a:t>
            </a:r>
          </a:p>
          <a:p>
            <a:pPr algn="r" defTabSz="601266" eaLnBrk="0" hangingPunct="0">
              <a:defRPr/>
            </a:pPr>
            <a:r>
              <a:rPr lang="ka-GE" sz="1600" b="1" kern="0" noProof="1" smtClean="0">
                <a:solidFill>
                  <a:schemeClr val="accent2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ka-GE" sz="1600" b="1" kern="0" noProof="1">
                <a:solidFill>
                  <a:schemeClr val="accent2">
                    <a:lumMod val="50000"/>
                  </a:schemeClr>
                </a:solidFill>
                <a:latin typeface="Sylfaen" panose="010A0502050306030303" pitchFamily="18" charset="0"/>
              </a:rPr>
              <a:t>შესაძლებლობა:</a:t>
            </a:r>
            <a:endParaRPr lang="en-US" sz="1600" b="1" kern="0" noProof="1">
              <a:solidFill>
                <a:schemeClr val="accent2">
                  <a:lumMod val="50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gray">
          <a:xfrm>
            <a:off x="413921" y="2625408"/>
            <a:ext cx="3016143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defTabSz="601266" eaLnBrk="0" hangingPunct="0">
              <a:defRPr/>
            </a:pPr>
            <a:r>
              <a:rPr lang="ka-GE" sz="1500" kern="0" noProof="1">
                <a:latin typeface="Sylfaen" panose="010A0502050306030303" pitchFamily="18" charset="0"/>
              </a:rPr>
              <a:t>განათავსოს  საკუთარი </a:t>
            </a:r>
            <a:endParaRPr lang="ka-GE" sz="1500" kern="0" noProof="1" smtClean="0">
              <a:latin typeface="Sylfaen" panose="010A0502050306030303" pitchFamily="18" charset="0"/>
            </a:endParaRPr>
          </a:p>
          <a:p>
            <a:pPr defTabSz="601266" eaLnBrk="0" hangingPunct="0">
              <a:defRPr/>
            </a:pPr>
            <a:r>
              <a:rPr lang="ka-GE" sz="1500" kern="0" noProof="1" smtClean="0">
                <a:latin typeface="Sylfaen" panose="010A0502050306030303" pitchFamily="18" charset="0"/>
              </a:rPr>
              <a:t>ინფორმაცია</a:t>
            </a:r>
            <a:r>
              <a:rPr lang="ka-GE" sz="1500" kern="0" noProof="1">
                <a:latin typeface="Sylfaen" panose="010A0502050306030303" pitchFamily="18" charset="0"/>
              </a:rPr>
              <a:t>;</a:t>
            </a:r>
            <a:endParaRPr lang="en-US" sz="1500" kern="0" noProof="1">
              <a:latin typeface="Sylfaen" panose="010A0502050306030303" pitchFamily="18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gray">
          <a:xfrm>
            <a:off x="428028" y="3229795"/>
            <a:ext cx="2475704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defTabSz="601266" eaLnBrk="0" hangingPunct="0">
              <a:defRPr/>
            </a:pPr>
            <a:endParaRPr lang="en-US" sz="1500" kern="0" noProof="1">
              <a:latin typeface="Sylfaen" panose="010A0502050306030303" pitchFamily="18" charset="0"/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gray">
          <a:xfrm>
            <a:off x="413921" y="3488593"/>
            <a:ext cx="2839635" cy="64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defTabSz="601266" eaLnBrk="0" hangingPunct="0">
              <a:defRPr/>
            </a:pPr>
            <a:r>
              <a:rPr lang="ka-GE" sz="1500" kern="0" noProof="1">
                <a:latin typeface="Sylfaen" panose="010A0502050306030303" pitchFamily="18" charset="0"/>
              </a:rPr>
              <a:t>ვაკანსიის </a:t>
            </a:r>
            <a:r>
              <a:rPr lang="ka-GE" sz="1500" kern="0" noProof="1" smtClean="0">
                <a:latin typeface="Sylfaen" panose="010A0502050306030303" pitchFamily="18" charset="0"/>
              </a:rPr>
              <a:t>პირობებში თვითონ </a:t>
            </a:r>
            <a:r>
              <a:rPr lang="ka-GE" sz="1500" kern="0" noProof="1">
                <a:latin typeface="Sylfaen" panose="010A0502050306030303" pitchFamily="18" charset="0"/>
              </a:rPr>
              <a:t>მოიძიოს ვაკანსია და გაუგზავნოს მონაცემები დამსაქმებელს; </a:t>
            </a:r>
            <a:endParaRPr lang="en-US" sz="1500" kern="0" noProof="1">
              <a:latin typeface="Sylfaen" panose="010A0502050306030303" pitchFamily="18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gray">
          <a:xfrm>
            <a:off x="413921" y="5046084"/>
            <a:ext cx="3761872" cy="152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defTabSz="601266" eaLnBrk="0" hangingPunct="0">
              <a:defRPr/>
            </a:pPr>
            <a:r>
              <a:rPr lang="ka-GE" sz="1500" kern="0" noProof="1">
                <a:latin typeface="Sylfaen" panose="010A0502050306030303" pitchFamily="18" charset="0"/>
              </a:rPr>
              <a:t>თავად მიიღოს </a:t>
            </a:r>
            <a:endParaRPr lang="ka-GE" sz="1500" kern="0" noProof="1" smtClean="0">
              <a:latin typeface="Sylfaen" panose="010A0502050306030303" pitchFamily="18" charset="0"/>
            </a:endParaRPr>
          </a:p>
          <a:p>
            <a:pPr defTabSz="601266" eaLnBrk="0" hangingPunct="0">
              <a:defRPr/>
            </a:pPr>
            <a:r>
              <a:rPr lang="ka-GE" sz="1500" kern="0" noProof="1" smtClean="0">
                <a:latin typeface="Sylfaen" panose="010A0502050306030303" pitchFamily="18" charset="0"/>
              </a:rPr>
              <a:t>გადაწყვეტილება </a:t>
            </a:r>
            <a:r>
              <a:rPr lang="ka-GE" sz="1500" kern="0" noProof="1">
                <a:latin typeface="Sylfaen" panose="010A0502050306030303" pitchFamily="18" charset="0"/>
              </a:rPr>
              <a:t>ინფორმაციის </a:t>
            </a:r>
            <a:endParaRPr lang="ka-GE" sz="1500" kern="0" noProof="1" smtClean="0">
              <a:latin typeface="Sylfaen" panose="010A0502050306030303" pitchFamily="18" charset="0"/>
            </a:endParaRPr>
          </a:p>
          <a:p>
            <a:pPr defTabSz="601266" eaLnBrk="0" hangingPunct="0">
              <a:defRPr/>
            </a:pPr>
            <a:r>
              <a:rPr lang="ka-GE" sz="1500" kern="0" noProof="1" smtClean="0">
                <a:latin typeface="Sylfaen" panose="010A0502050306030303" pitchFamily="18" charset="0"/>
              </a:rPr>
              <a:t>რა </a:t>
            </a:r>
            <a:r>
              <a:rPr lang="ka-GE" sz="1500" kern="0" noProof="1">
                <a:latin typeface="Sylfaen" panose="010A0502050306030303" pitchFamily="18" charset="0"/>
              </a:rPr>
              <a:t>ნაწილი </a:t>
            </a:r>
            <a:r>
              <a:rPr lang="ka-GE" sz="1500" kern="0" noProof="1" smtClean="0">
                <a:latin typeface="Sylfaen" panose="010A0502050306030303" pitchFamily="18" charset="0"/>
              </a:rPr>
              <a:t>გახადოს საჯარო </a:t>
            </a:r>
          </a:p>
          <a:p>
            <a:pPr defTabSz="601266" eaLnBrk="0" hangingPunct="0">
              <a:defRPr/>
            </a:pPr>
            <a:r>
              <a:rPr lang="ka-GE" sz="1500" kern="0" noProof="1" smtClean="0">
                <a:latin typeface="Sylfaen" panose="010A0502050306030303" pitchFamily="18" charset="0"/>
              </a:rPr>
              <a:t>(გარდა, პირადი ნომრისა)</a:t>
            </a:r>
            <a:endParaRPr lang="en-US" sz="1500" kern="0" noProof="1">
              <a:latin typeface="Sylfaen" panose="010A0502050306030303" pitchFamily="18" charset="0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gray">
          <a:xfrm>
            <a:off x="5728737" y="2625723"/>
            <a:ext cx="3016143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r" defTabSz="601266" eaLnBrk="0" hangingPunct="0">
              <a:defRPr/>
            </a:pPr>
            <a:r>
              <a:rPr lang="ka-GE" sz="1500" kern="0" noProof="1">
                <a:latin typeface="Sylfaen" panose="010A0502050306030303" pitchFamily="18" charset="0"/>
              </a:rPr>
              <a:t>შექმნას და მართოს საკუთარი გვერდი</a:t>
            </a:r>
            <a:r>
              <a:rPr lang="ka-GE" sz="1500" kern="0" noProof="1" smtClean="0">
                <a:latin typeface="Sylfaen" panose="010A0502050306030303" pitchFamily="18" charset="0"/>
              </a:rPr>
              <a:t>;</a:t>
            </a:r>
            <a:endParaRPr lang="en-US" sz="1500" kern="0" noProof="1">
              <a:latin typeface="Sylfaen" panose="010A0502050306030303" pitchFamily="18" charset="0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gray">
          <a:xfrm>
            <a:off x="5728737" y="3384463"/>
            <a:ext cx="3016143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r" defTabSz="601266" eaLnBrk="0" hangingPunct="0">
              <a:defRPr/>
            </a:pPr>
            <a:r>
              <a:rPr lang="ka-GE" sz="1500" kern="0" noProof="1" smtClean="0">
                <a:latin typeface="Sylfaen" panose="010A0502050306030303" pitchFamily="18" charset="0"/>
              </a:rPr>
              <a:t>მოიძიოს </a:t>
            </a:r>
            <a:r>
              <a:rPr lang="ka-GE" sz="1500" kern="0" noProof="1">
                <a:latin typeface="Sylfaen" panose="010A0502050306030303" pitchFamily="18" charset="0"/>
              </a:rPr>
              <a:t>სასურველი </a:t>
            </a:r>
            <a:endParaRPr lang="ka-GE" sz="1500" kern="0" noProof="1" smtClean="0">
              <a:latin typeface="Sylfaen" panose="010A0502050306030303" pitchFamily="18" charset="0"/>
            </a:endParaRPr>
          </a:p>
          <a:p>
            <a:pPr algn="r" defTabSz="601266" eaLnBrk="0" hangingPunct="0">
              <a:defRPr/>
            </a:pPr>
            <a:r>
              <a:rPr lang="ka-GE" sz="1500" kern="0" noProof="1" smtClean="0">
                <a:latin typeface="Sylfaen" panose="010A0502050306030303" pitchFamily="18" charset="0"/>
              </a:rPr>
              <a:t>ადამიანური </a:t>
            </a:r>
            <a:r>
              <a:rPr lang="ka-GE" sz="1500" kern="0" noProof="1">
                <a:latin typeface="Sylfaen" panose="010A0502050306030303" pitchFamily="18" charset="0"/>
              </a:rPr>
              <a:t>რესურსი ქვეყნის მასშტაბით;</a:t>
            </a:r>
            <a:endParaRPr lang="en-US" sz="1500" kern="0" noProof="1">
              <a:latin typeface="Sylfaen" panose="010A0502050306030303" pitchFamily="18" charset="0"/>
            </a:endParaRP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gray">
          <a:xfrm>
            <a:off x="5940922" y="4314675"/>
            <a:ext cx="2803958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r" defTabSz="601266" eaLnBrk="0" hangingPunct="0">
              <a:defRPr/>
            </a:pPr>
            <a:r>
              <a:rPr lang="ka-GE" sz="1500" kern="0" noProof="1">
                <a:latin typeface="Sylfaen" panose="010A0502050306030303" pitchFamily="18" charset="0"/>
              </a:rPr>
              <a:t>ვაკანსიის პირობებში ავტომატურად </a:t>
            </a:r>
            <a:r>
              <a:rPr lang="ka-GE" sz="1500" kern="0" noProof="1" smtClean="0">
                <a:latin typeface="Sylfaen" panose="010A0502050306030303" pitchFamily="18" charset="0"/>
              </a:rPr>
              <a:t>დაუკავშირდეს </a:t>
            </a:r>
            <a:r>
              <a:rPr lang="ka-GE" sz="1500" kern="0" noProof="1">
                <a:latin typeface="Sylfaen" panose="010A0502050306030303" pitchFamily="18" charset="0"/>
              </a:rPr>
              <a:t>სამუშაოს მაძიებელს; </a:t>
            </a:r>
            <a:endParaRPr lang="en-US" sz="1500" kern="0" noProof="1">
              <a:latin typeface="Sylfaen" panose="010A0502050306030303" pitchFamily="18" charset="0"/>
            </a:endParaRPr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gray">
          <a:xfrm>
            <a:off x="5004047" y="5166251"/>
            <a:ext cx="3740833" cy="373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r" defTabSz="601266" eaLnBrk="0" hangingPunct="0">
              <a:defRPr/>
            </a:pPr>
            <a:r>
              <a:rPr lang="ka-GE" sz="1500" kern="0" noProof="1" smtClean="0">
                <a:latin typeface="Sylfaen" panose="010A0502050306030303" pitchFamily="18" charset="0"/>
              </a:rPr>
              <a:t>თავად მიიღოს გადაწყვეტილება ინფორმაციის </a:t>
            </a:r>
            <a:r>
              <a:rPr lang="ka-GE" sz="1500" kern="0" noProof="1">
                <a:latin typeface="Sylfaen" panose="010A0502050306030303" pitchFamily="18" charset="0"/>
              </a:rPr>
              <a:t>რა ნაწილი </a:t>
            </a:r>
            <a:r>
              <a:rPr lang="ka-GE" sz="1500" kern="0" noProof="1" smtClean="0">
                <a:latin typeface="Sylfaen" panose="010A0502050306030303" pitchFamily="18" charset="0"/>
              </a:rPr>
              <a:t>გახადოს</a:t>
            </a:r>
          </a:p>
          <a:p>
            <a:pPr algn="r" defTabSz="601266" eaLnBrk="0" hangingPunct="0">
              <a:defRPr/>
            </a:pPr>
            <a:r>
              <a:rPr lang="ka-GE" sz="1500" kern="0" noProof="1" smtClean="0">
                <a:latin typeface="Sylfaen" panose="010A0502050306030303" pitchFamily="18" charset="0"/>
              </a:rPr>
              <a:t>საჯარო.</a:t>
            </a:r>
            <a:endParaRPr lang="en-US" sz="1500" kern="0" noProof="1">
              <a:latin typeface="Sylfaen" panose="010A0502050306030303" pitchFamily="18" charset="0"/>
            </a:endParaRPr>
          </a:p>
        </p:txBody>
      </p:sp>
      <p:sp>
        <p:nvSpPr>
          <p:cNvPr id="6" name="Double Brace 5"/>
          <p:cNvSpPr/>
          <p:nvPr/>
        </p:nvSpPr>
        <p:spPr>
          <a:xfrm>
            <a:off x="2971800" y="2422327"/>
            <a:ext cx="3156057" cy="2540931"/>
          </a:xfrm>
          <a:prstGeom prst="brace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200" dirty="0">
              <a:latin typeface="Sylfaen" panose="010A0502050306030303" pitchFamily="18" charset="0"/>
            </a:endParaRPr>
          </a:p>
        </p:txBody>
      </p:sp>
      <p:pic>
        <p:nvPicPr>
          <p:cNvPr id="19" name="Picture 18" descr="C:\Users\user.user-PC\Desktop\bardak\logoebi\log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88805"/>
            <a:ext cx="1298699" cy="276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640" y="276153"/>
            <a:ext cx="8229600" cy="1143000"/>
          </a:xfrm>
        </p:spPr>
        <p:txBody>
          <a:bodyPr>
            <a:normAutofit/>
          </a:bodyPr>
          <a:lstStyle/>
          <a:p>
            <a:r>
              <a:rPr lang="ka-GE" sz="2800" b="1" dirty="0" smtClean="0">
                <a:solidFill>
                  <a:srgbClr val="006A68"/>
                </a:solidFill>
              </a:rPr>
              <a:t>რა შესაძლებლობა აქვს </a:t>
            </a:r>
            <a:r>
              <a:rPr lang="ka-GE" sz="2800" b="1" dirty="0" smtClean="0">
                <a:solidFill>
                  <a:srgbClr val="006A68"/>
                </a:solidFill>
              </a:rPr>
              <a:t/>
            </a:r>
            <a:br>
              <a:rPr lang="ka-GE" sz="2800" b="1" dirty="0" smtClean="0">
                <a:solidFill>
                  <a:srgbClr val="006A68"/>
                </a:solidFill>
              </a:rPr>
            </a:br>
            <a:r>
              <a:rPr lang="ka-GE" sz="2800" b="1" dirty="0" smtClean="0">
                <a:solidFill>
                  <a:srgbClr val="006A68"/>
                </a:solidFill>
              </a:rPr>
              <a:t>პორტალს </a:t>
            </a:r>
            <a:r>
              <a:rPr lang="en-US" sz="2800" b="1" dirty="0" smtClean="0">
                <a:solidFill>
                  <a:srgbClr val="006A68"/>
                </a:solidFill>
              </a:rPr>
              <a:t>worknet.gov.ge</a:t>
            </a:r>
            <a:endParaRPr lang="en-US" sz="2800" b="1" dirty="0">
              <a:solidFill>
                <a:srgbClr val="006A68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8124" y="6120404"/>
            <a:ext cx="755464" cy="671523"/>
          </a:xfrm>
          <a:prstGeom prst="rect">
            <a:avLst/>
          </a:prstGeom>
        </p:spPr>
      </p:pic>
      <p:sp>
        <p:nvSpPr>
          <p:cNvPr id="20" name="Rectangle 4"/>
          <p:cNvSpPr>
            <a:spLocks noChangeArrowheads="1"/>
          </p:cNvSpPr>
          <p:nvPr/>
        </p:nvSpPr>
        <p:spPr bwMode="gray">
          <a:xfrm>
            <a:off x="3031416" y="5949281"/>
            <a:ext cx="5116708" cy="625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r" defTabSz="601266" eaLnBrk="0" hangingPunct="0">
              <a:defRPr/>
            </a:pPr>
            <a:r>
              <a:rPr lang="ka-GE" sz="1600" b="1" kern="0" noProof="1" smtClean="0">
                <a:solidFill>
                  <a:srgbClr val="FF0000"/>
                </a:solidFill>
                <a:latin typeface="Sylfaen" panose="010A0502050306030303" pitchFamily="18" charset="0"/>
              </a:rPr>
              <a:t>2018 წლის  1 ივნისის მდგომარეობით  წარმოდგენილია 3006  ვაკანტური პოზიცია </a:t>
            </a:r>
            <a:endParaRPr lang="en-US" sz="1600" b="1" kern="0" noProof="1">
              <a:solidFill>
                <a:srgbClr val="FF0000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796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981200" y="388203"/>
            <a:ext cx="7162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ka-GE" sz="2400" b="1" dirty="0" smtClean="0">
                <a:solidFill>
                  <a:srgbClr val="008080"/>
                </a:solidFill>
              </a:rPr>
              <a:t>მიზნობრივი სოციალური დახმარების პროგრამა</a:t>
            </a:r>
            <a:endParaRPr lang="en-US" sz="2400" b="1" dirty="0">
              <a:solidFill>
                <a:srgbClr val="00808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1524000"/>
            <a:ext cx="8534399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400" dirty="0" smtClean="0">
                <a:solidFill>
                  <a:srgbClr val="004C4A"/>
                </a:solidFill>
              </a:rPr>
              <a:t>ეფუძნება </a:t>
            </a:r>
            <a:r>
              <a:rPr lang="en-US" sz="2400" dirty="0" smtClean="0">
                <a:solidFill>
                  <a:srgbClr val="004C4A"/>
                </a:solidFill>
              </a:rPr>
              <a:t>PMT</a:t>
            </a:r>
            <a:r>
              <a:rPr lang="ka-GE" sz="2400" dirty="0" smtClean="0">
                <a:solidFill>
                  <a:srgbClr val="004C4A"/>
                </a:solidFill>
              </a:rPr>
              <a:t> ფორმულას -  სხვადასხვა ცვლადების გამოყენებით დგინდება </a:t>
            </a:r>
            <a:r>
              <a:rPr lang="ka-GE" sz="2400" dirty="0" smtClean="0">
                <a:solidFill>
                  <a:srgbClr val="004C4A"/>
                </a:solidFill>
              </a:rPr>
              <a:t>შინამეურნეობის </a:t>
            </a:r>
            <a:r>
              <a:rPr lang="ka-GE" sz="2400" dirty="0" smtClean="0">
                <a:solidFill>
                  <a:srgbClr val="004C4A"/>
                </a:solidFill>
              </a:rPr>
              <a:t>კეთილდღეობის დონე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400" dirty="0" smtClean="0">
                <a:solidFill>
                  <a:srgbClr val="004C4A"/>
                </a:solidFill>
              </a:rPr>
              <a:t>2018 წლის მაისის მდგომარეობით სულ მიმღებია - </a:t>
            </a:r>
            <a:r>
              <a:rPr lang="ka-GE" sz="2400" dirty="0" smtClean="0">
                <a:solidFill>
                  <a:srgbClr val="004C4A"/>
                </a:solidFill>
              </a:rPr>
              <a:t>449 886 </a:t>
            </a:r>
            <a:r>
              <a:rPr lang="ka-GE" sz="2400" dirty="0" smtClean="0">
                <a:solidFill>
                  <a:srgbClr val="004C4A"/>
                </a:solidFill>
              </a:rPr>
              <a:t>პირი, მათ შორის 33% ბავშვი და 18.8%  60+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400" dirty="0" smtClean="0">
                <a:solidFill>
                  <a:srgbClr val="004C4A"/>
                </a:solidFill>
              </a:rPr>
              <a:t>მეთოდოლოგიაში შეტანილი ცვლილებებით აისახა პენსიის რეალური ოდენობა, რეალური საარსებო</a:t>
            </a:r>
            <a:r>
              <a:rPr lang="en-US" sz="2400" dirty="0" smtClean="0">
                <a:solidFill>
                  <a:srgbClr val="004C4A"/>
                </a:solidFill>
              </a:rPr>
              <a:t> </a:t>
            </a:r>
            <a:r>
              <a:rPr lang="ka-GE" sz="2400" dirty="0" smtClean="0">
                <a:solidFill>
                  <a:srgbClr val="004C4A"/>
                </a:solidFill>
              </a:rPr>
              <a:t>მინიმუმი (175 ლარი), კომუნალური ინდექსის წონა შემცირდა 3%-ით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1300" dirty="0">
              <a:solidFill>
                <a:srgbClr val="004C4A"/>
              </a:solidFill>
            </a:endParaRPr>
          </a:p>
          <a:p>
            <a:endParaRPr lang="en-US" sz="1300" dirty="0">
              <a:solidFill>
                <a:srgbClr val="004C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48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6A68"/>
                </a:solidFill>
              </a:rPr>
              <a:t>WORKNET.GOV.GE</a:t>
            </a:r>
            <a:r>
              <a:rPr lang="en-US" sz="2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-</a:t>
            </a:r>
            <a:r>
              <a:rPr lang="ka-GE" sz="2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ზე </a:t>
            </a:r>
            <a:r>
              <a:rPr lang="ka-GE" sz="2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/>
            </a:r>
            <a:br>
              <a:rPr lang="ka-GE" sz="2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</a:br>
            <a:r>
              <a:rPr lang="ka-GE" sz="2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დარეგისტრირებულთა </a:t>
            </a:r>
            <a:r>
              <a:rPr lang="ka-GE" sz="2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რაოდენობა 2018წ.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9814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0119" cy="6858000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467145526"/>
              </p:ext>
            </p:extLst>
          </p:nvPr>
        </p:nvGraphicFramePr>
        <p:xfrm>
          <a:off x="990600" y="1143000"/>
          <a:ext cx="7469832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153636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007317897"/>
              </p:ext>
            </p:extLst>
          </p:nvPr>
        </p:nvGraphicFramePr>
        <p:xfrm>
          <a:off x="2057566" y="381000"/>
          <a:ext cx="7056784" cy="5972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482294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0119" cy="6858000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262978519"/>
              </p:ext>
            </p:extLst>
          </p:nvPr>
        </p:nvGraphicFramePr>
        <p:xfrm>
          <a:off x="762000" y="457200"/>
          <a:ext cx="7925072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87434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626862931"/>
              </p:ext>
            </p:extLst>
          </p:nvPr>
        </p:nvGraphicFramePr>
        <p:xfrm>
          <a:off x="1143000" y="1143000"/>
          <a:ext cx="7267237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967604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400" dirty="0" smtClean="0">
                <a:solidFill>
                  <a:srgbClr val="006A68"/>
                </a:solidFill>
              </a:rPr>
              <a:t>სამუშაოს მაძიებელთა რაოდენობა, </a:t>
            </a:r>
            <a:r>
              <a:rPr lang="ka-GE" sz="2400" dirty="0" smtClean="0">
                <a:solidFill>
                  <a:srgbClr val="006A68"/>
                </a:solidFill>
              </a:rPr>
              <a:t/>
            </a:r>
            <a:br>
              <a:rPr lang="ka-GE" sz="2400" dirty="0" smtClean="0">
                <a:solidFill>
                  <a:srgbClr val="006A68"/>
                </a:solidFill>
              </a:rPr>
            </a:br>
            <a:r>
              <a:rPr lang="ka-GE" sz="2400" dirty="0" smtClean="0">
                <a:solidFill>
                  <a:srgbClr val="006A68"/>
                </a:solidFill>
              </a:rPr>
              <a:t>რომელთაც </a:t>
            </a:r>
            <a:r>
              <a:rPr lang="ka-GE" sz="2400" dirty="0" smtClean="0">
                <a:solidFill>
                  <a:srgbClr val="006A68"/>
                </a:solidFill>
              </a:rPr>
              <a:t>გაეწიათ საშუამავლო მომსახურება 2018წ</a:t>
            </a:r>
            <a:endParaRPr lang="en-US" sz="2400" dirty="0">
              <a:solidFill>
                <a:srgbClr val="006A68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1636936"/>
              </p:ext>
            </p:extLst>
          </p:nvPr>
        </p:nvGraphicFramePr>
        <p:xfrm>
          <a:off x="457200" y="1600201"/>
          <a:ext cx="82296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395536" y="5410200"/>
            <a:ext cx="82296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1800" dirty="0" smtClean="0">
                <a:solidFill>
                  <a:srgbClr val="FF0000"/>
                </a:solidFill>
              </a:rPr>
              <a:t>2018 წ. სააგენტოს საშუამავლო მომსახურების შედეგად 1670 სამუშაოს მაძიებელი იქნა გაგზავნილი  დამსაქმებელთან </a:t>
            </a:r>
            <a:endParaRPr lang="en-US" sz="1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27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7162800" cy="1143000"/>
          </a:xfrm>
        </p:spPr>
        <p:txBody>
          <a:bodyPr>
            <a:noAutofit/>
          </a:bodyPr>
          <a:lstStyle/>
          <a:p>
            <a:r>
              <a:rPr lang="ka-GE" sz="2200" dirty="0" smtClean="0">
                <a:solidFill>
                  <a:srgbClr val="006A68"/>
                </a:solidFill>
              </a:rPr>
              <a:t>ინდივიდუალური პროფესიული კონსულტირებში ჩართული სამუშაოს მაძიებელთა რაოდენობა  მუნიციპალურ დონეზე 2018 წ </a:t>
            </a:r>
            <a:endParaRPr lang="en-US" sz="2200" dirty="0">
              <a:solidFill>
                <a:srgbClr val="006A68"/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9955023"/>
              </p:ext>
            </p:extLst>
          </p:nvPr>
        </p:nvGraphicFramePr>
        <p:xfrm>
          <a:off x="1187624" y="2057400"/>
          <a:ext cx="6336704" cy="3603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4561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85800"/>
            <a:ext cx="6858000" cy="731838"/>
          </a:xfrm>
        </p:spPr>
        <p:txBody>
          <a:bodyPr>
            <a:noAutofit/>
          </a:bodyPr>
          <a:lstStyle/>
          <a:p>
            <a:r>
              <a:rPr lang="ka-GE" sz="2200" dirty="0" smtClean="0">
                <a:solidFill>
                  <a:srgbClr val="006A68"/>
                </a:solidFill>
              </a:rPr>
              <a:t>ჯგუფურ  კონსულტაციებში ჩართული სამუშაოს მაძიებელთა რაოდენობა  მუნიციპალურ დონეზე -2018 წ. </a:t>
            </a:r>
            <a:r>
              <a:rPr lang="ka-GE" sz="2800" dirty="0" smtClean="0"/>
              <a:t/>
            </a:r>
            <a:br>
              <a:rPr lang="ka-GE" sz="2800" dirty="0" smtClean="0"/>
            </a:br>
            <a:endParaRPr lang="en-US" sz="28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2007597"/>
              </p:ext>
            </p:extLst>
          </p:nvPr>
        </p:nvGraphicFramePr>
        <p:xfrm>
          <a:off x="827584" y="1626394"/>
          <a:ext cx="7704856" cy="4178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3609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494" y="225426"/>
            <a:ext cx="8229600" cy="1143000"/>
          </a:xfrm>
        </p:spPr>
        <p:txBody>
          <a:bodyPr>
            <a:noAutofit/>
          </a:bodyPr>
          <a:lstStyle/>
          <a:p>
            <a:r>
              <a:rPr lang="ka-GE" sz="2800" b="1" dirty="0" smtClean="0">
                <a:solidFill>
                  <a:srgbClr val="006A68"/>
                </a:solidFill>
              </a:rPr>
              <a:t>შშმპ მხარდაჭერითი </a:t>
            </a:r>
            <a:r>
              <a:rPr lang="ka-GE" sz="2800" b="1" dirty="0" smtClean="0">
                <a:solidFill>
                  <a:srgbClr val="006A68"/>
                </a:solidFill>
              </a:rPr>
              <a:t/>
            </a:r>
            <a:br>
              <a:rPr lang="ka-GE" sz="2800" b="1" dirty="0" smtClean="0">
                <a:solidFill>
                  <a:srgbClr val="006A68"/>
                </a:solidFill>
              </a:rPr>
            </a:br>
            <a:r>
              <a:rPr lang="ka-GE" sz="2800" b="1" dirty="0" smtClean="0">
                <a:solidFill>
                  <a:srgbClr val="006A68"/>
                </a:solidFill>
              </a:rPr>
              <a:t>დასაქმების </a:t>
            </a:r>
            <a:r>
              <a:rPr lang="ka-GE" sz="2800" b="1" dirty="0" smtClean="0">
                <a:solidFill>
                  <a:srgbClr val="006A68"/>
                </a:solidFill>
              </a:rPr>
              <a:t>პროგრამა</a:t>
            </a:r>
            <a:endParaRPr lang="en-US" sz="2800" b="1" dirty="0">
              <a:solidFill>
                <a:srgbClr val="006A68"/>
              </a:solidFill>
            </a:endParaRPr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611560" y="1493503"/>
            <a:ext cx="37547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ka-GE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შეზღუდული შესაძლებლობის მქონე პირთა შრომითი საქმიანობის განხორციელება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ka-GE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720000" lvl="1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ღია შრომის ბაზარი</a:t>
            </a:r>
          </a:p>
          <a:p>
            <a:pPr marL="720000" lvl="1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ანაზღაურებადი სამუშაო</a:t>
            </a:r>
          </a:p>
          <a:p>
            <a:pPr marL="720000" lvl="1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თანასწორი გარემოს შექმნა</a:t>
            </a:r>
          </a:p>
          <a:p>
            <a:pPr marL="720000" lvl="1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სამუშაოს შესრულებისთვის მომზადება</a:t>
            </a: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9643488"/>
              </p:ext>
            </p:extLst>
          </p:nvPr>
        </p:nvGraphicFramePr>
        <p:xfrm>
          <a:off x="4648200" y="1556792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3545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dirty="0" smtClean="0">
                <a:solidFill>
                  <a:srgbClr val="006A68"/>
                </a:solidFill>
              </a:rPr>
              <a:t>შშმ პირთათვის გაწეული </a:t>
            </a:r>
            <a:r>
              <a:rPr lang="ka-GE" sz="2800" b="1" dirty="0" smtClean="0">
                <a:solidFill>
                  <a:srgbClr val="006A68"/>
                </a:solidFill>
              </a:rPr>
              <a:t/>
            </a:r>
            <a:br>
              <a:rPr lang="ka-GE" sz="2800" b="1" dirty="0" smtClean="0">
                <a:solidFill>
                  <a:srgbClr val="006A68"/>
                </a:solidFill>
              </a:rPr>
            </a:br>
            <a:r>
              <a:rPr lang="ka-GE" sz="2800" b="1" dirty="0" smtClean="0">
                <a:solidFill>
                  <a:srgbClr val="006A68"/>
                </a:solidFill>
              </a:rPr>
              <a:t>მხარდაჭერითი </a:t>
            </a:r>
            <a:r>
              <a:rPr lang="ka-GE" sz="2800" b="1" dirty="0" smtClean="0">
                <a:solidFill>
                  <a:srgbClr val="006A68"/>
                </a:solidFill>
              </a:rPr>
              <a:t>მომსახურება</a:t>
            </a:r>
            <a:r>
              <a:rPr lang="en-US" sz="2800" b="1" dirty="0" smtClean="0">
                <a:solidFill>
                  <a:srgbClr val="006A68"/>
                </a:solidFill>
              </a:rPr>
              <a:t> 2018 </a:t>
            </a:r>
            <a:r>
              <a:rPr lang="ka-GE" sz="2800" b="1" dirty="0" smtClean="0">
                <a:solidFill>
                  <a:srgbClr val="006A68"/>
                </a:solidFill>
              </a:rPr>
              <a:t>წ</a:t>
            </a:r>
            <a:endParaRPr lang="en-US" sz="2800" b="1" dirty="0">
              <a:solidFill>
                <a:srgbClr val="006A68"/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5203734"/>
              </p:ext>
            </p:extLst>
          </p:nvPr>
        </p:nvGraphicFramePr>
        <p:xfrm>
          <a:off x="683568" y="1700808"/>
          <a:ext cx="734481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9220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6598665"/>
              </p:ext>
            </p:extLst>
          </p:nvPr>
        </p:nvGraphicFramePr>
        <p:xfrm>
          <a:off x="609600" y="457200"/>
          <a:ext cx="10152722" cy="5619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00693" y="304800"/>
            <a:ext cx="7162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2200" b="1" dirty="0">
                <a:solidFill>
                  <a:srgbClr val="008080"/>
                </a:solidFill>
              </a:rPr>
              <a:t>სარეიტინგო </a:t>
            </a:r>
            <a:r>
              <a:rPr lang="ka-GE" sz="2200" b="1" dirty="0" smtClean="0">
                <a:solidFill>
                  <a:srgbClr val="008080"/>
                </a:solidFill>
              </a:rPr>
              <a:t>ქულაზე </a:t>
            </a:r>
            <a:endParaRPr lang="en-US" sz="2200" b="1" dirty="0" smtClean="0">
              <a:solidFill>
                <a:srgbClr val="008080"/>
              </a:solidFill>
            </a:endParaRPr>
          </a:p>
          <a:p>
            <a:pPr algn="r"/>
            <a:r>
              <a:rPr lang="ka-GE" sz="2200" b="1" dirty="0" smtClean="0">
                <a:solidFill>
                  <a:srgbClr val="008080"/>
                </a:solidFill>
              </a:rPr>
              <a:t>მოქმედი </a:t>
            </a:r>
            <a:r>
              <a:rPr lang="ka-GE" sz="2200" b="1" dirty="0">
                <a:solidFill>
                  <a:srgbClr val="008080"/>
                </a:solidFill>
              </a:rPr>
              <a:t>ფაქტორები </a:t>
            </a:r>
            <a:endParaRPr lang="en-US" sz="2200" b="1" dirty="0">
              <a:solidFill>
                <a:srgbClr val="008080"/>
              </a:solidFill>
            </a:endParaRPr>
          </a:p>
          <a:p>
            <a:pPr algn="r"/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-76200" y="5867400"/>
            <a:ext cx="9239693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a-GE" sz="1200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ctr"/>
            <a:r>
              <a:rPr lang="ka-GE" sz="1300" dirty="0">
                <a:solidFill>
                  <a:srgbClr val="FF0000"/>
                </a:solidFill>
                <a:cs typeface="Arial" panose="020B0604020202020204" pitchFamily="34" charset="0"/>
              </a:rPr>
              <a:t>   აგენტის </a:t>
            </a:r>
            <a:r>
              <a:rPr lang="ka-GE" sz="1300" dirty="0" smtClean="0">
                <a:solidFill>
                  <a:srgbClr val="FF0000"/>
                </a:solidFill>
                <a:cs typeface="Arial" panose="020B0604020202020204" pitchFamily="34" charset="0"/>
              </a:rPr>
              <a:t>სუბიექტურ</a:t>
            </a:r>
            <a:r>
              <a:rPr lang="en-US" sz="1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a-GE" sz="1300" dirty="0" smtClean="0">
                <a:solidFill>
                  <a:srgbClr val="FF0000"/>
                </a:solidFill>
                <a:cs typeface="Arial" panose="020B0604020202020204" pitchFamily="34" charset="0"/>
              </a:rPr>
              <a:t>აზრს აღარ</a:t>
            </a:r>
            <a:r>
              <a:rPr lang="en-US" sz="1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a-GE" sz="1300" dirty="0" smtClean="0">
                <a:solidFill>
                  <a:srgbClr val="FF0000"/>
                </a:solidFill>
                <a:cs typeface="Arial" panose="020B0604020202020204" pitchFamily="34" charset="0"/>
              </a:rPr>
              <a:t>აქვს</a:t>
            </a:r>
            <a:r>
              <a:rPr lang="en-US" sz="1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a-GE" sz="1300" dirty="0" smtClean="0">
                <a:solidFill>
                  <a:srgbClr val="FF0000"/>
                </a:solidFill>
                <a:cs typeface="Arial" panose="020B0604020202020204" pitchFamily="34" charset="0"/>
              </a:rPr>
              <a:t>გავლენა</a:t>
            </a:r>
            <a:r>
              <a:rPr lang="en-US" sz="1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a-GE" sz="1300" dirty="0" smtClean="0">
                <a:solidFill>
                  <a:srgbClr val="FF0000"/>
                </a:solidFill>
                <a:cs typeface="Arial" panose="020B0604020202020204" pitchFamily="34" charset="0"/>
              </a:rPr>
              <a:t>სარეიტინგო </a:t>
            </a:r>
            <a:r>
              <a:rPr lang="ka-GE" sz="1300" dirty="0">
                <a:solidFill>
                  <a:srgbClr val="FF0000"/>
                </a:solidFill>
                <a:cs typeface="Arial" panose="020B0604020202020204" pitchFamily="34" charset="0"/>
              </a:rPr>
              <a:t>ქულაზე</a:t>
            </a:r>
          </a:p>
          <a:p>
            <a:pPr algn="ctr"/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37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400" b="1" dirty="0" smtClean="0">
                <a:solidFill>
                  <a:srgbClr val="006A68"/>
                </a:solidFill>
              </a:rPr>
              <a:t>ხელფასის სუბსიდირების </a:t>
            </a:r>
            <a:r>
              <a:rPr lang="ka-GE" sz="2400" b="1" dirty="0" smtClean="0">
                <a:solidFill>
                  <a:srgbClr val="006A68"/>
                </a:solidFill>
              </a:rPr>
              <a:t>კომპონენტში</a:t>
            </a:r>
            <a:br>
              <a:rPr lang="ka-GE" sz="2400" b="1" dirty="0" smtClean="0">
                <a:solidFill>
                  <a:srgbClr val="006A68"/>
                </a:solidFill>
              </a:rPr>
            </a:br>
            <a:r>
              <a:rPr lang="ka-GE" sz="2400" b="1" dirty="0" smtClean="0">
                <a:solidFill>
                  <a:srgbClr val="006A68"/>
                </a:solidFill>
              </a:rPr>
              <a:t> </a:t>
            </a:r>
            <a:r>
              <a:rPr lang="ka-GE" sz="2400" b="1" dirty="0" smtClean="0">
                <a:solidFill>
                  <a:srgbClr val="006A68"/>
                </a:solidFill>
              </a:rPr>
              <a:t>ჩართული  ბენეფიციარები 2018წ.</a:t>
            </a:r>
            <a:endParaRPr lang="en-US" sz="2400" b="1" dirty="0">
              <a:solidFill>
                <a:srgbClr val="006A68"/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316405"/>
              </p:ext>
            </p:extLst>
          </p:nvPr>
        </p:nvGraphicFramePr>
        <p:xfrm>
          <a:off x="827584" y="1556792"/>
          <a:ext cx="7272808" cy="3243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9091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400" dirty="0" smtClean="0">
                <a:solidFill>
                  <a:srgbClr val="006A68"/>
                </a:solidFill>
              </a:rPr>
              <a:t>სტაჟირებაში ჩართული სამუშაოს </a:t>
            </a:r>
            <a:r>
              <a:rPr lang="ka-GE" sz="2400" dirty="0" smtClean="0">
                <a:solidFill>
                  <a:srgbClr val="006A68"/>
                </a:solidFill>
              </a:rPr>
              <a:t/>
            </a:r>
            <a:br>
              <a:rPr lang="ka-GE" sz="2400" dirty="0" smtClean="0">
                <a:solidFill>
                  <a:srgbClr val="006A68"/>
                </a:solidFill>
              </a:rPr>
            </a:br>
            <a:r>
              <a:rPr lang="ka-GE" sz="2400" dirty="0" smtClean="0">
                <a:solidFill>
                  <a:srgbClr val="006A68"/>
                </a:solidFill>
              </a:rPr>
              <a:t>მაძიებელთა </a:t>
            </a:r>
            <a:r>
              <a:rPr lang="ka-GE" sz="2400" dirty="0" smtClean="0">
                <a:solidFill>
                  <a:srgbClr val="006A68"/>
                </a:solidFill>
              </a:rPr>
              <a:t>რაოდენობა (149 ) 2018 წ</a:t>
            </a:r>
            <a:endParaRPr lang="en-US" sz="2400" dirty="0">
              <a:solidFill>
                <a:srgbClr val="006A68"/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284717"/>
              </p:ext>
            </p:extLst>
          </p:nvPr>
        </p:nvGraphicFramePr>
        <p:xfrm>
          <a:off x="827584" y="2276872"/>
          <a:ext cx="7272808" cy="3243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2278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74638"/>
            <a:ext cx="6629400" cy="1786210"/>
          </a:xfrm>
        </p:spPr>
        <p:txBody>
          <a:bodyPr>
            <a:normAutofit fontScale="90000"/>
          </a:bodyPr>
          <a:lstStyle/>
          <a:p>
            <a:r>
              <a:rPr lang="ka-GE" sz="2400" b="1" dirty="0">
                <a:solidFill>
                  <a:srgbClr val="006A68"/>
                </a:solidFill>
              </a:rPr>
              <a:t>პროფესიული მომზადება-გადამზადების </a:t>
            </a:r>
            <a:r>
              <a:rPr lang="ka-GE" sz="2400" b="1" dirty="0" smtClean="0">
                <a:solidFill>
                  <a:srgbClr val="006A68"/>
                </a:solidFill>
              </a:rPr>
              <a:t>პროგრამაში დარეგისტრირდა </a:t>
            </a:r>
            <a:r>
              <a:rPr lang="ka-GE" sz="2400" b="1" dirty="0">
                <a:solidFill>
                  <a:srgbClr val="006A68"/>
                </a:solidFill>
              </a:rPr>
              <a:t>2347 </a:t>
            </a:r>
            <a:r>
              <a:rPr lang="ka-GE" sz="2400" b="1" dirty="0" smtClean="0">
                <a:solidFill>
                  <a:srgbClr val="006A68"/>
                </a:solidFill>
              </a:rPr>
              <a:t> ბენეფიციარი, სასწავლო პროცესში ჩაერთო  - 2311 სამუშაოს მაძიებელი</a:t>
            </a:r>
            <a:br>
              <a:rPr lang="ka-GE" sz="2400" b="1" dirty="0" smtClean="0">
                <a:solidFill>
                  <a:srgbClr val="006A68"/>
                </a:solidFill>
              </a:rPr>
            </a:br>
            <a:r>
              <a:rPr lang="ka-GE" sz="2400" b="1" dirty="0" smtClean="0">
                <a:solidFill>
                  <a:srgbClr val="006A68"/>
                </a:solidFill>
              </a:rPr>
              <a:t> 2018 წ.</a:t>
            </a:r>
            <a:endParaRPr lang="en-US" sz="2400" dirty="0">
              <a:solidFill>
                <a:srgbClr val="006A68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276872"/>
            <a:ext cx="7488832" cy="3971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67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2800" b="1" dirty="0" smtClean="0">
                <a:solidFill>
                  <a:srgbClr val="006A68"/>
                </a:solidFill>
              </a:rPr>
              <a:t>სამუშაოს მაძიებელთა დასაქმების </a:t>
            </a:r>
            <a:r>
              <a:rPr lang="ka-GE" sz="2800" b="1" dirty="0" smtClean="0">
                <a:solidFill>
                  <a:srgbClr val="006A68"/>
                </a:solidFill>
              </a:rPr>
              <a:t/>
            </a:r>
            <a:br>
              <a:rPr lang="ka-GE" sz="2800" b="1" dirty="0" smtClean="0">
                <a:solidFill>
                  <a:srgbClr val="006A68"/>
                </a:solidFill>
              </a:rPr>
            </a:br>
            <a:r>
              <a:rPr lang="ka-GE" sz="2800" b="1" dirty="0" smtClean="0">
                <a:solidFill>
                  <a:srgbClr val="006A68"/>
                </a:solidFill>
              </a:rPr>
              <a:t>მაჩვენებლები</a:t>
            </a:r>
            <a:r>
              <a:rPr lang="ka-GE" sz="2800" b="1" dirty="0" smtClean="0">
                <a:solidFill>
                  <a:srgbClr val="006A68"/>
                </a:solidFill>
              </a:rPr>
              <a:t/>
            </a:r>
            <a:br>
              <a:rPr lang="ka-GE" sz="2800" b="1" dirty="0" smtClean="0">
                <a:solidFill>
                  <a:srgbClr val="006A68"/>
                </a:solidFill>
              </a:rPr>
            </a:br>
            <a:r>
              <a:rPr lang="ka-GE" sz="2800" b="1" dirty="0" smtClean="0">
                <a:solidFill>
                  <a:srgbClr val="006A68"/>
                </a:solidFill>
              </a:rPr>
              <a:t>2015-2017 წწ </a:t>
            </a:r>
            <a:endParaRPr lang="en-US" sz="2800" dirty="0">
              <a:solidFill>
                <a:srgbClr val="006A68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958507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798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516970"/>
            <a:ext cx="7547281" cy="1143000"/>
          </a:xfrm>
        </p:spPr>
        <p:txBody>
          <a:bodyPr>
            <a:normAutofit/>
          </a:bodyPr>
          <a:lstStyle/>
          <a:p>
            <a:r>
              <a:rPr lang="ka-GE" sz="2800" b="1" dirty="0" smtClean="0">
                <a:solidFill>
                  <a:srgbClr val="006A68"/>
                </a:solidFill>
              </a:rPr>
              <a:t>დასაქმების ხელშეწყობის სერვისის ახალი მოდელის პილოტი</a:t>
            </a:r>
            <a:endParaRPr lang="en-US" sz="2800" dirty="0">
              <a:solidFill>
                <a:srgbClr val="006A6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3081" y="1524001"/>
            <a:ext cx="8301608" cy="41909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a-GE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ევროკავშირის დაძმობილების პროექტის 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en-US" sz="1800" b="1" dirty="0" smtClean="0">
                <a:solidFill>
                  <a:srgbClr val="006A68"/>
                </a:solidFill>
              </a:rPr>
              <a:t>TWINNING</a:t>
            </a:r>
            <a:r>
              <a:rPr lang="en-US" sz="18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ka-GE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ფარგლებში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მომზადდა დასაქმების </a:t>
            </a:r>
            <a:r>
              <a:rPr lang="ka-GE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ხელშეწყობის სერვისის ახალი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მოდელი. </a:t>
            </a:r>
            <a:r>
              <a:rPr lang="ka-GE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ახალი მოდელი ითვალისწინებს შემდეგ აქტივობებს : </a:t>
            </a:r>
          </a:p>
          <a:p>
            <a:pPr marL="0" indent="0">
              <a:buNone/>
            </a:pPr>
            <a:endParaRPr lang="en-US" sz="1800" dirty="0"/>
          </a:p>
          <a:p>
            <a:pPr>
              <a:buAutoNum type="arabicPeriod"/>
            </a:pPr>
            <a:r>
              <a:rPr lang="en-GB" sz="18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სერვისები</a:t>
            </a:r>
            <a:r>
              <a:rPr lang="en-GB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sz="18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სამუშაოს</a:t>
            </a:r>
            <a:r>
              <a:rPr lang="en-GB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sz="18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მაძიებლებისთვ</a:t>
            </a:r>
            <a:r>
              <a:rPr lang="ka-GE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ის</a:t>
            </a:r>
            <a:endParaRPr lang="en-US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Arial" panose="020B0604020202020204" pitchFamily="34" charset="0"/>
              <a:buAutoNum type="arabicPeriod"/>
            </a:pPr>
            <a:r>
              <a:rPr lang="ka-GE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სერვისები დამსაქმებელთათვის</a:t>
            </a:r>
            <a:endParaRPr lang="en-US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Arial" panose="020B0604020202020204" pitchFamily="34" charset="0"/>
              <a:buAutoNum type="arabicPeriod"/>
            </a:pPr>
            <a:r>
              <a:rPr lang="en-GB" sz="18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შრომის</a:t>
            </a:r>
            <a:r>
              <a:rPr lang="en-GB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sz="18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ბაზრის</a:t>
            </a:r>
            <a:r>
              <a:rPr lang="en-GB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a-GE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აქტიური </a:t>
            </a:r>
            <a:r>
              <a:rPr lang="en-GB" sz="18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ზომებ</a:t>
            </a:r>
            <a:r>
              <a:rPr lang="ka-GE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ი</a:t>
            </a:r>
            <a:endParaRPr lang="en-US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Arial" panose="020B0604020202020204" pitchFamily="34" charset="0"/>
              <a:buAutoNum type="arabicPeriod"/>
            </a:pPr>
            <a:r>
              <a:rPr lang="en-GB" sz="18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პარტნიორობის</a:t>
            </a:r>
            <a:r>
              <a:rPr lang="en-GB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sz="18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დამყარება</a:t>
            </a:r>
            <a:r>
              <a:rPr lang="en-GB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sz="18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და</a:t>
            </a:r>
            <a:r>
              <a:rPr lang="en-GB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sz="18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სხვა</a:t>
            </a:r>
            <a:r>
              <a:rPr lang="en-GB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sz="18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აქტორებთან</a:t>
            </a:r>
            <a:r>
              <a:rPr lang="en-GB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sz="18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თანამშრომლობა</a:t>
            </a:r>
            <a:endParaRPr lang="en-GB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Arial" panose="020B0604020202020204" pitchFamily="34" charset="0"/>
              <a:buAutoNum type="arabicPeriod"/>
            </a:pPr>
            <a:r>
              <a:rPr lang="ka-GE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დაგეგმვა, მონიტორინგი და ანგარიშების </a:t>
            </a:r>
            <a:r>
              <a:rPr lang="ka-GE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წარდგენა</a:t>
            </a:r>
          </a:p>
          <a:p>
            <a:pPr marL="0" indent="0">
              <a:buNone/>
            </a:pPr>
            <a:endParaRPr lang="en-US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დასაქმების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ხელშეწყობის სერვისის ახალი მოდელი უკვე მოიცავს თბილისს და სამ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სამხარეო ცენტრს, ესენია: ქუთაისი, ზუგდიდი, თელავი.</a:t>
            </a:r>
          </a:p>
          <a:p>
            <a:pPr marL="0" indent="0">
              <a:buNone/>
            </a:pPr>
            <a:endParaRPr lang="ka-GE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2018 წელს გაგრძელდება ახალი მოდელის დანერგვა საქართველოს რეგიონებში. </a:t>
            </a: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Obrázok 4" descr="Flag of Georgia.sv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03228" y="5867400"/>
            <a:ext cx="745678" cy="427371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4429" y="5867400"/>
            <a:ext cx="745678" cy="437806"/>
          </a:xfrm>
          <a:prstGeom prst="rect">
            <a:avLst/>
          </a:prstGeom>
          <a:noFill/>
        </p:spPr>
      </p:pic>
      <p:pic>
        <p:nvPicPr>
          <p:cNvPr id="6" name="Picture 5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5867400"/>
            <a:ext cx="751355" cy="437806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7578" y="5867400"/>
            <a:ext cx="745678" cy="441164"/>
          </a:xfrm>
          <a:prstGeom prst="rect">
            <a:avLst/>
          </a:prstGeom>
          <a:noFill/>
        </p:spPr>
      </p:pic>
      <p:pic>
        <p:nvPicPr>
          <p:cNvPr id="8" name="Picture 7" descr="flag_2colors"/>
          <p:cNvPicPr/>
          <p:nvPr/>
        </p:nvPicPr>
        <p:blipFill>
          <a:blip r:embed="rId7" cstate="print">
            <a:lum bright="-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7759" y="5867400"/>
            <a:ext cx="810467" cy="46338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user.user-PC\Desktop\bardak\logoebi\log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88805"/>
            <a:ext cx="1298699" cy="275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8124" y="6120404"/>
            <a:ext cx="755464" cy="67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3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115616" y="2492896"/>
            <a:ext cx="7239000" cy="1362075"/>
          </a:xfrm>
        </p:spPr>
        <p:txBody>
          <a:bodyPr>
            <a:normAutofit/>
          </a:bodyPr>
          <a:lstStyle/>
          <a:p>
            <a:pPr algn="ctr"/>
            <a:r>
              <a:rPr lang="ka-GE" sz="3200" b="0" dirty="0" smtClean="0">
                <a:solidFill>
                  <a:srgbClr val="006A68"/>
                </a:solidFill>
                <a:latin typeface="Sylfaen" panose="010A0502050306030303" pitchFamily="18" charset="0"/>
              </a:rPr>
              <a:t>გმადლობთ ყურადღებისათვის</a:t>
            </a:r>
            <a:r>
              <a:rPr lang="ka-GE" sz="3200" b="0" dirty="0">
                <a:solidFill>
                  <a:srgbClr val="006A68"/>
                </a:solidFill>
                <a:latin typeface="Sylfaen" panose="010A0502050306030303" pitchFamily="18" charset="0"/>
              </a:rPr>
              <a:t>!</a:t>
            </a:r>
            <a:endParaRPr lang="en-US" sz="3200" b="0" dirty="0">
              <a:solidFill>
                <a:srgbClr val="006A68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58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981200" y="388203"/>
            <a:ext cx="7162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ka-GE" sz="2400" b="1" dirty="0" smtClean="0">
                <a:solidFill>
                  <a:srgbClr val="008080"/>
                </a:solidFill>
              </a:rPr>
              <a:t>მიზნობრივი სოციალური დახმარების პროგრამა</a:t>
            </a:r>
            <a:endParaRPr lang="en-US" sz="2400" b="1" dirty="0">
              <a:solidFill>
                <a:srgbClr val="00808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1524000"/>
            <a:ext cx="853439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300" b="1" dirty="0" smtClean="0">
                <a:solidFill>
                  <a:srgbClr val="004C4A"/>
                </a:solidFill>
              </a:rPr>
              <a:t>საარსებო შემწეობის მიმღებთა რაოდენობა რეგიონების ჭრილში (2018 წლის მაისი, 449 886 ბენეფიციარი)</a:t>
            </a:r>
          </a:p>
        </p:txBody>
      </p:sp>
      <p:graphicFrame>
        <p:nvGraphicFramePr>
          <p:cNvPr id="23" name="Chart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1172133"/>
              </p:ext>
            </p:extLst>
          </p:nvPr>
        </p:nvGraphicFramePr>
        <p:xfrm>
          <a:off x="304800" y="2057400"/>
          <a:ext cx="8305798" cy="4417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7510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029200" y="3362235"/>
            <a:ext cx="396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  <a:p>
            <a:pPr algn="just"/>
            <a:endParaRPr lang="ka-GE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7400" y="563985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>
                <a:solidFill>
                  <a:srgbClr val="008080"/>
                </a:solidFill>
              </a:rPr>
              <a:t>სამომავლო გეგმები </a:t>
            </a:r>
            <a:endParaRPr lang="en-US" sz="2400" b="1" dirty="0">
              <a:solidFill>
                <a:srgbClr val="00808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305800" cy="3355975"/>
          </a:xfrm>
        </p:spPr>
        <p:txBody>
          <a:bodyPr>
            <a:normAutofit/>
          </a:bodyPr>
          <a:lstStyle/>
          <a:p>
            <a:pPr algn="l"/>
            <a:r>
              <a:rPr lang="ka-GE" sz="2400" dirty="0">
                <a:solidFill>
                  <a:srgbClr val="008080"/>
                </a:solidFill>
                <a:latin typeface="+mn-lt"/>
                <a:ea typeface="+mn-ea"/>
                <a:cs typeface="+mn-cs"/>
              </a:rPr>
              <a:t>მიზნობრივი სოციალური დახმარების პროგრამით ბენეფიციართა მოცვის გაზრდა</a:t>
            </a:r>
            <a:br>
              <a:rPr lang="ka-GE" sz="2400" dirty="0">
                <a:solidFill>
                  <a:srgbClr val="008080"/>
                </a:solidFill>
                <a:latin typeface="+mn-lt"/>
                <a:ea typeface="+mn-ea"/>
                <a:cs typeface="+mn-cs"/>
              </a:rPr>
            </a:br>
            <a:r>
              <a:rPr lang="ka-GE" sz="2400" dirty="0">
                <a:solidFill>
                  <a:srgbClr val="008080"/>
                </a:solidFill>
                <a:latin typeface="+mn-lt"/>
                <a:ea typeface="+mn-ea"/>
                <a:cs typeface="+mn-cs"/>
              </a:rPr>
              <a:t/>
            </a:r>
            <a:br>
              <a:rPr lang="ka-GE" sz="2400" dirty="0">
                <a:solidFill>
                  <a:srgbClr val="008080"/>
                </a:solidFill>
                <a:latin typeface="+mn-lt"/>
                <a:ea typeface="+mn-ea"/>
                <a:cs typeface="+mn-cs"/>
              </a:rPr>
            </a:br>
            <a:r>
              <a:rPr lang="ka-GE" sz="2400" dirty="0">
                <a:solidFill>
                  <a:srgbClr val="008080"/>
                </a:solidFill>
                <a:latin typeface="+mn-lt"/>
                <a:ea typeface="+mn-ea"/>
                <a:cs typeface="+mn-cs"/>
              </a:rPr>
              <a:t>საარსებო შემწეობის მიმღები შრომისუნარიანი პირების დასაქმების </a:t>
            </a:r>
            <a:r>
              <a:rPr lang="ka-GE" sz="2400" dirty="0" smtClean="0">
                <a:solidFill>
                  <a:srgbClr val="008080"/>
                </a:solidFill>
                <a:latin typeface="+mn-lt"/>
                <a:ea typeface="+mn-ea"/>
                <a:cs typeface="+mn-cs"/>
              </a:rPr>
              <a:t>ხელშეწყობის/ეკონომიკური გააქტიურების მექანიზმების შემუშავება</a:t>
            </a:r>
            <a:r>
              <a:rPr lang="ka-GE" sz="2800" dirty="0" smtClean="0"/>
              <a:t/>
            </a:r>
            <a:br>
              <a:rPr lang="ka-GE" sz="2800" dirty="0" smtClean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4746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029200" y="3362235"/>
            <a:ext cx="396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  <a:p>
            <a:pPr algn="just"/>
            <a:endParaRPr lang="ka-GE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8300" y="596340"/>
            <a:ext cx="678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rgbClr val="008080"/>
                </a:solidFill>
              </a:rPr>
              <a:t>პენსიის მიმღებთა რაოდენობა რეგიონების ჭრილში  </a:t>
            </a:r>
            <a:endParaRPr lang="en-US" sz="2400" b="1" dirty="0">
              <a:solidFill>
                <a:srgbClr val="008080"/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6504121"/>
              </p:ext>
            </p:extLst>
          </p:nvPr>
        </p:nvGraphicFramePr>
        <p:xfrm>
          <a:off x="914400" y="1676400"/>
          <a:ext cx="6781799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Rectangle 4"/>
          <p:cNvSpPr/>
          <p:nvPr/>
        </p:nvSpPr>
        <p:spPr>
          <a:xfrm>
            <a:off x="152400" y="5867400"/>
            <a:ext cx="4267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dirty="0">
                <a:solidFill>
                  <a:srgbClr val="008080"/>
                </a:solidFill>
              </a:rPr>
              <a:t>2018 წლის მაისი, სულ - 737 068 პირი</a:t>
            </a:r>
            <a:endParaRPr lang="en-US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89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029200" y="3362235"/>
            <a:ext cx="396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  <a:p>
            <a:pPr algn="just"/>
            <a:endParaRPr lang="ka-GE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8300" y="596340"/>
            <a:ext cx="678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rgbClr val="008080"/>
                </a:solidFill>
              </a:rPr>
              <a:t>სოციალური პაკეტის მიმღებთა რაოდენობა რეგიონების ჭრილში  </a:t>
            </a:r>
            <a:endParaRPr lang="en-US" sz="2400" b="1" dirty="0">
              <a:solidFill>
                <a:srgbClr val="00808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40" y="5257800"/>
            <a:ext cx="578926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400" dirty="0" smtClean="0">
                <a:solidFill>
                  <a:srgbClr val="008080"/>
                </a:solidFill>
              </a:rPr>
              <a:t>2018 წლის მაისი, სულ </a:t>
            </a:r>
            <a:r>
              <a:rPr lang="ka-GE" sz="1400" dirty="0" smtClean="0">
                <a:solidFill>
                  <a:srgbClr val="008080"/>
                </a:solidFill>
              </a:rPr>
              <a:t>165 767 პირი, </a:t>
            </a:r>
            <a:r>
              <a:rPr lang="ka-GE" sz="1400" dirty="0" smtClean="0">
                <a:solidFill>
                  <a:srgbClr val="008080"/>
                </a:solidFill>
              </a:rPr>
              <a:t>მათ </a:t>
            </a:r>
            <a:r>
              <a:rPr lang="ka-GE" sz="1400" dirty="0" smtClean="0">
                <a:solidFill>
                  <a:srgbClr val="008080"/>
                </a:solidFill>
              </a:rPr>
              <a:t>შორის:</a:t>
            </a:r>
            <a:endParaRPr lang="ka-GE" sz="1400" dirty="0" smtClean="0">
              <a:solidFill>
                <a:srgbClr val="008080"/>
              </a:solidFill>
            </a:endParaRPr>
          </a:p>
          <a:p>
            <a:pPr marL="285750" indent="-285750">
              <a:buFontTx/>
              <a:buChar char="-"/>
            </a:pPr>
            <a:r>
              <a:rPr lang="ka-GE" sz="1400" dirty="0" smtClean="0">
                <a:solidFill>
                  <a:srgbClr val="008080"/>
                </a:solidFill>
              </a:rPr>
              <a:t>შშმ პირი - </a:t>
            </a:r>
            <a:r>
              <a:rPr lang="ka-GE" sz="1400" dirty="0" smtClean="0">
                <a:solidFill>
                  <a:srgbClr val="008080"/>
                </a:solidFill>
              </a:rPr>
              <a:t>125 230</a:t>
            </a:r>
            <a:endParaRPr lang="ka-GE" sz="1400" dirty="0" smtClean="0">
              <a:solidFill>
                <a:srgbClr val="008080"/>
              </a:solidFill>
            </a:endParaRPr>
          </a:p>
          <a:p>
            <a:r>
              <a:rPr lang="ka-GE" sz="1400" dirty="0" smtClean="0">
                <a:solidFill>
                  <a:srgbClr val="008080"/>
                </a:solidFill>
              </a:rPr>
              <a:t>- </a:t>
            </a:r>
            <a:r>
              <a:rPr lang="ka-GE" sz="1400" dirty="0" smtClean="0">
                <a:solidFill>
                  <a:srgbClr val="008080"/>
                </a:solidFill>
              </a:rPr>
              <a:t>     მარჩენალდაკარგული </a:t>
            </a:r>
            <a:r>
              <a:rPr lang="ka-GE" sz="1400" dirty="0" smtClean="0">
                <a:solidFill>
                  <a:srgbClr val="008080"/>
                </a:solidFill>
              </a:rPr>
              <a:t>- </a:t>
            </a:r>
            <a:r>
              <a:rPr lang="ka-GE" sz="1400" dirty="0" smtClean="0">
                <a:solidFill>
                  <a:srgbClr val="008080"/>
                </a:solidFill>
              </a:rPr>
              <a:t>23 325</a:t>
            </a:r>
            <a:endParaRPr lang="ka-GE" sz="1400" dirty="0">
              <a:solidFill>
                <a:srgbClr val="008080"/>
              </a:solidFill>
            </a:endParaRPr>
          </a:p>
          <a:p>
            <a:r>
              <a:rPr lang="ka-GE" sz="1400" dirty="0" smtClean="0">
                <a:solidFill>
                  <a:srgbClr val="008080"/>
                </a:solidFill>
              </a:rPr>
              <a:t>-      რეპრესირებული </a:t>
            </a:r>
            <a:r>
              <a:rPr lang="ka-GE" sz="1400" dirty="0" smtClean="0">
                <a:solidFill>
                  <a:srgbClr val="008080"/>
                </a:solidFill>
              </a:rPr>
              <a:t>- 285</a:t>
            </a:r>
          </a:p>
          <a:p>
            <a:r>
              <a:rPr lang="ka-GE" sz="1400" dirty="0" smtClean="0">
                <a:solidFill>
                  <a:srgbClr val="008080"/>
                </a:solidFill>
              </a:rPr>
              <a:t>- </a:t>
            </a:r>
            <a:r>
              <a:rPr lang="ka-GE" sz="1400" dirty="0" smtClean="0">
                <a:solidFill>
                  <a:srgbClr val="008080"/>
                </a:solidFill>
              </a:rPr>
              <a:t>     სხვა </a:t>
            </a:r>
            <a:r>
              <a:rPr lang="ka-GE" sz="1400" dirty="0" smtClean="0">
                <a:solidFill>
                  <a:srgbClr val="008080"/>
                </a:solidFill>
              </a:rPr>
              <a:t>- </a:t>
            </a:r>
            <a:r>
              <a:rPr lang="ka-GE" sz="1400" dirty="0" smtClean="0">
                <a:solidFill>
                  <a:srgbClr val="008080"/>
                </a:solidFill>
              </a:rPr>
              <a:t>16 927</a:t>
            </a:r>
            <a:endParaRPr lang="en-US" sz="1400" dirty="0">
              <a:solidFill>
                <a:srgbClr val="008080"/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9100595"/>
              </p:ext>
            </p:extLst>
          </p:nvPr>
        </p:nvGraphicFramePr>
        <p:xfrm>
          <a:off x="381000" y="1427337"/>
          <a:ext cx="8382000" cy="3830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8378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029200" y="3362235"/>
            <a:ext cx="396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  <a:p>
            <a:pPr algn="just"/>
            <a:endParaRPr lang="ka-GE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8300" y="596340"/>
            <a:ext cx="678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rgbClr val="008080"/>
                </a:solidFill>
              </a:rPr>
              <a:t>პენსიის 20%-იანი დანამატის მიმღებთა რაოდენობა რეგიონების ჭრილში  </a:t>
            </a:r>
            <a:endParaRPr lang="en-US" sz="2400" b="1" dirty="0">
              <a:solidFill>
                <a:srgbClr val="00808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867400"/>
            <a:ext cx="3581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400" dirty="0" smtClean="0">
                <a:solidFill>
                  <a:srgbClr val="008080"/>
                </a:solidFill>
              </a:rPr>
              <a:t>2018 წლის მაისი, სულ </a:t>
            </a:r>
            <a:r>
              <a:rPr lang="ka-GE" sz="1400" dirty="0" smtClean="0">
                <a:solidFill>
                  <a:srgbClr val="008080"/>
                </a:solidFill>
              </a:rPr>
              <a:t>67 045 </a:t>
            </a:r>
            <a:r>
              <a:rPr lang="ka-GE" sz="1400" dirty="0" smtClean="0">
                <a:solidFill>
                  <a:srgbClr val="008080"/>
                </a:solidFill>
              </a:rPr>
              <a:t>პირი</a:t>
            </a:r>
            <a:endParaRPr lang="en-US" sz="1400" dirty="0">
              <a:solidFill>
                <a:srgbClr val="008080"/>
              </a:solidFill>
            </a:endParaRPr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8715357"/>
              </p:ext>
            </p:extLst>
          </p:nvPr>
        </p:nvGraphicFramePr>
        <p:xfrm>
          <a:off x="419099" y="1638300"/>
          <a:ext cx="8305800" cy="4229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3281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029200" y="3362235"/>
            <a:ext cx="396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  <a:p>
            <a:pPr algn="just"/>
            <a:endParaRPr lang="ka-GE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8300" y="596340"/>
            <a:ext cx="678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rgbClr val="008080"/>
                </a:solidFill>
              </a:rPr>
              <a:t>სოციალური პაკეტის 20%-იანი დანამატის მიმღებთა რაოდენობა რეგიონების ჭრილში  </a:t>
            </a:r>
            <a:endParaRPr lang="en-US" sz="2400" b="1" dirty="0">
              <a:solidFill>
                <a:srgbClr val="00808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749" y="6019800"/>
            <a:ext cx="3581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400" dirty="0" smtClean="0">
                <a:solidFill>
                  <a:srgbClr val="008080"/>
                </a:solidFill>
              </a:rPr>
              <a:t>2018 წლის მაისი, </a:t>
            </a:r>
            <a:r>
              <a:rPr lang="ka-GE" sz="1400" dirty="0" smtClean="0">
                <a:solidFill>
                  <a:srgbClr val="008080"/>
                </a:solidFill>
              </a:rPr>
              <a:t>სულ- 13 116  </a:t>
            </a:r>
            <a:endParaRPr lang="en-US" sz="1400" dirty="0">
              <a:solidFill>
                <a:srgbClr val="008080"/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5124273"/>
              </p:ext>
            </p:extLst>
          </p:nvPr>
        </p:nvGraphicFramePr>
        <p:xfrm>
          <a:off x="228600" y="1427338"/>
          <a:ext cx="8305800" cy="4592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7055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3530</TotalTime>
  <Words>843</Words>
  <Application>Microsoft Office PowerPoint</Application>
  <PresentationFormat>On-screen Show (4:3)</PresentationFormat>
  <Paragraphs>321</Paragraphs>
  <Slides>35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მიზნობრივი სოციალური დახმარების პროგრამით ბენეფიციართა მოცვის გაზრდა  საარსებო შემწეობის მიმღები შრომისუნარიანი პირების დასაქმების ხელშეწყობის/ეკონომიკური გააქტიურების მექანიზმების შემუშავება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დასაქმების ხელშეწყობის  სერვისები და პროგრამები</vt:lpstr>
      <vt:lpstr>დასაქმების სერვისების  ხელმისაწვდომობა </vt:lpstr>
      <vt:lpstr>WWW. WORKNET.GOV.GE </vt:lpstr>
      <vt:lpstr>რა შესაძლებლობა აქვს  პორტალს worknet.gov.ge</vt:lpstr>
      <vt:lpstr>WORKNET.GOV.GE-ზე  დარეგისტრირებულთა რაოდენობა 2018წ.</vt:lpstr>
      <vt:lpstr>PowerPoint Presentation</vt:lpstr>
      <vt:lpstr>PowerPoint Presentation</vt:lpstr>
      <vt:lpstr>PowerPoint Presentation</vt:lpstr>
      <vt:lpstr>PowerPoint Presentation</vt:lpstr>
      <vt:lpstr>სამუშაოს მაძიებელთა რაოდენობა,  რომელთაც გაეწიათ საშუამავლო მომსახურება 2018წ</vt:lpstr>
      <vt:lpstr>ინდივიდუალური პროფესიული კონსულტირებში ჩართული სამუშაოს მაძიებელთა რაოდენობა  მუნიციპალურ დონეზე 2018 წ </vt:lpstr>
      <vt:lpstr>ჯგუფურ  კონსულტაციებში ჩართული სამუშაოს მაძიებელთა რაოდენობა  მუნიციპალურ დონეზე -2018 წ.  </vt:lpstr>
      <vt:lpstr>შშმპ მხარდაჭერითი  დასაქმების პროგრამა</vt:lpstr>
      <vt:lpstr>შშმ პირთათვის გაწეული  მხარდაჭერითი მომსახურება 2018 წ</vt:lpstr>
      <vt:lpstr>ხელფასის სუბსიდირების კომპონენტში  ჩართული  ბენეფიციარები 2018წ.</vt:lpstr>
      <vt:lpstr>სტაჟირებაში ჩართული სამუშაოს  მაძიებელთა რაოდენობა (149 ) 2018 წ</vt:lpstr>
      <vt:lpstr>პროფესიული მომზადება-გადამზადების პროგრამაში დარეგისტრირდა 2347  ბენეფიციარი, სასწავლო პროცესში ჩაერთო  - 2311 სამუშაოს მაძიებელი  2018 წ.</vt:lpstr>
      <vt:lpstr>სამუშაოს მაძიებელთა დასაქმების  მაჩვენებლები 2015-2017 წწ </vt:lpstr>
      <vt:lpstr>დასაქმების ხელშეწყობის სერვისის ახალი მოდელის პილოტი</vt:lpstr>
      <vt:lpstr>გმადლობთ ყურადღებისათვის!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Anuka</dc:creator>
  <cp:lastModifiedBy>Tamar Barkalaia</cp:lastModifiedBy>
  <cp:revision>363</cp:revision>
  <cp:lastPrinted>2018-01-16T12:45:57Z</cp:lastPrinted>
  <dcterms:created xsi:type="dcterms:W3CDTF">2012-07-10T17:34:05Z</dcterms:created>
  <dcterms:modified xsi:type="dcterms:W3CDTF">2018-06-22T12:24:49Z</dcterms:modified>
</cp:coreProperties>
</file>