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1" r:id="rId8"/>
    <p:sldId id="273" r:id="rId9"/>
    <p:sldId id="274" r:id="rId10"/>
    <p:sldId id="272" r:id="rId11"/>
    <p:sldId id="275" r:id="rId12"/>
    <p:sldId id="276" r:id="rId13"/>
    <p:sldId id="267"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5/29/2019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აუცილებლობა, რადგან კვლევების მიხედვით ბავშვები ყველაზე მოწყვლად ჯგუფს წარმოადგენენ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2019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smtClean="0"/>
              <a:t>თუ </a:t>
            </a:r>
            <a:r>
              <a:rPr lang="ka-GE" sz="1800" dirty="0"/>
              <a:t>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2019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10" name="Table 9"/>
          <p:cNvGraphicFramePr>
            <a:graphicFrameLocks noGrp="1"/>
          </p:cNvGraphicFramePr>
          <p:nvPr>
            <p:extLst>
              <p:ext uri="{D42A27DB-BD31-4B8C-83A1-F6EECF244321}">
                <p14:modId xmlns:p14="http://schemas.microsoft.com/office/powerpoint/2010/main" val="4156091328"/>
              </p:ext>
            </p:extLst>
          </p:nvPr>
        </p:nvGraphicFramePr>
        <p:xfrm>
          <a:off x="615179" y="2032856"/>
          <a:ext cx="10449900" cy="2986488"/>
        </p:xfrm>
        <a:graphic>
          <a:graphicData uri="http://schemas.openxmlformats.org/drawingml/2006/table">
            <a:tbl>
              <a:tblPr/>
              <a:tblGrid>
                <a:gridCol w="7421474">
                  <a:extLst>
                    <a:ext uri="{9D8B030D-6E8A-4147-A177-3AD203B41FA5}">
                      <a16:colId xmlns:a16="http://schemas.microsoft.com/office/drawing/2014/main" xmlns="" val="2477849606"/>
                    </a:ext>
                  </a:extLst>
                </a:gridCol>
                <a:gridCol w="1535186">
                  <a:extLst>
                    <a:ext uri="{9D8B030D-6E8A-4147-A177-3AD203B41FA5}">
                      <a16:colId xmlns:a16="http://schemas.microsoft.com/office/drawing/2014/main" xmlns="" val="466527531"/>
                    </a:ext>
                  </a:extLst>
                </a:gridCol>
                <a:gridCol w="1493240">
                  <a:extLst>
                    <a:ext uri="{9D8B030D-6E8A-4147-A177-3AD203B41FA5}">
                      <a16:colId xmlns:a16="http://schemas.microsoft.com/office/drawing/2014/main" xmlns="" val="3236457725"/>
                    </a:ext>
                  </a:extLst>
                </a:gridCol>
              </a:tblGrid>
              <a:tr h="448614">
                <a:tc>
                  <a:txBody>
                    <a:bodyPr/>
                    <a:lstStyle/>
                    <a:p>
                      <a:pPr algn="l" fontAlgn="ctr"/>
                      <a:r>
                        <a:rPr lang="ka-GE" sz="1300" b="1" i="0" u="none" strike="noStrike" dirty="0">
                          <a:solidFill>
                            <a:srgbClr val="000000"/>
                          </a:solidFill>
                          <a:effectLst/>
                          <a:latin typeface="+mj-lt"/>
                        </a:rPr>
                        <a:t>ბენეფიციართა კატეგორია</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a:solidFill>
                            <a:srgbClr val="000000"/>
                          </a:solidFill>
                          <a:effectLst/>
                          <a:latin typeface="+mj-lt"/>
                        </a:rPr>
                        <a:t>2014 დეკემბერი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dirty="0">
                          <a:solidFill>
                            <a:srgbClr val="000000"/>
                          </a:solidFill>
                          <a:effectLst/>
                          <a:latin typeface="+mj-lt"/>
                        </a:rPr>
                        <a:t>2019 მაისი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94160220"/>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მიმღებები პირების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421 </a:t>
                      </a:r>
                      <a:r>
                        <a:rPr lang="ka-GE"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467 </a:t>
                      </a:r>
                      <a:r>
                        <a:rPr lang="en-US"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07637222"/>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მიმღებთა პროცენტული წილი მთელ მოსახლეობაში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12,5</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3554066"/>
                  </a:ext>
                </a:extLst>
              </a:tr>
              <a:tr h="281986">
                <a:tc>
                  <a:txBody>
                    <a:bodyPr/>
                    <a:lstStyle/>
                    <a:p>
                      <a:pPr algn="l" fontAlgn="b"/>
                      <a:r>
                        <a:rPr lang="ka-GE" sz="1300" b="0" i="0" u="none" strike="noStrike" dirty="0">
                          <a:solidFill>
                            <a:srgbClr val="000000"/>
                          </a:solidFill>
                          <a:effectLst/>
                          <a:latin typeface="+mj-lt"/>
                        </a:rPr>
                        <a:t>საარსებოს შემწეობის მიმღებთა პროცენტული წილი ბაზაში რეგისტრირებულთან</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25,9</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48,8</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04713139"/>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პენსიონერთა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97 000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80 000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19194173"/>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პენსიონერებში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12,3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9,2</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25184912"/>
                  </a:ext>
                </a:extLst>
              </a:tr>
              <a:tr h="281986">
                <a:tc>
                  <a:txBody>
                    <a:bodyPr/>
                    <a:lstStyle/>
                    <a:p>
                      <a:pPr algn="l" fontAlgn="b"/>
                      <a:r>
                        <a:rPr lang="ka-GE" sz="12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23,0</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17,1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36403121"/>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108 000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157 000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44338034"/>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პროცენტული წილი მთელ ბავშვებში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15,7</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69446605"/>
                  </a:ext>
                </a:extLst>
              </a:tr>
              <a:tr h="281986">
                <a:tc>
                  <a:txBody>
                    <a:bodyPr/>
                    <a:lstStyle/>
                    <a:p>
                      <a:pPr algn="l" fontAlgn="b"/>
                      <a:r>
                        <a:rPr lang="ka-GE" sz="1300" b="0" i="0" u="none" strike="noStrike">
                          <a:solidFill>
                            <a:srgbClr val="000000"/>
                          </a:solidFill>
                          <a:effectLst/>
                          <a:latin typeface="+mj-lt"/>
                        </a:rPr>
                        <a:t>საარსებო შემწეობის მიმღები ბავშვთა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33,6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63289460"/>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fontScale="77500" lnSpcReduction="20000"/>
          </a:bodyPr>
          <a:lstStyle/>
          <a:p>
            <a:pPr marL="0" indent="0" algn="ctr">
              <a:buNone/>
            </a:pPr>
            <a:r>
              <a:rPr lang="ka-GE" dirty="0" smtClean="0">
                <a:solidFill>
                  <a:srgbClr val="FF0000"/>
                </a:solidFill>
              </a:rPr>
              <a:t>გამოწვევები და ხედვა</a:t>
            </a:r>
            <a:r>
              <a:rPr lang="ka-GE" dirty="0" smtClean="0"/>
              <a:t>:</a:t>
            </a:r>
          </a:p>
          <a:p>
            <a:pPr lvl="0"/>
            <a:r>
              <a:rPr lang="ka-GE" sz="2000" dirty="0"/>
              <a:t>რთულად გასაგები ფორმულა: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ძნელია და დაინტერესებული მოქალაქეებისათვის ახსნა რთულია;</a:t>
            </a:r>
          </a:p>
          <a:p>
            <a:r>
              <a:rPr lang="ka-GE" sz="2200" dirty="0" smtClean="0"/>
              <a:t>კეთილდღეობის </a:t>
            </a:r>
            <a:r>
              <a:rPr lang="ka-GE" sz="2200" dirty="0"/>
              <a:t>შეფასების </a:t>
            </a:r>
            <a:r>
              <a:rPr lang="ka-GE" sz="2200" dirty="0" smtClean="0"/>
              <a:t>არაპირდაპირი</a:t>
            </a:r>
            <a:r>
              <a:rPr lang="en-US" sz="2200" dirty="0" smtClean="0"/>
              <a:t>, </a:t>
            </a:r>
            <a:r>
              <a:rPr lang="ka-GE" sz="2200" dirty="0" smtClean="0"/>
              <a:t>სტატისტიკური </a:t>
            </a:r>
            <a:r>
              <a:rPr lang="ka-GE" sz="2200" dirty="0"/>
              <a:t>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a:t>
            </a:r>
            <a:r>
              <a:rPr lang="ka-GE" sz="2200" dirty="0" smtClean="0"/>
              <a:t>შემცირდეს </a:t>
            </a:r>
            <a:r>
              <a:rPr lang="ka-GE" sz="2200" dirty="0"/>
              <a:t>მეთოდოლოგიის სიზუსტე ან შეიცვალოს დაფარვის არეალი. </a:t>
            </a:r>
            <a:endParaRPr lang="ka-GE" sz="2200" dirty="0" smtClean="0"/>
          </a:p>
          <a:p>
            <a:r>
              <a:rPr lang="ka-GE" sz="2200" dirty="0" smtClean="0"/>
              <a:t>2018-2019 წწ განხორციელებული ცვლილებები </a:t>
            </a:r>
            <a:r>
              <a:rPr lang="ka-GE" sz="2200" dirty="0"/>
              <a:t>არ საჭიროებდა კვლევას რადგან არ მოიცავდა ცვალდების </a:t>
            </a:r>
            <a:r>
              <a:rPr lang="ka-GE" sz="2200" dirty="0" smtClean="0"/>
              <a:t>დამატებას </a:t>
            </a:r>
            <a:r>
              <a:rPr lang="ka-GE" sz="2200" dirty="0"/>
              <a:t>ან </a:t>
            </a:r>
            <a:r>
              <a:rPr lang="ka-GE" sz="2200" dirty="0" smtClean="0"/>
              <a:t>ამოღებას.  </a:t>
            </a:r>
            <a:endParaRPr lang="en-US" sz="2200" dirty="0"/>
          </a:p>
          <a:p>
            <a:r>
              <a:rPr lang="ka-GE" sz="2200" dirty="0"/>
              <a:t>პარალელურად მიმდინარეობს მსჯელობა ადმინისტრირების პროცესის </a:t>
            </a:r>
            <a:r>
              <a:rPr lang="ka-GE" sz="2200" dirty="0" smtClean="0"/>
              <a:t>გამარტივება/გაუმჯობესებაზე</a:t>
            </a:r>
            <a:r>
              <a:rPr lang="ka-GE" sz="2200" dirty="0"/>
              <a:t>; მაგალითად, მეთოდოლოგიაში არსებული საარსებო მინიმუმის ოდენობის წელიწადში ერთხელ გადახედვა, ოჯახის წევრის პატიმრობის შემთხვევაში საარსებო შემწეობის გადაანგარიშების პრინციპის შემოღება და ა.შ. </a:t>
            </a:r>
          </a:p>
          <a:p>
            <a:r>
              <a:rPr lang="ka-GE" sz="2200" dirty="0" smtClean="0">
                <a:solidFill>
                  <a:srgbClr val="FF0000"/>
                </a:solidFill>
              </a:rPr>
              <a:t>ვინაიდან დროთა განმავლობაში იცვლება მოსახლეობის საჭიროებები და კეთილდღეობის მაჩვენებლები, </a:t>
            </a:r>
            <a:r>
              <a:rPr lang="ka-GE" sz="2200" dirty="0">
                <a:solidFill>
                  <a:srgbClr val="FF0000"/>
                </a:solidFill>
              </a:rPr>
              <a:t>ამისათვის მიზანშეწონილია მეთოდოლოგია გადაიხედოს ყოველ 5 წელიწადში ერთხელ, ჩატარდეს </a:t>
            </a:r>
            <a:r>
              <a:rPr lang="ka-GE" sz="2200" dirty="0" smtClean="0">
                <a:solidFill>
                  <a:srgbClr val="FF0000"/>
                </a:solidFill>
              </a:rPr>
              <a:t>კვლევა და </a:t>
            </a:r>
            <a:r>
              <a:rPr lang="ka-GE" sz="2200" dirty="0" smtClean="0">
                <a:solidFill>
                  <a:srgbClr val="FF0000"/>
                </a:solidFill>
              </a:rPr>
              <a:t>შეფასდეს </a:t>
            </a:r>
            <a:r>
              <a:rPr lang="ka-GE" sz="2200" dirty="0" smtClean="0">
                <a:solidFill>
                  <a:srgbClr val="FF0000"/>
                </a:solidFill>
              </a:rPr>
              <a:t>ცვლადების რელევანტურურობა </a:t>
            </a:r>
            <a:r>
              <a:rPr lang="ka-GE" sz="2200" dirty="0" smtClean="0">
                <a:solidFill>
                  <a:srgbClr val="FF0000"/>
                </a:solidFill>
              </a:rPr>
              <a:t>მეთოდოლოგიაში, </a:t>
            </a:r>
            <a:r>
              <a:rPr lang="ka-GE" sz="2200" dirty="0">
                <a:solidFill>
                  <a:srgbClr val="FF0000"/>
                </a:solidFill>
              </a:rPr>
              <a:t>რომლის საფუძველზეც შემუშავდება ახალი </a:t>
            </a:r>
            <a:r>
              <a:rPr lang="ka-GE" sz="2200" dirty="0" smtClean="0">
                <a:solidFill>
                  <a:srgbClr val="FF0000"/>
                </a:solidFill>
              </a:rPr>
              <a:t>მიდგომები/განახლდება ცვლადები. </a:t>
            </a:r>
          </a:p>
          <a:p>
            <a:r>
              <a:rPr lang="ka-GE" sz="2200" dirty="0" smtClean="0">
                <a:solidFill>
                  <a:srgbClr val="FF0000"/>
                </a:solidFill>
              </a:rPr>
              <a:t>რადგან მეთოდოლოგია ეყრდნობა შეფასების არაპირდაპირ</a:t>
            </a:r>
            <a:r>
              <a:rPr lang="en-US" sz="2200" dirty="0" smtClean="0">
                <a:solidFill>
                  <a:srgbClr val="FF0000"/>
                </a:solidFill>
              </a:rPr>
              <a:t>, </a:t>
            </a:r>
            <a:r>
              <a:rPr lang="ka-GE" sz="2200" dirty="0">
                <a:solidFill>
                  <a:srgbClr val="FF0000"/>
                </a:solidFill>
              </a:rPr>
              <a:t>სტატისტიკური </a:t>
            </a:r>
            <a:r>
              <a:rPr lang="ka-GE" sz="2200" dirty="0" smtClean="0">
                <a:solidFill>
                  <a:srgbClr val="FF0000"/>
                </a:solidFill>
              </a:rPr>
              <a:t>მეთოდს და არ არის მოქნილი, შესაძლებელია მოსახლეობის იმ ნაწილის მოცვისათვის რომელსაც სტატისტიკური მეთოდი ვერ ხედავს შემოღერბულო იქნას კომისიური გადაწყვეტილების მიმღები ორგანო ადგილობრივი თვითმმართველობის დონეზე, წინასწარ განსაზღვრული კრიტერიუმების დაყრდნობით. </a:t>
            </a:r>
            <a:endParaRPr lang="en-US" sz="2000" dirty="0">
              <a:solidFill>
                <a:srgbClr val="FF0000"/>
              </a:solidFill>
            </a:endParaRPr>
          </a:p>
          <a:p>
            <a:endParaRPr lang="ka-GE" sz="2000" dirty="0"/>
          </a:p>
        </p:txBody>
      </p:sp>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smtClean="0"/>
              <a:t>2015 წელს შემუშავდა სოციალურ ეკონომიკური მდგომარეობის შეფასების ახალი მეთოდოლოგია, რომლის ძირითადი მიზნები იყო:</a:t>
            </a:r>
          </a:p>
          <a:p>
            <a:pPr algn="just"/>
            <a:endParaRPr lang="en-US" sz="2000" dirty="0"/>
          </a:p>
          <a:p>
            <a:pPr lvl="0" algn="just"/>
            <a:r>
              <a:rPr lang="ka-GE" sz="2000" dirty="0" smtClean="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smtClean="0"/>
          </a:p>
          <a:p>
            <a:pPr lvl="0" algn="just"/>
            <a:r>
              <a:rPr lang="ka-GE" sz="2000" dirty="0" smtClean="0"/>
              <a:t>ადმინისტრირების </a:t>
            </a:r>
            <a:r>
              <a:rPr lang="ka-GE" sz="2000" dirty="0"/>
              <a:t>გამარტივება და გამჭირვალეობა</a:t>
            </a:r>
            <a:r>
              <a:rPr lang="ka-GE" sz="2000" dirty="0" smtClean="0"/>
              <a:t>.</a:t>
            </a:r>
            <a:endParaRPr lang="en-US" sz="2000" dirty="0"/>
          </a:p>
          <a:p>
            <a:pPr lvl="0" algn="just"/>
            <a:r>
              <a:rPr lang="ka-GE" sz="2000" dirty="0" smtClean="0"/>
              <a:t>მეთოდოლოგიაში </a:t>
            </a:r>
            <a:r>
              <a:rPr lang="ka-GE" sz="2000" dirty="0"/>
              <a:t>მონაწილე </a:t>
            </a:r>
            <a:r>
              <a:rPr lang="ka-GE" sz="2000" dirty="0" smtClean="0"/>
              <a:t>ცვლადების შემცირება/შეცვლა.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635917862"/>
              </p:ext>
            </p:extLst>
          </p:nvPr>
        </p:nvGraphicFramePr>
        <p:xfrm>
          <a:off x="2197915" y="1200667"/>
          <a:ext cx="8343359" cy="4625995"/>
        </p:xfrm>
        <a:graphic>
          <a:graphicData uri="http://schemas.openxmlformats.org/drawingml/2006/table">
            <a:tbl>
              <a:tblPr/>
              <a:tblGrid>
                <a:gridCol w="3847127">
                  <a:extLst>
                    <a:ext uri="{9D8B030D-6E8A-4147-A177-3AD203B41FA5}">
                      <a16:colId xmlns:a16="http://schemas.microsoft.com/office/drawing/2014/main" xmlns="" val="1475358129"/>
                    </a:ext>
                  </a:extLst>
                </a:gridCol>
                <a:gridCol w="4496232">
                  <a:extLst>
                    <a:ext uri="{9D8B030D-6E8A-4147-A177-3AD203B41FA5}">
                      <a16:colId xmlns:a16="http://schemas.microsoft.com/office/drawing/2014/main" xmlns="" val="775505002"/>
                    </a:ext>
                  </a:extLst>
                </a:gridCol>
              </a:tblGrid>
              <a:tr h="524689">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9557869"/>
                  </a:ext>
                </a:extLst>
              </a:tr>
              <a:tr h="793639">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97471518"/>
                  </a:ext>
                </a:extLst>
              </a:tr>
              <a:tr h="1720389">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94624530"/>
                  </a:ext>
                </a:extLst>
              </a:tr>
              <a:tr h="793639">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29207076"/>
                  </a:ext>
                </a:extLst>
              </a:tr>
              <a:tr h="793639">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40876679"/>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2015 წ </a:t>
            </a:r>
            <a:r>
              <a:rPr lang="ka-GE" sz="2000" b="1" dirty="0"/>
              <a:t>განხორციელებული </a:t>
            </a:r>
            <a:r>
              <a:rPr lang="ka-GE" sz="2000" b="1" dirty="0" smtClean="0"/>
              <a:t>ცვლილებები </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2018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2018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1724</TotalTime>
  <Words>1086</Words>
  <Application>Microsoft Office PowerPoint</Application>
  <PresentationFormat>Custom</PresentationFormat>
  <Paragraphs>114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Tamar Barkalaia</cp:lastModifiedBy>
  <cp:revision>124</cp:revision>
  <cp:lastPrinted>2019-05-28T11:07:25Z</cp:lastPrinted>
  <dcterms:created xsi:type="dcterms:W3CDTF">2019-05-22T10:18:30Z</dcterms:created>
  <dcterms:modified xsi:type="dcterms:W3CDTF">2019-05-29T10:21:25Z</dcterms:modified>
</cp:coreProperties>
</file>