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2" r:id="rId3"/>
    <p:sldId id="326" r:id="rId4"/>
    <p:sldId id="329" r:id="rId5"/>
    <p:sldId id="333" r:id="rId6"/>
    <p:sldId id="335" r:id="rId7"/>
    <p:sldId id="328" r:id="rId8"/>
    <p:sldId id="334" r:id="rId9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47"/>
    <a:srgbClr val="FAFAFA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 varScale="1">
        <p:scale>
          <a:sx n="118" d="100"/>
          <a:sy n="118" d="100"/>
        </p:scale>
        <p:origin x="211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76664703985912E-5"/>
          <c:y val="0"/>
          <c:w val="0.78353808435542516"/>
          <c:h val="1"/>
        </c:manualLayout>
      </c:layout>
      <c:doughnutChart>
        <c:varyColors val="1"/>
        <c:ser>
          <c:idx val="0"/>
          <c:order val="0"/>
          <c:spPr>
            <a:ln>
              <a:solidFill>
                <a:schemeClr val="tx2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FF0000"/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rgbClr val="FFFF00"/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7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dPt>
            <c:idx val="8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c:spPr>
          </c:dPt>
          <c:cat>
            <c:strRef>
              <c:f>Sheet1!$A$2:$A$10</c:f>
              <c:strCache>
                <c:ptCount val="9"/>
                <c:pt idx="0">
                  <c:v>საცხოვრებელი ადგილის მდგომარეობა</c:v>
                </c:pt>
                <c:pt idx="1">
                  <c:v>საჭიროების ინდექსი</c:v>
                </c:pt>
                <c:pt idx="2">
                  <c:v>დემოგრაფიული მდგომარეობა</c:v>
                </c:pt>
                <c:pt idx="3">
                  <c:v>განათლება</c:v>
                </c:pt>
                <c:pt idx="4">
                  <c:v>შემოსავალი</c:v>
                </c:pt>
                <c:pt idx="5">
                  <c:v>კომუნალური ხარჯი</c:v>
                </c:pt>
                <c:pt idx="6">
                  <c:v>საცხოვრებელი ადგილი</c:v>
                </c:pt>
                <c:pt idx="7">
                  <c:v>მოძრავი ქონება</c:v>
                </c:pt>
                <c:pt idx="8">
                  <c:v>უძრავი ქონება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0.23894</cdr:x>
      <cdr:y>0.05671</cdr:y>
    </cdr:from>
    <cdr:to>
      <cdr:x>0.40708</cdr:x>
      <cdr:y>0.23258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7400" y="270302"/>
          <a:ext cx="14478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ka-GE" sz="1400" b="1" dirty="0"/>
            <a:t>საცხოვრებელი ადგილის მდგომარეობა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0.39823</cdr:x>
      <cdr:y>0.05671</cdr:y>
    </cdr:from>
    <cdr:to>
      <cdr:x>0.53982</cdr:x>
      <cdr:y>0.2006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29000" y="270302"/>
          <a:ext cx="12192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საჭიროების ინდექსი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0.50442</cdr:x>
      <cdr:y>0.2006</cdr:y>
    </cdr:from>
    <cdr:to>
      <cdr:x>0.63717</cdr:x>
      <cdr:y>0.44048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43400" y="956102"/>
          <a:ext cx="1143000" cy="1143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დემოგრაფიული მდგომარეობა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0.52212</cdr:x>
      <cdr:y>0.48839</cdr:y>
    </cdr:from>
    <cdr:to>
      <cdr:x>0.66372</cdr:x>
      <cdr:y>0.63228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495800" y="2327702"/>
          <a:ext cx="12192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განათლება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0.46903</cdr:x>
      <cdr:y>0.74419</cdr:y>
    </cdr:from>
    <cdr:to>
      <cdr:x>0.63717</cdr:x>
      <cdr:y>0.82413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038600" y="3546902"/>
          <a:ext cx="1447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1400" b="1" dirty="0"/>
            <a:t>შემოსავალი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0.30973</cdr:x>
      <cdr:y>0.80815</cdr:y>
    </cdr:from>
    <cdr:to>
      <cdr:x>0.46903</cdr:x>
      <cdr:y>0.98401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667000" y="3851702"/>
          <a:ext cx="13716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კომუნალური ხარჯი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0.19469</cdr:x>
      <cdr:y>0.72821</cdr:y>
    </cdr:from>
    <cdr:to>
      <cdr:x>0.31858</cdr:x>
      <cdr:y>0.84012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676400" y="3470702"/>
          <a:ext cx="10668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საცხოვრებელი ადგილი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0.13274</cdr:x>
      <cdr:y>0.48839</cdr:y>
    </cdr:from>
    <cdr:to>
      <cdr:x>0.23894</cdr:x>
      <cdr:y>0.63228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143000" y="2327702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მოძრავი ქონება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0.15044</cdr:x>
      <cdr:y>0.23258</cdr:y>
    </cdr:from>
    <cdr:to>
      <cdr:x>0.26549</cdr:x>
      <cdr:y>0.39246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295400" y="1108502"/>
          <a:ext cx="9906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400" b="1" dirty="0"/>
            <a:t>უძრავი ქონება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0.30973</cdr:x>
      <cdr:y>0.3445</cdr:y>
    </cdr:from>
    <cdr:to>
      <cdr:x>0.48673</cdr:x>
      <cdr:y>0.64827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2667000" y="1641902"/>
          <a:ext cx="1524000" cy="1447800"/>
        </a:xfrm>
        <a:prstGeom xmlns:a="http://schemas.openxmlformats.org/drawingml/2006/main" prst="ellipse">
          <a:avLst/>
        </a:prstGeom>
        <a:ln xmlns:a="http://schemas.openxmlformats.org/drawingml/2006/main"/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0.33628</cdr:x>
      <cdr:y>0.42444</cdr:y>
    </cdr:from>
    <cdr:to>
      <cdr:x>0.45133</cdr:x>
      <cdr:y>0.56833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895600" y="2022902"/>
          <a:ext cx="9906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0.30973</cdr:x>
      <cdr:y>0.39246</cdr:y>
    </cdr:from>
    <cdr:to>
      <cdr:x>0.48673</cdr:x>
      <cdr:y>0.63228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667000" y="1870502"/>
          <a:ext cx="1524000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a-GE" sz="1600" b="1" dirty="0" smtClean="0"/>
            <a:t>ოჯახის სარეიტინგო ქულა</a:t>
          </a:r>
          <a:endParaRPr lang="en-US" sz="16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/>
              <a:t>სოციალური დახმარების დანიშვნის და მართვის პროცესი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863761"/>
              </p:ext>
            </p:extLst>
          </p:nvPr>
        </p:nvGraphicFramePr>
        <p:xfrm>
          <a:off x="76200" y="1070480"/>
          <a:ext cx="8991599" cy="5493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984"/>
                <a:gridCol w="1416616"/>
                <a:gridCol w="914400"/>
                <a:gridCol w="1044543"/>
                <a:gridCol w="1012857"/>
                <a:gridCol w="1116342"/>
                <a:gridCol w="1327967"/>
                <a:gridCol w="1060890"/>
              </a:tblGrid>
              <a:tr h="16271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რაინული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63222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556083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 განცხადებით მიმართავს სოციალური მომსახურების სააგენტოს ტერიტორიულ ერთეულს,  ან იუსტიციის სამინისტროს საზოგადოებრივ ცენტრს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მოქალაქეების განცხადებების ცენტრალიზებულად მიღება, ბაზებთან დადარება და რაიონებში გადაგზავნა </a:t>
                      </a:r>
                      <a:r>
                        <a:rPr lang="ka-GE" sz="1100" u="none" strike="noStrike" dirty="0" smtClean="0">
                          <a:effectLst/>
                        </a:rPr>
                        <a:t>სხვა </a:t>
                      </a:r>
                      <a:r>
                        <a:rPr lang="ka-GE" sz="1100" u="none" strike="noStrike" dirty="0">
                          <a:effectLst/>
                        </a:rPr>
                        <a:t>შესამოწმებელ/ შესაჩერებელ შემთხვევებთან ერთად: საზღვრის კვეთა, არ დარეგისტრირდა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ka-GE" sz="1100" u="none" strike="noStrike" dirty="0">
                          <a:effectLst/>
                        </a:rPr>
                        <a:t>ზე), ალოგიკური შემთხვევები,    შეჩერებები, </a:t>
                      </a:r>
                      <a:r>
                        <a:rPr lang="ka-GE" sz="1100" u="none" strike="noStrike" dirty="0" smtClean="0">
                          <a:effectLst/>
                        </a:rPr>
                        <a:t>4 წლიანი </a:t>
                      </a:r>
                      <a:r>
                        <a:rPr lang="ka-GE" sz="1100" u="none" strike="noStrike" dirty="0">
                          <a:effectLst/>
                        </a:rPr>
                        <a:t>გადამოწმება </a:t>
                      </a:r>
                      <a:r>
                        <a:rPr lang="ka-GE" sz="1100" u="none" strike="noStrike" dirty="0" smtClean="0">
                          <a:effectLst/>
                        </a:rPr>
                        <a:t>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ცენტრალი ოფისიდან მიღებული დავალების გადანაწილება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რაიონული </a:t>
                      </a:r>
                      <a:r>
                        <a:rPr lang="ka-GE" sz="1100" u="none" strike="noStrike" dirty="0">
                          <a:effectLst/>
                        </a:rPr>
                        <a:t>განყოფილებების სოც. აგენტეებზე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სოციალური აგენტის ვიზიტი ოჯახში და დეკლარაციის შევსება ოჯახის წევრის მიერ; დეკლარაციის დადასტურება  ოჯახის წევრის ხელმოწერით, </a:t>
                      </a:r>
                      <a:r>
                        <a:rPr lang="ka-GE" sz="1100" u="none" strike="noStrike" dirty="0" smtClean="0">
                          <a:effectLst/>
                        </a:rPr>
                        <a:t>შევსებული </a:t>
                      </a:r>
                      <a:r>
                        <a:rPr lang="ka-GE" sz="1100" u="none" strike="noStrike" dirty="0">
                          <a:effectLst/>
                        </a:rPr>
                        <a:t>დეკლარაციის სიზუსტის შემოწმება აგენტის მიერ. საინფორმაციო ფურცლის გაცნობა/დატოვებ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ტერიტორიულ ერთეულში დეკლარაციის შეყვანა სისტემაში  ოპერატორის  მიერ;  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30 დღის განმავლობაში ოჯახის შრომისუნარიანი წევრი (იმ ოჯახებში, სადაც 2 და მეტი შრომისუნარია წევრია) რეგისტრირდება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 -</a:t>
                      </a:r>
                      <a:r>
                        <a:rPr lang="ka-GE" sz="1100" u="none" strike="noStrike" dirty="0">
                          <a:effectLst/>
                        </a:rPr>
                        <a:t>ზე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ხელმისაწვდომი </a:t>
                      </a:r>
                      <a:r>
                        <a:rPr lang="ka-GE" sz="1100" u="none" strike="noStrike" dirty="0">
                          <a:effectLst/>
                        </a:rPr>
                        <a:t>ინფორმაციის გადამოწმება/შედარება ბაზებთან:                                             - საზღვრის კვეთა                               - შემოსავლები                                   - </a:t>
                      </a:r>
                      <a:r>
                        <a:rPr lang="ka-GE" sz="1100" u="none" strike="noStrike" dirty="0" smtClean="0">
                          <a:effectLst/>
                        </a:rPr>
                        <a:t>უძრავი/მოძრავი </a:t>
                      </a:r>
                      <a:r>
                        <a:rPr lang="ka-GE" sz="1100" u="none" strike="noStrike" dirty="0">
                          <a:effectLst/>
                        </a:rPr>
                        <a:t>ქონება           განაცხადის მიღების შემდეგ ,  დეკლარაციის განთავსების შემდეგ, გადარიცხვამდე და ყოველი თვის ბოლოს</a:t>
                      </a:r>
                      <a:br>
                        <a:rPr lang="ka-GE" sz="1100" u="none" strike="noStrike" dirty="0">
                          <a:effectLst/>
                        </a:rPr>
                      </a:br>
                      <a:r>
                        <a:rPr lang="ka-GE" sz="1100" u="none" strike="noStrike" dirty="0">
                          <a:effectLst/>
                        </a:rPr>
                        <a:t>გენერაცია -  გაგზავნა რაიონულ განყოფილებაში ცენტრალიზებულად შეწყვეტები (საზღვრის კვეთა, არ დარეგისტრირდა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ka-GE" sz="1100" u="none" strike="noStrike" dirty="0">
                          <a:effectLst/>
                        </a:rPr>
                        <a:t>ზე), ალოგიკური შემთხვევები,    შეჩერებები, 4 წლიანები </a:t>
                      </a:r>
                      <a:br>
                        <a:rPr lang="ka-GE" sz="1100" u="none" strike="noStrike" dirty="0">
                          <a:effectLst/>
                        </a:rPr>
                      </a:b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აგენტის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100" u="none" strike="noStrike" dirty="0" smtClean="0">
                          <a:effectLst/>
                        </a:rPr>
                        <a:t>ოჯახში </a:t>
                      </a:r>
                      <a:r>
                        <a:rPr lang="ka-GE" sz="1100" u="none" strike="noStrike" dirty="0">
                          <a:effectLst/>
                        </a:rPr>
                        <a:t>ვიზიტი დახმარების დანიშვნის პროცედურის განსახორციელებლად (კონტროლის დამატებითი მექანიზმი)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20" y="1286158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C:\Users\nodisharia\AppData\Local\Microsoft\Windows\Temporary Internet Files\Content.IE5\AM1I8PN9\stock-photo--d-small-person-with-the-pen-puts-ticks-in-the-list-d-image-isolated-white-background-75906601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86158"/>
            <a:ext cx="644533" cy="50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168129"/>
            <a:ext cx="691136" cy="667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1286158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C:\Users\nodisharia\AppData\Local\Microsoft\Windows\Temporary Internet Files\Content.IE5\AM1I8PN9\stock-photo--d-small-person-with-the-pen-puts-ticks-in-the-list-d-image-isolated-white-background-7590660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878" y="1303993"/>
            <a:ext cx="578943" cy="45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633" y="1286158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657" y="1158225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619" y="1286158"/>
            <a:ext cx="559982" cy="48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800" y="914400"/>
            <a:ext cx="701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                   დეკლარაციაში არსებული მონაცემები</a:t>
            </a:r>
          </a:p>
          <a:p>
            <a:endParaRPr lang="ka-GE" sz="2400" b="1" dirty="0" smtClean="0"/>
          </a:p>
          <a:p>
            <a:pPr algn="just"/>
            <a:endParaRPr lang="ka-GE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ოჯახის წევრთა პერსონალური მონაცემები: სქესი, ასაკი, ჯანმრთელობის მდგომარეობა, განათლება, სტატუსი  (შშმპ, მარტოხელა დედა, მარტოხელა პენსიონერი) ა.შ.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უძრავი /მოძრავი ქონება - </a:t>
            </a:r>
            <a:r>
              <a:rPr lang="ka-GE" sz="1600" dirty="0" smtClean="0">
                <a:solidFill>
                  <a:srgbClr val="FF0000"/>
                </a:solidFill>
              </a:rPr>
              <a:t>საბჭოთა ავტომანქანა და საყოფაცხოვრებო ნივთები არ შედის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რეგულარული შემოსავლები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არარეგულარული შ</a:t>
            </a:r>
            <a:r>
              <a:rPr lang="ka-GE" sz="2400" dirty="0"/>
              <a:t>ე</a:t>
            </a:r>
            <a:r>
              <a:rPr lang="ka-GE" sz="2400" dirty="0" smtClean="0"/>
              <a:t>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კომუნალური ხარჯები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შინაური ცხოველი/ფრინველი  ა.შ.</a:t>
            </a:r>
            <a:endParaRPr lang="ka-GE" sz="2400" b="1" dirty="0" smtClean="0"/>
          </a:p>
          <a:p>
            <a:pPr algn="ctr"/>
            <a:endParaRPr lang="en-US" sz="2400" b="1" dirty="0"/>
          </a:p>
        </p:txBody>
      </p:sp>
      <p:pic>
        <p:nvPicPr>
          <p:cNvPr id="7" name="Picture 6" descr="C:\Users\nodisharia\AppData\Local\Microsoft\Windows\Temporary Internet Files\Content.IE5\S7687CZ2\lgi01a2013102119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1386"/>
            <a:ext cx="758588" cy="8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977824"/>
              </p:ext>
            </p:extLst>
          </p:nvPr>
        </p:nvGraphicFramePr>
        <p:xfrm>
          <a:off x="-609600" y="1676400"/>
          <a:ext cx="8610600" cy="4766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B5A3D08E-B5FD-413B-8540-FCB49606B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690" y="1219200"/>
            <a:ext cx="5918727" cy="558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87" y="1329898"/>
            <a:ext cx="8610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329337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6497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156552"/>
            <a:ext cx="701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ბენეფიციართა რაოდენობა/ გადარციხული თანხა/მოქალაქეთა განცხადებები (2012-2017წწ)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430774"/>
              </p:ext>
            </p:extLst>
          </p:nvPr>
        </p:nvGraphicFramePr>
        <p:xfrm>
          <a:off x="152400" y="2130424"/>
          <a:ext cx="8839201" cy="3432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168"/>
                <a:gridCol w="2707660"/>
                <a:gridCol w="2771713"/>
                <a:gridCol w="2148660"/>
              </a:tblGrid>
              <a:tr h="742896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600" b="1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600" b="1" u="none" strike="noStrike" dirty="0" smtClean="0">
                          <a:effectLst/>
                        </a:rPr>
                        <a:t>საშუალო)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600" b="1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600" b="1" u="none" strike="noStrike" dirty="0">
                          <a:effectLst/>
                        </a:rPr>
                      </a:br>
                      <a:r>
                        <a:rPr lang="ka-GE" sz="1600" b="1" u="none" strike="noStrike" dirty="0">
                          <a:effectLst/>
                        </a:rPr>
                        <a:t> განცხადებები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</a:t>
                      </a:r>
                      <a:r>
                        <a:rPr lang="ka-GE" sz="1800" u="none" strike="noStrike" dirty="0" smtClean="0">
                          <a:effectLst/>
                        </a:rPr>
                        <a:t>          </a:t>
                      </a:r>
                      <a:r>
                        <a:rPr lang="en-US" sz="1800" u="none" strike="noStrike" dirty="0" smtClean="0">
                          <a:effectLst/>
                        </a:rPr>
                        <a:t>435,961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140,922,420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3,129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</a:t>
                      </a:r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437,238 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213,974,751 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5,754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       432,487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281,108,370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3,412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       376,776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253,628,864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5,312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       459,619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270,190,066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3,631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9E47"/>
                    </a:solidFill>
                  </a:tcPr>
                </a:tc>
              </a:tr>
              <a:tr h="44821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       450,423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                        257,750,211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3,176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5DDA319-518C-467B-A65F-B844F0252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499" y="613053"/>
            <a:ext cx="5916769" cy="55912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00CC9D9-611D-41CC-9EB8-8C284458B9B1}"/>
              </a:ext>
            </a:extLst>
          </p:cNvPr>
          <p:cNvSpPr txBox="1"/>
          <p:nvPr/>
        </p:nvSpPr>
        <p:spPr>
          <a:xfrm>
            <a:off x="5535171" y="2021388"/>
            <a:ext cx="1198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/>
              <a:t>დემოგრაფიული მდგომარეობა</a:t>
            </a:r>
            <a:endParaRPr lang="en-US" sz="1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12983EE-D3D3-4BFC-A647-EA792CF8E94F}"/>
              </a:ext>
            </a:extLst>
          </p:cNvPr>
          <p:cNvSpPr txBox="1"/>
          <p:nvPr/>
        </p:nvSpPr>
        <p:spPr>
          <a:xfrm>
            <a:off x="5715000" y="3212055"/>
            <a:ext cx="1274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/>
              <a:t>საცხოვრებელი ადგილის მდგომარეობა</a:t>
            </a:r>
            <a:endParaRPr lang="en-US" sz="1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7CFD12A-2520-45BE-8C42-A6A504ED18D3}"/>
              </a:ext>
            </a:extLst>
          </p:cNvPr>
          <p:cNvSpPr txBox="1"/>
          <p:nvPr/>
        </p:nvSpPr>
        <p:spPr>
          <a:xfrm>
            <a:off x="5023472" y="4622841"/>
            <a:ext cx="12841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საჭიროების ინდექსი</a:t>
            </a:r>
            <a:endParaRPr lang="en-US" sz="1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EAE6BB2-E6E4-4C95-A054-5E0C0F6AD4CA}"/>
              </a:ext>
            </a:extLst>
          </p:cNvPr>
          <p:cNvSpPr txBox="1"/>
          <p:nvPr/>
        </p:nvSpPr>
        <p:spPr>
          <a:xfrm>
            <a:off x="4458346" y="1271082"/>
            <a:ext cx="1393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შემოსავალი</a:t>
            </a:r>
            <a:endParaRPr lang="en-US" sz="16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4A6006D-7069-4766-ADE7-E268904FB81E}"/>
              </a:ext>
            </a:extLst>
          </p:cNvPr>
          <p:cNvSpPr txBox="1"/>
          <p:nvPr/>
        </p:nvSpPr>
        <p:spPr>
          <a:xfrm>
            <a:off x="1562182" y="3273609"/>
            <a:ext cx="1284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საცხოვრებელი ადგილი</a:t>
            </a:r>
            <a:endParaRPr lang="en-US" sz="1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21E039C-990B-42BA-B3A0-3100E25ACB3B}"/>
              </a:ext>
            </a:extLst>
          </p:cNvPr>
          <p:cNvSpPr txBox="1"/>
          <p:nvPr/>
        </p:nvSpPr>
        <p:spPr>
          <a:xfrm>
            <a:off x="1893732" y="2152985"/>
            <a:ext cx="1284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განათლება</a:t>
            </a:r>
            <a:endParaRPr lang="en-US" sz="1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DBCA9C8-5F84-43DE-974B-13986F4DBB49}"/>
              </a:ext>
            </a:extLst>
          </p:cNvPr>
          <p:cNvSpPr txBox="1"/>
          <p:nvPr/>
        </p:nvSpPr>
        <p:spPr>
          <a:xfrm>
            <a:off x="2950536" y="1175270"/>
            <a:ext cx="12841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კომუნალური ხარჯი</a:t>
            </a:r>
            <a:endParaRPr lang="en-US" sz="1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C8A1995-1C8F-404A-B10C-C28718DCA937}"/>
              </a:ext>
            </a:extLst>
          </p:cNvPr>
          <p:cNvSpPr txBox="1"/>
          <p:nvPr/>
        </p:nvSpPr>
        <p:spPr>
          <a:xfrm>
            <a:off x="2435499" y="4622841"/>
            <a:ext cx="1001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უძრავი ქონება</a:t>
            </a:r>
            <a:endParaRPr lang="en-US" sz="16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57E7485-4CC4-4409-AE93-C188D2AD1725}"/>
              </a:ext>
            </a:extLst>
          </p:cNvPr>
          <p:cNvSpPr txBox="1"/>
          <p:nvPr/>
        </p:nvSpPr>
        <p:spPr>
          <a:xfrm>
            <a:off x="3722328" y="5064443"/>
            <a:ext cx="1001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მოძრავი</a:t>
            </a:r>
            <a:br>
              <a:rPr lang="ka-GE" sz="1600" b="1" dirty="0"/>
            </a:br>
            <a:r>
              <a:rPr lang="ka-GE" sz="1600" b="1" dirty="0"/>
              <a:t> ქონება</a:t>
            </a:r>
            <a:endParaRPr lang="en-US" sz="16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ED743D-3504-43A5-BCF1-C6052CB17541}"/>
              </a:ext>
            </a:extLst>
          </p:cNvPr>
          <p:cNvSpPr txBox="1"/>
          <p:nvPr/>
        </p:nvSpPr>
        <p:spPr>
          <a:xfrm>
            <a:off x="3532571" y="2946990"/>
            <a:ext cx="1498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/>
              <a:t>ოჯახის სარეიტინგო ქულა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15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3158</TotalTime>
  <Words>365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Dimitri Chkheidze</cp:lastModifiedBy>
  <cp:revision>324</cp:revision>
  <cp:lastPrinted>2017-09-29T07:29:06Z</cp:lastPrinted>
  <dcterms:created xsi:type="dcterms:W3CDTF">2012-07-10T17:34:05Z</dcterms:created>
  <dcterms:modified xsi:type="dcterms:W3CDTF">2018-01-16T13:44:44Z</dcterms:modified>
</cp:coreProperties>
</file>