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2" r:id="rId3"/>
    <p:sldId id="329" r:id="rId4"/>
    <p:sldId id="328" r:id="rId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/>
              <a:t>სოციალური დახმარების დანიშვნის და მართვის პროცესი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089438"/>
              </p:ext>
            </p:extLst>
          </p:nvPr>
        </p:nvGraphicFramePr>
        <p:xfrm>
          <a:off x="114300" y="1370199"/>
          <a:ext cx="8877299" cy="4581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5023"/>
                <a:gridCol w="2021594"/>
                <a:gridCol w="2160553"/>
                <a:gridCol w="2570129"/>
              </a:tblGrid>
              <a:tr h="333879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</a:t>
                      </a:r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/სოციალური აგენტი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1736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28370"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მოქალაქე განცხადებით მიმართავს სოციალური მომსახურების </a:t>
                      </a:r>
                      <a:r>
                        <a:rPr lang="ka-GE" sz="1100" u="none" strike="noStrike" dirty="0" smtClean="0">
                          <a:effectLst/>
                        </a:rPr>
                        <a:t>სააგენტოს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სოციალური </a:t>
                      </a:r>
                      <a:r>
                        <a:rPr lang="ka-GE" sz="1100" u="none" strike="noStrike" dirty="0" smtClean="0">
                          <a:effectLst/>
                        </a:rPr>
                        <a:t>აგენტი მოქალაქის შესახებ მოპოვებული ინფორმაციით  (შემოსავალი, ქონება, მოქალაქეობის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 სტატუსი, საზღვრის კვეთა) ახორციელებს ვიზიტს ოჯახში, </a:t>
                      </a:r>
                      <a:r>
                        <a:rPr lang="ka-GE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ავსებინებს დეკლარაციას,  აცნობს  </a:t>
                      </a:r>
                      <a:r>
                        <a:rPr lang="en-US" sz="1100" u="none" strike="noStrike" baseline="0" dirty="0" err="1" smtClean="0">
                          <a:effectLst/>
                        </a:rPr>
                        <a:t>WorkNet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-ზე დარეგისტრირების ვალდებულების შესახებ . </a:t>
                      </a:r>
                    </a:p>
                    <a:p>
                      <a:pPr algn="ctr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შევსებული დეკლარაცია იტვირთება სისტემაში .</a:t>
                      </a:r>
                    </a:p>
                    <a:p>
                      <a:pPr algn="ctr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ვადა-  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 smtClean="0">
                          <a:effectLst/>
                        </a:rPr>
                        <a:t>30 დღის განმავლობაში ოჯახის შრომისუნარიანი წევრი (იმ ოჯახებში, სადაც 2 და მეტი შრომისუნარია წევრია) რეგისტრირდება 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WorkNet</a:t>
                      </a:r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ka-GE" sz="1100" u="none" strike="noStrike" dirty="0" smtClean="0">
                          <a:effectLst/>
                        </a:rPr>
                        <a:t>ზე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  ხდება შევსებული         დეკლარაციის  </a:t>
                      </a:r>
                      <a:r>
                        <a:rPr lang="ka-GE" sz="1100" u="none" strike="noStrike" dirty="0">
                          <a:effectLst/>
                        </a:rPr>
                        <a:t>გადამოწმება/შედარება ბაზებთან:                                             - საზღვრის კვეთა                               - შემოსავლები                                </a:t>
                      </a:r>
                      <a:r>
                        <a:rPr lang="ka-GE" sz="1100" u="none" strike="noStrike" dirty="0" smtClean="0">
                          <a:effectLst/>
                        </a:rPr>
                        <a:t>     </a:t>
                      </a:r>
                      <a:r>
                        <a:rPr lang="ka-GE" sz="1100" u="none" strike="noStrike" dirty="0">
                          <a:effectLst/>
                        </a:rPr>
                        <a:t>- </a:t>
                      </a:r>
                      <a:r>
                        <a:rPr lang="ka-GE" sz="1100" u="none" strike="noStrike" dirty="0" smtClean="0">
                          <a:effectLst/>
                        </a:rPr>
                        <a:t>უძრავი/მოძრავი </a:t>
                      </a:r>
                      <a:r>
                        <a:rPr lang="ka-GE" sz="1100" u="none" strike="noStrike" dirty="0">
                          <a:effectLst/>
                        </a:rPr>
                        <a:t>ქონება   </a:t>
                      </a:r>
                      <a:endParaRPr lang="ka-GE" sz="1100" u="none" strike="noStrike" dirty="0" smtClean="0">
                        <a:effectLst/>
                      </a:endParaRPr>
                    </a:p>
                    <a:p>
                      <a:pPr marL="171450" indent="-171450" algn="l" rtl="0" fontAlgn="t">
                        <a:buFontTx/>
                        <a:buChar char="-"/>
                      </a:pPr>
                      <a:r>
                        <a:rPr lang="ka-GE" sz="1100" u="none" strike="noStrike" dirty="0" smtClean="0">
                          <a:effectLst/>
                        </a:rPr>
                        <a:t>სამოქალაქო რეესტრი 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b="1" u="none" strike="noStrike" dirty="0" smtClean="0">
                          <a:effectLst/>
                        </a:rPr>
                        <a:t>ქულების</a:t>
                      </a:r>
                      <a:r>
                        <a:rPr lang="ka-GE" sz="1100" b="1" u="none" strike="noStrike" baseline="0" dirty="0" smtClean="0">
                          <a:effectLst/>
                        </a:rPr>
                        <a:t> გენერირების მოდული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ვადა -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შემწეობის დანიშვნა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ვადა -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84874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751680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00823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64315"/>
            <a:ext cx="763788" cy="73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29898"/>
            <a:ext cx="82296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105400" y="4495800"/>
            <a:ext cx="3962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აღარ აქვს </a:t>
            </a:r>
            <a:r>
              <a:rPr lang="ka-GE" sz="2000" b="1" i="1" u="sng" dirty="0">
                <a:solidFill>
                  <a:srgbClr val="FF0000"/>
                </a:solidFill>
              </a:rPr>
              <a:t>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6497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ბენეფიციართა რაოდენობა/ გადარციხული თანხა/მოქალაქეთა განცხადებები (2012-2017წწ)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71409"/>
              </p:ext>
            </p:extLst>
          </p:nvPr>
        </p:nvGraphicFramePr>
        <p:xfrm>
          <a:off x="152400" y="2286000"/>
          <a:ext cx="8839201" cy="2971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1168"/>
                <a:gridCol w="2707660"/>
                <a:gridCol w="2771713"/>
                <a:gridCol w="2148660"/>
              </a:tblGrid>
              <a:tr h="64324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ბენეფიციართა </a:t>
                      </a:r>
                      <a:r>
                        <a:rPr lang="ka-GE" sz="1600" b="1" u="none" strike="noStrike" dirty="0">
                          <a:effectLst/>
                        </a:rPr>
                        <a:t>რაოდენობა (</a:t>
                      </a:r>
                      <a:r>
                        <a:rPr lang="ka-GE" sz="1600" b="1" u="none" strike="noStrike" dirty="0" smtClean="0">
                          <a:effectLst/>
                        </a:rPr>
                        <a:t>საშუალო)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 წლიურად </a:t>
                      </a:r>
                      <a:r>
                        <a:rPr lang="ka-GE" sz="1600" b="1" u="none" strike="noStrike" dirty="0">
                          <a:effectLst/>
                        </a:rPr>
                        <a:t>გადარიცხული თანხა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მოქალაქეთა</a:t>
                      </a:r>
                      <a:br>
                        <a:rPr lang="ka-GE" sz="1600" b="1" u="none" strike="noStrike" dirty="0">
                          <a:effectLst/>
                        </a:rPr>
                      </a:br>
                      <a:r>
                        <a:rPr lang="ka-GE" sz="1600" b="1" u="none" strike="noStrike" dirty="0">
                          <a:effectLst/>
                        </a:rPr>
                        <a:t> განცხადებები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</a:t>
                      </a:r>
                      <a:r>
                        <a:rPr lang="ka-GE" sz="1600" u="none" strike="noStrike" dirty="0" smtClean="0">
                          <a:effectLst/>
                        </a:rPr>
                        <a:t>          </a:t>
                      </a:r>
                      <a:r>
                        <a:rPr lang="en-US" sz="1600" u="none" strike="noStrike" dirty="0" smtClean="0">
                          <a:effectLst/>
                        </a:rPr>
                        <a:t>435,961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140,922,420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3,129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437,238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213,974,751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5,754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432,487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281,108,370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3,412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376,776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253,628,864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5,312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459,619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270,190,066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3,631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450,423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257,750,211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3,176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2995</TotalTime>
  <Words>176</Words>
  <Application>Microsoft Office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324</cp:revision>
  <cp:lastPrinted>2018-01-16T12:45:57Z</cp:lastPrinted>
  <dcterms:created xsi:type="dcterms:W3CDTF">2012-07-10T17:34:05Z</dcterms:created>
  <dcterms:modified xsi:type="dcterms:W3CDTF">2018-01-16T14:03:48Z</dcterms:modified>
</cp:coreProperties>
</file>