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30" r:id="rId2"/>
    <p:sldId id="331" r:id="rId3"/>
    <p:sldId id="332" r:id="rId4"/>
    <p:sldId id="362" r:id="rId5"/>
    <p:sldId id="349" r:id="rId6"/>
    <p:sldId id="352" r:id="rId7"/>
    <p:sldId id="347" r:id="rId8"/>
    <p:sldId id="351" r:id="rId9"/>
    <p:sldId id="353" r:id="rId10"/>
    <p:sldId id="354" r:id="rId11"/>
    <p:sldId id="355" r:id="rId12"/>
    <p:sldId id="356" r:id="rId13"/>
    <p:sldId id="358" r:id="rId14"/>
    <p:sldId id="359" r:id="rId15"/>
    <p:sldId id="360" r:id="rId16"/>
    <p:sldId id="361" r:id="rId17"/>
    <p:sldId id="346" r:id="rId18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SI" initials="J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D"/>
    <a:srgbClr val="F6F9FC"/>
    <a:srgbClr val="FFFFFF"/>
    <a:srgbClr val="006666"/>
    <a:srgbClr val="FFFFCC"/>
    <a:srgbClr val="127D0D"/>
    <a:srgbClr val="79E395"/>
    <a:srgbClr val="6CB484"/>
    <a:srgbClr val="5CC475"/>
    <a:srgbClr val="D2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45" autoAdjust="0"/>
    <p:restoredTop sz="66757" autoAdjust="0"/>
  </p:normalViewPr>
  <p:slideViewPr>
    <p:cSldViewPr>
      <p:cViewPr>
        <p:scale>
          <a:sx n="100" d="100"/>
          <a:sy n="100" d="100"/>
        </p:scale>
        <p:origin x="-112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84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C6A0DC-4D3A-4F31-ACF4-DCA3DE739D81}" type="datetimeFigureOut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F6753F-F0E3-4727-904A-DB1EBF212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5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038" y="1"/>
            <a:ext cx="3013163" cy="4655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A259BA-205C-40C1-AE89-81059E38544B}" type="datetimeFigureOut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6913"/>
            <a:ext cx="4656138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977" y="4421786"/>
            <a:ext cx="5562887" cy="41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038" y="8842074"/>
            <a:ext cx="3013163" cy="465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1038D2B-4BD2-497C-8E71-D70EE13E7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038D2B-4BD2-497C-8E71-D70EE13E729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3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B6C6-9395-4BBB-872A-7910BB9A4E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97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 </a:t>
            </a:r>
            <a:r>
              <a:rPr lang="en-US" sz="1200" b="0" dirty="0">
                <a:latin typeface="Sylfaen" panose="010A0502050306030303" pitchFamily="18" charset="0"/>
              </a:rPr>
              <a:t>COVID</a:t>
            </a:r>
            <a:r>
              <a:rPr lang="ka-GE" sz="1200" b="0" dirty="0">
                <a:latin typeface="Sylfaen" panose="010A0502050306030303" pitchFamily="18" charset="0"/>
              </a:rPr>
              <a:t>-</a:t>
            </a:r>
            <a:r>
              <a:rPr lang="en-US" sz="1200" b="0" dirty="0">
                <a:latin typeface="Sylfaen" panose="010A0502050306030303" pitchFamily="18" charset="0"/>
              </a:rPr>
              <a:t>19</a:t>
            </a:r>
            <a:r>
              <a:rPr lang="ka-GE" sz="1200" b="0" dirty="0">
                <a:latin typeface="Sylfaen" panose="010A0502050306030303" pitchFamily="18" charset="0"/>
              </a:rPr>
              <a:t>-ის</a:t>
            </a:r>
            <a:r>
              <a:rPr lang="en-US" sz="1200" b="0" dirty="0">
                <a:latin typeface="Sylfaen" panose="010A0502050306030303" pitchFamily="18" charset="0"/>
              </a:rPr>
              <a:t> </a:t>
            </a:r>
            <a:r>
              <a:rPr lang="ka-GE" sz="1200" b="0" dirty="0">
                <a:latin typeface="Sylfaen" panose="010A0502050306030303" pitchFamily="18" charset="0"/>
              </a:rPr>
              <a:t>საეჭვო ან დადასტურებული პაციენტი უნდა მოთავსდეს სპეციალურ</a:t>
            </a:r>
            <a:r>
              <a:rPr lang="en-US" sz="1200" b="0" dirty="0">
                <a:latin typeface="Sylfaen" panose="010A0502050306030303" pitchFamily="18" charset="0"/>
              </a:rPr>
              <a:t> </a:t>
            </a:r>
            <a:r>
              <a:rPr lang="ka-GE" sz="1200" b="0" dirty="0">
                <a:latin typeface="Sylfaen" panose="010A0502050306030303" pitchFamily="18" charset="0"/>
              </a:rPr>
              <a:t>ერთადგილიან იზოლირებულ პალატაში, </a:t>
            </a:r>
            <a:r>
              <a:rPr lang="ka-GE" sz="1200" dirty="0">
                <a:solidFill>
                  <a:schemeClr val="tx2">
                    <a:lumMod val="75000"/>
                  </a:schemeClr>
                </a:solidFill>
              </a:rPr>
              <a:t>რომელსაც უნდა გააჩნდეს დამოუკიდებელი გამწოვი ვენტილაცია, საპირფარეშო და ხელსაბანი</a:t>
            </a:r>
            <a:r>
              <a:rPr lang="ka-GE" sz="1200" b="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r>
              <a:rPr lang="ka-GE" sz="1200" b="0" dirty="0">
                <a:latin typeface="Sylfaen" panose="010A0502050306030303" pitchFamily="18" charset="0"/>
              </a:rPr>
              <a:t>(სასურველია ბოქსირებული პალატა ჰაერის უარყოფითი წნევით).</a:t>
            </a:r>
            <a:r>
              <a:rPr lang="ka-GE" sz="1200" b="0" baseline="0" dirty="0">
                <a:latin typeface="Sylfaen" panose="010A0502050306030303" pitchFamily="18" charset="0"/>
              </a:rPr>
              <a:t> </a:t>
            </a:r>
            <a:r>
              <a:rPr lang="ka-GE" sz="1200" b="1" i="1" baseline="0" dirty="0">
                <a:latin typeface="Sylfaen" panose="010A0502050306030303" pitchFamily="18" charset="0"/>
              </a:rPr>
              <a:t>პერსონალი სტანდარტული უსაფრთხოების ღონისძიებებთან ერთად მიმართავს წვეთოვანი, კონტაქტური და ზოგ შემთხევაში ჰაეროვანი (აეროზოლმაპროდუცირებელი პროცედურებისას - ენდოსკოპიური მანიპულაციები, ინტუბაცია-ექსტუბაცია, სასუნთქი გზების სანაცია და ა.შ) უსაფრთხოების ღონისძიებებს, რადგან </a:t>
            </a:r>
            <a:r>
              <a:rPr lang="en-US" sz="1200" b="1" i="1" baseline="0" dirty="0">
                <a:latin typeface="Sylfaen" panose="010A0502050306030303" pitchFamily="18" charset="0"/>
              </a:rPr>
              <a:t>Sars-Cov-2 </a:t>
            </a:r>
            <a:r>
              <a:rPr lang="ka-GE" sz="1200" b="1" i="1" baseline="0" dirty="0">
                <a:latin typeface="Sylfaen" panose="010A0502050306030303" pitchFamily="18" charset="0"/>
              </a:rPr>
              <a:t>შეიძლება გავრცელდეს წვეთოვანი, კონტაქტური და ზოგჯერ ჰაეროვანი გზით.</a:t>
            </a:r>
            <a:endParaRPr lang="ka-GE" sz="1200" b="1" i="1" dirty="0">
              <a:latin typeface="Sylfaen" panose="010A0502050306030303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ბოქსირებული პალატიდან ჰაერის გაწოვა უნდა მოხდეს პირდაპირ გარე სივრცეში, რეცირკულირების გარეშე, მაღალი ეფექტურობის (</a:t>
            </a:r>
            <a:r>
              <a:rPr lang="en-US" sz="1200" b="0" dirty="0">
                <a:latin typeface="Sylfaen" panose="010A0502050306030303" pitchFamily="18" charset="0"/>
              </a:rPr>
              <a:t>HEPA) </a:t>
            </a:r>
            <a:r>
              <a:rPr lang="ka-GE" sz="1200" b="0" dirty="0">
                <a:latin typeface="Sylfaen" panose="010A0502050306030303" pitchFamily="18" charset="0"/>
              </a:rPr>
              <a:t>ფილტრების გავლით;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პალატის კარები დახურული უნდა იყოს მუდმივად;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პალატაში შესვლა-გამოსვლა მინიმუმამდე უნდა იყოს დაყვანილი;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თუ დაწესებულებაში ასეთი პალატა არ არის, პაციენტი გადაყვანილი  უნდა იქნეს შესაბამის კლინიკაში;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გადაყვანის მოლოდინში პაციენტს სავალდებულოდ უნდა ეკეთოს სახეზე ნიღაბი და იზოლირეული უნდა იყოს ოთახში, რომლის კარიც  დაკეტილია.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პალატაში მოთავსების შემდეგ, პაციენტმა შეიძლება მოიხსნას  ნიღაბი;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პაციენტის მოძრაობა და გადაადგილება პალატის გარეთ განხორციელდეს, მხოლოდ აუცილებელი სამედიცინო  მიზნებით;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კლინიკის სივრცეში გადაადგილების დროს პაციენტს აუცილებლად უნდა ეკეთოს ნიღაბი;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პალატაში შესვლისას პერსონალმა უნდა გამოიყენოს წვეთოვანი რისკის შესაბამისი იდს;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კლინიკამ პაციენტების მოვლისათვის უნდა გამოყოს განსაზღვრული პერსონალი, რათა მინიმუმამდე იქნას დაყვანილი სხვა პაციენტებსა და სამედიცინო პერსონალზე დაავადების გადაცემის რისკი;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დაწესებულებამ უნდა უზრუნველყოს პალატაში შესული ყველა პირის რეგისტრაცია.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გამოიყენეთ პაციენტის მოვლის სპეციალიზებული ან ერთჯერადი არაკრიტიკული საშუალებები (მაგ., არტერიული წნევის მანჟეტები). თუ ეს საშუალებები გამოყენებული იქნება ერთზე მეტ პაციენტთან, გაწმინდეთ  და ჩაუტარეთ დეზინფექცია სხვა პაციენტზე გამოყენებამდე, მწარმოებლის რეკომენდაციების შესაბამისად;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ვიდრე პალატა არ გაივლის შესაბამის წმენდასა და დეზინფექციას და იგი არ მომზადდება შემდგომი გამოყენებისათვის, მასში შესვლისა და მუშაობისას, ნებისმიერმა სამედიცინო პერსონალმა უნდა დაიცვას რესპირატორული უსაფრთხოების ზომები;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ka-GE" sz="1200" b="0" dirty="0">
                <a:latin typeface="Sylfaen" panose="010A0502050306030303" pitchFamily="18" charset="0"/>
              </a:rPr>
              <a:t>პალატაში უნდა ჩატარდეს სათანადო წმენდა და ზედაპირის დეზინფექცია, სანამ ის რუტინულ გამოყენებას დაუბრუნდება.</a:t>
            </a:r>
          </a:p>
          <a:p>
            <a:pPr lvl="0" algn="just">
              <a:buFont typeface="Arial" panose="020B0604020202020204" pitchFamily="34" charset="0"/>
              <a:buChar char="•"/>
            </a:pPr>
            <a:endParaRPr lang="ka-GE" sz="1200" b="0" dirty="0">
              <a:latin typeface="Sylfaen" panose="010A0502050306030303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ka-GE" sz="1200" b="0" dirty="0">
              <a:latin typeface="Sylfaen" panose="010A0502050306030303" pitchFamily="18" charset="0"/>
            </a:endParaRPr>
          </a:p>
          <a:p>
            <a:pPr lvl="0" algn="just">
              <a:buFont typeface="Arial" panose="020B0604020202020204" pitchFamily="34" charset="0"/>
              <a:buChar char="•"/>
            </a:pPr>
            <a:endParaRPr lang="ka-GE" sz="1200" b="0" dirty="0">
              <a:latin typeface="Sylfaen" panose="010A0502050306030303" pitchFamily="18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ka-GE"/>
              <a:t>საქართველოს ეპიდემიოლოგთა და ინფექციის კონტროლის    სპეციალისტთა ასოციაცია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97F2B2-DEC0-467E-B9AD-31AB05DEF0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1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B975E-CD6C-441E-A07B-D657ECD97421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76FD4-9C7C-4FB7-8DA8-6C94B568D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" y="11112"/>
            <a:ext cx="2895600" cy="5715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3463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47C2-710D-4F89-9B4E-61548951AB2D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1E6-2D68-40C9-B133-94F66584B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6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FFAFB-1253-48DA-87CC-94F44FB5E089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6330C-CC95-44DC-8345-068D35688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7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575A-4521-4A2C-B4AE-D5D1BC4425FB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481AA-70E7-4BD4-B817-48858F87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14217-1ABD-42DF-8DDE-42929C18B2B4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27D6B-BE32-483A-98FD-4FFE045C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3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3C878-C189-405F-B9DA-B69F4DFAF7F7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379A-5A7A-4A2E-B8BF-0FBCB5EBC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" y="11112"/>
            <a:ext cx="2895600" cy="5715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1228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49FA4-8579-4447-8FCC-3D1B9635BF74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0B1F-730C-4DDB-B480-D7F964733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A632E-2EAF-4E63-9483-61ED90974AF3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0FA9-B43B-4707-8306-3A5AACD7A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2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573F-CB88-4D72-8597-D9B2A2FB4FF2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D69C-63FC-47F4-AE25-EC5BB7CA0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29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B805C-3638-4343-824D-74BC941BBC01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79DC-B643-403A-8DFE-89408F360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7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329F3-120A-4180-B9FC-AC7AF240AD46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2BB2-22F5-4389-B625-20DF7C522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9BA302-D067-4A9D-A03E-FD0E04E82735}" type="datetime1">
              <a:rPr lang="en-US"/>
              <a:pPr>
                <a:defRPr/>
              </a:pPr>
              <a:t>29-Jun-20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E7E6CF-B8FF-4B76-821B-9C96A18B3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MOH ppt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MOH ppt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r="72501" b="62219"/>
          <a:stretch>
            <a:fillRect/>
          </a:stretch>
        </p:blipFill>
        <p:spPr bwMode="auto">
          <a:xfrm>
            <a:off x="152400" y="5334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" y="11112"/>
            <a:ext cx="2895600" cy="571501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jpeg"/><Relationship Id="rId10" Type="http://schemas.openxmlformats.org/officeDocument/2006/relationships/image" Target="../media/image14.emf"/><Relationship Id="rId4" Type="http://schemas.openxmlformats.org/officeDocument/2006/relationships/image" Target="../media/image8.jpeg"/><Relationship Id="rId9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914400"/>
            <a:ext cx="8991600" cy="2895600"/>
          </a:xfrm>
        </p:spPr>
        <p:txBody>
          <a:bodyPr/>
          <a:lstStyle/>
          <a:p>
            <a:r>
              <a:rPr lang="ka-GE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ეროვნული გამოცდები</a:t>
            </a:r>
            <a:br>
              <a:rPr lang="ka-GE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a-GE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a-G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ინსტრუქცია სამედიცინო პერსონალისთვის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33600" y="4191000"/>
            <a:ext cx="7010400" cy="1905000"/>
          </a:xfrm>
        </p:spPr>
        <p:txBody>
          <a:bodyPr/>
          <a:lstStyle/>
          <a:p>
            <a:pPr algn="r"/>
            <a:r>
              <a:rPr lang="ka-GE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მარინე ბაიდაური</a:t>
            </a:r>
          </a:p>
          <a:p>
            <a:pPr algn="r"/>
            <a:endParaRPr lang="ka-GE" sz="18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a-GE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საქართველოს ოკუპირებული ტერიტორიებიდან დევნილთა, შრომის, ჯანმრთელობისა და სოციალური დაცვის სამინისტროს</a:t>
            </a:r>
          </a:p>
          <a:p>
            <a:pPr algn="r"/>
            <a:r>
              <a:rPr lang="ka-GE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პოლიტიკის დეპარტამენტის ჯანმრთელობის </a:t>
            </a:r>
          </a:p>
          <a:p>
            <a:pPr algn="r"/>
            <a:r>
              <a:rPr lang="ka-GE" sz="1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პოლიტიკის სამმართველო</a:t>
            </a:r>
          </a:p>
          <a:p>
            <a:r>
              <a:rPr lang="ka-GE" sz="18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i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62001"/>
          </a:xfrm>
        </p:spPr>
        <p:txBody>
          <a:bodyPr>
            <a:normAutofit fontScale="90000"/>
          </a:bodyPr>
          <a:lstStyle/>
          <a:p>
            <a:r>
              <a:rPr lang="ka-GE" sz="2500" dirty="0" smtClean="0">
                <a:solidFill>
                  <a:schemeClr val="accent2"/>
                </a:solidFill>
              </a:rPr>
              <a:t/>
            </a:r>
            <a:br>
              <a:rPr lang="ka-GE" sz="2500" dirty="0" smtClean="0">
                <a:solidFill>
                  <a:schemeClr val="accent2"/>
                </a:solidFill>
              </a:rPr>
            </a:br>
            <a:r>
              <a:rPr lang="en-US" sz="2500" dirty="0" smtClean="0">
                <a:solidFill>
                  <a:schemeClr val="accent2"/>
                </a:solidFill>
              </a:rPr>
              <a:t/>
            </a:r>
            <a:br>
              <a:rPr lang="en-US" sz="2500" dirty="0" smtClean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chemeClr val="accent2"/>
                </a:solidFill>
              </a:rPr>
              <a:t/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ka-GE" sz="3100" dirty="0" smtClean="0">
                <a:solidFill>
                  <a:schemeClr val="tx2">
                    <a:lumMod val="75000"/>
                  </a:schemeClr>
                </a:solidFill>
              </a:rPr>
              <a:t>თერმოსკრინინგის ალგორითმი</a:t>
            </a:r>
            <a:br>
              <a:rPr lang="ka-GE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ka-GE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7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3999" cy="556260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ka-GE" u="sng" dirty="0" smtClean="0"/>
              <a:t>ტემპერატურა  37</a:t>
            </a:r>
            <a:r>
              <a:rPr lang="ka-GE" u="sng" baseline="30000" dirty="0" smtClean="0"/>
              <a:t>0</a:t>
            </a:r>
            <a:r>
              <a:rPr lang="ru-RU" u="sng" dirty="0"/>
              <a:t>С</a:t>
            </a:r>
            <a:r>
              <a:rPr lang="ka-GE" u="sng" dirty="0"/>
              <a:t> - 37.4</a:t>
            </a:r>
            <a:r>
              <a:rPr lang="ka-GE" u="sng" baseline="30000" dirty="0"/>
              <a:t>0</a:t>
            </a:r>
            <a:r>
              <a:rPr lang="ru-RU" u="sng" dirty="0"/>
              <a:t>С</a:t>
            </a:r>
            <a:r>
              <a:rPr lang="ka-GE" u="sng" dirty="0"/>
              <a:t> (ჩათვლით) </a:t>
            </a:r>
          </a:p>
          <a:p>
            <a:pPr marL="457200" lvl="1" indent="0">
              <a:buNone/>
            </a:pPr>
            <a:endParaRPr lang="ka-G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2000" b="0" dirty="0"/>
              <a:t>თუ აპლიკანტს </a:t>
            </a:r>
            <a:r>
              <a:rPr lang="ka-GE" sz="2000" u="sng" dirty="0"/>
              <a:t>აქვს</a:t>
            </a:r>
            <a:r>
              <a:rPr lang="ka-GE" sz="2000" dirty="0"/>
              <a:t> </a:t>
            </a:r>
            <a:r>
              <a:rPr lang="ka-GE" sz="2000" b="0" dirty="0"/>
              <a:t> გამოცდამდე არაუმეტეს 2-3 დღით ადრე ჩატარებული </a:t>
            </a:r>
            <a:r>
              <a:rPr lang="ka-GE" sz="2000" dirty="0"/>
              <a:t>პჯრ-ტესტირების დასკვნა კოვიდ-უარყოფითი </a:t>
            </a:r>
            <a:r>
              <a:rPr lang="ka-GE" sz="2000" b="0" dirty="0"/>
              <a:t>შედეგით,  მაშინ მისი განთავსება ხდება ჩვეულებრივ სხვა გამოსაცდელებთან საერთო დარბაზში და შემთხვევა ფიქსირდება შენიშვნით, რომელსაც შემდეგ გამოცდაზე უნდა მიექცეს ყურადღება. </a:t>
            </a:r>
          </a:p>
          <a:p>
            <a:pPr>
              <a:buFont typeface="Wingdings" panose="05000000000000000000" pitchFamily="2" charset="2"/>
              <a:buChar char="Ø"/>
            </a:pPr>
            <a:endParaRPr lang="ka-GE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ka-GE" sz="2000" b="0" dirty="0"/>
              <a:t>თუ აპლიკანტს </a:t>
            </a:r>
            <a:r>
              <a:rPr lang="ka-GE" sz="2000" u="sng" dirty="0"/>
              <a:t>არა აქვს  </a:t>
            </a:r>
            <a:r>
              <a:rPr lang="ka-GE" sz="2000" b="0" dirty="0"/>
              <a:t>გამოცდამდე არაუმეტეს 2-3 დღით ადრე ჩატარებული </a:t>
            </a:r>
            <a:r>
              <a:rPr lang="ka-GE" sz="2000" dirty="0"/>
              <a:t>პჯრ-ტესტირების დასკვნა კოვიდ-უარყოფითი </a:t>
            </a:r>
            <a:r>
              <a:rPr lang="ka-GE" sz="2000" b="0" dirty="0"/>
              <a:t>შედეგით, აპლიკანტის გამოცდაზე დაშვების საკითხის გადაწყვეტა ხდება ექიმის მიერ მისი ჯანმრთელობის მდგომარეობის შეფასების საფუძველზე</a:t>
            </a:r>
            <a:endParaRPr lang="en-US" sz="2000" b="0" dirty="0"/>
          </a:p>
          <a:p>
            <a:pPr marL="0" indent="0">
              <a:buNone/>
            </a:pP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62001"/>
          </a:xfrm>
        </p:spPr>
        <p:txBody>
          <a:bodyPr>
            <a:normAutofit fontScale="90000"/>
          </a:bodyPr>
          <a:lstStyle/>
          <a:p>
            <a:r>
              <a:rPr lang="ka-GE" sz="2500" dirty="0" smtClean="0">
                <a:solidFill>
                  <a:schemeClr val="accent2"/>
                </a:solidFill>
              </a:rPr>
              <a:t/>
            </a:r>
            <a:br>
              <a:rPr lang="ka-GE" sz="2500" dirty="0" smtClean="0">
                <a:solidFill>
                  <a:schemeClr val="accent2"/>
                </a:solidFill>
              </a:rPr>
            </a:br>
            <a:r>
              <a:rPr lang="en-US" sz="2500" dirty="0" smtClean="0">
                <a:solidFill>
                  <a:schemeClr val="accent2"/>
                </a:solidFill>
              </a:rPr>
              <a:t/>
            </a:r>
            <a:br>
              <a:rPr lang="en-US" sz="2500" dirty="0" smtClean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chemeClr val="accent2"/>
                </a:solidFill>
              </a:rPr>
              <a:t/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ka-GE" sz="3100" dirty="0" smtClean="0">
                <a:solidFill>
                  <a:schemeClr val="tx2">
                    <a:lumMod val="75000"/>
                  </a:schemeClr>
                </a:solidFill>
              </a:rPr>
              <a:t>თერმოსკრინინგის ალგორითმი</a:t>
            </a:r>
            <a:br>
              <a:rPr lang="ka-GE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ka-GE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7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02920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ka-GE" sz="2000" b="0" dirty="0"/>
              <a:t>თუ სიცხის გარდა </a:t>
            </a:r>
            <a:r>
              <a:rPr lang="ka-GE" sz="2000" u="sng" dirty="0"/>
              <a:t>არ აღენიშნება </a:t>
            </a:r>
            <a:r>
              <a:rPr lang="ka-GE" sz="2000" b="0" dirty="0"/>
              <a:t>რესპირატორული ინფექციისთვის დამახასიათებელი </a:t>
            </a:r>
            <a:r>
              <a:rPr lang="ka-GE" sz="2000" dirty="0"/>
              <a:t>არცერთი სიმპტომი </a:t>
            </a:r>
            <a:r>
              <a:rPr lang="ka-GE" sz="2000" b="0" dirty="0"/>
              <a:t>(ხველა, ცემინება, სურდო, ქოშინი), აპლიკანტი </a:t>
            </a:r>
            <a:r>
              <a:rPr lang="ka-GE" sz="2000" b="0" u="sng" dirty="0"/>
              <a:t>განთავსდება ჩვეულებრივ სხვა გამოსაცდელებთან საერთო </a:t>
            </a:r>
            <a:r>
              <a:rPr lang="ka-GE" sz="2000" b="0" u="sng" dirty="0" smtClean="0"/>
              <a:t>დარბაზში</a:t>
            </a:r>
            <a:endParaRPr lang="ka-GE" sz="2000" b="0" u="sng" dirty="0"/>
          </a:p>
          <a:p>
            <a:pPr marL="0" lvl="0" indent="0">
              <a:buNone/>
            </a:pPr>
            <a:endParaRPr lang="ka-GE" sz="2000" b="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ka-GE" sz="2000" b="0" dirty="0" smtClean="0"/>
              <a:t>თუ </a:t>
            </a:r>
            <a:r>
              <a:rPr lang="ka-GE" sz="2000" dirty="0" smtClean="0"/>
              <a:t>37</a:t>
            </a:r>
            <a:r>
              <a:rPr lang="ka-GE" sz="2000" baseline="30000" dirty="0" smtClean="0"/>
              <a:t>0</a:t>
            </a:r>
            <a:r>
              <a:rPr lang="ru-RU" sz="2000" dirty="0"/>
              <a:t>С</a:t>
            </a:r>
            <a:r>
              <a:rPr lang="ka-GE" sz="2000" dirty="0"/>
              <a:t> -37.4</a:t>
            </a:r>
            <a:r>
              <a:rPr lang="ka-GE" sz="2000" baseline="30000" dirty="0"/>
              <a:t>0</a:t>
            </a:r>
            <a:r>
              <a:rPr lang="ru-RU" sz="2000" b="0" dirty="0"/>
              <a:t>С </a:t>
            </a:r>
            <a:r>
              <a:rPr lang="ka-GE" sz="2000" b="0" dirty="0"/>
              <a:t>ტემპერატურას </a:t>
            </a:r>
            <a:r>
              <a:rPr lang="ka-GE" sz="2000" u="sng" dirty="0"/>
              <a:t>თან ახლავს</a:t>
            </a:r>
            <a:r>
              <a:rPr lang="ka-GE" sz="2000" b="0" dirty="0"/>
              <a:t> რესპირატორული ინფექციისთვის დამახასიათებელი </a:t>
            </a:r>
            <a:r>
              <a:rPr lang="ka-GE" sz="2000" dirty="0"/>
              <a:t>რომელიმე სიმპტომი</a:t>
            </a:r>
            <a:r>
              <a:rPr lang="ka-GE" sz="2000" b="0" dirty="0"/>
              <a:t>, მაშინ აპლიკანტის </a:t>
            </a:r>
            <a:r>
              <a:rPr lang="ka-GE" sz="2000" b="0" u="sng" dirty="0"/>
              <a:t>განთავსება ხდება განცალკევებულად</a:t>
            </a:r>
            <a:r>
              <a:rPr lang="ka-GE" sz="2000" b="0" dirty="0"/>
              <a:t>, სარეზერვო</a:t>
            </a:r>
            <a:r>
              <a:rPr lang="ka-GE" sz="2000" b="0" dirty="0" smtClean="0"/>
              <a:t>/ საიზოლაციო </a:t>
            </a:r>
            <a:r>
              <a:rPr lang="ka-GE" sz="2000" b="0" dirty="0"/>
              <a:t>ოთახში სამი მხრიდან შემოსაზღვრულ მერხზე და ორ მეტრიანი რადიუსის დისტანციით ამავე ოთახის სხვა მერხებთან. ასევე მიეცემა რეკომენდაცია ტესტის შემდეგ გამოცდამდე გაკეთების </a:t>
            </a:r>
            <a:r>
              <a:rPr lang="ka-GE" sz="2000" b="0" dirty="0" smtClean="0"/>
              <a:t>თაობაზე</a:t>
            </a:r>
          </a:p>
          <a:p>
            <a:pPr marL="0" lvl="0" indent="0">
              <a:buNone/>
            </a:pPr>
            <a:endParaRPr lang="ka-GE" sz="2000" b="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ka-GE" sz="2000" dirty="0"/>
              <a:t>37.5</a:t>
            </a:r>
            <a:r>
              <a:rPr lang="ka-GE" sz="2000" baseline="30000" dirty="0"/>
              <a:t>0</a:t>
            </a:r>
            <a:r>
              <a:rPr lang="ka-GE" sz="2000" dirty="0"/>
              <a:t>С</a:t>
            </a:r>
            <a:r>
              <a:rPr lang="ka-GE" sz="2000" b="0" dirty="0"/>
              <a:t> ტემპერატურისას </a:t>
            </a:r>
            <a:r>
              <a:rPr lang="ka-GE" sz="2000" b="0" dirty="0" smtClean="0"/>
              <a:t>(</a:t>
            </a:r>
            <a:r>
              <a:rPr lang="ka-GE" sz="2000" u="sng" dirty="0" smtClean="0"/>
              <a:t>სიმპტომების </a:t>
            </a:r>
            <a:r>
              <a:rPr lang="ka-GE" sz="2000" u="sng" dirty="0"/>
              <a:t>არარსებობის შემთხვევაშიც</a:t>
            </a:r>
            <a:r>
              <a:rPr lang="ka-GE" sz="2000" b="0" dirty="0"/>
              <a:t>), აპლიკანტის </a:t>
            </a:r>
            <a:r>
              <a:rPr lang="ka-GE" sz="2000" b="0" u="sng" dirty="0"/>
              <a:t>განთავსება ხდება განცალკევებულად</a:t>
            </a:r>
            <a:r>
              <a:rPr lang="ka-GE" sz="2000" b="0" dirty="0"/>
              <a:t>, სარეზერვო</a:t>
            </a:r>
            <a:r>
              <a:rPr lang="ka-GE" sz="2000" b="0" dirty="0" smtClean="0"/>
              <a:t>/ საიზოლაციო </a:t>
            </a:r>
            <a:r>
              <a:rPr lang="ka-GE" sz="2000" b="0" dirty="0"/>
              <a:t>ოთახში სამი მხრიდან შემოსაზღვრულ მერხზე და ორ მეტრიანი რადიუსის დისტანციით ამავე ოთახის სხვა მერხებთან. ასევე მიეცემა რეკომენდაცია ტესტის შემდეგ გამოცდამდე გაკეთების თაობაზე.</a:t>
            </a:r>
            <a:endParaRPr lang="en-US" sz="2000" b="0" dirty="0"/>
          </a:p>
          <a:p>
            <a:pPr marL="0" indent="0">
              <a:buNone/>
            </a:pP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762001"/>
          </a:xfrm>
        </p:spPr>
        <p:txBody>
          <a:bodyPr>
            <a:normAutofit fontScale="90000"/>
          </a:bodyPr>
          <a:lstStyle/>
          <a:p>
            <a:r>
              <a:rPr lang="ka-GE" sz="2500" dirty="0" smtClean="0">
                <a:solidFill>
                  <a:schemeClr val="accent2"/>
                </a:solidFill>
              </a:rPr>
              <a:t/>
            </a:r>
            <a:br>
              <a:rPr lang="ka-GE" sz="2500" dirty="0" smtClean="0">
                <a:solidFill>
                  <a:schemeClr val="accent2"/>
                </a:solidFill>
              </a:rPr>
            </a:br>
            <a:r>
              <a:rPr lang="en-US" sz="2500" dirty="0" smtClean="0">
                <a:solidFill>
                  <a:schemeClr val="accent2"/>
                </a:solidFill>
              </a:rPr>
              <a:t/>
            </a:r>
            <a:br>
              <a:rPr lang="en-US" sz="2500" dirty="0" smtClean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chemeClr val="accent2"/>
                </a:solidFill>
              </a:rPr>
              <a:t/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ka-GE" sz="3100" dirty="0" smtClean="0">
                <a:solidFill>
                  <a:schemeClr val="tx2">
                    <a:lumMod val="75000"/>
                  </a:schemeClr>
                </a:solidFill>
              </a:rPr>
              <a:t>თერმოსკრინინგის ალგორითმი</a:t>
            </a:r>
            <a:br>
              <a:rPr lang="ka-GE" sz="3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ka-GE" sz="27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7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029200"/>
          </a:xfrm>
        </p:spPr>
        <p:txBody>
          <a:bodyPr>
            <a:normAutofit fontScale="62500" lnSpcReduction="20000"/>
          </a:bodyPr>
          <a:lstStyle/>
          <a:p>
            <a:pPr marL="0" lvl="0" indent="0" algn="ctr">
              <a:buNone/>
            </a:pPr>
            <a:r>
              <a:rPr lang="ka-GE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ტემპერატურა   37.5</a:t>
            </a:r>
            <a:r>
              <a:rPr lang="ka-GE" sz="2600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ka-GE" sz="2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-ზე მეტი </a:t>
            </a:r>
            <a:endParaRPr lang="ka-GE" sz="2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buNone/>
            </a:pPr>
            <a:endParaRPr lang="ka-GE" sz="2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ka-GE" sz="2900" b="0" dirty="0"/>
              <a:t>თუ აპლიკანტს </a:t>
            </a:r>
            <a:r>
              <a:rPr lang="ka-GE" sz="2900" u="sng" dirty="0"/>
              <a:t>არა აქვს  </a:t>
            </a:r>
            <a:r>
              <a:rPr lang="ka-GE" sz="2900" b="0" dirty="0"/>
              <a:t>გამოცდამდე არაუმეტეს 2-3 დღით ადრე ჩატარებული </a:t>
            </a:r>
            <a:r>
              <a:rPr lang="ka-GE" sz="2900" dirty="0"/>
              <a:t>პჯრ-ტესტირების დასკვნა კოვიდ-უარყოფითი </a:t>
            </a:r>
            <a:r>
              <a:rPr lang="ka-GE" sz="2900" b="0" dirty="0"/>
              <a:t>შედეგით,  </a:t>
            </a:r>
            <a:r>
              <a:rPr lang="ka-GE" sz="2900" b="0" u="sng" dirty="0"/>
              <a:t>ის იხსნება გამოცდიდან </a:t>
            </a:r>
            <a:r>
              <a:rPr lang="ka-GE" sz="2900" b="0" dirty="0"/>
              <a:t>და ეძლევა რეკომენდაცია მიმართოს ექიმს/დარეკოს 112-ზე (იმ სისტემით რაც ახლა გვაქვს ის ეთიშება გამოცდებს) </a:t>
            </a:r>
          </a:p>
          <a:p>
            <a:pPr lvl="0"/>
            <a:endParaRPr lang="ka-GE" sz="2900" b="0" dirty="0"/>
          </a:p>
          <a:p>
            <a:pPr lvl="0"/>
            <a:r>
              <a:rPr lang="ka-GE" sz="2900" b="0" dirty="0"/>
              <a:t>თუ აპლიკანტს </a:t>
            </a:r>
            <a:r>
              <a:rPr lang="ka-GE" sz="2900" u="sng" dirty="0"/>
              <a:t>აქვს </a:t>
            </a:r>
            <a:r>
              <a:rPr lang="ka-GE" sz="2900" b="0" dirty="0"/>
              <a:t> გამოცდამდე არაუმეტეს 2-3 დღით ადრე ჩატარებული </a:t>
            </a:r>
            <a:r>
              <a:rPr lang="ka-GE" sz="2900" dirty="0"/>
              <a:t>პჯრ-ტესტირების დასკვნა კოვიდ-უარყოფითი</a:t>
            </a:r>
            <a:r>
              <a:rPr lang="ka-GE" sz="2900" b="0" dirty="0"/>
              <a:t> შედეგით,  მაშინ ექიმი აფასებს მის მდგომარეობას და </a:t>
            </a:r>
            <a:r>
              <a:rPr lang="ka-GE" sz="2900" b="0" dirty="0" smtClean="0"/>
              <a:t>სხვა </a:t>
            </a:r>
            <a:r>
              <a:rPr lang="ka-GE" sz="2900" u="sng" dirty="0" smtClean="0"/>
              <a:t>რესპირატორული </a:t>
            </a:r>
            <a:r>
              <a:rPr lang="ka-GE" sz="2900" u="sng" dirty="0"/>
              <a:t>სიმპტომების არარსებობისას</a:t>
            </a:r>
            <a:r>
              <a:rPr lang="ka-GE" sz="2900" b="0" dirty="0"/>
              <a:t>, მაღალი სიცხის შემთხვევაშიც,  განთავსდება </a:t>
            </a:r>
            <a:r>
              <a:rPr lang="ka-GE" sz="2900" b="0" u="sng" dirty="0"/>
              <a:t>ჩვეულებრივ სხვა გამოსაცდელებთან </a:t>
            </a:r>
            <a:r>
              <a:rPr lang="ka-GE" sz="2900" b="0" dirty="0"/>
              <a:t>საერთო დარბაზში;</a:t>
            </a:r>
          </a:p>
          <a:p>
            <a:pPr lvl="0"/>
            <a:endParaRPr lang="ka-GE" sz="2900" b="0" dirty="0"/>
          </a:p>
          <a:p>
            <a:pPr lvl="0"/>
            <a:r>
              <a:rPr lang="ka-GE" sz="2900" b="0" dirty="0"/>
              <a:t>თუ აპლიკანტს</a:t>
            </a:r>
            <a:r>
              <a:rPr lang="ka-GE" sz="2900" u="sng" dirty="0"/>
              <a:t> აქვს  </a:t>
            </a:r>
            <a:r>
              <a:rPr lang="ka-GE" sz="2900" b="0" dirty="0"/>
              <a:t>გამოცდამდე არაუმეტეს 2-3 დღით ადრე ჩატარებული </a:t>
            </a:r>
            <a:r>
              <a:rPr lang="ka-GE" sz="2900" dirty="0"/>
              <a:t>პჯრ-ტესტირების დასკვნა კოვიდ-უარყოფითი</a:t>
            </a:r>
            <a:r>
              <a:rPr lang="ka-GE" sz="2900" b="0" dirty="0"/>
              <a:t> შედეგით,  მაშინ ექიმი აფასებს მის მდგომარეობას და </a:t>
            </a:r>
            <a:r>
              <a:rPr lang="ka-GE" sz="2900" u="sng" dirty="0"/>
              <a:t>რომელიმე რესპირატორული სიმპტომის არსებობის </a:t>
            </a:r>
            <a:r>
              <a:rPr lang="ka-GE" sz="2900" b="0" dirty="0"/>
              <a:t>შემთხვევაში,  </a:t>
            </a:r>
            <a:r>
              <a:rPr lang="ka-GE" sz="2900" b="0" u="sng" dirty="0"/>
              <a:t>აპლიკანტის განთავსება ხდება განცალკევებულად, </a:t>
            </a:r>
            <a:r>
              <a:rPr lang="ka-GE" sz="2900" b="0" dirty="0"/>
              <a:t>სარეზერვო/საიზოლაციო ოთახში სამი მხრიდან შემოსაზღვრულ მერხზე და ორ მეტრიანი რადიუსის დისტანციით ამავე ოთახის სხვა მერხებთან. ასევე მიეცემა რეკომენდაცია შემდეგ გამოცდამდე მიმართოს ოჯახის ექიმს კონსულტაციის მიზნით.</a:t>
            </a:r>
            <a:endParaRPr lang="en-US" sz="2900" b="0" dirty="0"/>
          </a:p>
        </p:txBody>
      </p:sp>
    </p:spTree>
    <p:extLst>
      <p:ext uri="{BB962C8B-B14F-4D97-AF65-F5344CB8AC3E}">
        <p14:creationId xmlns:p14="http://schemas.microsoft.com/office/powerpoint/2010/main" val="26748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ka-GE" sz="2400" b="1" dirty="0" smtClean="0"/>
              <a:t/>
            </a:r>
            <a:br>
              <a:rPr lang="ka-GE" sz="2400" b="1" dirty="0" smtClean="0"/>
            </a:br>
            <a:r>
              <a:rPr lang="ka-GE" sz="2400" b="1" dirty="0" smtClean="0"/>
              <a:t>გრიპის</a:t>
            </a:r>
            <a:r>
              <a:rPr lang="ka-GE" sz="2400" b="1" dirty="0"/>
              <a:t>, გაცივებითი დაავადებების და </a:t>
            </a:r>
            <a:r>
              <a:rPr lang="en-US" sz="2400" b="1" dirty="0"/>
              <a:t>COVID-19-</a:t>
            </a:r>
            <a:r>
              <a:rPr lang="ka-GE" sz="2400" b="1" dirty="0"/>
              <a:t>ის განმასხვავებელი კლინიკური ნიშნები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066800"/>
            <a:ext cx="9067800" cy="5715000"/>
          </a:xfrm>
        </p:spPr>
        <p:txBody>
          <a:bodyPr/>
          <a:lstStyle/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991600" cy="583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62E76C-26EC-42B7-A254-28FCED50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a-GE" dirty="0"/>
              <a:t/>
            </a:r>
            <a:br>
              <a:rPr lang="ka-GE" dirty="0"/>
            </a:br>
            <a:r>
              <a:rPr lang="ka-GE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უსაფრთხოების ღონისძიებები </a:t>
            </a:r>
            <a:r>
              <a:rPr lang="en-US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</a:t>
            </a:r>
            <a:r>
              <a:rPr lang="ka-GE" sz="31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იცხიანი აპლიკანტის გასინჯვისას</a:t>
            </a:r>
            <a:r>
              <a:rPr lang="ka-GE" sz="31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ka-GE" sz="31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ka-GE" dirty="0" smtClean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F77F54-CFE4-4B09-8EFE-7D42DA389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43000"/>
            <a:ext cx="4114800" cy="49389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ka-GE" sz="2000" b="1" u="sng" dirty="0" smtClean="0">
                <a:solidFill>
                  <a:schemeClr val="tx2">
                    <a:lumMod val="50000"/>
                  </a:schemeClr>
                </a:solidFill>
              </a:rPr>
              <a:t>გასინჯვამდე</a:t>
            </a:r>
            <a:endParaRPr lang="ka-GE" sz="2000" b="1" u="sng" dirty="0">
              <a:solidFill>
                <a:schemeClr val="tx2">
                  <a:lumMod val="50000"/>
                </a:schemeClr>
              </a:solidFill>
            </a:endParaRPr>
          </a:p>
          <a:p>
            <a:endParaRPr lang="ka-GE" dirty="0"/>
          </a:p>
          <a:p>
            <a:endParaRPr lang="ka-GE" dirty="0"/>
          </a:p>
          <a:p>
            <a:endParaRPr lang="ka-GE" dirty="0"/>
          </a:p>
          <a:p>
            <a:pPr marL="0" indent="0">
              <a:buNone/>
            </a:pPr>
            <a:r>
              <a:rPr lang="ka-GE" b="1" dirty="0"/>
              <a:t>                                            </a:t>
            </a:r>
          </a:p>
          <a:p>
            <a:pPr marL="0" indent="0">
              <a:buNone/>
            </a:pPr>
            <a:endParaRPr lang="ka-GE" b="1" dirty="0"/>
          </a:p>
          <a:p>
            <a:pPr marL="0" indent="0">
              <a:buNone/>
            </a:pPr>
            <a:endParaRPr lang="ka-GE" b="1" dirty="0"/>
          </a:p>
          <a:p>
            <a:pPr marL="0" indent="0">
              <a:buNone/>
            </a:pPr>
            <a:endParaRPr lang="ka-GE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ka-GE" b="1" dirty="0"/>
          </a:p>
          <a:p>
            <a:pPr marL="0" indent="0" algn="ctr">
              <a:buNone/>
            </a:pPr>
            <a:endParaRPr lang="ka-GE" b="1" dirty="0"/>
          </a:p>
          <a:p>
            <a:pPr marL="0" indent="0">
              <a:buNone/>
            </a:pPr>
            <a:endParaRPr lang="ka-GE" dirty="0"/>
          </a:p>
          <a:p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0A23DC-CA29-4362-B2CD-F825C0346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143000"/>
            <a:ext cx="5105400" cy="493896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ka-GE" sz="2000" b="1" u="sng" dirty="0" smtClean="0">
                <a:solidFill>
                  <a:schemeClr val="tx2">
                    <a:lumMod val="50000"/>
                  </a:schemeClr>
                </a:solidFill>
              </a:rPr>
              <a:t>გასინჯვის დასრულების შეემდეგ</a:t>
            </a:r>
            <a:endParaRPr lang="ka-GE" sz="2000" b="1" u="sng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4CD9372-9985-4CF0-B755-43F28F7BD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164" y="2132699"/>
            <a:ext cx="1749754" cy="1330480"/>
          </a:xfrm>
          <a:prstGeom prst="rect">
            <a:avLst/>
          </a:prstGeom>
        </p:spPr>
      </p:pic>
      <p:pic>
        <p:nvPicPr>
          <p:cNvPr id="4098" name="Picture 2" descr="Hand Hygiene Measurement and Education">
            <a:extLst>
              <a:ext uri="{FF2B5EF4-FFF2-40B4-BE49-F238E27FC236}">
                <a16:creationId xmlns="" xmlns:a16="http://schemas.microsoft.com/office/drawing/2014/main" id="{AD7B5696-2EFC-4D6C-A878-97878FDCB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74" y="4811188"/>
            <a:ext cx="1554021" cy="116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4" descr="stop-ის სურათის შედეგი">
            <a:extLst>
              <a:ext uri="{FF2B5EF4-FFF2-40B4-BE49-F238E27FC236}">
                <a16:creationId xmlns="" xmlns:a16="http://schemas.microsoft.com/office/drawing/2014/main" id="{286CED5F-B77B-4E64-A213-3DA04AD5B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6" descr="stop-ის სურათის შედეგი">
            <a:extLst>
              <a:ext uri="{FF2B5EF4-FFF2-40B4-BE49-F238E27FC236}">
                <a16:creationId xmlns="" xmlns:a16="http://schemas.microsoft.com/office/drawing/2014/main" id="{34FCE2F9-9169-4A70-A71A-56095856E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10" descr="stop-ის სურათის შედეგი">
            <a:extLst>
              <a:ext uri="{FF2B5EF4-FFF2-40B4-BE49-F238E27FC236}">
                <a16:creationId xmlns="" xmlns:a16="http://schemas.microsoft.com/office/drawing/2014/main" id="{C0F58707-807C-44D6-BD06-92FA2D9D0B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6300" y="35433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12" descr="stop-ის სურათის შედეგი">
            <a:extLst>
              <a:ext uri="{FF2B5EF4-FFF2-40B4-BE49-F238E27FC236}">
                <a16:creationId xmlns="" xmlns:a16="http://schemas.microsoft.com/office/drawing/2014/main" id="{B0F74459-15C2-474D-8A4A-89B96161F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00600" y="36576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2" descr="Hand Hygiene Measurement and Education">
            <a:extLst>
              <a:ext uri="{FF2B5EF4-FFF2-40B4-BE49-F238E27FC236}">
                <a16:creationId xmlns="" xmlns:a16="http://schemas.microsoft.com/office/drawing/2014/main" id="{F87C54CB-7E51-4A31-A4A1-D68573877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1" y="1883242"/>
            <a:ext cx="1761833" cy="13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71600" y="6043217"/>
            <a:ext cx="7344816" cy="3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ru-RU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E823FDC2-96F5-475F-A394-5CFB70366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91" y="3301457"/>
            <a:ext cx="1455451" cy="14892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3051D81-BC82-4BF3-BA76-7DB417A36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122" y="1676400"/>
            <a:ext cx="1621559" cy="1344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B176FB1-4540-4B26-9F43-074BF966E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66" y="4923352"/>
            <a:ext cx="1229409" cy="11586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CAA378FB-2506-4DFB-A2E8-1004E5912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6813" y="2150755"/>
            <a:ext cx="1512168" cy="13304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2B402D1-1459-47C5-AA0D-6682F2CDDC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70320" y="3463179"/>
            <a:ext cx="1685154" cy="13275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2C8C399-0DA8-47AA-8494-26421733CB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5742" y="3285008"/>
            <a:ext cx="1287160" cy="14892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65B930BF-1F58-4027-B7C6-E4E589F53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0883" y="3500424"/>
            <a:ext cx="1742035" cy="125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52" y="46484"/>
            <a:ext cx="2315932" cy="10870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D1958-5551-424B-816E-9AE3E0C7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74"/>
            <a:ext cx="8857006" cy="990600"/>
          </a:xfrm>
        </p:spPr>
        <p:txBody>
          <a:bodyPr/>
          <a:lstStyle/>
          <a:p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სამედიცინო </a:t>
            </a:r>
            <a:r>
              <a:rPr lang="ka-GE" sz="2800" b="1" dirty="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ნიღაბი</a:t>
            </a:r>
            <a:endParaRPr lang="en-US" sz="2800" b="1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74" y="1447800"/>
            <a:ext cx="8789126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ka-GE" sz="2200" dirty="0" smtClean="0">
                <a:solidFill>
                  <a:schemeClr val="tx2">
                    <a:lumMod val="75000"/>
                  </a:schemeClr>
                </a:solidFill>
              </a:rPr>
              <a:t>ერთჯერადი სამედიცინო ნიღაბი ქმნის ფიზიკურ ბარიერს ადამიანის ცხვირსა და პირს და გარემოში წარმოქმნილ მსხვილ წვეთებს შორის, ასევე, აფერხებს ადამიანისგან წარმოქმნილი წვეთების გარემოში მოხვედრას.</a:t>
            </a:r>
          </a:p>
          <a:p>
            <a:pPr algn="just">
              <a:spcAft>
                <a:spcPts val="600"/>
              </a:spcAft>
            </a:pPr>
            <a:endParaRPr lang="ka-GE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Aft>
                <a:spcPts val="600"/>
              </a:spcAft>
            </a:pPr>
            <a:r>
              <a:rPr lang="ka-GE" sz="2200" dirty="0" smtClean="0"/>
              <a:t>სამედიცინო </a:t>
            </a:r>
            <a:r>
              <a:rPr lang="ka-GE" sz="2200" dirty="0"/>
              <a:t>პირბადე შედგება შემდეგი ნაწილებისგან: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ka-GE" sz="2200" dirty="0"/>
              <a:t>სითხეებისადმი რეზისტენტული ქსოვილი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ka-GE" sz="2200" dirty="0"/>
              <a:t>რეგულირებადი ცხვირის ფირფიტა (რომელიც საჭიროა ცხვირსა და სახეს შორის სიცარიელის შესავსებად);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ka-GE" sz="2200" dirty="0"/>
              <a:t>ფილტრის შრე;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ka-GE" sz="2200" dirty="0"/>
              <a:t>კანთან საკონტაქტო ფენა;</a:t>
            </a:r>
            <a:endParaRPr lang="en-US" sz="22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ka-GE" sz="2200" dirty="0"/>
              <a:t>ყურის ელასტიური მარყუჟები.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88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D1958-5551-424B-816E-9AE3E0C78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761999"/>
          </a:xfrm>
        </p:spPr>
        <p:txBody>
          <a:bodyPr>
            <a:normAutofit fontScale="90000"/>
          </a:bodyPr>
          <a:lstStyle/>
          <a:p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ნიღბის </a:t>
            </a: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მორგების </a:t>
            </a:r>
            <a:r>
              <a:rPr lang="ka-GE" sz="2400" b="1" dirty="0">
                <a:solidFill>
                  <a:schemeClr val="tx2">
                    <a:lumMod val="75000"/>
                  </a:schemeClr>
                </a:solidFill>
              </a:rPr>
              <a:t>და </a:t>
            </a:r>
            <a:r>
              <a:rPr lang="ka-GE" sz="2400" b="1" dirty="0" smtClean="0">
                <a:solidFill>
                  <a:schemeClr val="tx2">
                    <a:lumMod val="75000"/>
                  </a:schemeClr>
                </a:solidFill>
              </a:rPr>
              <a:t>მოხსნის  წესები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E3C4C-F376-46B8-A791-87477EF9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8" y="838198"/>
            <a:ext cx="9093252" cy="526308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</a:pPr>
            <a:r>
              <a:rPr lang="ka-GE" sz="2000" dirty="0"/>
              <a:t>ნიღბის მორგების წინ ჩაიტარეთ ხელის </a:t>
            </a:r>
            <a:r>
              <a:rPr lang="ka-GE" sz="2000" dirty="0" smtClean="0"/>
              <a:t>ჰიგიენა</a:t>
            </a:r>
            <a:endParaRPr lang="ka-GE" sz="2000" dirty="0"/>
          </a:p>
          <a:p>
            <a:pPr lvl="0">
              <a:lnSpc>
                <a:spcPct val="150000"/>
              </a:lnSpc>
            </a:pPr>
            <a:r>
              <a:rPr lang="ka-GE" sz="2000" dirty="0"/>
              <a:t>გაიკეთეთ ნიღაბი ისე, რომ სრულად ფარავდეს ცხვირს, პირსა და ნიკაპს, ამასთან, ნიღბის სპეციალური მყარი ნაწილი, რომელშიც მოთავსებულია რეგულირებადი ცხვირის ფირფიტა, მჭიდროდ მოირგეთ ცხვირზე </a:t>
            </a:r>
            <a:r>
              <a:rPr lang="ka-GE" sz="2000" dirty="0" smtClean="0"/>
              <a:t>ზემოდან</a:t>
            </a:r>
            <a:endParaRPr lang="ka-GE" sz="2000" dirty="0"/>
          </a:p>
          <a:p>
            <a:pPr lvl="0">
              <a:lnSpc>
                <a:spcPct val="150000"/>
              </a:lnSpc>
            </a:pPr>
            <a:r>
              <a:rPr lang="ka-GE" sz="2000" dirty="0"/>
              <a:t>არ შეახოთ ხელი ნიღბის წინა ზედაპირს, უნებლიე შეხების შემდეგ ჩაიტარეთ ხელის </a:t>
            </a:r>
            <a:r>
              <a:rPr lang="ka-GE" sz="2000" dirty="0" smtClean="0"/>
              <a:t>ჰიგიენა</a:t>
            </a:r>
            <a:endParaRPr lang="ka-GE" sz="2000" dirty="0"/>
          </a:p>
          <a:p>
            <a:pPr lvl="0">
              <a:lnSpc>
                <a:spcPct val="150000"/>
              </a:lnSpc>
            </a:pPr>
            <a:r>
              <a:rPr lang="ka-GE" sz="2000" dirty="0"/>
              <a:t>ნიღაბი გამოცვალეთ </a:t>
            </a:r>
            <a:r>
              <a:rPr lang="ka-GE" sz="2000" dirty="0" smtClean="0"/>
              <a:t>დატენიანებისთანავე</a:t>
            </a:r>
            <a:endParaRPr lang="ka-GE" sz="2000" dirty="0"/>
          </a:p>
          <a:p>
            <a:pPr lvl="0">
              <a:lnSpc>
                <a:spcPct val="150000"/>
              </a:lnSpc>
            </a:pPr>
            <a:r>
              <a:rPr lang="ka-GE" sz="2000" dirty="0"/>
              <a:t>მოიხსენით ნიღაბი მარყუჟების </a:t>
            </a:r>
            <a:r>
              <a:rPr lang="ka-GE" sz="2000" dirty="0" smtClean="0"/>
              <a:t>მხრიდან</a:t>
            </a:r>
            <a:endParaRPr lang="ka-GE" sz="2000" dirty="0"/>
          </a:p>
          <a:p>
            <a:pPr lvl="0">
              <a:lnSpc>
                <a:spcPct val="150000"/>
              </a:lnSpc>
            </a:pPr>
            <a:r>
              <a:rPr lang="ka-GE" sz="2000" dirty="0"/>
              <a:t>გამოყენებული ნიღაბი </a:t>
            </a:r>
            <a:r>
              <a:rPr lang="ka-GE" sz="2000" dirty="0" smtClean="0"/>
              <a:t>მოათავსეთ ნარჩენების კონტეინერში</a:t>
            </a:r>
            <a:endParaRPr lang="ka-GE" sz="2000" dirty="0"/>
          </a:p>
          <a:p>
            <a:pPr lvl="0">
              <a:lnSpc>
                <a:spcPct val="150000"/>
              </a:lnSpc>
            </a:pPr>
            <a:r>
              <a:rPr lang="ka-GE" sz="2000" dirty="0"/>
              <a:t>ნიღბის მოხსნის შემდეგ ჩაიტარეთ ხელის </a:t>
            </a:r>
            <a:r>
              <a:rPr lang="ka-GE" sz="2000" dirty="0" smtClean="0"/>
              <a:t>ჰიგიენა</a:t>
            </a:r>
            <a:endParaRPr lang="en-US" sz="2000" dirty="0"/>
          </a:p>
          <a:p>
            <a:pPr lvl="0">
              <a:lnSpc>
                <a:spcPct val="150000"/>
              </a:lnSpc>
            </a:pPr>
            <a:r>
              <a:rPr lang="ka-GE" sz="2000" dirty="0"/>
              <a:t>არ გამოიყენოთ ერთჯერადი ნიღბები </a:t>
            </a:r>
            <a:r>
              <a:rPr lang="ka-GE" sz="2000" dirty="0" smtClean="0"/>
              <a:t>მრავალჯერადად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1"/>
            <a:ext cx="8610600" cy="5029200"/>
          </a:xfrm>
        </p:spPr>
        <p:txBody>
          <a:bodyPr/>
          <a:lstStyle/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 smtClean="0"/>
          </a:p>
          <a:p>
            <a:pPr marL="0" indent="0" algn="ctr">
              <a:buNone/>
            </a:pPr>
            <a:r>
              <a:rPr lang="ka-G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დიდი  მადლობა  ყურადღებისათვის!</a:t>
            </a:r>
          </a:p>
          <a:p>
            <a:pPr marL="0" indent="0" algn="ctr">
              <a:buNone/>
            </a:pPr>
            <a:endParaRPr lang="ka-G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ka-G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შეკითხვები?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6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ka-GE" sz="2400" dirty="0" smtClean="0">
                <a:solidFill>
                  <a:schemeClr val="tx2">
                    <a:lumMod val="75000"/>
                  </a:schemeClr>
                </a:solidFill>
              </a:rPr>
              <a:t>კორონავირუსი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ka-GE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a-GE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ოჯახი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: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Coronaviridae</a:t>
            </a:r>
            <a:endParaRPr lang="ka-GE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რნმ-ის შემცველი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ვირუსი</a:t>
            </a:r>
            <a:endParaRPr lang="en-US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ka-GE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ადვილად განიცდის მუტაციას და </a:t>
            </a:r>
            <a:endParaRPr lang="en-US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შეუძლია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წარმოქმნას ახალი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შტამები</a:t>
            </a:r>
            <a:endParaRPr lang="en-US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ka-GE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ka-GE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გააჩნია სახეობიდან სახეობაზე </a:t>
            </a:r>
            <a:endParaRPr lang="en-US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     </a:t>
            </a:r>
            <a:r>
              <a:rPr lang="ka-GE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გადასვლის </a:t>
            </a:r>
            <a:r>
              <a:rPr lang="ka-GE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მაღალი პოტენციალი</a:t>
            </a:r>
          </a:p>
          <a:p>
            <a:pPr lvl="0"/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875" y="1082314"/>
            <a:ext cx="2418335" cy="236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pilloledisalute.it/wp-content/uploads/2013/05/Coronavirus-S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892" y="3690788"/>
            <a:ext cx="2436318" cy="21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914400"/>
          </a:xfrm>
        </p:spPr>
        <p:txBody>
          <a:bodyPr>
            <a:noAutofit/>
          </a:bodyPr>
          <a:lstStyle/>
          <a:p>
            <a:r>
              <a:rPr lang="ka-GE" sz="2400" dirty="0" smtClean="0">
                <a:solidFill>
                  <a:schemeClr val="tx2"/>
                </a:solidFill>
                <a:effectLst/>
              </a:rPr>
              <a:t/>
            </a:r>
            <a:br>
              <a:rPr lang="ka-GE" sz="2400" dirty="0" smtClean="0">
                <a:solidFill>
                  <a:schemeClr val="tx2"/>
                </a:solidFill>
                <a:effectLst/>
              </a:rPr>
            </a:br>
            <a:r>
              <a:rPr lang="ka-GE" sz="2400" dirty="0" smtClean="0">
                <a:solidFill>
                  <a:schemeClr val="tx2"/>
                </a:solidFill>
                <a:effectLst/>
              </a:rPr>
              <a:t/>
            </a:r>
            <a:br>
              <a:rPr lang="ka-GE" sz="2400" dirty="0" smtClean="0">
                <a:solidFill>
                  <a:schemeClr val="tx2"/>
                </a:solidFill>
                <a:effectLst/>
              </a:rPr>
            </a:br>
            <a:r>
              <a:rPr lang="ka-GE" sz="2400" dirty="0">
                <a:solidFill>
                  <a:schemeClr val="tx2">
                    <a:lumMod val="75000"/>
                  </a:schemeClr>
                </a:solidFill>
              </a:rPr>
              <a:t>ახლადაღმოცენებული კორონავირუსები</a:t>
            </a:r>
            <a:br>
              <a:rPr lang="ka-GE" sz="24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066799"/>
            <a:ext cx="9372600" cy="49530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SARS-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CoV</a:t>
            </a:r>
            <a:endParaRPr lang="ka-GE" sz="22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ka-GE" sz="2200" b="0" dirty="0">
                <a:cs typeface="Arial" charset="0"/>
              </a:rPr>
              <a:t>მძიმე მწვავე რესპირაციულ სინდრომი </a:t>
            </a:r>
            <a:r>
              <a:rPr lang="en-US" sz="2200" b="0" dirty="0">
                <a:latin typeface="Sylfaen" panose="010A0502050306030303" pitchFamily="18" charset="0"/>
                <a:cs typeface="Arial" charset="0"/>
              </a:rPr>
              <a:t>(SARS)</a:t>
            </a:r>
            <a:r>
              <a:rPr lang="ka-GE" sz="2200" b="0" dirty="0">
                <a:cs typeface="Arial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ka-GE" sz="2200" b="0" dirty="0">
                <a:cs typeface="Arial" charset="0"/>
              </a:rPr>
              <a:t>2002 წელი, ჩინეთი, ჰიმალაის </a:t>
            </a:r>
            <a:r>
              <a:rPr lang="ka-GE" sz="2200" b="0" dirty="0" smtClean="0">
                <a:cs typeface="Arial" charset="0"/>
              </a:rPr>
              <a:t>ცივეტები</a:t>
            </a:r>
            <a:endParaRPr lang="en-US" sz="2200" b="0" dirty="0" smtClean="0">
              <a:cs typeface="Arial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ka-GE" sz="2200" b="0" dirty="0"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MERS-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CoV</a:t>
            </a:r>
            <a:endParaRPr lang="ka-GE" sz="22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ka-GE" sz="2200" b="0" dirty="0">
                <a:cs typeface="Arial" charset="0"/>
              </a:rPr>
              <a:t>შუა აღმოსავლეთის რესპირაციული სინდრომი (</a:t>
            </a:r>
            <a:r>
              <a:rPr lang="en-US" sz="2200" b="0" dirty="0">
                <a:latin typeface="Sylfaen" panose="010A0502050306030303" pitchFamily="18" charset="0"/>
                <a:cs typeface="Arial" charset="0"/>
              </a:rPr>
              <a:t>MERS</a:t>
            </a:r>
            <a:r>
              <a:rPr lang="ka-GE" sz="2200" b="0" dirty="0">
                <a:cs typeface="Arial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ka-GE" sz="2200" b="0" dirty="0">
                <a:cs typeface="Arial" charset="0"/>
              </a:rPr>
              <a:t>2012 წელი, საუდის არაბეთი, </a:t>
            </a:r>
            <a:r>
              <a:rPr lang="ka-GE" sz="2200" b="0" dirty="0" smtClean="0">
                <a:cs typeface="Arial" charset="0"/>
              </a:rPr>
              <a:t>აქლემები</a:t>
            </a:r>
            <a:endParaRPr lang="en-US" sz="2200" b="0" dirty="0" smtClean="0">
              <a:cs typeface="Arial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200" b="0" dirty="0">
              <a:latin typeface="Sylfaen" panose="010A0502050306030303" pitchFamily="18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  <a:cs typeface="Arial" charset="0"/>
              </a:rPr>
              <a:t>SARS-CoV-2</a:t>
            </a:r>
            <a:endParaRPr lang="ka-GE" sz="2200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0" dirty="0">
                <a:latin typeface="Sylfaen" panose="010A0502050306030303" pitchFamily="18" charset="0"/>
                <a:cs typeface="Arial" charset="0"/>
              </a:rPr>
              <a:t>COVID-19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200" b="0" dirty="0">
                <a:latin typeface="Sylfaen" panose="010A0502050306030303" pitchFamily="18" charset="0"/>
                <a:cs typeface="Arial" charset="0"/>
              </a:rPr>
              <a:t>2019 </a:t>
            </a:r>
            <a:r>
              <a:rPr lang="ka-GE" sz="2200" b="0" dirty="0">
                <a:cs typeface="Arial" charset="0"/>
              </a:rPr>
              <a:t>წელი, ჩინეთი, </a:t>
            </a:r>
            <a:r>
              <a:rPr lang="ka-GE" sz="2200" b="0" dirty="0" smtClean="0"/>
              <a:t>ღამურა</a:t>
            </a:r>
            <a:r>
              <a:rPr lang="en-US" sz="2200" b="0" dirty="0" smtClean="0"/>
              <a:t>,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ka-GE" sz="2200" b="0" dirty="0"/>
              <a:t>პანგოლინი</a:t>
            </a:r>
            <a:endParaRPr lang="en-US" sz="2200" b="0" dirty="0">
              <a:latin typeface="Sylfaen" panose="010A0502050306030303" pitchFamily="18" charset="0"/>
            </a:endParaRP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87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6758" y="124403"/>
            <a:ext cx="8534400" cy="76544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ka-GE" sz="2800" b="1" dirty="0" smtClean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COVID-19</a:t>
            </a: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-ის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 </a:t>
            </a: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გადაცემის გზები </a:t>
            </a:r>
            <a:endParaRPr lang="ka-GE" sz="2800" dirty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671" y="1008651"/>
            <a:ext cx="8958658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ka-GE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დადასტურებულია:</a:t>
            </a: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a-GE" sz="2800" dirty="0" smtClean="0">
                <a:latin typeface="+mn-lt"/>
              </a:rPr>
              <a:t>წვეთოვანი</a:t>
            </a:r>
            <a:endParaRPr lang="ka-GE" sz="2800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a-GE" sz="2800" dirty="0">
                <a:latin typeface="+mn-lt"/>
              </a:rPr>
              <a:t>კონტაქტური </a:t>
            </a:r>
            <a:endParaRPr lang="ka-GE" sz="2800" dirty="0" smtClean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ka-GE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შესაძლებელია:</a:t>
            </a:r>
            <a:endParaRPr lang="ka-GE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a-GE" sz="2800" b="1" dirty="0" smtClean="0">
                <a:latin typeface="+mn-lt"/>
              </a:rPr>
              <a:t>აეროვანი </a:t>
            </a:r>
            <a:r>
              <a:rPr lang="ka-GE" sz="2400" b="1" dirty="0" smtClean="0">
                <a:latin typeface="+mn-lt"/>
              </a:rPr>
              <a:t>(</a:t>
            </a:r>
            <a:r>
              <a:rPr lang="ka-GE" sz="2400" dirty="0" smtClean="0">
                <a:latin typeface="+mn-lt"/>
              </a:rPr>
              <a:t>აეროზოლწარმომქმნელი პროცედურებისას</a:t>
            </a:r>
            <a:r>
              <a:rPr lang="ka-GE" sz="2400" b="1" dirty="0" smtClean="0">
                <a:latin typeface="+mn-lt"/>
              </a:rPr>
              <a:t>)</a:t>
            </a:r>
            <a:endParaRPr lang="ka-GE" sz="2400" b="1" dirty="0">
              <a:latin typeface="+mn-lt"/>
            </a:endParaRPr>
          </a:p>
          <a:p>
            <a:pPr marL="914400" lvl="1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ka-GE" sz="2800" b="1" dirty="0">
                <a:latin typeface="+mn-lt"/>
              </a:rPr>
              <a:t>ფეკალურ-ორალური </a:t>
            </a:r>
            <a:r>
              <a:rPr lang="ka-GE" sz="2800" b="1" dirty="0" smtClean="0">
                <a:latin typeface="+mn-lt"/>
              </a:rPr>
              <a:t>?</a:t>
            </a:r>
            <a:endParaRPr lang="ka-GE" sz="2800" b="1" dirty="0">
              <a:latin typeface="+mn-lt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ka-GE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786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15" y="381000"/>
            <a:ext cx="9144000" cy="304801"/>
          </a:xfrm>
        </p:spPr>
        <p:txBody>
          <a:bodyPr>
            <a:normAutofit fontScale="90000"/>
          </a:bodyPr>
          <a:lstStyle/>
          <a:p>
            <a:r>
              <a:rPr lang="ka-GE" sz="2500" dirty="0" smtClean="0">
                <a:solidFill>
                  <a:schemeClr val="accent2"/>
                </a:solidFill>
              </a:rPr>
              <a:t/>
            </a:r>
            <a:br>
              <a:rPr lang="ka-GE" sz="2500" dirty="0" smtClean="0">
                <a:solidFill>
                  <a:schemeClr val="accent2"/>
                </a:solidFill>
              </a:rPr>
            </a:br>
            <a:r>
              <a:rPr lang="ka-GE" sz="2500" dirty="0" smtClean="0">
                <a:solidFill>
                  <a:schemeClr val="accent2"/>
                </a:solidFill>
              </a:rPr>
              <a:t/>
            </a:r>
            <a:br>
              <a:rPr lang="ka-GE" sz="2500" dirty="0" smtClean="0">
                <a:solidFill>
                  <a:schemeClr val="accent2"/>
                </a:solidFill>
              </a:rPr>
            </a:br>
            <a:r>
              <a:rPr lang="ka-GE" sz="2500" dirty="0">
                <a:solidFill>
                  <a:schemeClr val="accent2"/>
                </a:solidFill>
              </a:rPr>
              <a:t/>
            </a:r>
            <a:br>
              <a:rPr lang="ka-GE" sz="2500" dirty="0">
                <a:solidFill>
                  <a:schemeClr val="accent2"/>
                </a:solidFill>
              </a:rPr>
            </a:br>
            <a:r>
              <a:rPr lang="ka-GE" sz="2800" dirty="0" smtClean="0">
                <a:solidFill>
                  <a:schemeClr val="tx2">
                    <a:lumMod val="75000"/>
                  </a:schemeClr>
                </a:solidFill>
              </a:rPr>
              <a:t>სიმპტომები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ka-G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ka-G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599"/>
            <a:ext cx="9143999" cy="5867401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ცხელება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ხველა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  <a:endParaRPr lang="ka-GE" sz="20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dirty="0">
                <a:solidFill>
                  <a:schemeClr val="tx2">
                    <a:lumMod val="75000"/>
                  </a:schemeClr>
                </a:solidFill>
              </a:rPr>
              <a:t>სუნთქვის უკმარისობა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b="0" dirty="0">
                <a:solidFill>
                  <a:schemeClr val="tx2">
                    <a:lumMod val="75000"/>
                  </a:schemeClr>
                </a:solidFill>
              </a:rPr>
              <a:t>ზოგადი სისუსტე/დაღლილობა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b="0" dirty="0">
                <a:solidFill>
                  <a:schemeClr val="tx2">
                    <a:lumMod val="75000"/>
                  </a:schemeClr>
                </a:solidFill>
              </a:rPr>
              <a:t>თავის ტკივილი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b="0" dirty="0">
                <a:solidFill>
                  <a:schemeClr val="tx2">
                    <a:lumMod val="75000"/>
                  </a:schemeClr>
                </a:solidFill>
              </a:rPr>
              <a:t>კუნთების ტკივილი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b="0" dirty="0">
                <a:solidFill>
                  <a:schemeClr val="tx2">
                    <a:lumMod val="75000"/>
                  </a:schemeClr>
                </a:solidFill>
              </a:rPr>
              <a:t>ყნოსვის და გემოვნების შეცვლა/დაკარგვა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b="0" dirty="0">
                <a:solidFill>
                  <a:schemeClr val="tx2">
                    <a:lumMod val="75000"/>
                  </a:schemeClr>
                </a:solidFill>
              </a:rPr>
              <a:t>ყელის ტკივილი, ცხვირის გაჭედვა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a-GE" sz="2000" b="0" dirty="0">
                <a:solidFill>
                  <a:schemeClr val="tx2">
                    <a:lumMod val="75000"/>
                  </a:schemeClr>
                </a:solidFill>
              </a:rPr>
              <a:t>დიარეა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876800"/>
            <a:ext cx="6048672" cy="12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COVID-19</a:t>
            </a:r>
            <a:r>
              <a:rPr lang="ka-GE" sz="2800" dirty="0">
                <a:solidFill>
                  <a:schemeClr val="tx2">
                    <a:lumMod val="75000"/>
                  </a:schemeClr>
                </a:solidFill>
              </a:rPr>
              <a:t>-ის</a:t>
            </a:r>
            <a:r>
              <a:rPr lang="ka-GE" sz="2800" dirty="0"/>
              <a:t> </a:t>
            </a:r>
            <a:r>
              <a:rPr lang="ka-GE" sz="2800" dirty="0">
                <a:solidFill>
                  <a:schemeClr val="tx2">
                    <a:lumMod val="75000"/>
                  </a:schemeClr>
                </a:solidFill>
              </a:rPr>
              <a:t>შესაძლო შემთხვევა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144000" cy="4572001"/>
          </a:xfrm>
        </p:spPr>
        <p:txBody>
          <a:bodyPr>
            <a:normAutofit/>
          </a:bodyPr>
          <a:lstStyle/>
          <a:p>
            <a:pPr marL="4000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000" dirty="0"/>
              <a:t>პაციენტი მწვავე რესპირაციული ინფექციით და არ უკავშირდება სხვა ეტიოლოგიას, რომელიც ახსნიდა კლინიკურ მანიფესტაციას და სიმპტომების დაწყებამდე 14 დღით ადრე, მოგზაურობდა ან ცხოვრობდა </a:t>
            </a:r>
            <a:r>
              <a:rPr lang="en-US" sz="2000" dirty="0">
                <a:latin typeface="Sylfaen" pitchFamily="18" charset="0"/>
              </a:rPr>
              <a:t>COVID-19-</a:t>
            </a:r>
            <a:r>
              <a:rPr lang="ka-GE" sz="2000" dirty="0"/>
              <a:t>ის ლოკალური გავრცელების </a:t>
            </a:r>
            <a:r>
              <a:rPr lang="ka-GE" sz="2000" dirty="0" smtClean="0"/>
              <a:t>ზონაში</a:t>
            </a:r>
            <a:endParaRPr lang="en-US" sz="2000" dirty="0" smtClean="0"/>
          </a:p>
          <a:p>
            <a:pPr marL="5715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Sylfaen" pitchFamily="18" charset="0"/>
            </a:endParaRPr>
          </a:p>
          <a:p>
            <a:pPr marL="4000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000" dirty="0"/>
              <a:t>პაციენტი ნებისმიერი მწვავე რესპირაციული ინფექციით და სიმპტომების გაჩენამდე 14 დღის განმავლობაში კონტაქტი </a:t>
            </a:r>
            <a:r>
              <a:rPr lang="en-US" sz="2000" dirty="0">
                <a:latin typeface="Sylfaen" pitchFamily="18" charset="0"/>
              </a:rPr>
              <a:t>COVID-19-</a:t>
            </a:r>
            <a:r>
              <a:rPr lang="ka-GE" sz="2000" dirty="0"/>
              <a:t>ის დადასტურებულ ან სავარაუდო </a:t>
            </a:r>
            <a:r>
              <a:rPr lang="ka-GE" sz="2000" dirty="0" smtClean="0"/>
              <a:t>შემთხვევასთან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5715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Sylfaen" pitchFamily="18" charset="0"/>
            </a:endParaRPr>
          </a:p>
          <a:p>
            <a:pPr marL="4000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ka-GE" sz="2000" dirty="0"/>
              <a:t>პაციენტი მძიმე მწვავე რესპირაციული ინფექციით (ცხელებით და ერთ-ერთი რესპირატორული სიმპტომით მაინც, მაგ. ხველა, სუნთქვის უკმარისობა) და ჰოსპიტალიზაციის საჭიროება და არ უკავშირდება სხვა ეტიოლოგიას, რომელიც ახსნიდა კლინიკურ მანიფესტაციას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6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/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</a:br>
            <a:r>
              <a:rPr lang="en-US" sz="3100" dirty="0" smtClean="0">
                <a:solidFill>
                  <a:schemeClr val="tx2">
                    <a:lumMod val="75000"/>
                  </a:schemeClr>
                </a:solidFill>
                <a:latin typeface="Sylfaen" pitchFamily="18" charset="0"/>
              </a:rPr>
              <a:t>COVID-19</a:t>
            </a:r>
            <a:r>
              <a:rPr lang="ka-GE" sz="3100" dirty="0">
                <a:solidFill>
                  <a:schemeClr val="tx2">
                    <a:lumMod val="75000"/>
                  </a:schemeClr>
                </a:solidFill>
              </a:rPr>
              <a:t>-ის</a:t>
            </a:r>
            <a:r>
              <a:rPr lang="ka-GE" sz="3100" dirty="0"/>
              <a:t> </a:t>
            </a:r>
            <a:r>
              <a:rPr lang="ka-GE" sz="3100" dirty="0">
                <a:solidFill>
                  <a:schemeClr val="tx2">
                    <a:lumMod val="75000"/>
                  </a:schemeClr>
                </a:solidFill>
              </a:rPr>
              <a:t>სავარაუდო შემთხვევა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9067800" cy="48307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ka-GE" dirty="0"/>
              <a:t>შესაძლო შემთხვევა, რომლის </a:t>
            </a:r>
            <a:r>
              <a:rPr lang="en-US" dirty="0">
                <a:latin typeface="Sylfaen" pitchFamily="18" charset="0"/>
              </a:rPr>
              <a:t>COVID-19-</a:t>
            </a:r>
            <a:r>
              <a:rPr lang="ka-GE" dirty="0"/>
              <a:t>ზე</a:t>
            </a:r>
            <a:r>
              <a:rPr lang="en-US" dirty="0">
                <a:latin typeface="Sylfaen" pitchFamily="18" charset="0"/>
              </a:rPr>
              <a:t> </a:t>
            </a:r>
            <a:r>
              <a:rPr lang="ka-GE" dirty="0"/>
              <a:t>ტესტირებისას არის გაურკვეველი შედეგი </a:t>
            </a:r>
            <a:endParaRPr lang="en-US" dirty="0">
              <a:latin typeface="Sylfae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b="0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9AAF81B8-9F95-42FF-A418-5093667CFA99}"/>
              </a:ext>
            </a:extLst>
          </p:cNvPr>
          <p:cNvSpPr txBox="1">
            <a:spLocks/>
          </p:cNvSpPr>
          <p:nvPr/>
        </p:nvSpPr>
        <p:spPr>
          <a:xfrm>
            <a:off x="475860" y="2743200"/>
            <a:ext cx="8515739" cy="48437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COVID-19</a:t>
            </a:r>
            <a:r>
              <a:rPr lang="ka-GE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-ის დადასტურებული შემთხვევა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E66FE83-4DB4-421F-A1F4-5B025523C0C1}"/>
              </a:ext>
            </a:extLst>
          </p:cNvPr>
          <p:cNvSpPr/>
          <p:nvPr/>
        </p:nvSpPr>
        <p:spPr>
          <a:xfrm>
            <a:off x="228600" y="3647870"/>
            <a:ext cx="8432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Sylfaen" pitchFamily="18" charset="0"/>
                <a:ea typeface="+mj-ea"/>
                <a:cs typeface="+mj-cs"/>
              </a:rPr>
              <a:t>COVID-19-</a:t>
            </a:r>
            <a:r>
              <a:rPr lang="ka-GE" sz="2400" b="1" dirty="0">
                <a:latin typeface="Sylfaen" pitchFamily="18" charset="0"/>
                <a:ea typeface="+mj-ea"/>
                <a:cs typeface="+mj-cs"/>
              </a:rPr>
              <a:t>ით ლაბორატორიულად დადასტურებული პირი, კლინიკური გამოვლინებებისა და </a:t>
            </a:r>
            <a:r>
              <a:rPr lang="ka-GE" sz="2400" b="1" dirty="0">
                <a:latin typeface="+mn-lt"/>
                <a:cs typeface="+mn-cs"/>
              </a:rPr>
              <a:t>სიმპტომებისგან</a:t>
            </a:r>
            <a:r>
              <a:rPr lang="ka-GE" sz="2400" b="1" dirty="0">
                <a:latin typeface="Sylfaen" pitchFamily="18" charset="0"/>
                <a:ea typeface="+mj-ea"/>
                <a:cs typeface="+mj-cs"/>
              </a:rPr>
              <a:t> დამოუკიდებლად</a:t>
            </a:r>
            <a:endParaRPr lang="en-US" sz="2400" b="1" dirty="0">
              <a:latin typeface="Sylfaen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32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71601"/>
          </a:xfrm>
        </p:spPr>
        <p:txBody>
          <a:bodyPr>
            <a:normAutofit fontScale="90000"/>
          </a:bodyPr>
          <a:lstStyle/>
          <a:p>
            <a:r>
              <a:rPr lang="ka-GE" sz="2500" dirty="0" smtClean="0">
                <a:solidFill>
                  <a:schemeClr val="accent2"/>
                </a:solidFill>
              </a:rPr>
              <a:t/>
            </a:r>
            <a:br>
              <a:rPr lang="ka-GE" sz="2500" dirty="0" smtClean="0">
                <a:solidFill>
                  <a:schemeClr val="accent2"/>
                </a:solidFill>
              </a:rPr>
            </a:br>
            <a:r>
              <a:rPr lang="en-US" sz="2500" dirty="0" smtClean="0">
                <a:solidFill>
                  <a:schemeClr val="accent2"/>
                </a:solidFill>
              </a:rPr>
              <a:t/>
            </a:r>
            <a:br>
              <a:rPr lang="en-US" sz="2500" dirty="0" smtClean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chemeClr val="accent2"/>
                </a:solidFill>
              </a:rPr>
              <a:t/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ka-GE" sz="2700" dirty="0">
                <a:solidFill>
                  <a:schemeClr val="tx2">
                    <a:lumMod val="75000"/>
                  </a:schemeClr>
                </a:solidFill>
              </a:rPr>
              <a:t>ახალი კორონავირუსით (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SARS-CoV-2) </a:t>
            </a:r>
            <a:r>
              <a:rPr lang="ka-GE" sz="2700" dirty="0">
                <a:solidFill>
                  <a:schemeClr val="tx2">
                    <a:lumMod val="75000"/>
                  </a:schemeClr>
                </a:solidFill>
              </a:rPr>
              <a:t>გამოწვეულ ინფექციასთან (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COVID-19) </a:t>
            </a:r>
            <a:r>
              <a:rPr lang="ka-GE" sz="2700" dirty="0">
                <a:solidFill>
                  <a:schemeClr val="tx2">
                    <a:lumMod val="75000"/>
                  </a:schemeClr>
                </a:solidFill>
              </a:rPr>
              <a:t>დაკავშირებული რეკომენდაციები შეფასებისა და გამოცდების ეროვნული ცენტრის მიერ ორგანიზებული </a:t>
            </a:r>
            <a:r>
              <a:rPr lang="ka-GE" sz="2700" dirty="0" smtClean="0">
                <a:solidFill>
                  <a:schemeClr val="tx2">
                    <a:lumMod val="75000"/>
                  </a:schemeClr>
                </a:solidFill>
              </a:rPr>
              <a:t>გამოცდებისთვის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3999" cy="50292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ka-G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თერმოსკრინინგი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ka-GE" sz="2000" dirty="0" smtClean="0"/>
              <a:t>ადმინისტრაციის </a:t>
            </a:r>
            <a:r>
              <a:rPr lang="ka-GE" sz="2000" dirty="0"/>
              <a:t>თანამშრომლები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ka-GE" sz="2000" dirty="0"/>
              <a:t>მეთვალყურეები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ka-GE" sz="2000" dirty="0" smtClean="0"/>
              <a:t>აბიტურიენტები</a:t>
            </a:r>
            <a:endParaRPr lang="en-US" sz="2000" dirty="0" smtClean="0"/>
          </a:p>
          <a:p>
            <a:pPr marL="457200" lvl="1" indent="0">
              <a:buNone/>
            </a:pPr>
            <a:endParaRPr lang="ka-G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ka-GE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თერმოსკრინინგის </a:t>
            </a:r>
            <a:r>
              <a:rPr lang="ka-G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პირველადი შედეგი</a:t>
            </a:r>
          </a:p>
          <a:p>
            <a:pPr indent="-457200">
              <a:buFont typeface="Wingdings" panose="05000000000000000000" pitchFamily="2" charset="2"/>
              <a:buChar char="§"/>
            </a:pPr>
            <a:endParaRPr lang="ka-GE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ka-G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თუ აპლიკანტს </a:t>
            </a:r>
            <a:r>
              <a:rPr lang="ka-GE" sz="2000" dirty="0"/>
              <a:t>37</a:t>
            </a:r>
            <a:r>
              <a:rPr lang="ka-GE" sz="2000" baseline="30000" dirty="0"/>
              <a:t>0</a:t>
            </a:r>
            <a:r>
              <a:rPr lang="ru-RU" sz="2000" dirty="0"/>
              <a:t>С</a:t>
            </a:r>
            <a:r>
              <a:rPr lang="ka-GE" sz="2000" dirty="0"/>
              <a:t> </a:t>
            </a:r>
            <a:r>
              <a:rPr lang="ka-G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 </a:t>
            </a:r>
            <a:r>
              <a:rPr lang="ka-GE" sz="2000" dirty="0"/>
              <a:t>37</a:t>
            </a:r>
            <a:r>
              <a:rPr lang="ka-GE" sz="2000" baseline="30000" dirty="0"/>
              <a:t>0</a:t>
            </a:r>
            <a:r>
              <a:rPr lang="ru-RU" sz="2000" dirty="0"/>
              <a:t>С</a:t>
            </a:r>
            <a:r>
              <a:rPr lang="ka-GE" sz="2000" dirty="0"/>
              <a:t> </a:t>
            </a:r>
            <a:r>
              <a:rPr lang="ka-GE" sz="2000" dirty="0" smtClean="0"/>
              <a:t>-</a:t>
            </a:r>
            <a:r>
              <a:rPr lang="ka-G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ზე </a:t>
            </a:r>
            <a:r>
              <a:rPr lang="ka-G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მეტი ტემპერატურა დაუფიქსირდა, 15 წუთში ხდება მისი გადამოწმება ვერცხლისწყლის თერმომეტრით</a:t>
            </a:r>
          </a:p>
          <a:p>
            <a:pPr marL="0" indent="0">
              <a:buNone/>
            </a:pPr>
            <a:r>
              <a:rPr lang="ka-GE" sz="2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71601"/>
          </a:xfrm>
        </p:spPr>
        <p:txBody>
          <a:bodyPr>
            <a:normAutofit fontScale="90000"/>
          </a:bodyPr>
          <a:lstStyle/>
          <a:p>
            <a:r>
              <a:rPr lang="ka-GE" sz="2500" dirty="0" smtClean="0">
                <a:solidFill>
                  <a:schemeClr val="accent2"/>
                </a:solidFill>
              </a:rPr>
              <a:t/>
            </a:r>
            <a:br>
              <a:rPr lang="ka-GE" sz="2500" dirty="0" smtClean="0">
                <a:solidFill>
                  <a:schemeClr val="accent2"/>
                </a:solidFill>
              </a:rPr>
            </a:br>
            <a:r>
              <a:rPr lang="en-US" sz="2500" dirty="0" smtClean="0">
                <a:solidFill>
                  <a:schemeClr val="accent2"/>
                </a:solidFill>
              </a:rPr>
              <a:t/>
            </a:r>
            <a:br>
              <a:rPr lang="en-US" sz="2500" dirty="0" smtClean="0">
                <a:solidFill>
                  <a:schemeClr val="accent2"/>
                </a:solidFill>
              </a:rPr>
            </a:br>
            <a:r>
              <a:rPr lang="en-US" sz="2500" dirty="0">
                <a:solidFill>
                  <a:schemeClr val="accent2"/>
                </a:solidFill>
              </a:rPr>
              <a:t/>
            </a:r>
            <a:br>
              <a:rPr lang="en-US" sz="2500" dirty="0">
                <a:solidFill>
                  <a:schemeClr val="accent2"/>
                </a:solidFill>
              </a:rPr>
            </a:br>
            <a:r>
              <a:rPr lang="ka-GE" sz="2700" dirty="0">
                <a:solidFill>
                  <a:schemeClr val="tx2">
                    <a:lumMod val="75000"/>
                  </a:schemeClr>
                </a:solidFill>
              </a:rPr>
              <a:t>ახალი კორონავირუსით (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SARS-CoV-2) </a:t>
            </a:r>
            <a:r>
              <a:rPr lang="ka-GE" sz="2700" dirty="0">
                <a:solidFill>
                  <a:schemeClr val="tx2">
                    <a:lumMod val="75000"/>
                  </a:schemeClr>
                </a:solidFill>
              </a:rPr>
              <a:t>გამოწვეულ ინფექციასთან (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COVID-19) </a:t>
            </a:r>
            <a:r>
              <a:rPr lang="ka-GE" sz="2700" dirty="0">
                <a:solidFill>
                  <a:schemeClr val="tx2">
                    <a:lumMod val="75000"/>
                  </a:schemeClr>
                </a:solidFill>
              </a:rPr>
              <a:t>დაკავშირებული რეკომენდაციები შეფასებისა და გამოცდების ეროვნული ცენტრის მიერ ორგანიზებული </a:t>
            </a:r>
            <a:r>
              <a:rPr lang="ka-GE" sz="2700" dirty="0" smtClean="0">
                <a:solidFill>
                  <a:schemeClr val="tx2">
                    <a:lumMod val="75000"/>
                  </a:schemeClr>
                </a:solidFill>
              </a:rPr>
              <a:t>გამოცდებისთვის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5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3999" cy="50292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ka-G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ka-GE" sz="2000" dirty="0"/>
              <a:t>გამოცდის წინა დღეებში</a:t>
            </a:r>
            <a:r>
              <a:rPr lang="en-US" sz="2000" dirty="0"/>
              <a:t> </a:t>
            </a:r>
            <a:r>
              <a:rPr lang="ka-GE" sz="2000" dirty="0"/>
              <a:t>აბიტურიენტმა მაღალი ტემპერატურის დაფიქსირების შემთხვევაში უნდა ჩაიტაროს პჯრ-ტესტი და წარმოადგინოს ცნობა, რომ არ არიან კოვიდით ინფიცირებული. </a:t>
            </a:r>
          </a:p>
          <a:p>
            <a:pPr>
              <a:buFont typeface="Wingdings" panose="05000000000000000000" pitchFamily="2" charset="2"/>
              <a:buChar char="§"/>
            </a:pPr>
            <a:endParaRPr lang="ka-G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ka-GE" sz="2000" dirty="0"/>
              <a:t>ქრონიკული სიცხის არსებობის შემთხვევაში, უნდა წარმოადგინოს სამედიცინო დაწესებულების ოჯახის ექიმის </a:t>
            </a:r>
            <a:r>
              <a:rPr lang="en-US" sz="2000" dirty="0"/>
              <a:t>(</a:t>
            </a:r>
            <a:r>
              <a:rPr lang="ka-GE" sz="2000" dirty="0"/>
              <a:t>ან ქრონიკული დაავადების არსებობის შემთხვევაში, შესაბამისი ექიმ-სპეციალისტის) </a:t>
            </a:r>
            <a:r>
              <a:rPr lang="ka-GE" sz="2000" u="sng" dirty="0"/>
              <a:t>ცნობა (ფორმა #100). </a:t>
            </a:r>
          </a:p>
          <a:p>
            <a:pPr marL="0" indent="0">
              <a:buNone/>
            </a:pPr>
            <a:endParaRPr lang="en-US" sz="2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სოფლის ექიმი პჯდ საბჭო 21 01 14 (4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სოფლის ექიმი პჯდ საბჭო 21 01 14 (4)</Template>
  <TotalTime>6357</TotalTime>
  <Words>1070</Words>
  <Application>Microsoft Office PowerPoint</Application>
  <PresentationFormat>On-screen Show (4:3)</PresentationFormat>
  <Paragraphs>151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სოფლის ექიმი პჯდ საბჭო 21 01 14 (4)</vt:lpstr>
      <vt:lpstr>ეროვნული გამოცდები  ინსტრუქცია სამედიცინო პერსონალისთვის</vt:lpstr>
      <vt:lpstr>   კორონავირუსი   </vt:lpstr>
      <vt:lpstr>  ახლადაღმოცენებული კორონავირუსები </vt:lpstr>
      <vt:lpstr>PowerPoint Presentation</vt:lpstr>
      <vt:lpstr>   სიმპტომები   </vt:lpstr>
      <vt:lpstr>  COVID-19-ის შესაძლო შემთხვევა</vt:lpstr>
      <vt:lpstr> COVID-19-ის სავარაუდო შემთხვევა</vt:lpstr>
      <vt:lpstr>   ახალი კორონავირუსით (SARS-CoV-2) გამოწვეულ ინფექციასთან (COVID-19) დაკავშირებული რეკომენდაციები შეფასებისა და გამოცდების ეროვნული ცენტრის მიერ ორგანიზებული გამოცდებისთვის </vt:lpstr>
      <vt:lpstr>   ახალი კორონავირუსით (SARS-CoV-2) გამოწვეულ ინფექციასთან (COVID-19) დაკავშირებული რეკომენდაციები შეფასებისა და გამოცდების ეროვნული ცენტრის მიერ ორგანიზებული გამოცდებისთვის </vt:lpstr>
      <vt:lpstr>   თერმოსკრინინგის ალგორითმი  </vt:lpstr>
      <vt:lpstr>   თერმოსკრინინგის ალგორითმი  </vt:lpstr>
      <vt:lpstr>   თერმოსკრინინგის ალგორითმი  </vt:lpstr>
      <vt:lpstr> გრიპის, გაცივებითი დაავადებების და COVID-19-ის განმასხვავებელი კლინიკური ნიშნები</vt:lpstr>
      <vt:lpstr> უსაფრთხოების ღონისძიებები სიცხიანი აპლიკანტის გასინჯვისას  </vt:lpstr>
      <vt:lpstr>სამედიცინო ნიღაბი</vt:lpstr>
      <vt:lpstr> ნიღბის მორგების და მოხსნის  წესები</vt:lpstr>
      <vt:lpstr>PowerPoint Presentation</vt:lpstr>
    </vt:vector>
  </TitlesOfParts>
  <Company>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Nino Berdzuli</dc:creator>
  <cp:lastModifiedBy>Marine Baidauri</cp:lastModifiedBy>
  <cp:revision>698</cp:revision>
  <cp:lastPrinted>2017-11-27T07:20:42Z</cp:lastPrinted>
  <dcterms:created xsi:type="dcterms:W3CDTF">2012-02-03T10:47:59Z</dcterms:created>
  <dcterms:modified xsi:type="dcterms:W3CDTF">2020-06-29T07:19:52Z</dcterms:modified>
</cp:coreProperties>
</file>