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66" r:id="rId3"/>
    <p:sldId id="285" r:id="rId4"/>
    <p:sldId id="286" r:id="rId5"/>
    <p:sldId id="28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Torua" initials="DT" lastIdx="11" clrIdx="0">
    <p:extLst>
      <p:ext uri="{19B8F6BF-5375-455C-9EA6-DF929625EA0E}">
        <p15:presenceInfo xmlns:p15="http://schemas.microsoft.com/office/powerpoint/2012/main" userId="David Toru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67" d="100"/>
          <a:sy n="67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6T14:00:57.631" idx="5">
    <p:pos x="5330" y="1565"/>
    <p:text>სოფლის ამბულატორიები:
აშენებულია / რეაბილიტირებულია - 341;
დაგეგმილი მშენებლობა / რეაბილიტაცია - 609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6T09:51:24.360" idx="1">
    <p:pos x="5390" y="524"/>
    <p:text>საგანგებო სიტუაციების კოორდინაციისა და გადაუდებელი დახმარების ცენტრი</p:text>
    <p:extLst>
      <p:ext uri="{C676402C-5697-4E1C-873F-D02D1690AC5C}">
        <p15:threadingInfo xmlns:p15="http://schemas.microsoft.com/office/powerpoint/2012/main" timeZoneBias="-240"/>
      </p:ext>
    </p:extLst>
  </p:cm>
  <p:cm authorId="1" dt="2020-06-16T09:52:18.112" idx="2">
    <p:pos x="5416" y="1100"/>
    <p:text>2020 წლის 1 იანვარს გაერთიანდა</p:text>
    <p:extLst>
      <p:ext uri="{C676402C-5697-4E1C-873F-D02D1690AC5C}">
        <p15:threadingInfo xmlns:p15="http://schemas.microsoft.com/office/powerpoint/2012/main" timeZoneBias="-240"/>
      </p:ext>
    </p:extLst>
  </p:cm>
  <p:cm authorId="1" dt="2020-06-16T14:04:12.602" idx="7">
    <p:pos x="2914" y="1823"/>
    <p:text>2019 ივლისი -  დღემდე:
18 შენობა დასრულდა.
სულ (2018-2020 წწ.):
აშენებულია - 34;
მიმდინარეობს - 40;</p:text>
    <p:extLst mod="1">
      <p:ext uri="{C676402C-5697-4E1C-873F-D02D1690AC5C}">
        <p15:threadingInfo xmlns:p15="http://schemas.microsoft.com/office/powerpoint/2012/main" timeZoneBias="-240"/>
      </p:ext>
    </p:extLst>
  </p:cm>
  <p:cm authorId="1" dt="2020-06-16T14:04:30.598" idx="8">
    <p:pos x="4754" y="1616"/>
    <p:text>2019 ივლისი -  დღემდე:
120 ავტომობილი (აქედან 7 რეანიმობილი);
60- გადმოცემის პროცესშია (აქედან 15 რეანიმობილია). 
სულ:
2014-დან დღემდე - 362 ერთეული განახლდა (აქედან 21 რეანიმობილი) - არ შედის 60 ახალი, გადმოცემის პროცესში რომ არის</p:text>
    <p:extLst mod="1">
      <p:ext uri="{C676402C-5697-4E1C-873F-D02D1690AC5C}">
        <p15:threadingInfo xmlns:p15="http://schemas.microsoft.com/office/powerpoint/2012/main" timeZoneBias="-240"/>
      </p:ext>
    </p:extLst>
  </p:cm>
  <p:cm authorId="1" dt="2020-06-16T14:09:06.462" idx="9">
    <p:pos x="2940" y="1995"/>
    <p:text>1. 2019 ივლისი - დღემდე:
944469 სასწრაფოს გამოძახება
7475 რეფერალის გამოძახება.                                                                              2. 2019 წ. იანვრიდან - დეკემრის ჩათვლით - სასწრაფო - 755833 და რეფერალი - 7623.  2020 წ. იანვარი - მაისის ჩათვლით - სასწრაფო - 578891; რეფერალი - 3866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6T10:58:43.210" idx="4">
    <p:pos x="3903" y="413"/>
    <p:text>ცენტრის</p:text>
    <p:extLst>
      <p:ext uri="{C676402C-5697-4E1C-873F-D02D1690AC5C}">
        <p15:threadingInfo xmlns:p15="http://schemas.microsoft.com/office/powerpoint/2012/main" timeZoneBias="-240"/>
      </p:ext>
    </p:extLst>
  </p:cm>
  <p:cm authorId="1" dt="2020-06-16T14:48:54.335" idx="10">
    <p:pos x="2457" y="1449"/>
    <p:text>ეს სლაიდი ამოსაღებია, ვინაიდან ასახავს რეფერალის გამოძახებას და ამ კონტექსტში არ ჯდება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6T15:39:40.421" idx="11">
    <p:pos x="4905" y="1107"/>
    <p:text>შეიძლება ზედა სლაიდის მაგივრად ამის და ამის შემდგომი სლაიდის გამოყენება</p:text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DDCA3-D13B-4A4C-B155-2F634C9F7D6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AEEFB-BA54-4BD4-A858-ED79481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9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600" dirty="0" smtClean="0"/>
              <a:t>2019 წლიდან სამინისტრომ შეიმუშავა სოფლის ექიმის პროგრამის მართვის ახალი მოდელი</a:t>
            </a:r>
            <a:r>
              <a:rPr lang="en-US" sz="1600" dirty="0" smtClean="0"/>
              <a:t>: </a:t>
            </a:r>
          </a:p>
          <a:p>
            <a:pPr lvl="1"/>
            <a:r>
              <a:rPr lang="ka-GE" sz="1600" dirty="0" smtClean="0"/>
              <a:t>სოფლის ექიმის, სოფლის ექთნის სტატუსი შეიცვალა და გახდა მიკ¬რო ბიზნესის სტატუსის მქონე ფიზიკური პირი. </a:t>
            </a:r>
          </a:p>
          <a:p>
            <a:pPr lvl="1"/>
            <a:r>
              <a:rPr lang="ka-GE" sz="1600" dirty="0" smtClean="0"/>
              <a:t>სოფლის ექიმს და ექთანს მიეცა შესაძლებლობა ისარგებლონ შვებულებით და უქმე დღეებით.</a:t>
            </a:r>
          </a:p>
          <a:p>
            <a:pPr lvl="1"/>
            <a:r>
              <a:rPr lang="ka-GE" sz="1600" dirty="0" smtClean="0"/>
              <a:t>სახელმწიფო პროგრამის ფარგლებში იფარება აუცილებელი მედიკამენტები, სამედიცინო დოკუმენტაცია, რეცეპტის ბლანკები, სამედიცინო ნარჩენების მართვა და ინტერნეტმომსახურების უზრუნველსაყოფად მოდემი და ინტერნეტ სერვისი</a:t>
            </a:r>
          </a:p>
          <a:p>
            <a:r>
              <a:rPr lang="ka-GE" sz="1600" dirty="0" smtClean="0"/>
              <a:t>2019 წელს მთელი ქვეყნის მასშტაბით გარემონტდა 400 ამბულატორია. </a:t>
            </a:r>
          </a:p>
          <a:p>
            <a:r>
              <a:rPr lang="ka-GE" sz="1600" dirty="0" smtClean="0"/>
              <a:t>2020 წლიდან მოხდება  მათი უახლესი  თანამედროვე ტექნოლოგიებით აღჭურვა და დამატებით 250-მდე ახალი ამბულატორიის რეაბილიტაცია და აღჭურვა.</a:t>
            </a:r>
          </a:p>
          <a:p>
            <a:r>
              <a:rPr lang="ka-GE" sz="1600" dirty="0" smtClean="0"/>
              <a:t>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</a:t>
            </a:r>
          </a:p>
          <a:p>
            <a:r>
              <a:rPr lang="ka-GE" sz="1600" dirty="0" smtClean="0"/>
              <a:t>თბილისში, ბათუმსა და ქუთაისში დასრულდა სელექტიური კონტრაქტირების პირველი ეტაპი : პროგრამაში მონაწილეობა გააგრძელა 140-დან 85 პჯდ ცენტრმა</a:t>
            </a:r>
          </a:p>
          <a:p>
            <a:r>
              <a:rPr lang="ka-GE" sz="1600" dirty="0" smtClean="0"/>
              <a:t>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AEEFB-BA54-4BD4-A858-ED79481BD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D200F-0C7B-4C12-923E-900AA9115EC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F800-8A5A-4E4F-8EDA-D34D14F936F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latin typeface="Sylfaen" panose="010A0502050306030303" pitchFamily="18" charset="0"/>
              </a:rPr>
              <a:t>პირველადი ჯანდაცვა- ჯანდაცვის სისტემის საფუძველი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Autofit/>
          </a:bodyPr>
          <a:lstStyle/>
          <a:p>
            <a:r>
              <a:rPr lang="ka-GE" sz="1800" dirty="0" smtClean="0">
                <a:latin typeface="Sylfaen" panose="010A0502050306030303" pitchFamily="18" charset="0"/>
              </a:rPr>
              <a:t>2019 </a:t>
            </a:r>
            <a:r>
              <a:rPr lang="ka-GE" sz="1800" dirty="0">
                <a:latin typeface="Sylfaen" panose="010A0502050306030303" pitchFamily="18" charset="0"/>
              </a:rPr>
              <a:t>წლიდან სამინისტრომ შეიმუშავა სოფლის ექიმის პროგრამის მართვის ახალი </a:t>
            </a:r>
            <a:r>
              <a:rPr lang="ka-GE" sz="1800" dirty="0" smtClean="0">
                <a:latin typeface="Sylfaen" panose="010A0502050306030303" pitchFamily="18" charset="0"/>
              </a:rPr>
              <a:t>მოდელი, რამაც გააუმჯობესა სოფლის ექიმისა და ექთნის სამუშაო პირობები</a:t>
            </a:r>
            <a:endParaRPr lang="en-US" sz="1800" dirty="0" smtClean="0">
              <a:latin typeface="Sylfaen" panose="010A0502050306030303" pitchFamily="18" charset="0"/>
            </a:endParaRPr>
          </a:p>
          <a:p>
            <a:r>
              <a:rPr lang="ka-GE" sz="1800" dirty="0" smtClean="0">
                <a:latin typeface="Sylfaen" panose="010A0502050306030303" pitchFamily="18" charset="0"/>
              </a:rPr>
              <a:t>2019 </a:t>
            </a:r>
            <a:r>
              <a:rPr lang="ka-GE" sz="1800" dirty="0">
                <a:latin typeface="Sylfaen" panose="010A0502050306030303" pitchFamily="18" charset="0"/>
              </a:rPr>
              <a:t>წელს მთელი ქვეყნის მასშტაბით </a:t>
            </a:r>
            <a:r>
              <a:rPr lang="ka-GE" sz="1800" dirty="0" smtClean="0">
                <a:latin typeface="Sylfaen" panose="010A0502050306030303" pitchFamily="18" charset="0"/>
              </a:rPr>
              <a:t>გარემონტდა 400 </a:t>
            </a:r>
            <a:r>
              <a:rPr lang="ka-GE" sz="1800" dirty="0">
                <a:latin typeface="Sylfaen" panose="010A0502050306030303" pitchFamily="18" charset="0"/>
              </a:rPr>
              <a:t>ამბულატორია. </a:t>
            </a:r>
            <a:endParaRPr lang="ka-GE" sz="1800" dirty="0" smtClean="0">
              <a:latin typeface="Sylfaen" panose="010A0502050306030303" pitchFamily="18" charset="0"/>
            </a:endParaRPr>
          </a:p>
          <a:p>
            <a:r>
              <a:rPr lang="ka-GE" sz="1800" dirty="0" smtClean="0">
                <a:latin typeface="Sylfaen" panose="010A0502050306030303" pitchFamily="18" charset="0"/>
              </a:rPr>
              <a:t>2020 </a:t>
            </a:r>
            <a:r>
              <a:rPr lang="ka-GE" sz="1800" dirty="0">
                <a:latin typeface="Sylfaen" panose="010A0502050306030303" pitchFamily="18" charset="0"/>
              </a:rPr>
              <a:t>წლიდან მოხდება  მათი უახლესი  თანამედროვე ტექნოლოგიებით აღჭურვა და დამატებით 250-მდე ახალი ამბულატორიის რეაბილიტაცია და აღჭურვა</a:t>
            </a:r>
            <a:r>
              <a:rPr lang="ka-GE" sz="1800" dirty="0" smtClean="0">
                <a:latin typeface="Sylfaen" panose="010A0502050306030303" pitchFamily="18" charset="0"/>
              </a:rPr>
              <a:t>.</a:t>
            </a:r>
          </a:p>
          <a:p>
            <a:r>
              <a:rPr lang="ka-GE" sz="1800" dirty="0" smtClean="0">
                <a:latin typeface="Sylfaen" panose="010A0502050306030303" pitchFamily="18" charset="0"/>
              </a:rPr>
              <a:t>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(ბაზრის კვლევა)</a:t>
            </a:r>
          </a:p>
          <a:p>
            <a:r>
              <a:rPr lang="ka-GE" sz="1800" dirty="0" smtClean="0">
                <a:latin typeface="Sylfaen" panose="010A0502050306030303" pitchFamily="18" charset="0"/>
              </a:rPr>
              <a:t>თბილისში, ბათუმსა და ქუთაისში დასრულდა სელექტიური კონტრაქტირების პირველი ეტაპი : პროგრამაში მონაწილეობა გააგრძელა 140-დან 85 პჯდ ცენტრმა</a:t>
            </a:r>
          </a:p>
          <a:p>
            <a:r>
              <a:rPr lang="ka-GE" sz="1800" dirty="0" smtClean="0">
                <a:latin typeface="Sylfaen" panose="010A0502050306030303" pitchFamily="18" charset="0"/>
              </a:rPr>
              <a:t>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 </a:t>
            </a:r>
            <a:endParaRPr lang="ka-GE" sz="1800" dirty="0">
              <a:latin typeface="Sylfaen" panose="010A0502050306030303" pitchFamily="18" charset="0"/>
            </a:endParaRPr>
          </a:p>
          <a:p>
            <a:endParaRPr lang="en-US" sz="18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dirty="0">
                <a:latin typeface="Sylfaen" panose="010A0502050306030303" pitchFamily="18" charset="0"/>
              </a:rPr>
              <a:t>საგანგებო სიტუაციების კოორდინაციისა და გადაუდებელი დახმარების </a:t>
            </a:r>
            <a:r>
              <a:rPr lang="ka-GE" sz="3200" dirty="0" smtClean="0">
                <a:latin typeface="Sylfaen" panose="010A0502050306030303" pitchFamily="18" charset="0"/>
              </a:rPr>
              <a:t>სამსახური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Autofit/>
          </a:bodyPr>
          <a:lstStyle/>
          <a:p>
            <a:r>
              <a:rPr lang="ka-GE" sz="1800" dirty="0" smtClean="0">
                <a:latin typeface="Sylfaen" panose="010A0502050306030303" pitchFamily="18" charset="0"/>
              </a:rPr>
              <a:t>გადაუდებელ შემთხვევებზე სწრაფი და ეფექტური რეაგირებისთვის 2019 წელს გაერთიანდა თბილისის და ყველა სხვა რეგიონის სასწრაფო დახმარების სამსახურები</a:t>
            </a:r>
          </a:p>
          <a:p>
            <a:r>
              <a:rPr lang="ka-GE" sz="1800" dirty="0" smtClean="0">
                <a:latin typeface="Sylfaen" panose="010A0502050306030303" pitchFamily="18" charset="0"/>
              </a:rPr>
              <a:t>განახლდა სერვისისთვის მატერიალურ ტექნიკური ბაზა: </a:t>
            </a:r>
            <a:r>
              <a:rPr lang="en-US" sz="1800" dirty="0" smtClean="0">
                <a:latin typeface="Sylfaen" panose="010A0502050306030303" pitchFamily="18" charset="0"/>
              </a:rPr>
              <a:t>XXXX </a:t>
            </a:r>
            <a:r>
              <a:rPr lang="ka-GE" sz="1800" dirty="0" smtClean="0">
                <a:latin typeface="Sylfaen" panose="010A0502050306030303" pitchFamily="18" charset="0"/>
              </a:rPr>
              <a:t>ავტობოლი და </a:t>
            </a:r>
            <a:r>
              <a:rPr lang="en-US" sz="1800" dirty="0" smtClean="0">
                <a:latin typeface="Sylfaen" panose="010A0502050306030303" pitchFamily="18" charset="0"/>
              </a:rPr>
              <a:t>XXX </a:t>
            </a:r>
            <a:r>
              <a:rPr lang="ka-GE" sz="1800" dirty="0" smtClean="0">
                <a:latin typeface="Sylfaen" panose="010A0502050306030303" pitchFamily="18" charset="0"/>
              </a:rPr>
              <a:t>სერვის ცენტრი </a:t>
            </a:r>
          </a:p>
          <a:p>
            <a:r>
              <a:rPr lang="ka-GE" sz="1800" dirty="0" smtClean="0">
                <a:latin typeface="Sylfaen" panose="010A0502050306030303" pitchFamily="18" charset="0"/>
              </a:rPr>
              <a:t>მომსახურება გაეწია </a:t>
            </a:r>
            <a:r>
              <a:rPr lang="en-US" sz="1800" dirty="0" smtClean="0">
                <a:latin typeface="Sylfaen" panose="010A0502050306030303" pitchFamily="18" charset="0"/>
              </a:rPr>
              <a:t>XXX </a:t>
            </a:r>
            <a:r>
              <a:rPr lang="ka-GE" sz="1800" dirty="0" smtClean="0">
                <a:latin typeface="Sylfaen" panose="010A0502050306030303" pitchFamily="18" charset="0"/>
              </a:rPr>
              <a:t>მოქალაქეს</a:t>
            </a:r>
          </a:p>
          <a:p>
            <a:pPr>
              <a:buClr>
                <a:srgbClr val="245888"/>
              </a:buClr>
              <a:buSzPct val="130000"/>
            </a:pPr>
            <a:r>
              <a:rPr lang="ka-GE" sz="1800" dirty="0" smtClean="0">
                <a:latin typeface="Sylfaen" panose="010A0502050306030303" pitchFamily="18" charset="0"/>
              </a:rPr>
              <a:t>ცენტრის </a:t>
            </a:r>
            <a:r>
              <a:rPr lang="ka-GE" sz="1800" dirty="0">
                <a:latin typeface="Sylfaen" panose="010A0502050306030303" pitchFamily="18" charset="0"/>
              </a:rPr>
              <a:t>აკრედიტირებული სასწავლო პროგრამის ,,სასწრაფო სამედიცინო დახმარების სამსახურის ექიმამდელი, პრეჰოსპიტალური, გადაუდებელი სამედიცინო დახმარების სპეციალისტი-პარამედიკოსის სპეციალიზაციის კურსის“ გავლის შედეგად გადამზადდა და დასაქმდა 81 </a:t>
            </a:r>
            <a:r>
              <a:rPr lang="ka-GE" sz="1800" dirty="0" smtClean="0">
                <a:latin typeface="Sylfaen" panose="010A0502050306030303" pitchFamily="18" charset="0"/>
              </a:rPr>
              <a:t>პარამედიკოსი</a:t>
            </a:r>
            <a:endParaRPr lang="ka-GE" sz="1800" dirty="0">
              <a:latin typeface="Sylfaen" panose="010A0502050306030303" pitchFamily="18" charset="0"/>
            </a:endParaRPr>
          </a:p>
          <a:p>
            <a:pPr>
              <a:buClr>
                <a:srgbClr val="245888"/>
              </a:buClr>
              <a:buSzPct val="130000"/>
            </a:pPr>
            <a:r>
              <a:rPr lang="ka-GE" sz="1800" dirty="0" smtClean="0">
                <a:latin typeface="Sylfaen" panose="010A0502050306030303" pitchFamily="18" charset="0"/>
              </a:rPr>
              <a:t>საფუძველი ჩაეყარა </a:t>
            </a:r>
            <a:r>
              <a:rPr lang="ka-GE" sz="1800" dirty="0">
                <a:latin typeface="Sylfaen" panose="010A0502050306030303" pitchFamily="18" charset="0"/>
              </a:rPr>
              <a:t>საერთაშორისო თანამშრომლობას </a:t>
            </a:r>
            <a:r>
              <a:rPr lang="ka-GE" sz="1800" dirty="0" smtClean="0">
                <a:latin typeface="Sylfaen" panose="010A0502050306030303" pitchFamily="18" charset="0"/>
              </a:rPr>
              <a:t>ირლანდიის</a:t>
            </a:r>
            <a:r>
              <a:rPr lang="ka-GE" sz="1800" dirty="0">
                <a:latin typeface="Sylfaen" panose="010A0502050306030303" pitchFamily="18" charset="0"/>
              </a:rPr>
              <a:t>, პოლონეთის, ისრაელის, ბელორუსიის სასწრაფო გადაუდებელი სამედიცინო დახმარების </a:t>
            </a:r>
            <a:r>
              <a:rPr lang="ka-GE" sz="1800" dirty="0" smtClean="0">
                <a:latin typeface="Sylfaen" panose="010A0502050306030303" pitchFamily="18" charset="0"/>
              </a:rPr>
              <a:t>ცენტრებთან</a:t>
            </a:r>
          </a:p>
        </p:txBody>
      </p:sp>
    </p:spTree>
    <p:extLst>
      <p:ext uri="{BB962C8B-B14F-4D97-AF65-F5344CB8AC3E}">
        <p14:creationId xmlns:p14="http://schemas.microsoft.com/office/powerpoint/2010/main" val="31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dirty="0">
                <a:latin typeface="Sylfaen" panose="010A0502050306030303" pitchFamily="18" charset="0"/>
              </a:rPr>
              <a:t>საგანგებო სიტუაციების კოორდინაციისა და გადაუდებელი დახმარების </a:t>
            </a:r>
            <a:r>
              <a:rPr lang="ka-GE" sz="2400" dirty="0" smtClean="0">
                <a:latin typeface="Sylfaen" panose="010A0502050306030303" pitchFamily="18" charset="0"/>
              </a:rPr>
              <a:t>სამსახურის საინფორმაციო-ტექნოლოგიური უზრუნველყოფა 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672408"/>
          </a:xfrm>
        </p:spPr>
        <p:txBody>
          <a:bodyPr>
            <a:noAutofit/>
          </a:bodyPr>
          <a:lstStyle/>
          <a:p>
            <a:pPr>
              <a:buClr>
                <a:srgbClr val="245888"/>
              </a:buClr>
              <a:buSzPct val="130000"/>
            </a:pPr>
            <a:r>
              <a:rPr lang="ka-GE" sz="1600" dirty="0" smtClean="0">
                <a:latin typeface="Sylfaen" panose="010A0502050306030303" pitchFamily="18" charset="0"/>
              </a:rPr>
              <a:t>ცენტრის საინფორმაციო სისტემის და </a:t>
            </a:r>
            <a:r>
              <a:rPr lang="en-US" sz="1600" dirty="0" smtClean="0">
                <a:latin typeface="Sylfaen" panose="010A0502050306030303" pitchFamily="18" charset="0"/>
              </a:rPr>
              <a:t>GPS </a:t>
            </a:r>
            <a:r>
              <a:rPr lang="ka-GE" sz="1600" dirty="0" smtClean="0">
                <a:latin typeface="Sylfaen" panose="010A0502050306030303" pitchFamily="18" charset="0"/>
              </a:rPr>
              <a:t>სისტემის ინტეგრაცია</a:t>
            </a:r>
          </a:p>
          <a:p>
            <a:pPr>
              <a:buClr>
                <a:srgbClr val="245888"/>
              </a:buClr>
              <a:buSzPct val="130000"/>
            </a:pPr>
            <a:r>
              <a:rPr lang="ka-GE" sz="1600" dirty="0" smtClean="0">
                <a:latin typeface="Sylfaen" panose="010A0502050306030303" pitchFamily="18" charset="0"/>
              </a:rPr>
              <a:t>იძლევა პაციენტის </a:t>
            </a:r>
            <a:r>
              <a:rPr lang="ka-GE" sz="1600" dirty="0">
                <a:latin typeface="Sylfaen" panose="010A0502050306030303" pitchFamily="18" charset="0"/>
              </a:rPr>
              <a:t>ბარათის ჭრილში თვალი </a:t>
            </a:r>
            <a:r>
              <a:rPr lang="ka-GE" sz="1600" dirty="0" smtClean="0">
                <a:latin typeface="Sylfaen" panose="010A0502050306030303" pitchFamily="18" charset="0"/>
              </a:rPr>
              <a:t>ბრიგადის </a:t>
            </a:r>
            <a:r>
              <a:rPr lang="ka-GE" sz="1600" dirty="0">
                <a:latin typeface="Sylfaen" panose="010A0502050306030303" pitchFamily="18" charset="0"/>
              </a:rPr>
              <a:t>მიერ განვლილ </a:t>
            </a:r>
            <a:r>
              <a:rPr lang="ka-GE" sz="1600" dirty="0" smtClean="0">
                <a:latin typeface="Sylfaen" panose="010A0502050306030303" pitchFamily="18" charset="0"/>
              </a:rPr>
              <a:t>ტრაექტორიას და გეოგრაფიული დაშორების მიხედვით პაციენტის გადამისამართების საშუალებას.</a:t>
            </a:r>
            <a:endParaRPr lang="en-US" sz="1600" dirty="0">
              <a:latin typeface="Sylfaen" panose="010A0502050306030303" pitchFamily="18" charset="0"/>
            </a:endParaRPr>
          </a:p>
          <a:p>
            <a:pPr>
              <a:buClr>
                <a:srgbClr val="245888"/>
              </a:buClr>
              <a:buSzPct val="130000"/>
            </a:pPr>
            <a:endParaRPr lang="ka-GE" sz="1800" dirty="0">
              <a:latin typeface="Sylfaen" panose="010A05020503060303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5696" y="2636912"/>
            <a:ext cx="5321694" cy="3947862"/>
            <a:chOff x="180258" y="950668"/>
            <a:chExt cx="9144000" cy="4956663"/>
          </a:xfrm>
        </p:grpSpPr>
        <p:grpSp>
          <p:nvGrpSpPr>
            <p:cNvPr id="5" name="Group 4"/>
            <p:cNvGrpSpPr/>
            <p:nvPr/>
          </p:nvGrpSpPr>
          <p:grpSpPr>
            <a:xfrm>
              <a:off x="180258" y="950668"/>
              <a:ext cx="9144000" cy="4956663"/>
              <a:chOff x="180258" y="950668"/>
              <a:chExt cx="9144000" cy="495666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80258" y="950668"/>
                <a:ext cx="9144000" cy="4956663"/>
                <a:chOff x="180258" y="950668"/>
                <a:chExt cx="9144000" cy="495666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80258" y="950668"/>
                  <a:ext cx="9144000" cy="4956663"/>
                  <a:chOff x="180258" y="950668"/>
                  <a:chExt cx="9144000" cy="4956663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180258" y="950668"/>
                    <a:ext cx="9144000" cy="4956663"/>
                    <a:chOff x="180258" y="950668"/>
                    <a:chExt cx="9144000" cy="4956663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180258" y="950668"/>
                      <a:ext cx="9144000" cy="4956663"/>
                      <a:chOff x="180258" y="950668"/>
                      <a:chExt cx="9144000" cy="4956663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180258" y="950668"/>
                        <a:ext cx="9144000" cy="4956663"/>
                        <a:chOff x="180258" y="950668"/>
                        <a:chExt cx="9144000" cy="4956663"/>
                      </a:xfrm>
                    </p:grpSpPr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180258" y="950668"/>
                          <a:ext cx="9144000" cy="4956663"/>
                          <a:chOff x="180258" y="950668"/>
                          <a:chExt cx="9144000" cy="4956663"/>
                        </a:xfrm>
                      </p:grpSpPr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180258" y="950668"/>
                            <a:ext cx="9144000" cy="4956663"/>
                            <a:chOff x="180258" y="950668"/>
                            <a:chExt cx="9144000" cy="4956663"/>
                          </a:xfrm>
                        </p:grpSpPr>
                        <p:grpSp>
                          <p:nvGrpSpPr>
                            <p:cNvPr id="21" name="Group 20"/>
                            <p:cNvGrpSpPr/>
                            <p:nvPr/>
                          </p:nvGrpSpPr>
                          <p:grpSpPr>
                            <a:xfrm>
                              <a:off x="180258" y="950668"/>
                              <a:ext cx="9144000" cy="4956663"/>
                              <a:chOff x="180258" y="950668"/>
                              <a:chExt cx="9144000" cy="4956663"/>
                            </a:xfrm>
                          </p:grpSpPr>
                          <p:grpSp>
                            <p:nvGrpSpPr>
                              <p:cNvPr id="23" name="Group 22"/>
                              <p:cNvGrpSpPr/>
                              <p:nvPr/>
                            </p:nvGrpSpPr>
                            <p:grpSpPr>
                              <a:xfrm>
                                <a:off x="180258" y="950668"/>
                                <a:ext cx="9144000" cy="4956663"/>
                                <a:chOff x="180258" y="950668"/>
                                <a:chExt cx="9144000" cy="4956663"/>
                              </a:xfrm>
                            </p:grpSpPr>
                            <p:grpSp>
                              <p:nvGrpSpPr>
                                <p:cNvPr id="25" name="Group 24"/>
                                <p:cNvGrpSpPr/>
                                <p:nvPr/>
                              </p:nvGrpSpPr>
                              <p:grpSpPr>
                                <a:xfrm>
                                  <a:off x="180258" y="950668"/>
                                  <a:ext cx="9144000" cy="4956663"/>
                                  <a:chOff x="180258" y="950668"/>
                                  <a:chExt cx="9144000" cy="4956663"/>
                                </a:xfrm>
                              </p:grpSpPr>
                              <p:grpSp>
                                <p:nvGrpSpPr>
                                  <p:cNvPr id="27" name="Group 26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258" y="950668"/>
                                    <a:ext cx="9144000" cy="4956663"/>
                                    <a:chOff x="180258" y="950668"/>
                                    <a:chExt cx="9144000" cy="4956663"/>
                                  </a:xfrm>
                                </p:grpSpPr>
                                <p:pic>
                                  <p:nvPicPr>
                                    <p:cNvPr id="29" name="Picture 28"/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2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180258" y="950668"/>
                                      <a:ext cx="9144000" cy="4956663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  <p:sp>
                                  <p:nvSpPr>
                                    <p:cNvPr id="30" name="Rectangle 2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239107" y="996466"/>
                                      <a:ext cx="296985" cy="134283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E3EFFF"/>
                                    </a:solidFill>
                                    <a:ln>
                                      <a:solidFill>
                                        <a:srgbClr val="E3EFFF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 dirty="0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8" name="Rectangle 27"/>
                                  <p:cNvSpPr/>
                                  <p:nvPr/>
                                </p:nvSpPr>
                                <p:spPr>
                                  <a:xfrm>
                                    <a:off x="1553592" y="1454751"/>
                                    <a:ext cx="440925" cy="71887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E3EFFF"/>
                                  </a:solidFill>
                                  <a:ln>
                                    <a:solidFill>
                                      <a:srgbClr val="E3EFFF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 dirty="0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6" name="Rectangle 25"/>
                                <p:cNvSpPr/>
                                <p:nvPr/>
                              </p:nvSpPr>
                              <p:spPr>
                                <a:xfrm>
                                  <a:off x="1205883" y="2107767"/>
                                  <a:ext cx="642151" cy="78921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E3EFFF"/>
                                </a:solidFill>
                                <a:ln>
                                  <a:solidFill>
                                    <a:srgbClr val="E3EF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 dirty="0"/>
                                </a:p>
                              </p:txBody>
                            </p:sp>
                          </p:grpSp>
                          <p:sp>
                            <p:nvSpPr>
                              <p:cNvPr id="24" name="Rectangle 23"/>
                              <p:cNvSpPr/>
                              <p:nvPr/>
                            </p:nvSpPr>
                            <p:spPr>
                              <a:xfrm>
                                <a:off x="1205882" y="2262335"/>
                                <a:ext cx="642151" cy="78921"/>
                              </a:xfrm>
                              <a:prstGeom prst="rect">
                                <a:avLst/>
                              </a:prstGeom>
                              <a:solidFill>
                                <a:srgbClr val="E3EFFF"/>
                              </a:solidFill>
                              <a:ln>
                                <a:solidFill>
                                  <a:srgbClr val="E3EFF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</p:grpSp>
                        <p:sp>
                          <p:nvSpPr>
                            <p:cNvPr id="22" name="Rectangle 21"/>
                            <p:cNvSpPr/>
                            <p:nvPr/>
                          </p:nvSpPr>
                          <p:spPr>
                            <a:xfrm>
                              <a:off x="1205881" y="2413948"/>
                              <a:ext cx="642151" cy="78921"/>
                            </a:xfrm>
                            <a:prstGeom prst="rect">
                              <a:avLst/>
                            </a:prstGeom>
                            <a:solidFill>
                              <a:srgbClr val="E3EFFF"/>
                            </a:solidFill>
                            <a:ln>
                              <a:solidFill>
                                <a:srgbClr val="E3EFF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20" name="Rectangle 19"/>
                          <p:cNvSpPr/>
                          <p:nvPr/>
                        </p:nvSpPr>
                        <p:spPr>
                          <a:xfrm>
                            <a:off x="1205880" y="2718798"/>
                            <a:ext cx="642151" cy="78921"/>
                          </a:xfrm>
                          <a:prstGeom prst="rect">
                            <a:avLst/>
                          </a:prstGeom>
                          <a:solidFill>
                            <a:srgbClr val="E3EFFF"/>
                          </a:solidFill>
                          <a:ln>
                            <a:solidFill>
                              <a:srgbClr val="E3EFF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8" name="Rectangle 17"/>
                        <p:cNvSpPr/>
                        <p:nvPr/>
                      </p:nvSpPr>
                      <p:spPr>
                        <a:xfrm>
                          <a:off x="1199961" y="3020438"/>
                          <a:ext cx="642151" cy="78921"/>
                        </a:xfrm>
                        <a:prstGeom prst="rect">
                          <a:avLst/>
                        </a:prstGeom>
                        <a:solidFill>
                          <a:srgbClr val="E3EFFF"/>
                        </a:solidFill>
                        <a:ln>
                          <a:solidFill>
                            <a:srgbClr val="E3EFF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6" name="Rectangle 15"/>
                      <p:cNvSpPr/>
                      <p:nvPr/>
                    </p:nvSpPr>
                    <p:spPr>
                      <a:xfrm>
                        <a:off x="2280785" y="1462837"/>
                        <a:ext cx="1637576" cy="8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3160417" y="1772735"/>
                      <a:ext cx="274667" cy="8229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2" name="Rectangle 11"/>
                  <p:cNvSpPr/>
                  <p:nvPr/>
                </p:nvSpPr>
                <p:spPr>
                  <a:xfrm>
                    <a:off x="3163892" y="1919244"/>
                    <a:ext cx="457200" cy="905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3160417" y="2074030"/>
                  <a:ext cx="457200" cy="905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2325983" y="3873162"/>
                <a:ext cx="281621" cy="76490"/>
              </a:xfrm>
              <a:prstGeom prst="rect">
                <a:avLst/>
              </a:prstGeom>
              <a:solidFill>
                <a:srgbClr val="C0C0C0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746676" y="3869685"/>
              <a:ext cx="733607" cy="86920"/>
            </a:xfrm>
            <a:prstGeom prst="rect">
              <a:avLst/>
            </a:prstGeom>
            <a:solidFill>
              <a:srgbClr val="C0C0C0"/>
            </a:solidFill>
            <a:ln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7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4039"/>
            <a:ext cx="9144000" cy="676656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81346" y="210315"/>
            <a:ext cx="296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400" b="1" dirty="0">
                <a:solidFill>
                  <a:schemeClr val="bg1"/>
                </a:solidFill>
              </a:rPr>
              <a:t>პროგრამული უზრუნველყოფა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66392" y="1714229"/>
            <a:ext cx="8421576" cy="60016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342900" indent="-342900">
              <a:buClr>
                <a:srgbClr val="245888"/>
              </a:buClr>
              <a:buSzPct val="130000"/>
              <a:buBlip>
                <a:blip r:embed="rId2"/>
              </a:buBlip>
            </a:pPr>
            <a:r>
              <a:rPr lang="ka-G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მიმდინარე დროში, ელექტრონულ რუკაზე ხედვით განვსაზღვროთ ბრიგადის სტატუსი </a:t>
            </a:r>
          </a:p>
          <a:p>
            <a:pPr marL="342900" indent="-342900">
              <a:buClr>
                <a:srgbClr val="245888"/>
              </a:buClr>
              <a:buSzPct val="130000"/>
              <a:buBlip>
                <a:blip r:embed="rId2"/>
              </a:buBlip>
            </a:pPr>
            <a:r>
              <a:rPr lang="ka-G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განვსაზღვროთ გამოძახების ადგილიდან უახლოესი თავისუფალი ბრიგადის მდებარეობა, ისევე როგორც, ჰოსპიტალიზაციის შემთხვევაში, გამოძახების ადგილიდან უახლოესი კლინიკის მდებარეობა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2006" y="822882"/>
            <a:ext cx="7454265" cy="646986"/>
          </a:xfrm>
          <a:prstGeom prst="roundRect">
            <a:avLst/>
          </a:prstGeom>
          <a:ln w="19050">
            <a:solidFill>
              <a:srgbClr val="293AC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20000"/>
                    </a:prstClr>
                  </a:outerShdw>
                </a:effectLst>
              </a:rPr>
              <a:t>განხორციელდა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20000"/>
                    </a:prstClr>
                  </a:outerShdw>
                </a:effectLst>
              </a:rPr>
              <a:t> GPS </a:t>
            </a:r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20000"/>
                    </a:prstClr>
                  </a:outerShdw>
                </a:effectLst>
              </a:rPr>
              <a:t>სისტემის და ცენტრის პროგრამის 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/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20000"/>
                    </a:prstClr>
                  </a:outerShdw>
                </a:effectLst>
              </a:rPr>
              <a:t>ინტეგრაცია, რამაც საშუალება მოგვცა: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b="-80"/>
          <a:stretch/>
        </p:blipFill>
        <p:spPr>
          <a:xfrm>
            <a:off x="466394" y="2537927"/>
            <a:ext cx="8205485" cy="37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4" y="1800288"/>
            <a:ext cx="7376799" cy="423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655113" y="936192"/>
            <a:ext cx="7824248" cy="351019"/>
            <a:chOff x="655113" y="936190"/>
            <a:chExt cx="7824248" cy="351019"/>
          </a:xfrm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655113" y="936190"/>
              <a:ext cx="7824248" cy="346249"/>
            </a:xfrm>
            <a:prstGeom prst="rect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245888"/>
                </a:buClr>
                <a:buSzPct val="130000"/>
              </a:pPr>
              <a:r>
                <a:rPr lang="ka-GE" sz="1650" b="1" dirty="0">
                  <a:solidFill>
                    <a:srgbClr val="3555CB"/>
                  </a:solidFill>
                  <a:effectLst>
                    <a:outerShdw blurRad="50800" dist="38100" dir="10800000" algn="r" rotWithShape="0">
                      <a:prstClr val="black">
                        <a:alpha val="20000"/>
                      </a:prstClr>
                    </a:outerShdw>
                  </a:effectLst>
                </a:rPr>
                <a:t>გამოძახებაზე გასვლა ხორციელდება უახლოესი ტერიტორიული ერთეულიდან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1828800" y="1278591"/>
              <a:ext cx="5476875" cy="8618"/>
            </a:xfrm>
            <a:prstGeom prst="line">
              <a:avLst/>
            </a:prstGeom>
            <a:ln w="19050">
              <a:solidFill>
                <a:srgbClr val="F4F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43200" y="941559"/>
              <a:ext cx="3667125" cy="0"/>
            </a:xfrm>
            <a:prstGeom prst="line">
              <a:avLst/>
            </a:prstGeom>
            <a:ln w="19050">
              <a:solidFill>
                <a:srgbClr val="F4F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181344" y="210315"/>
            <a:ext cx="296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400" b="1" dirty="0">
                <a:solidFill>
                  <a:schemeClr val="bg1"/>
                </a:solidFill>
              </a:rPr>
              <a:t>პროგრამული უზრუნველყოფა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399</Words>
  <Application>Microsoft Office PowerPoint</Application>
  <PresentationFormat>Экран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Sylfaen</vt:lpstr>
      <vt:lpstr>Office Theme</vt:lpstr>
      <vt:lpstr>პირველადი ჯანდაცვა- ჯანდაცვის სისტემის საფუძველი </vt:lpstr>
      <vt:lpstr>საგანგებო სიტუაციების კოორდინაციისა და გადაუდებელი დახმარების სამსახური</vt:lpstr>
      <vt:lpstr>საგანგებო სიტუაციების კოორდინაციისა და გადაუდებელი დახმარების სამსახურის საინფორმაციო-ტექნოლოგიური უზრუნველყოფა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ოკუპირებული ტერიტორიებიდან დევნილთა, შრომის, ჯანმრთელობისა და სოციალური დაცვის სამინისტროს ანგარიში</dc:title>
  <dc:creator>Windows User</dc:creator>
  <cp:lastModifiedBy>David Torua</cp:lastModifiedBy>
  <cp:revision>75</cp:revision>
  <dcterms:created xsi:type="dcterms:W3CDTF">2020-06-13T18:41:24Z</dcterms:created>
  <dcterms:modified xsi:type="dcterms:W3CDTF">2020-06-16T11:40:41Z</dcterms:modified>
</cp:coreProperties>
</file>