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 id="2147483672" r:id="rId6"/>
  </p:sldMasterIdLst>
  <p:notesMasterIdLst>
    <p:notesMasterId r:id="rId43"/>
  </p:notesMasterIdLst>
  <p:sldIdLst>
    <p:sldId id="256" r:id="rId7"/>
    <p:sldId id="257" r:id="rId8"/>
    <p:sldId id="258" r:id="rId9"/>
    <p:sldId id="259" r:id="rId10"/>
    <p:sldId id="269" r:id="rId11"/>
    <p:sldId id="271" r:id="rId12"/>
    <p:sldId id="268" r:id="rId13"/>
    <p:sldId id="275" r:id="rId14"/>
    <p:sldId id="294" r:id="rId15"/>
    <p:sldId id="297" r:id="rId16"/>
    <p:sldId id="292" r:id="rId17"/>
    <p:sldId id="296" r:id="rId18"/>
    <p:sldId id="261" r:id="rId19"/>
    <p:sldId id="311" r:id="rId20"/>
    <p:sldId id="310" r:id="rId21"/>
    <p:sldId id="304" r:id="rId22"/>
    <p:sldId id="305" r:id="rId23"/>
    <p:sldId id="306" r:id="rId24"/>
    <p:sldId id="307" r:id="rId25"/>
    <p:sldId id="260" r:id="rId26"/>
    <p:sldId id="266" r:id="rId27"/>
    <p:sldId id="265" r:id="rId28"/>
    <p:sldId id="267" r:id="rId29"/>
    <p:sldId id="264" r:id="rId30"/>
    <p:sldId id="262" r:id="rId31"/>
    <p:sldId id="270" r:id="rId32"/>
    <p:sldId id="308" r:id="rId33"/>
    <p:sldId id="274" r:id="rId34"/>
    <p:sldId id="276" r:id="rId35"/>
    <p:sldId id="288" r:id="rId36"/>
    <p:sldId id="279" r:id="rId37"/>
    <p:sldId id="280" r:id="rId38"/>
    <p:sldId id="281" r:id="rId39"/>
    <p:sldId id="282" r:id="rId40"/>
    <p:sldId id="283" r:id="rId41"/>
    <p:sldId id="293"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04996E6-925A-4D61-86F8-4E6186A0DF45}">
          <p14:sldIdLst>
            <p14:sldId id="256"/>
            <p14:sldId id="257"/>
            <p14:sldId id="258"/>
            <p14:sldId id="259"/>
            <p14:sldId id="269"/>
            <p14:sldId id="271"/>
            <p14:sldId id="268"/>
            <p14:sldId id="275"/>
            <p14:sldId id="294"/>
            <p14:sldId id="297"/>
            <p14:sldId id="292"/>
            <p14:sldId id="296"/>
            <p14:sldId id="261"/>
            <p14:sldId id="311"/>
            <p14:sldId id="310"/>
            <p14:sldId id="304"/>
            <p14:sldId id="305"/>
            <p14:sldId id="306"/>
            <p14:sldId id="307"/>
            <p14:sldId id="260"/>
            <p14:sldId id="266"/>
            <p14:sldId id="265"/>
            <p14:sldId id="267"/>
            <p14:sldId id="264"/>
            <p14:sldId id="262"/>
            <p14:sldId id="270"/>
          </p14:sldIdLst>
        </p14:section>
        <p14:section name="Kenya Data Annex" id="{8092182F-DBDD-407B-998D-3A2FC8612753}">
          <p14:sldIdLst>
            <p14:sldId id="308"/>
            <p14:sldId id="274"/>
            <p14:sldId id="276"/>
            <p14:sldId id="288"/>
            <p14:sldId id="279"/>
            <p14:sldId id="280"/>
            <p14:sldId id="281"/>
            <p14:sldId id="282"/>
            <p14:sldId id="283"/>
            <p14:sldId id="293"/>
          </p14:sldIdLst>
        </p14:section>
      </p14:sectionLst>
    </p:ex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LUx0HPamowiyJHMnk0gpUZ+HG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Stewart" initials="" lastIdx="6" clrIdx="0"/>
  <p:cmAuthor id="1" name="Amanda Folsom" initials="" lastIdx="2" clrIdx="1"/>
  <p:cmAuthor id="2" name="AP DR KAMALIAH BINTI MOHAMAD NOH" initials="ADKBMN" lastIdx="8" clrIdx="2">
    <p:extLst>
      <p:ext uri="{19B8F6BF-5375-455C-9EA6-DF929625EA0E}">
        <p15:presenceInfo xmlns:p15="http://schemas.microsoft.com/office/powerpoint/2012/main" userId="AP DR KAMALIAH BINTI MOHAMAD NO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12E68-076F-44EE-B4D6-B4EBBB7D5F39}" v="21" dt="2020-06-17T16:58:14.627"/>
  </p1510:revLst>
</p1510:revInfo>
</file>

<file path=ppt/tableStyles.xml><?xml version="1.0" encoding="utf-8"?>
<a:tblStyleLst xmlns:a="http://schemas.openxmlformats.org/drawingml/2006/main" def="{B0601C42-060B-4C37-81EC-EA139D5A9206}">
  <a:tblStyle styleId="{B0601C42-060B-4C37-81EC-EA139D5A9206}" styleName="Table_0">
    <a:wholeTbl>
      <a:tcTxStyle b="off" i="off">
        <a:font>
          <a:latin typeface="Calibri"/>
          <a:ea typeface="Calibri"/>
          <a:cs typeface="Calibri"/>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2"/>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50072" autoAdjust="0"/>
  </p:normalViewPr>
  <p:slideViewPr>
    <p:cSldViewPr snapToGrid="0">
      <p:cViewPr varScale="1">
        <p:scale>
          <a:sx n="31" d="100"/>
          <a:sy n="31" d="100"/>
        </p:scale>
        <p:origin x="17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Stewart" userId="c5e6eaba-32f4-4559-906f-fcb675a2daad" providerId="ADAL" clId="{32F12E68-076F-44EE-B4D6-B4EBBB7D5F39}"/>
    <pc:docChg chg="modSld">
      <pc:chgData name="Emma Stewart" userId="c5e6eaba-32f4-4559-906f-fcb675a2daad" providerId="ADAL" clId="{32F12E68-076F-44EE-B4D6-B4EBBB7D5F39}" dt="2020-06-17T16:58:14.627" v="17" actId="6549"/>
      <pc:docMkLst>
        <pc:docMk/>
      </pc:docMkLst>
      <pc:sldChg chg="modNotesTx">
        <pc:chgData name="Emma Stewart" userId="c5e6eaba-32f4-4559-906f-fcb675a2daad" providerId="ADAL" clId="{32F12E68-076F-44EE-B4D6-B4EBBB7D5F39}" dt="2020-06-17T16:58:14.627" v="17" actId="6549"/>
        <pc:sldMkLst>
          <pc:docMk/>
          <pc:sldMk cId="3947085339" sldId="26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Percentage of Change in OPD Visits by County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'Number of OPD visits'!$AH$5:$AH$52</c:f>
              <c:strCache>
                <c:ptCount val="48"/>
                <c:pt idx="0">
                  <c:v>Kakamega County</c:v>
                </c:pt>
                <c:pt idx="1">
                  <c:v>Migori County</c:v>
                </c:pt>
                <c:pt idx="2">
                  <c:v>Siaya County</c:v>
                </c:pt>
                <c:pt idx="3">
                  <c:v>Kirinyaga County</c:v>
                </c:pt>
                <c:pt idx="4">
                  <c:v>Wajir County</c:v>
                </c:pt>
                <c:pt idx="5">
                  <c:v>Kisumu County</c:v>
                </c:pt>
                <c:pt idx="6">
                  <c:v>Isiolo County</c:v>
                </c:pt>
                <c:pt idx="7">
                  <c:v>Tana River County</c:v>
                </c:pt>
                <c:pt idx="8">
                  <c:v>Marsabit County</c:v>
                </c:pt>
                <c:pt idx="9">
                  <c:v>Turkana County</c:v>
                </c:pt>
                <c:pt idx="10">
                  <c:v>Taita Taveta County</c:v>
                </c:pt>
                <c:pt idx="11">
                  <c:v>Kitui County</c:v>
                </c:pt>
                <c:pt idx="12">
                  <c:v>Machakos County</c:v>
                </c:pt>
                <c:pt idx="13">
                  <c:v>Kilifi County</c:v>
                </c:pt>
                <c:pt idx="14">
                  <c:v>Mandera County</c:v>
                </c:pt>
                <c:pt idx="15">
                  <c:v>Kisii County</c:v>
                </c:pt>
                <c:pt idx="16">
                  <c:v>Kenya</c:v>
                </c:pt>
                <c:pt idx="17">
                  <c:v>Bomet County</c:v>
                </c:pt>
                <c:pt idx="18">
                  <c:v>West Pokot County</c:v>
                </c:pt>
                <c:pt idx="19">
                  <c:v>Kajiado County</c:v>
                </c:pt>
                <c:pt idx="20">
                  <c:v>Kwale County</c:v>
                </c:pt>
                <c:pt idx="21">
                  <c:v>Embu County</c:v>
                </c:pt>
                <c:pt idx="22">
                  <c:v>Makueni County</c:v>
                </c:pt>
                <c:pt idx="23">
                  <c:v>Elgeyo Marakwet County</c:v>
                </c:pt>
                <c:pt idx="24">
                  <c:v>Nyamira County</c:v>
                </c:pt>
                <c:pt idx="25">
                  <c:v>Busia County</c:v>
                </c:pt>
                <c:pt idx="26">
                  <c:v>Kericho County</c:v>
                </c:pt>
                <c:pt idx="27">
                  <c:v>Laikipia County</c:v>
                </c:pt>
                <c:pt idx="28">
                  <c:v>Nakuru County</c:v>
                </c:pt>
                <c:pt idx="29">
                  <c:v>Nyeri County</c:v>
                </c:pt>
                <c:pt idx="30">
                  <c:v>Baringo County</c:v>
                </c:pt>
                <c:pt idx="31">
                  <c:v>Samburu County</c:v>
                </c:pt>
                <c:pt idx="32">
                  <c:v>Tharaka Nithi County</c:v>
                </c:pt>
                <c:pt idx="33">
                  <c:v>Nandi County</c:v>
                </c:pt>
                <c:pt idx="34">
                  <c:v>Nairobi County</c:v>
                </c:pt>
                <c:pt idx="35">
                  <c:v>Garissa County</c:v>
                </c:pt>
                <c:pt idx="36">
                  <c:v>Trans Nzoia County</c:v>
                </c:pt>
                <c:pt idx="37">
                  <c:v>Mombasa County</c:v>
                </c:pt>
                <c:pt idx="38">
                  <c:v>Muranga County</c:v>
                </c:pt>
                <c:pt idx="39">
                  <c:v>Vihiga County</c:v>
                </c:pt>
                <c:pt idx="40">
                  <c:v>Uasin Gishu County</c:v>
                </c:pt>
                <c:pt idx="41">
                  <c:v>Narok County</c:v>
                </c:pt>
                <c:pt idx="42">
                  <c:v>Kiambu County</c:v>
                </c:pt>
                <c:pt idx="43">
                  <c:v>Lamu County</c:v>
                </c:pt>
                <c:pt idx="44">
                  <c:v>Bungoma County</c:v>
                </c:pt>
                <c:pt idx="45">
                  <c:v>Nyandarua County</c:v>
                </c:pt>
                <c:pt idx="46">
                  <c:v>Homa Bay County</c:v>
                </c:pt>
                <c:pt idx="47">
                  <c:v>Meru County</c:v>
                </c:pt>
              </c:strCache>
            </c:strRef>
          </c:cat>
          <c:val>
            <c:numRef>
              <c:f>'Number of OPD visits'!$AI$5:$AI$52</c:f>
              <c:numCache>
                <c:formatCode>General</c:formatCode>
                <c:ptCount val="48"/>
                <c:pt idx="0">
                  <c:v>39.441504236325997</c:v>
                </c:pt>
                <c:pt idx="1">
                  <c:v>5.9901059325601453</c:v>
                </c:pt>
                <c:pt idx="2">
                  <c:v>1.845048025378129</c:v>
                </c:pt>
                <c:pt idx="3">
                  <c:v>5.2487223504804753E-2</c:v>
                </c:pt>
                <c:pt idx="4">
                  <c:v>-6.0921284770036076E-2</c:v>
                </c:pt>
                <c:pt idx="5">
                  <c:v>-2.4461653946535318</c:v>
                </c:pt>
                <c:pt idx="6">
                  <c:v>-4.2467280459105732</c:v>
                </c:pt>
                <c:pt idx="7">
                  <c:v>-4.4731235083723151</c:v>
                </c:pt>
                <c:pt idx="8">
                  <c:v>-4.9539110282458241</c:v>
                </c:pt>
                <c:pt idx="9">
                  <c:v>-6.4856890645200416</c:v>
                </c:pt>
                <c:pt idx="10">
                  <c:v>-6.5673092997649993</c:v>
                </c:pt>
                <c:pt idx="11">
                  <c:v>-6.9043176985156736</c:v>
                </c:pt>
                <c:pt idx="12">
                  <c:v>-9.2897114497731561</c:v>
                </c:pt>
                <c:pt idx="13">
                  <c:v>-10.686613847268379</c:v>
                </c:pt>
                <c:pt idx="14">
                  <c:v>-10.877900952968808</c:v>
                </c:pt>
                <c:pt idx="15">
                  <c:v>-12.134035055788958</c:v>
                </c:pt>
                <c:pt idx="16">
                  <c:v>-12.166336166324863</c:v>
                </c:pt>
                <c:pt idx="17">
                  <c:v>-12.452369660372336</c:v>
                </c:pt>
                <c:pt idx="18">
                  <c:v>-12.496031082174524</c:v>
                </c:pt>
                <c:pt idx="19">
                  <c:v>-12.5643666323378</c:v>
                </c:pt>
                <c:pt idx="20">
                  <c:v>-13.511010058199375</c:v>
                </c:pt>
                <c:pt idx="21">
                  <c:v>-13.622582717701659</c:v>
                </c:pt>
                <c:pt idx="22">
                  <c:v>-13.994894308449604</c:v>
                </c:pt>
                <c:pt idx="23">
                  <c:v>-14.117856253778584</c:v>
                </c:pt>
                <c:pt idx="24">
                  <c:v>-14.142118517608548</c:v>
                </c:pt>
                <c:pt idx="25">
                  <c:v>-14.493972849010072</c:v>
                </c:pt>
                <c:pt idx="26">
                  <c:v>-15.031625543183713</c:v>
                </c:pt>
                <c:pt idx="27">
                  <c:v>-15.47295866533746</c:v>
                </c:pt>
                <c:pt idx="28">
                  <c:v>-15.507399232633537</c:v>
                </c:pt>
                <c:pt idx="29">
                  <c:v>-15.607516966752138</c:v>
                </c:pt>
                <c:pt idx="30">
                  <c:v>-16.19453096376845</c:v>
                </c:pt>
                <c:pt idx="31">
                  <c:v>-17.150392593531411</c:v>
                </c:pt>
                <c:pt idx="32">
                  <c:v>-17.366583603250529</c:v>
                </c:pt>
                <c:pt idx="33">
                  <c:v>-18.875162332256668</c:v>
                </c:pt>
                <c:pt idx="34">
                  <c:v>-19.344316219401879</c:v>
                </c:pt>
                <c:pt idx="35">
                  <c:v>-19.632681557759618</c:v>
                </c:pt>
                <c:pt idx="36">
                  <c:v>-19.708056629797916</c:v>
                </c:pt>
                <c:pt idx="37">
                  <c:v>-19.869968543454029</c:v>
                </c:pt>
                <c:pt idx="38">
                  <c:v>-20.511465655115636</c:v>
                </c:pt>
                <c:pt idx="39">
                  <c:v>-20.829176988848996</c:v>
                </c:pt>
                <c:pt idx="40">
                  <c:v>-21.298403754739276</c:v>
                </c:pt>
                <c:pt idx="41">
                  <c:v>-21.822812454065211</c:v>
                </c:pt>
                <c:pt idx="42">
                  <c:v>-23.697100557693314</c:v>
                </c:pt>
                <c:pt idx="43">
                  <c:v>-24.026649079466573</c:v>
                </c:pt>
                <c:pt idx="44">
                  <c:v>-29.949196312355127</c:v>
                </c:pt>
                <c:pt idx="45">
                  <c:v>-37.588161695032333</c:v>
                </c:pt>
                <c:pt idx="46">
                  <c:v>-39.163031393801006</c:v>
                </c:pt>
                <c:pt idx="47">
                  <c:v>-42.183248098671029</c:v>
                </c:pt>
              </c:numCache>
            </c:numRef>
          </c:val>
          <c:extLst>
            <c:ext xmlns:c16="http://schemas.microsoft.com/office/drawing/2014/chart" uri="{C3380CC4-5D6E-409C-BE32-E72D297353CC}">
              <c16:uniqueId val="{00000000-6CAF-4E27-83E2-AC3B54DB2D93}"/>
            </c:ext>
          </c:extLst>
        </c:ser>
        <c:dLbls>
          <c:showLegendKey val="0"/>
          <c:showVal val="0"/>
          <c:showCatName val="0"/>
          <c:showSerName val="0"/>
          <c:showPercent val="0"/>
          <c:showBubbleSize val="0"/>
        </c:dLbls>
        <c:gapWidth val="50"/>
        <c:axId val="1012841647"/>
        <c:axId val="32686991"/>
      </c:barChart>
      <c:catAx>
        <c:axId val="101284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86991"/>
        <c:crosses val="autoZero"/>
        <c:auto val="1"/>
        <c:lblAlgn val="ctr"/>
        <c:lblOffset val="100"/>
        <c:noMultiLvlLbl val="0"/>
      </c:catAx>
      <c:valAx>
        <c:axId val="32686991"/>
        <c:scaling>
          <c:orientation val="minMax"/>
          <c:max val="45"/>
          <c:min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12841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V3.xlsx]U5OPD2!PivotTable1</c:name>
    <c:fmtId val="13"/>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OPD</a:t>
            </a:r>
            <a:r>
              <a:rPr lang="en-US" sz="2000" b="1" baseline="0" dirty="0"/>
              <a:t> Visits by Children Under Five</a:t>
            </a:r>
            <a:endParaRPr lang="en-US" sz="2000" b="1"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U5OPD2!$B$3:$B$4</c:f>
              <c:strCache>
                <c:ptCount val="1"/>
                <c:pt idx="0">
                  <c:v>2018</c:v>
                </c:pt>
              </c:strCache>
            </c:strRef>
          </c:tx>
          <c:spPr>
            <a:ln w="28575" cap="rnd">
              <a:solidFill>
                <a:schemeClr val="accent1"/>
              </a:solidFill>
              <a:round/>
            </a:ln>
            <a:effectLst/>
          </c:spPr>
          <c:marker>
            <c:symbol val="none"/>
          </c:marker>
          <c:dLbls>
            <c:delete val="1"/>
          </c:dLbls>
          <c:cat>
            <c:strRef>
              <c:f>U5OPD2!$A$5:$A$9</c:f>
              <c:strCache>
                <c:ptCount val="4"/>
                <c:pt idx="0">
                  <c:v>Jan</c:v>
                </c:pt>
                <c:pt idx="1">
                  <c:v>Feb</c:v>
                </c:pt>
                <c:pt idx="2">
                  <c:v>Mar</c:v>
                </c:pt>
                <c:pt idx="3">
                  <c:v>Apr</c:v>
                </c:pt>
              </c:strCache>
            </c:strRef>
          </c:cat>
          <c:val>
            <c:numRef>
              <c:f>U5OPD2!$B$5:$B$9</c:f>
              <c:numCache>
                <c:formatCode>General</c:formatCode>
                <c:ptCount val="4"/>
                <c:pt idx="0">
                  <c:v>1383216</c:v>
                </c:pt>
                <c:pt idx="1">
                  <c:v>1362323</c:v>
                </c:pt>
                <c:pt idx="2">
                  <c:v>1455881</c:v>
                </c:pt>
                <c:pt idx="3">
                  <c:v>1327273</c:v>
                </c:pt>
              </c:numCache>
            </c:numRef>
          </c:val>
          <c:smooth val="0"/>
          <c:extLst>
            <c:ext xmlns:c16="http://schemas.microsoft.com/office/drawing/2014/chart" uri="{C3380CC4-5D6E-409C-BE32-E72D297353CC}">
              <c16:uniqueId val="{00000000-6CED-449C-AFAC-D9829483045E}"/>
            </c:ext>
          </c:extLst>
        </c:ser>
        <c:ser>
          <c:idx val="1"/>
          <c:order val="1"/>
          <c:tx>
            <c:strRef>
              <c:f>U5OPD2!$C$3:$C$4</c:f>
              <c:strCache>
                <c:ptCount val="1"/>
                <c:pt idx="0">
                  <c:v>2019</c:v>
                </c:pt>
              </c:strCache>
            </c:strRef>
          </c:tx>
          <c:spPr>
            <a:ln w="28575" cap="rnd">
              <a:solidFill>
                <a:schemeClr val="accent2"/>
              </a:solidFill>
              <a:round/>
            </a:ln>
            <a:effectLst/>
          </c:spPr>
          <c:marker>
            <c:symbol val="none"/>
          </c:marker>
          <c:dLbls>
            <c:delete val="1"/>
          </c:dLbls>
          <c:cat>
            <c:strRef>
              <c:f>U5OPD2!$A$5:$A$9</c:f>
              <c:strCache>
                <c:ptCount val="4"/>
                <c:pt idx="0">
                  <c:v>Jan</c:v>
                </c:pt>
                <c:pt idx="1">
                  <c:v>Feb</c:v>
                </c:pt>
                <c:pt idx="2">
                  <c:v>Mar</c:v>
                </c:pt>
                <c:pt idx="3">
                  <c:v>Apr</c:v>
                </c:pt>
              </c:strCache>
            </c:strRef>
          </c:cat>
          <c:val>
            <c:numRef>
              <c:f>U5OPD2!$C$5:$C$9</c:f>
              <c:numCache>
                <c:formatCode>General</c:formatCode>
                <c:ptCount val="4"/>
                <c:pt idx="0">
                  <c:v>1468310</c:v>
                </c:pt>
                <c:pt idx="1">
                  <c:v>1320216</c:v>
                </c:pt>
                <c:pt idx="2">
                  <c:v>1608552</c:v>
                </c:pt>
                <c:pt idx="3">
                  <c:v>1440042</c:v>
                </c:pt>
              </c:numCache>
            </c:numRef>
          </c:val>
          <c:smooth val="0"/>
          <c:extLst>
            <c:ext xmlns:c16="http://schemas.microsoft.com/office/drawing/2014/chart" uri="{C3380CC4-5D6E-409C-BE32-E72D297353CC}">
              <c16:uniqueId val="{00000001-6CED-449C-AFAC-D9829483045E}"/>
            </c:ext>
          </c:extLst>
        </c:ser>
        <c:ser>
          <c:idx val="2"/>
          <c:order val="2"/>
          <c:tx>
            <c:strRef>
              <c:f>U5OPD2!$D$3:$D$4</c:f>
              <c:strCache>
                <c:ptCount val="1"/>
                <c:pt idx="0">
                  <c:v>2020</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U5OPD2!$A$5:$A$9</c:f>
              <c:strCache>
                <c:ptCount val="4"/>
                <c:pt idx="0">
                  <c:v>Jan</c:v>
                </c:pt>
                <c:pt idx="1">
                  <c:v>Feb</c:v>
                </c:pt>
                <c:pt idx="2">
                  <c:v>Mar</c:v>
                </c:pt>
                <c:pt idx="3">
                  <c:v>Apr</c:v>
                </c:pt>
              </c:strCache>
            </c:strRef>
          </c:cat>
          <c:val>
            <c:numRef>
              <c:f>U5OPD2!$D$5:$D$9</c:f>
              <c:numCache>
                <c:formatCode>General</c:formatCode>
                <c:ptCount val="4"/>
                <c:pt idx="0">
                  <c:v>1573154</c:v>
                </c:pt>
                <c:pt idx="1">
                  <c:v>2049866</c:v>
                </c:pt>
                <c:pt idx="2">
                  <c:v>1615346</c:v>
                </c:pt>
                <c:pt idx="3">
                  <c:v>893424</c:v>
                </c:pt>
              </c:numCache>
            </c:numRef>
          </c:val>
          <c:smooth val="0"/>
          <c:extLst>
            <c:ext xmlns:c16="http://schemas.microsoft.com/office/drawing/2014/chart" uri="{C3380CC4-5D6E-409C-BE32-E72D297353CC}">
              <c16:uniqueId val="{00000002-6CED-449C-AFAC-D9829483045E}"/>
            </c:ext>
          </c:extLst>
        </c:ser>
        <c:dLbls>
          <c:dLblPos val="t"/>
          <c:showLegendKey val="0"/>
          <c:showVal val="1"/>
          <c:showCatName val="0"/>
          <c:showSerName val="0"/>
          <c:showPercent val="0"/>
          <c:showBubbleSize val="0"/>
        </c:dLbls>
        <c:smooth val="0"/>
        <c:axId val="823861503"/>
        <c:axId val="1092679743"/>
      </c:lineChart>
      <c:catAx>
        <c:axId val="82386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2679743"/>
        <c:crosses val="autoZero"/>
        <c:auto val="1"/>
        <c:lblAlgn val="ctr"/>
        <c:lblOffset val="100"/>
        <c:noMultiLvlLbl val="0"/>
      </c:catAx>
      <c:valAx>
        <c:axId val="1092679743"/>
        <c:scaling>
          <c:orientation val="minMax"/>
          <c:min val="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38615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Percentage</a:t>
            </a:r>
            <a:r>
              <a:rPr lang="en-US" sz="2000" b="1" baseline="0" dirty="0"/>
              <a:t> of Change in Under Five OPD Attendance</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60000"/>
                <a:lumOff val="40000"/>
              </a:schemeClr>
            </a:solidFill>
            <a:ln>
              <a:noFill/>
            </a:ln>
            <a:effectLst/>
          </c:spPr>
          <c:invertIfNegative val="0"/>
          <c:cat>
            <c:strRef>
              <c:f>'Number of OPD visits for childr'!$AH$5:$AH$52</c:f>
              <c:strCache>
                <c:ptCount val="48"/>
                <c:pt idx="0">
                  <c:v>Siaya County</c:v>
                </c:pt>
                <c:pt idx="1">
                  <c:v>Kirinyaga County</c:v>
                </c:pt>
                <c:pt idx="2">
                  <c:v>Migori County</c:v>
                </c:pt>
                <c:pt idx="3">
                  <c:v>Makueni County</c:v>
                </c:pt>
                <c:pt idx="4">
                  <c:v>Kisumu County</c:v>
                </c:pt>
                <c:pt idx="5">
                  <c:v>Wajir County</c:v>
                </c:pt>
                <c:pt idx="6">
                  <c:v>Mandera County</c:v>
                </c:pt>
                <c:pt idx="7">
                  <c:v>Kitui County</c:v>
                </c:pt>
                <c:pt idx="8">
                  <c:v>Kisii County</c:v>
                </c:pt>
                <c:pt idx="9">
                  <c:v>Kilifi County</c:v>
                </c:pt>
                <c:pt idx="10">
                  <c:v>Nyandarua County</c:v>
                </c:pt>
                <c:pt idx="11">
                  <c:v>Nyamira County</c:v>
                </c:pt>
                <c:pt idx="12">
                  <c:v>Embu County</c:v>
                </c:pt>
                <c:pt idx="13">
                  <c:v>Taita Taveta County</c:v>
                </c:pt>
                <c:pt idx="14">
                  <c:v>Marsabit County</c:v>
                </c:pt>
                <c:pt idx="15">
                  <c:v>Bungoma County</c:v>
                </c:pt>
                <c:pt idx="16">
                  <c:v>Vihiga County</c:v>
                </c:pt>
                <c:pt idx="17">
                  <c:v>Machakos County</c:v>
                </c:pt>
                <c:pt idx="18">
                  <c:v>Busia County</c:v>
                </c:pt>
                <c:pt idx="19">
                  <c:v>Tana River County</c:v>
                </c:pt>
                <c:pt idx="20">
                  <c:v>Kericho County</c:v>
                </c:pt>
                <c:pt idx="21">
                  <c:v>West Pokot County</c:v>
                </c:pt>
                <c:pt idx="22">
                  <c:v>Isiolo County</c:v>
                </c:pt>
                <c:pt idx="23">
                  <c:v>Turkana County</c:v>
                </c:pt>
                <c:pt idx="24">
                  <c:v>Nyeri County</c:v>
                </c:pt>
                <c:pt idx="25">
                  <c:v>Bomet County</c:v>
                </c:pt>
                <c:pt idx="26">
                  <c:v>Kwale County</c:v>
                </c:pt>
                <c:pt idx="27">
                  <c:v>Nakuru County</c:v>
                </c:pt>
                <c:pt idx="28">
                  <c:v>Samburu County</c:v>
                </c:pt>
                <c:pt idx="29">
                  <c:v>Kenya</c:v>
                </c:pt>
                <c:pt idx="30">
                  <c:v>Meru County</c:v>
                </c:pt>
                <c:pt idx="31">
                  <c:v>Kajiado County</c:v>
                </c:pt>
                <c:pt idx="32">
                  <c:v>Muranga County</c:v>
                </c:pt>
                <c:pt idx="33">
                  <c:v>Laikipia County</c:v>
                </c:pt>
                <c:pt idx="34">
                  <c:v>Trans Nzoia County</c:v>
                </c:pt>
                <c:pt idx="35">
                  <c:v>Baringo County</c:v>
                </c:pt>
                <c:pt idx="36">
                  <c:v>Elgeyo Marakwet County</c:v>
                </c:pt>
                <c:pt idx="37">
                  <c:v>Garissa County</c:v>
                </c:pt>
                <c:pt idx="38">
                  <c:v>Nairobi County</c:v>
                </c:pt>
                <c:pt idx="39">
                  <c:v>Nandi County</c:v>
                </c:pt>
                <c:pt idx="40">
                  <c:v>Uasin Gishu County</c:v>
                </c:pt>
                <c:pt idx="41">
                  <c:v>Kakamega County</c:v>
                </c:pt>
                <c:pt idx="42">
                  <c:v>Tharaka Nithi County</c:v>
                </c:pt>
                <c:pt idx="43">
                  <c:v>Kiambu County</c:v>
                </c:pt>
                <c:pt idx="44">
                  <c:v>Mombasa County</c:v>
                </c:pt>
                <c:pt idx="45">
                  <c:v>Lamu County</c:v>
                </c:pt>
                <c:pt idx="46">
                  <c:v>Narok County</c:v>
                </c:pt>
                <c:pt idx="47">
                  <c:v>Homa Bay County</c:v>
                </c:pt>
              </c:strCache>
            </c:strRef>
          </c:cat>
          <c:val>
            <c:numRef>
              <c:f>'Number of OPD visits for childr'!$AI$5:$AI$52</c:f>
              <c:numCache>
                <c:formatCode>0.0</c:formatCode>
                <c:ptCount val="48"/>
                <c:pt idx="0">
                  <c:v>23.58541404706305</c:v>
                </c:pt>
                <c:pt idx="1">
                  <c:v>4.5647545245227947</c:v>
                </c:pt>
                <c:pt idx="2">
                  <c:v>2.9166297510410208</c:v>
                </c:pt>
                <c:pt idx="3">
                  <c:v>-4.6507271094934133</c:v>
                </c:pt>
                <c:pt idx="4">
                  <c:v>-6.6362648142747238</c:v>
                </c:pt>
                <c:pt idx="5">
                  <c:v>-8.9885009984163045</c:v>
                </c:pt>
                <c:pt idx="6">
                  <c:v>-9.6731467635120651</c:v>
                </c:pt>
                <c:pt idx="7">
                  <c:v>-9.7779309197628343</c:v>
                </c:pt>
                <c:pt idx="8">
                  <c:v>-9.8172415683807461</c:v>
                </c:pt>
                <c:pt idx="9">
                  <c:v>-10.871561850437477</c:v>
                </c:pt>
                <c:pt idx="10">
                  <c:v>-11.834373493504971</c:v>
                </c:pt>
                <c:pt idx="11">
                  <c:v>-12.591131480729439</c:v>
                </c:pt>
                <c:pt idx="12">
                  <c:v>-12.623347945623401</c:v>
                </c:pt>
                <c:pt idx="13">
                  <c:v>-13.064602890905627</c:v>
                </c:pt>
                <c:pt idx="14">
                  <c:v>-13.111168966414995</c:v>
                </c:pt>
                <c:pt idx="15">
                  <c:v>-13.851675491276069</c:v>
                </c:pt>
                <c:pt idx="16">
                  <c:v>-14.45685240821571</c:v>
                </c:pt>
                <c:pt idx="17">
                  <c:v>-16.004326328800989</c:v>
                </c:pt>
                <c:pt idx="18">
                  <c:v>-16.210817088265802</c:v>
                </c:pt>
                <c:pt idx="19">
                  <c:v>-16.59508427473201</c:v>
                </c:pt>
                <c:pt idx="20">
                  <c:v>-17.060850008032414</c:v>
                </c:pt>
                <c:pt idx="21">
                  <c:v>-17.33243487965634</c:v>
                </c:pt>
                <c:pt idx="22">
                  <c:v>-17.468582390478808</c:v>
                </c:pt>
                <c:pt idx="23">
                  <c:v>-17.636565455432674</c:v>
                </c:pt>
                <c:pt idx="24">
                  <c:v>-18.859709895495286</c:v>
                </c:pt>
                <c:pt idx="25">
                  <c:v>-19.425000605517479</c:v>
                </c:pt>
                <c:pt idx="26">
                  <c:v>-19.799725254862267</c:v>
                </c:pt>
                <c:pt idx="27">
                  <c:v>-19.942497893153828</c:v>
                </c:pt>
                <c:pt idx="28">
                  <c:v>-20.812688995582377</c:v>
                </c:pt>
                <c:pt idx="29">
                  <c:v>-20.889536658400669</c:v>
                </c:pt>
                <c:pt idx="30">
                  <c:v>-21.506821774489211</c:v>
                </c:pt>
                <c:pt idx="31">
                  <c:v>-22.423990476370438</c:v>
                </c:pt>
                <c:pt idx="32">
                  <c:v>-22.462958500376075</c:v>
                </c:pt>
                <c:pt idx="33">
                  <c:v>-22.495408840482213</c:v>
                </c:pt>
                <c:pt idx="34">
                  <c:v>-23.251601905544646</c:v>
                </c:pt>
                <c:pt idx="35">
                  <c:v>-23.656529107642143</c:v>
                </c:pt>
                <c:pt idx="36">
                  <c:v>-24.844706959307771</c:v>
                </c:pt>
                <c:pt idx="37">
                  <c:v>-24.851587865747049</c:v>
                </c:pt>
                <c:pt idx="38">
                  <c:v>-25.025390505633293</c:v>
                </c:pt>
                <c:pt idx="39">
                  <c:v>-25.05608114698137</c:v>
                </c:pt>
                <c:pt idx="40">
                  <c:v>-25.091681558191773</c:v>
                </c:pt>
                <c:pt idx="41">
                  <c:v>-25.131648930771135</c:v>
                </c:pt>
                <c:pt idx="42">
                  <c:v>-26.206114931870282</c:v>
                </c:pt>
                <c:pt idx="43">
                  <c:v>-26.473198687544933</c:v>
                </c:pt>
                <c:pt idx="44">
                  <c:v>-26.739273809736005</c:v>
                </c:pt>
                <c:pt idx="45">
                  <c:v>-29.882568247674243</c:v>
                </c:pt>
                <c:pt idx="46">
                  <c:v>-30.2884777596581</c:v>
                </c:pt>
                <c:pt idx="47">
                  <c:v>-75.866276865877026</c:v>
                </c:pt>
              </c:numCache>
            </c:numRef>
          </c:val>
          <c:extLst>
            <c:ext xmlns:c16="http://schemas.microsoft.com/office/drawing/2014/chart" uri="{C3380CC4-5D6E-409C-BE32-E72D297353CC}">
              <c16:uniqueId val="{00000000-A330-4E44-9C2D-5BC2BB032D85}"/>
            </c:ext>
          </c:extLst>
        </c:ser>
        <c:dLbls>
          <c:showLegendKey val="0"/>
          <c:showVal val="0"/>
          <c:showCatName val="0"/>
          <c:showSerName val="0"/>
          <c:showPercent val="0"/>
          <c:showBubbleSize val="0"/>
        </c:dLbls>
        <c:gapWidth val="89"/>
        <c:overlap val="-47"/>
        <c:axId val="1212913823"/>
        <c:axId val="32746895"/>
      </c:barChart>
      <c:catAx>
        <c:axId val="121291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46895"/>
        <c:crosses val="autoZero"/>
        <c:auto val="1"/>
        <c:lblAlgn val="ctr"/>
        <c:lblOffset val="100"/>
        <c:noMultiLvlLbl val="0"/>
      </c:catAx>
      <c:valAx>
        <c:axId val="32746895"/>
        <c:scaling>
          <c:orientation val="minMax"/>
          <c:max val="30"/>
          <c:min val="-8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91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V3.xlsx]1ANC2!PivotTable3</c:name>
    <c:fmtId val="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First</a:t>
            </a:r>
            <a:r>
              <a:rPr lang="en-US" sz="2000" b="1" baseline="0" dirty="0"/>
              <a:t> Antenatal Care Attendants (ANC1) - Kenya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'1ANC2'!$B$3:$B$4</c:f>
              <c:strCache>
                <c:ptCount val="1"/>
                <c:pt idx="0">
                  <c:v>2018</c:v>
                </c:pt>
              </c:strCache>
            </c:strRef>
          </c:tx>
          <c:spPr>
            <a:ln w="28575" cap="rnd">
              <a:solidFill>
                <a:schemeClr val="accent1"/>
              </a:solidFill>
              <a:round/>
            </a:ln>
            <a:effectLst/>
          </c:spPr>
          <c:marker>
            <c:symbol val="none"/>
          </c:marker>
          <c:cat>
            <c:strRef>
              <c:f>'1ANC2'!$A$5:$A$9</c:f>
              <c:strCache>
                <c:ptCount val="4"/>
                <c:pt idx="0">
                  <c:v>Jan</c:v>
                </c:pt>
                <c:pt idx="1">
                  <c:v>Feb</c:v>
                </c:pt>
                <c:pt idx="2">
                  <c:v>Mar</c:v>
                </c:pt>
                <c:pt idx="3">
                  <c:v>Apr</c:v>
                </c:pt>
              </c:strCache>
            </c:strRef>
          </c:cat>
          <c:val>
            <c:numRef>
              <c:f>'1ANC2'!$B$5:$B$9</c:f>
              <c:numCache>
                <c:formatCode>General</c:formatCode>
                <c:ptCount val="4"/>
                <c:pt idx="0">
                  <c:v>146693</c:v>
                </c:pt>
                <c:pt idx="1">
                  <c:v>121797</c:v>
                </c:pt>
                <c:pt idx="2">
                  <c:v>117511</c:v>
                </c:pt>
                <c:pt idx="3">
                  <c:v>121093</c:v>
                </c:pt>
              </c:numCache>
            </c:numRef>
          </c:val>
          <c:smooth val="0"/>
          <c:extLst>
            <c:ext xmlns:c16="http://schemas.microsoft.com/office/drawing/2014/chart" uri="{C3380CC4-5D6E-409C-BE32-E72D297353CC}">
              <c16:uniqueId val="{00000000-1195-4024-995C-3A0A3EF8C09F}"/>
            </c:ext>
          </c:extLst>
        </c:ser>
        <c:ser>
          <c:idx val="1"/>
          <c:order val="1"/>
          <c:tx>
            <c:strRef>
              <c:f>'1ANC2'!$C$3:$C$4</c:f>
              <c:strCache>
                <c:ptCount val="1"/>
                <c:pt idx="0">
                  <c:v>2019</c:v>
                </c:pt>
              </c:strCache>
            </c:strRef>
          </c:tx>
          <c:spPr>
            <a:ln w="28575" cap="rnd">
              <a:solidFill>
                <a:schemeClr val="accent2"/>
              </a:solidFill>
              <a:round/>
            </a:ln>
            <a:effectLst/>
          </c:spPr>
          <c:marker>
            <c:symbol val="none"/>
          </c:marker>
          <c:cat>
            <c:strRef>
              <c:f>'1ANC2'!$A$5:$A$9</c:f>
              <c:strCache>
                <c:ptCount val="4"/>
                <c:pt idx="0">
                  <c:v>Jan</c:v>
                </c:pt>
                <c:pt idx="1">
                  <c:v>Feb</c:v>
                </c:pt>
                <c:pt idx="2">
                  <c:v>Mar</c:v>
                </c:pt>
                <c:pt idx="3">
                  <c:v>Apr</c:v>
                </c:pt>
              </c:strCache>
            </c:strRef>
          </c:cat>
          <c:val>
            <c:numRef>
              <c:f>'1ANC2'!$C$5:$C$9</c:f>
              <c:numCache>
                <c:formatCode>General</c:formatCode>
                <c:ptCount val="4"/>
                <c:pt idx="0">
                  <c:v>149157</c:v>
                </c:pt>
                <c:pt idx="1">
                  <c:v>113033</c:v>
                </c:pt>
                <c:pt idx="2">
                  <c:v>125945</c:v>
                </c:pt>
                <c:pt idx="3">
                  <c:v>119787</c:v>
                </c:pt>
              </c:numCache>
            </c:numRef>
          </c:val>
          <c:smooth val="0"/>
          <c:extLst>
            <c:ext xmlns:c16="http://schemas.microsoft.com/office/drawing/2014/chart" uri="{C3380CC4-5D6E-409C-BE32-E72D297353CC}">
              <c16:uniqueId val="{00000001-1195-4024-995C-3A0A3EF8C09F}"/>
            </c:ext>
          </c:extLst>
        </c:ser>
        <c:ser>
          <c:idx val="2"/>
          <c:order val="2"/>
          <c:tx>
            <c:strRef>
              <c:f>'1ANC2'!$D$3:$D$4</c:f>
              <c:strCache>
                <c:ptCount val="1"/>
                <c:pt idx="0">
                  <c:v>2020</c:v>
                </c:pt>
              </c:strCache>
            </c:strRef>
          </c:tx>
          <c:spPr>
            <a:ln w="28575" cap="rnd">
              <a:solidFill>
                <a:schemeClr val="accent3"/>
              </a:solidFill>
              <a:round/>
            </a:ln>
            <a:effectLst/>
          </c:spPr>
          <c:marker>
            <c:symbol val="none"/>
          </c:marker>
          <c:cat>
            <c:strRef>
              <c:f>'1ANC2'!$A$5:$A$9</c:f>
              <c:strCache>
                <c:ptCount val="4"/>
                <c:pt idx="0">
                  <c:v>Jan</c:v>
                </c:pt>
                <c:pt idx="1">
                  <c:v>Feb</c:v>
                </c:pt>
                <c:pt idx="2">
                  <c:v>Mar</c:v>
                </c:pt>
                <c:pt idx="3">
                  <c:v>Apr</c:v>
                </c:pt>
              </c:strCache>
            </c:strRef>
          </c:cat>
          <c:val>
            <c:numRef>
              <c:f>'1ANC2'!$D$5:$D$9</c:f>
              <c:numCache>
                <c:formatCode>General</c:formatCode>
                <c:ptCount val="4"/>
                <c:pt idx="0">
                  <c:v>147001</c:v>
                </c:pt>
                <c:pt idx="1">
                  <c:v>127550</c:v>
                </c:pt>
                <c:pt idx="2">
                  <c:v>123442</c:v>
                </c:pt>
                <c:pt idx="3">
                  <c:v>116832</c:v>
                </c:pt>
              </c:numCache>
            </c:numRef>
          </c:val>
          <c:smooth val="0"/>
          <c:extLst>
            <c:ext xmlns:c16="http://schemas.microsoft.com/office/drawing/2014/chart" uri="{C3380CC4-5D6E-409C-BE32-E72D297353CC}">
              <c16:uniqueId val="{00000002-1195-4024-995C-3A0A3EF8C09F}"/>
            </c:ext>
          </c:extLst>
        </c:ser>
        <c:dLbls>
          <c:showLegendKey val="0"/>
          <c:showVal val="0"/>
          <c:showCatName val="0"/>
          <c:showSerName val="0"/>
          <c:showPercent val="0"/>
          <c:showBubbleSize val="0"/>
        </c:dLbls>
        <c:smooth val="0"/>
        <c:axId val="463842672"/>
        <c:axId val="372193152"/>
      </c:lineChart>
      <c:catAx>
        <c:axId val="46384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193152"/>
        <c:crosses val="autoZero"/>
        <c:auto val="1"/>
        <c:lblAlgn val="ctr"/>
        <c:lblOffset val="100"/>
        <c:noMultiLvlLbl val="0"/>
      </c:catAx>
      <c:valAx>
        <c:axId val="372193152"/>
        <c:scaling>
          <c:orientation val="minMax"/>
          <c:max val="150000"/>
          <c:min val="1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42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V3.xlsx]DPT32!PivotTable3</c:name>
    <c:fmtId val="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baseline="0" dirty="0"/>
              <a:t>DPT3 doses administered - Kenya</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'DPT32'!$B$3:$B$4</c:f>
              <c:strCache>
                <c:ptCount val="1"/>
                <c:pt idx="0">
                  <c:v>2018</c:v>
                </c:pt>
              </c:strCache>
            </c:strRef>
          </c:tx>
          <c:spPr>
            <a:ln w="28575" cap="rnd">
              <a:solidFill>
                <a:schemeClr val="accent1"/>
              </a:solidFill>
              <a:round/>
            </a:ln>
            <a:effectLst/>
          </c:spPr>
          <c:marker>
            <c:symbol val="none"/>
          </c:marker>
          <c:cat>
            <c:strRef>
              <c:f>'DPT32'!$A$5:$A$9</c:f>
              <c:strCache>
                <c:ptCount val="4"/>
                <c:pt idx="0">
                  <c:v>Jan</c:v>
                </c:pt>
                <c:pt idx="1">
                  <c:v>Feb</c:v>
                </c:pt>
                <c:pt idx="2">
                  <c:v>Mar</c:v>
                </c:pt>
                <c:pt idx="3">
                  <c:v>Apr</c:v>
                </c:pt>
              </c:strCache>
            </c:strRef>
          </c:cat>
          <c:val>
            <c:numRef>
              <c:f>'DPT32'!$B$5:$B$9</c:f>
              <c:numCache>
                <c:formatCode>General</c:formatCode>
                <c:ptCount val="4"/>
                <c:pt idx="0">
                  <c:v>126421</c:v>
                </c:pt>
                <c:pt idx="1">
                  <c:v>107008</c:v>
                </c:pt>
                <c:pt idx="2">
                  <c:v>109650</c:v>
                </c:pt>
                <c:pt idx="3">
                  <c:v>103770</c:v>
                </c:pt>
              </c:numCache>
            </c:numRef>
          </c:val>
          <c:smooth val="0"/>
          <c:extLst>
            <c:ext xmlns:c16="http://schemas.microsoft.com/office/drawing/2014/chart" uri="{C3380CC4-5D6E-409C-BE32-E72D297353CC}">
              <c16:uniqueId val="{00000000-99FE-4A18-B63E-1EF5CCCCF09E}"/>
            </c:ext>
          </c:extLst>
        </c:ser>
        <c:ser>
          <c:idx val="1"/>
          <c:order val="1"/>
          <c:tx>
            <c:strRef>
              <c:f>'DPT32'!$C$3:$C$4</c:f>
              <c:strCache>
                <c:ptCount val="1"/>
                <c:pt idx="0">
                  <c:v>2019</c:v>
                </c:pt>
              </c:strCache>
            </c:strRef>
          </c:tx>
          <c:spPr>
            <a:ln w="28575" cap="rnd">
              <a:solidFill>
                <a:schemeClr val="accent2"/>
              </a:solidFill>
              <a:round/>
            </a:ln>
            <a:effectLst/>
          </c:spPr>
          <c:marker>
            <c:symbol val="none"/>
          </c:marker>
          <c:cat>
            <c:strRef>
              <c:f>'DPT32'!$A$5:$A$9</c:f>
              <c:strCache>
                <c:ptCount val="4"/>
                <c:pt idx="0">
                  <c:v>Jan</c:v>
                </c:pt>
                <c:pt idx="1">
                  <c:v>Feb</c:v>
                </c:pt>
                <c:pt idx="2">
                  <c:v>Mar</c:v>
                </c:pt>
                <c:pt idx="3">
                  <c:v>Apr</c:v>
                </c:pt>
              </c:strCache>
            </c:strRef>
          </c:cat>
          <c:val>
            <c:numRef>
              <c:f>'DPT32'!$C$5:$C$9</c:f>
              <c:numCache>
                <c:formatCode>General</c:formatCode>
                <c:ptCount val="4"/>
                <c:pt idx="0">
                  <c:v>115419</c:v>
                </c:pt>
                <c:pt idx="1">
                  <c:v>99788</c:v>
                </c:pt>
                <c:pt idx="2">
                  <c:v>112201</c:v>
                </c:pt>
                <c:pt idx="3">
                  <c:v>106823</c:v>
                </c:pt>
              </c:numCache>
            </c:numRef>
          </c:val>
          <c:smooth val="0"/>
          <c:extLst>
            <c:ext xmlns:c16="http://schemas.microsoft.com/office/drawing/2014/chart" uri="{C3380CC4-5D6E-409C-BE32-E72D297353CC}">
              <c16:uniqueId val="{00000001-99FE-4A18-B63E-1EF5CCCCF09E}"/>
            </c:ext>
          </c:extLst>
        </c:ser>
        <c:ser>
          <c:idx val="2"/>
          <c:order val="2"/>
          <c:tx>
            <c:strRef>
              <c:f>'DPT32'!$D$3:$D$4</c:f>
              <c:strCache>
                <c:ptCount val="1"/>
                <c:pt idx="0">
                  <c:v>2020</c:v>
                </c:pt>
              </c:strCache>
            </c:strRef>
          </c:tx>
          <c:spPr>
            <a:ln w="28575" cap="rnd">
              <a:solidFill>
                <a:schemeClr val="accent3"/>
              </a:solidFill>
              <a:round/>
            </a:ln>
            <a:effectLst/>
          </c:spPr>
          <c:marker>
            <c:symbol val="none"/>
          </c:marker>
          <c:cat>
            <c:strRef>
              <c:f>'DPT32'!$A$5:$A$9</c:f>
              <c:strCache>
                <c:ptCount val="4"/>
                <c:pt idx="0">
                  <c:v>Jan</c:v>
                </c:pt>
                <c:pt idx="1">
                  <c:v>Feb</c:v>
                </c:pt>
                <c:pt idx="2">
                  <c:v>Mar</c:v>
                </c:pt>
                <c:pt idx="3">
                  <c:v>Apr</c:v>
                </c:pt>
              </c:strCache>
            </c:strRef>
          </c:cat>
          <c:val>
            <c:numRef>
              <c:f>'DPT32'!$D$5:$D$9</c:f>
              <c:numCache>
                <c:formatCode>General</c:formatCode>
                <c:ptCount val="4"/>
                <c:pt idx="0">
                  <c:v>107749</c:v>
                </c:pt>
                <c:pt idx="1">
                  <c:v>98521</c:v>
                </c:pt>
                <c:pt idx="2">
                  <c:v>107080</c:v>
                </c:pt>
                <c:pt idx="3">
                  <c:v>99736</c:v>
                </c:pt>
              </c:numCache>
            </c:numRef>
          </c:val>
          <c:smooth val="0"/>
          <c:extLst>
            <c:ext xmlns:c16="http://schemas.microsoft.com/office/drawing/2014/chart" uri="{C3380CC4-5D6E-409C-BE32-E72D297353CC}">
              <c16:uniqueId val="{00000002-99FE-4A18-B63E-1EF5CCCCF09E}"/>
            </c:ext>
          </c:extLst>
        </c:ser>
        <c:dLbls>
          <c:showLegendKey val="0"/>
          <c:showVal val="0"/>
          <c:showCatName val="0"/>
          <c:showSerName val="0"/>
          <c:showPercent val="0"/>
          <c:showBubbleSize val="0"/>
        </c:dLbls>
        <c:smooth val="0"/>
        <c:axId val="463842672"/>
        <c:axId val="372193152"/>
      </c:lineChart>
      <c:catAx>
        <c:axId val="46384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193152"/>
        <c:crosses val="autoZero"/>
        <c:auto val="1"/>
        <c:lblAlgn val="ctr"/>
        <c:lblOffset val="100"/>
        <c:noMultiLvlLbl val="0"/>
      </c:catAx>
      <c:valAx>
        <c:axId val="372193152"/>
        <c:scaling>
          <c:orientation val="minMax"/>
          <c:min val="9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3842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V3.xlsx]NEWART2!PivotTable3</c:name>
    <c:fmtId val="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baseline="0" dirty="0"/>
              <a:t>Newly Enrolled on ART - Kenya</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NEWART2!$B$3:$B$4</c:f>
              <c:strCache>
                <c:ptCount val="1"/>
                <c:pt idx="0">
                  <c:v>2018</c:v>
                </c:pt>
              </c:strCache>
            </c:strRef>
          </c:tx>
          <c:spPr>
            <a:ln w="28575" cap="rnd">
              <a:solidFill>
                <a:schemeClr val="accent1"/>
              </a:solidFill>
              <a:round/>
            </a:ln>
            <a:effectLst/>
          </c:spPr>
          <c:marker>
            <c:symbol val="none"/>
          </c:marker>
          <c:cat>
            <c:strRef>
              <c:f>NEWART2!$A$5:$A$9</c:f>
              <c:strCache>
                <c:ptCount val="4"/>
                <c:pt idx="0">
                  <c:v>Jan</c:v>
                </c:pt>
                <c:pt idx="1">
                  <c:v>Feb</c:v>
                </c:pt>
                <c:pt idx="2">
                  <c:v>Mar</c:v>
                </c:pt>
                <c:pt idx="3">
                  <c:v>Apr</c:v>
                </c:pt>
              </c:strCache>
            </c:strRef>
          </c:cat>
          <c:val>
            <c:numRef>
              <c:f>NEWART2!$B$5:$B$9</c:f>
              <c:numCache>
                <c:formatCode>General</c:formatCode>
                <c:ptCount val="4"/>
                <c:pt idx="0">
                  <c:v>1833</c:v>
                </c:pt>
                <c:pt idx="1">
                  <c:v>1600</c:v>
                </c:pt>
                <c:pt idx="2">
                  <c:v>3916</c:v>
                </c:pt>
                <c:pt idx="3">
                  <c:v>5459</c:v>
                </c:pt>
              </c:numCache>
            </c:numRef>
          </c:val>
          <c:smooth val="0"/>
          <c:extLst>
            <c:ext xmlns:c16="http://schemas.microsoft.com/office/drawing/2014/chart" uri="{C3380CC4-5D6E-409C-BE32-E72D297353CC}">
              <c16:uniqueId val="{00000000-A042-44F9-80A0-0C0F14334992}"/>
            </c:ext>
          </c:extLst>
        </c:ser>
        <c:ser>
          <c:idx val="1"/>
          <c:order val="1"/>
          <c:tx>
            <c:strRef>
              <c:f>NEWART2!$C$3:$C$4</c:f>
              <c:strCache>
                <c:ptCount val="1"/>
                <c:pt idx="0">
                  <c:v>2019</c:v>
                </c:pt>
              </c:strCache>
            </c:strRef>
          </c:tx>
          <c:spPr>
            <a:ln w="28575" cap="rnd">
              <a:solidFill>
                <a:schemeClr val="accent2"/>
              </a:solidFill>
              <a:round/>
            </a:ln>
            <a:effectLst/>
          </c:spPr>
          <c:marker>
            <c:symbol val="none"/>
          </c:marker>
          <c:cat>
            <c:strRef>
              <c:f>NEWART2!$A$5:$A$9</c:f>
              <c:strCache>
                <c:ptCount val="4"/>
                <c:pt idx="0">
                  <c:v>Jan</c:v>
                </c:pt>
                <c:pt idx="1">
                  <c:v>Feb</c:v>
                </c:pt>
                <c:pt idx="2">
                  <c:v>Mar</c:v>
                </c:pt>
                <c:pt idx="3">
                  <c:v>Apr</c:v>
                </c:pt>
              </c:strCache>
            </c:strRef>
          </c:cat>
          <c:val>
            <c:numRef>
              <c:f>NEWART2!$C$5:$C$9</c:f>
              <c:numCache>
                <c:formatCode>General</c:formatCode>
                <c:ptCount val="4"/>
                <c:pt idx="0">
                  <c:v>12809</c:v>
                </c:pt>
                <c:pt idx="1">
                  <c:v>11256</c:v>
                </c:pt>
                <c:pt idx="2">
                  <c:v>11973</c:v>
                </c:pt>
                <c:pt idx="3">
                  <c:v>10940</c:v>
                </c:pt>
              </c:numCache>
            </c:numRef>
          </c:val>
          <c:smooth val="0"/>
          <c:extLst>
            <c:ext xmlns:c16="http://schemas.microsoft.com/office/drawing/2014/chart" uri="{C3380CC4-5D6E-409C-BE32-E72D297353CC}">
              <c16:uniqueId val="{00000001-A042-44F9-80A0-0C0F14334992}"/>
            </c:ext>
          </c:extLst>
        </c:ser>
        <c:ser>
          <c:idx val="2"/>
          <c:order val="2"/>
          <c:tx>
            <c:strRef>
              <c:f>NEWART2!$D$3:$D$4</c:f>
              <c:strCache>
                <c:ptCount val="1"/>
                <c:pt idx="0">
                  <c:v>2020</c:v>
                </c:pt>
              </c:strCache>
            </c:strRef>
          </c:tx>
          <c:spPr>
            <a:ln w="28575" cap="rnd">
              <a:solidFill>
                <a:schemeClr val="accent3"/>
              </a:solidFill>
              <a:round/>
            </a:ln>
            <a:effectLst/>
          </c:spPr>
          <c:marker>
            <c:symbol val="none"/>
          </c:marker>
          <c:cat>
            <c:strRef>
              <c:f>NEWART2!$A$5:$A$9</c:f>
              <c:strCache>
                <c:ptCount val="4"/>
                <c:pt idx="0">
                  <c:v>Jan</c:v>
                </c:pt>
                <c:pt idx="1">
                  <c:v>Feb</c:v>
                </c:pt>
                <c:pt idx="2">
                  <c:v>Mar</c:v>
                </c:pt>
                <c:pt idx="3">
                  <c:v>Apr</c:v>
                </c:pt>
              </c:strCache>
            </c:strRef>
          </c:cat>
          <c:val>
            <c:numRef>
              <c:f>NEWART2!$D$5:$D$9</c:f>
              <c:numCache>
                <c:formatCode>General</c:formatCode>
                <c:ptCount val="4"/>
                <c:pt idx="0">
                  <c:v>13177</c:v>
                </c:pt>
                <c:pt idx="1">
                  <c:v>11942</c:v>
                </c:pt>
                <c:pt idx="2">
                  <c:v>11951</c:v>
                </c:pt>
                <c:pt idx="3">
                  <c:v>8972</c:v>
                </c:pt>
              </c:numCache>
            </c:numRef>
          </c:val>
          <c:smooth val="0"/>
          <c:extLst>
            <c:ext xmlns:c16="http://schemas.microsoft.com/office/drawing/2014/chart" uri="{C3380CC4-5D6E-409C-BE32-E72D297353CC}">
              <c16:uniqueId val="{00000002-A042-44F9-80A0-0C0F14334992}"/>
            </c:ext>
          </c:extLst>
        </c:ser>
        <c:dLbls>
          <c:showLegendKey val="0"/>
          <c:showVal val="0"/>
          <c:showCatName val="0"/>
          <c:showSerName val="0"/>
          <c:showPercent val="0"/>
          <c:showBubbleSize val="0"/>
        </c:dLbls>
        <c:smooth val="0"/>
        <c:axId val="463842672"/>
        <c:axId val="372193152"/>
      </c:lineChart>
      <c:catAx>
        <c:axId val="46384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193152"/>
        <c:crosses val="autoZero"/>
        <c:auto val="1"/>
        <c:lblAlgn val="ctr"/>
        <c:lblOffset val="100"/>
        <c:noMultiLvlLbl val="0"/>
      </c:catAx>
      <c:valAx>
        <c:axId val="37219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42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Newly</a:t>
            </a:r>
            <a:r>
              <a:rPr lang="en-US" sz="2000" b="1" baseline="0" dirty="0"/>
              <a:t> Enrolled on ART </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60000"/>
                <a:lumOff val="40000"/>
              </a:schemeClr>
            </a:solidFill>
            <a:ln>
              <a:noFill/>
            </a:ln>
            <a:effectLst/>
          </c:spPr>
          <c:invertIfNegative val="0"/>
          <c:cat>
            <c:strRef>
              <c:f>'HIV tests performed '!$AH$5:$AH$52</c:f>
              <c:strCache>
                <c:ptCount val="48"/>
                <c:pt idx="0">
                  <c:v>Homa Bay County</c:v>
                </c:pt>
                <c:pt idx="1">
                  <c:v>Kwale County</c:v>
                </c:pt>
                <c:pt idx="2">
                  <c:v>Marsabit County</c:v>
                </c:pt>
                <c:pt idx="3">
                  <c:v>Trans Nzoia County</c:v>
                </c:pt>
                <c:pt idx="4">
                  <c:v>Vihiga County</c:v>
                </c:pt>
                <c:pt idx="5">
                  <c:v>Wajir County</c:v>
                </c:pt>
                <c:pt idx="6">
                  <c:v>Baringo County</c:v>
                </c:pt>
                <c:pt idx="7">
                  <c:v>Meru County</c:v>
                </c:pt>
                <c:pt idx="8">
                  <c:v>Isiolo County</c:v>
                </c:pt>
                <c:pt idx="9">
                  <c:v>Nairobi County</c:v>
                </c:pt>
                <c:pt idx="10">
                  <c:v>Tana River County</c:v>
                </c:pt>
                <c:pt idx="11">
                  <c:v>Kenya</c:v>
                </c:pt>
                <c:pt idx="12">
                  <c:v>Busia County</c:v>
                </c:pt>
                <c:pt idx="13">
                  <c:v>Kilifi County</c:v>
                </c:pt>
                <c:pt idx="14">
                  <c:v>Mandera County</c:v>
                </c:pt>
                <c:pt idx="15">
                  <c:v>Narok County</c:v>
                </c:pt>
                <c:pt idx="16">
                  <c:v>Kakamega County</c:v>
                </c:pt>
                <c:pt idx="17">
                  <c:v>Kisumu County</c:v>
                </c:pt>
                <c:pt idx="18">
                  <c:v>Garissa County</c:v>
                </c:pt>
                <c:pt idx="19">
                  <c:v>West Pokot County</c:v>
                </c:pt>
                <c:pt idx="20">
                  <c:v>Kitui County</c:v>
                </c:pt>
                <c:pt idx="21">
                  <c:v>Taita Taveta County</c:v>
                </c:pt>
                <c:pt idx="22">
                  <c:v>Nyeri County</c:v>
                </c:pt>
                <c:pt idx="23">
                  <c:v>Mombasa County</c:v>
                </c:pt>
                <c:pt idx="24">
                  <c:v>Migori County</c:v>
                </c:pt>
                <c:pt idx="25">
                  <c:v>Samburu County</c:v>
                </c:pt>
                <c:pt idx="26">
                  <c:v>Kisii County</c:v>
                </c:pt>
                <c:pt idx="27">
                  <c:v>Kericho County</c:v>
                </c:pt>
                <c:pt idx="28">
                  <c:v>Tharaka Nithi County</c:v>
                </c:pt>
                <c:pt idx="29">
                  <c:v>Bomet County</c:v>
                </c:pt>
                <c:pt idx="30">
                  <c:v>Bungoma County</c:v>
                </c:pt>
                <c:pt idx="31">
                  <c:v>Elgeyo Marakwet County</c:v>
                </c:pt>
                <c:pt idx="32">
                  <c:v>Embu County</c:v>
                </c:pt>
                <c:pt idx="33">
                  <c:v>Kajiado County</c:v>
                </c:pt>
                <c:pt idx="34">
                  <c:v>Kiambu County</c:v>
                </c:pt>
                <c:pt idx="35">
                  <c:v>Laikipia County</c:v>
                </c:pt>
                <c:pt idx="36">
                  <c:v>Lamu County</c:v>
                </c:pt>
                <c:pt idx="37">
                  <c:v>Machakos County</c:v>
                </c:pt>
                <c:pt idx="38">
                  <c:v>Makueni County</c:v>
                </c:pt>
                <c:pt idx="39">
                  <c:v>Muranga County</c:v>
                </c:pt>
                <c:pt idx="40">
                  <c:v>Nandi County</c:v>
                </c:pt>
                <c:pt idx="41">
                  <c:v>Nyamira County</c:v>
                </c:pt>
                <c:pt idx="42">
                  <c:v>Nyandarua County</c:v>
                </c:pt>
                <c:pt idx="43">
                  <c:v>Siaya County</c:v>
                </c:pt>
                <c:pt idx="44">
                  <c:v>Turkana County</c:v>
                </c:pt>
                <c:pt idx="45">
                  <c:v>Uasin Gishu County</c:v>
                </c:pt>
                <c:pt idx="46">
                  <c:v>Kirinyaga County</c:v>
                </c:pt>
                <c:pt idx="47">
                  <c:v>Nakuru County</c:v>
                </c:pt>
              </c:strCache>
            </c:strRef>
          </c:cat>
          <c:val>
            <c:numRef>
              <c:f>'HIV tests performed '!$AI$5:$AI$52</c:f>
              <c:numCache>
                <c:formatCode>0.0</c:formatCode>
                <c:ptCount val="48"/>
                <c:pt idx="0">
                  <c:v>108.955223880597</c:v>
                </c:pt>
                <c:pt idx="1">
                  <c:v>89.157894736841996</c:v>
                </c:pt>
                <c:pt idx="2">
                  <c:v>5.36342928142472</c:v>
                </c:pt>
                <c:pt idx="3">
                  <c:v>0</c:v>
                </c:pt>
                <c:pt idx="4">
                  <c:v>0</c:v>
                </c:pt>
                <c:pt idx="5">
                  <c:v>-8.677455357142863</c:v>
                </c:pt>
                <c:pt idx="6">
                  <c:v>-32.942359249329762</c:v>
                </c:pt>
                <c:pt idx="7">
                  <c:v>-33.725029377203292</c:v>
                </c:pt>
                <c:pt idx="8">
                  <c:v>-43.579766536964982</c:v>
                </c:pt>
                <c:pt idx="9">
                  <c:v>-48.188263095706972</c:v>
                </c:pt>
                <c:pt idx="10">
                  <c:v>-64.234326824254879</c:v>
                </c:pt>
                <c:pt idx="11">
                  <c:v>-64.340864412091506</c:v>
                </c:pt>
                <c:pt idx="12">
                  <c:v>-67.61619190404798</c:v>
                </c:pt>
                <c:pt idx="13">
                  <c:v>-70.906535488404771</c:v>
                </c:pt>
                <c:pt idx="14">
                  <c:v>-73.486328125</c:v>
                </c:pt>
                <c:pt idx="15">
                  <c:v>-76.92307692307692</c:v>
                </c:pt>
                <c:pt idx="16">
                  <c:v>-80.432794879609872</c:v>
                </c:pt>
                <c:pt idx="17">
                  <c:v>-80.806675938803892</c:v>
                </c:pt>
                <c:pt idx="18">
                  <c:v>-82.930200414650997</c:v>
                </c:pt>
                <c:pt idx="19">
                  <c:v>-90.715898525700624</c:v>
                </c:pt>
                <c:pt idx="20">
                  <c:v>-94.547932757837344</c:v>
                </c:pt>
                <c:pt idx="21">
                  <c:v>-95.715462784949182</c:v>
                </c:pt>
                <c:pt idx="22">
                  <c:v>-96.303427031189827</c:v>
                </c:pt>
                <c:pt idx="23">
                  <c:v>-97.881729920564879</c:v>
                </c:pt>
                <c:pt idx="24">
                  <c:v>-98.189797037849701</c:v>
                </c:pt>
                <c:pt idx="25">
                  <c:v>-98.670605612998514</c:v>
                </c:pt>
                <c:pt idx="26">
                  <c:v>-98.890942698706112</c:v>
                </c:pt>
                <c:pt idx="27">
                  <c:v>-99.999999999999986</c:v>
                </c:pt>
                <c:pt idx="28">
                  <c:v>-99.999999999999986</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-100.00000000000001</c:v>
                </c:pt>
                <c:pt idx="47">
                  <c:v>-100.00000000000001</c:v>
                </c:pt>
              </c:numCache>
            </c:numRef>
          </c:val>
          <c:extLst>
            <c:ext xmlns:c16="http://schemas.microsoft.com/office/drawing/2014/chart" uri="{C3380CC4-5D6E-409C-BE32-E72D297353CC}">
              <c16:uniqueId val="{00000000-8DBB-4FDC-AACC-889A136FFAF5}"/>
            </c:ext>
          </c:extLst>
        </c:ser>
        <c:dLbls>
          <c:showLegendKey val="0"/>
          <c:showVal val="0"/>
          <c:showCatName val="0"/>
          <c:showSerName val="0"/>
          <c:showPercent val="0"/>
          <c:showBubbleSize val="0"/>
        </c:dLbls>
        <c:gapWidth val="109"/>
        <c:overlap val="-53"/>
        <c:axId val="1656376415"/>
        <c:axId val="740161583"/>
      </c:barChart>
      <c:catAx>
        <c:axId val="165637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161583"/>
        <c:crosses val="autoZero"/>
        <c:auto val="1"/>
        <c:lblAlgn val="ctr"/>
        <c:lblOffset val="100"/>
        <c:noMultiLvlLbl val="0"/>
      </c:catAx>
      <c:valAx>
        <c:axId val="740161583"/>
        <c:scaling>
          <c:orientation val="minMax"/>
          <c:max val="130"/>
          <c:min val="-1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6376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V3.xlsx]malariapts2!PivotTable1</c:name>
    <c:fmtId val="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Malaria</a:t>
            </a:r>
            <a:r>
              <a:rPr lang="en-US" sz="2000" b="1" baseline="0" dirty="0"/>
              <a:t> patients on standard treatment by AL</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malariapts2!$B$3:$B$4</c:f>
              <c:strCache>
                <c:ptCount val="1"/>
                <c:pt idx="0">
                  <c:v>2018</c:v>
                </c:pt>
              </c:strCache>
            </c:strRef>
          </c:tx>
          <c:spPr>
            <a:ln w="28575" cap="rnd">
              <a:solidFill>
                <a:schemeClr val="accent1"/>
              </a:solidFill>
              <a:round/>
            </a:ln>
            <a:effectLst/>
          </c:spPr>
          <c:marker>
            <c:symbol val="none"/>
          </c:marker>
          <c:cat>
            <c:strRef>
              <c:f>malariapts2!$A$5:$A$9</c:f>
              <c:strCache>
                <c:ptCount val="4"/>
                <c:pt idx="0">
                  <c:v>Jan</c:v>
                </c:pt>
                <c:pt idx="1">
                  <c:v>Feb</c:v>
                </c:pt>
                <c:pt idx="2">
                  <c:v>Mar</c:v>
                </c:pt>
                <c:pt idx="3">
                  <c:v>Apr</c:v>
                </c:pt>
              </c:strCache>
            </c:strRef>
          </c:cat>
          <c:val>
            <c:numRef>
              <c:f>malariapts2!$B$5:$B$9</c:f>
              <c:numCache>
                <c:formatCode>General</c:formatCode>
                <c:ptCount val="4"/>
                <c:pt idx="0">
                  <c:v>440923</c:v>
                </c:pt>
                <c:pt idx="1">
                  <c:v>338229</c:v>
                </c:pt>
                <c:pt idx="2">
                  <c:v>288814</c:v>
                </c:pt>
                <c:pt idx="3">
                  <c:v>319040</c:v>
                </c:pt>
              </c:numCache>
            </c:numRef>
          </c:val>
          <c:smooth val="0"/>
          <c:extLst>
            <c:ext xmlns:c16="http://schemas.microsoft.com/office/drawing/2014/chart" uri="{C3380CC4-5D6E-409C-BE32-E72D297353CC}">
              <c16:uniqueId val="{00000000-709A-481C-B54D-A861F481990E}"/>
            </c:ext>
          </c:extLst>
        </c:ser>
        <c:ser>
          <c:idx val="1"/>
          <c:order val="1"/>
          <c:tx>
            <c:strRef>
              <c:f>malariapts2!$C$3:$C$4</c:f>
              <c:strCache>
                <c:ptCount val="1"/>
                <c:pt idx="0">
                  <c:v>2019</c:v>
                </c:pt>
              </c:strCache>
            </c:strRef>
          </c:tx>
          <c:spPr>
            <a:ln w="28575" cap="rnd">
              <a:solidFill>
                <a:schemeClr val="accent2"/>
              </a:solidFill>
              <a:round/>
            </a:ln>
            <a:effectLst/>
          </c:spPr>
          <c:marker>
            <c:symbol val="none"/>
          </c:marker>
          <c:cat>
            <c:strRef>
              <c:f>malariapts2!$A$5:$A$9</c:f>
              <c:strCache>
                <c:ptCount val="4"/>
                <c:pt idx="0">
                  <c:v>Jan</c:v>
                </c:pt>
                <c:pt idx="1">
                  <c:v>Feb</c:v>
                </c:pt>
                <c:pt idx="2">
                  <c:v>Mar</c:v>
                </c:pt>
                <c:pt idx="3">
                  <c:v>Apr</c:v>
                </c:pt>
              </c:strCache>
            </c:strRef>
          </c:cat>
          <c:val>
            <c:numRef>
              <c:f>malariapts2!$C$5:$C$9</c:f>
              <c:numCache>
                <c:formatCode>General</c:formatCode>
                <c:ptCount val="4"/>
                <c:pt idx="0">
                  <c:v>361465</c:v>
                </c:pt>
                <c:pt idx="1">
                  <c:v>283254</c:v>
                </c:pt>
                <c:pt idx="2">
                  <c:v>352912</c:v>
                </c:pt>
                <c:pt idx="3">
                  <c:v>386261</c:v>
                </c:pt>
              </c:numCache>
            </c:numRef>
          </c:val>
          <c:smooth val="0"/>
          <c:extLst>
            <c:ext xmlns:c16="http://schemas.microsoft.com/office/drawing/2014/chart" uri="{C3380CC4-5D6E-409C-BE32-E72D297353CC}">
              <c16:uniqueId val="{00000001-709A-481C-B54D-A861F481990E}"/>
            </c:ext>
          </c:extLst>
        </c:ser>
        <c:ser>
          <c:idx val="2"/>
          <c:order val="2"/>
          <c:tx>
            <c:strRef>
              <c:f>malariapts2!$D$3:$D$4</c:f>
              <c:strCache>
                <c:ptCount val="1"/>
                <c:pt idx="0">
                  <c:v>2020</c:v>
                </c:pt>
              </c:strCache>
            </c:strRef>
          </c:tx>
          <c:spPr>
            <a:ln w="28575" cap="rnd">
              <a:solidFill>
                <a:schemeClr val="accent3"/>
              </a:solidFill>
              <a:round/>
            </a:ln>
            <a:effectLst/>
          </c:spPr>
          <c:marker>
            <c:symbol val="none"/>
          </c:marker>
          <c:cat>
            <c:strRef>
              <c:f>malariapts2!$A$5:$A$9</c:f>
              <c:strCache>
                <c:ptCount val="4"/>
                <c:pt idx="0">
                  <c:v>Jan</c:v>
                </c:pt>
                <c:pt idx="1">
                  <c:v>Feb</c:v>
                </c:pt>
                <c:pt idx="2">
                  <c:v>Mar</c:v>
                </c:pt>
                <c:pt idx="3">
                  <c:v>Apr</c:v>
                </c:pt>
              </c:strCache>
            </c:strRef>
          </c:cat>
          <c:val>
            <c:numRef>
              <c:f>malariapts2!$D$5:$D$9</c:f>
              <c:numCache>
                <c:formatCode>General</c:formatCode>
                <c:ptCount val="4"/>
                <c:pt idx="0">
                  <c:v>506599</c:v>
                </c:pt>
                <c:pt idx="1">
                  <c:v>497624</c:v>
                </c:pt>
                <c:pt idx="2">
                  <c:v>399667</c:v>
                </c:pt>
                <c:pt idx="3">
                  <c:v>249360</c:v>
                </c:pt>
              </c:numCache>
            </c:numRef>
          </c:val>
          <c:smooth val="0"/>
          <c:extLst>
            <c:ext xmlns:c16="http://schemas.microsoft.com/office/drawing/2014/chart" uri="{C3380CC4-5D6E-409C-BE32-E72D297353CC}">
              <c16:uniqueId val="{00000002-709A-481C-B54D-A861F481990E}"/>
            </c:ext>
          </c:extLst>
        </c:ser>
        <c:dLbls>
          <c:showLegendKey val="0"/>
          <c:showVal val="0"/>
          <c:showCatName val="0"/>
          <c:showSerName val="0"/>
          <c:showPercent val="0"/>
          <c:showBubbleSize val="0"/>
        </c:dLbls>
        <c:smooth val="0"/>
        <c:axId val="823861503"/>
        <c:axId val="1092679743"/>
      </c:lineChart>
      <c:catAx>
        <c:axId val="82386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2679743"/>
        <c:crosses val="autoZero"/>
        <c:auto val="1"/>
        <c:lblAlgn val="ctr"/>
        <c:lblOffset val="100"/>
        <c:noMultiLvlLbl val="0"/>
      </c:catAx>
      <c:valAx>
        <c:axId val="1092679743"/>
        <c:scaling>
          <c:orientation val="minMax"/>
          <c:min val="2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38615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Percentage</a:t>
            </a:r>
            <a:r>
              <a:rPr lang="en-US" sz="2000" b="1" baseline="0" dirty="0"/>
              <a:t> of Change in Malaria Patients on standard treatment by AL</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60000"/>
                <a:lumOff val="40000"/>
              </a:schemeClr>
            </a:solidFill>
            <a:ln>
              <a:noFill/>
            </a:ln>
            <a:effectLst/>
          </c:spPr>
          <c:invertIfNegative val="0"/>
          <c:cat>
            <c:strRef>
              <c:f>'Malaria patients on AL'!$AH$5:$AH$52</c:f>
              <c:strCache>
                <c:ptCount val="48"/>
                <c:pt idx="0">
                  <c:v>Kitui County</c:v>
                </c:pt>
                <c:pt idx="1">
                  <c:v>Kericho County</c:v>
                </c:pt>
                <c:pt idx="2">
                  <c:v>Tana River County</c:v>
                </c:pt>
                <c:pt idx="3">
                  <c:v>Kilifi County</c:v>
                </c:pt>
                <c:pt idx="4">
                  <c:v>Nyamira County</c:v>
                </c:pt>
                <c:pt idx="5">
                  <c:v>Embu County</c:v>
                </c:pt>
                <c:pt idx="6">
                  <c:v>Kwale County</c:v>
                </c:pt>
                <c:pt idx="7">
                  <c:v>Marsabit County</c:v>
                </c:pt>
                <c:pt idx="8">
                  <c:v>Samburu County</c:v>
                </c:pt>
                <c:pt idx="9">
                  <c:v>Siaya County</c:v>
                </c:pt>
                <c:pt idx="10">
                  <c:v>Kisii County</c:v>
                </c:pt>
                <c:pt idx="11">
                  <c:v>Migori County</c:v>
                </c:pt>
                <c:pt idx="12">
                  <c:v>Laikipia County</c:v>
                </c:pt>
                <c:pt idx="13">
                  <c:v>Muranga County</c:v>
                </c:pt>
                <c:pt idx="14">
                  <c:v>Homa Bay County</c:v>
                </c:pt>
                <c:pt idx="15">
                  <c:v>Trans Nzoia County</c:v>
                </c:pt>
                <c:pt idx="16">
                  <c:v>Kirinyaga County</c:v>
                </c:pt>
                <c:pt idx="17">
                  <c:v>Kisumu County</c:v>
                </c:pt>
                <c:pt idx="18">
                  <c:v>Baringo County</c:v>
                </c:pt>
                <c:pt idx="19">
                  <c:v>Busia County</c:v>
                </c:pt>
                <c:pt idx="20">
                  <c:v>Kenya</c:v>
                </c:pt>
                <c:pt idx="21">
                  <c:v>Bomet County</c:v>
                </c:pt>
                <c:pt idx="22">
                  <c:v>Mandera County</c:v>
                </c:pt>
                <c:pt idx="23">
                  <c:v>Nandi County</c:v>
                </c:pt>
                <c:pt idx="24">
                  <c:v>Nakuru County</c:v>
                </c:pt>
                <c:pt idx="25">
                  <c:v>Makueni County</c:v>
                </c:pt>
                <c:pt idx="26">
                  <c:v>Elgeyo Marakwet County</c:v>
                </c:pt>
                <c:pt idx="27">
                  <c:v>Mombasa County</c:v>
                </c:pt>
                <c:pt idx="28">
                  <c:v>Vihiga County</c:v>
                </c:pt>
                <c:pt idx="29">
                  <c:v>Bungoma County</c:v>
                </c:pt>
                <c:pt idx="30">
                  <c:v>Kakamega County</c:v>
                </c:pt>
                <c:pt idx="31">
                  <c:v>Isiolo County</c:v>
                </c:pt>
                <c:pt idx="32">
                  <c:v>Taita Taveta County</c:v>
                </c:pt>
                <c:pt idx="33">
                  <c:v>West Pokot County</c:v>
                </c:pt>
                <c:pt idx="34">
                  <c:v>Uasin Gishu County</c:v>
                </c:pt>
                <c:pt idx="35">
                  <c:v>Kajiado County</c:v>
                </c:pt>
                <c:pt idx="36">
                  <c:v>Turkana County</c:v>
                </c:pt>
                <c:pt idx="37">
                  <c:v>Narok County</c:v>
                </c:pt>
                <c:pt idx="38">
                  <c:v>Garissa County</c:v>
                </c:pt>
                <c:pt idx="39">
                  <c:v>Machakos County</c:v>
                </c:pt>
                <c:pt idx="40">
                  <c:v>Nyandarua County</c:v>
                </c:pt>
                <c:pt idx="41">
                  <c:v>Nyeri County</c:v>
                </c:pt>
                <c:pt idx="42">
                  <c:v>Meru County</c:v>
                </c:pt>
                <c:pt idx="43">
                  <c:v>Wajir County</c:v>
                </c:pt>
                <c:pt idx="44">
                  <c:v>Kiambu County</c:v>
                </c:pt>
                <c:pt idx="45">
                  <c:v>Nairobi County</c:v>
                </c:pt>
                <c:pt idx="46">
                  <c:v>Tharaka Nithi County</c:v>
                </c:pt>
                <c:pt idx="47">
                  <c:v>Lamu County</c:v>
                </c:pt>
              </c:strCache>
            </c:strRef>
          </c:cat>
          <c:val>
            <c:numRef>
              <c:f>'Malaria patients on AL'!$AI$5:$AI$52</c:f>
              <c:numCache>
                <c:formatCode>0.0</c:formatCode>
                <c:ptCount val="48"/>
                <c:pt idx="0">
                  <c:v>68.453608247423006</c:v>
                </c:pt>
                <c:pt idx="1">
                  <c:v>53.808899202905863</c:v>
                </c:pt>
                <c:pt idx="2">
                  <c:v>53.50600126342389</c:v>
                </c:pt>
                <c:pt idx="3">
                  <c:v>3.9114352075489229</c:v>
                </c:pt>
                <c:pt idx="4">
                  <c:v>-5.2492280546978431</c:v>
                </c:pt>
                <c:pt idx="5">
                  <c:v>-5.8053965658217548</c:v>
                </c:pt>
                <c:pt idx="6">
                  <c:v>-5.847213196985761</c:v>
                </c:pt>
                <c:pt idx="7">
                  <c:v>-6.7901234567901234</c:v>
                </c:pt>
                <c:pt idx="8">
                  <c:v>-8.904747130003102</c:v>
                </c:pt>
                <c:pt idx="9">
                  <c:v>-12.909311468226759</c:v>
                </c:pt>
                <c:pt idx="10">
                  <c:v>-13.45248685806712</c:v>
                </c:pt>
                <c:pt idx="11">
                  <c:v>-15.850918108812234</c:v>
                </c:pt>
                <c:pt idx="12">
                  <c:v>-16.468590831918512</c:v>
                </c:pt>
                <c:pt idx="13">
                  <c:v>-17.647058823529413</c:v>
                </c:pt>
                <c:pt idx="14">
                  <c:v>-18.242252638411692</c:v>
                </c:pt>
                <c:pt idx="15">
                  <c:v>-20.684956285800425</c:v>
                </c:pt>
                <c:pt idx="16">
                  <c:v>-22.222222222222221</c:v>
                </c:pt>
                <c:pt idx="17">
                  <c:v>-23.386108892967492</c:v>
                </c:pt>
                <c:pt idx="18">
                  <c:v>-23.799028202174021</c:v>
                </c:pt>
                <c:pt idx="19">
                  <c:v>-26.996974622956742</c:v>
                </c:pt>
                <c:pt idx="20">
                  <c:v>-27.401820359978032</c:v>
                </c:pt>
                <c:pt idx="21">
                  <c:v>-27.86703601108033</c:v>
                </c:pt>
                <c:pt idx="22">
                  <c:v>-28.13688212927757</c:v>
                </c:pt>
                <c:pt idx="23">
                  <c:v>-30.805549079039405</c:v>
                </c:pt>
                <c:pt idx="24">
                  <c:v>-31.814711122423009</c:v>
                </c:pt>
                <c:pt idx="25">
                  <c:v>-31.858407079646017</c:v>
                </c:pt>
                <c:pt idx="26">
                  <c:v>-35.235052487448655</c:v>
                </c:pt>
                <c:pt idx="27">
                  <c:v>-35.251798561151077</c:v>
                </c:pt>
                <c:pt idx="28">
                  <c:v>-35.651938927172004</c:v>
                </c:pt>
                <c:pt idx="29">
                  <c:v>-36.439042052449182</c:v>
                </c:pt>
                <c:pt idx="30">
                  <c:v>-40.445391235055013</c:v>
                </c:pt>
                <c:pt idx="31">
                  <c:v>-41.244119184526923</c:v>
                </c:pt>
                <c:pt idx="32">
                  <c:v>-43.574593796159526</c:v>
                </c:pt>
                <c:pt idx="33">
                  <c:v>-45.730488352168415</c:v>
                </c:pt>
                <c:pt idx="34">
                  <c:v>-46.150287489260457</c:v>
                </c:pt>
                <c:pt idx="35">
                  <c:v>-51.956124314442413</c:v>
                </c:pt>
                <c:pt idx="36">
                  <c:v>-52.544488349911433</c:v>
                </c:pt>
                <c:pt idx="37">
                  <c:v>-54.090604145333849</c:v>
                </c:pt>
                <c:pt idx="38">
                  <c:v>-55.31808315244615</c:v>
                </c:pt>
                <c:pt idx="39">
                  <c:v>-56.204379562043798</c:v>
                </c:pt>
                <c:pt idx="40">
                  <c:v>-60.189573459715639</c:v>
                </c:pt>
                <c:pt idx="41">
                  <c:v>-62.629757785467127</c:v>
                </c:pt>
                <c:pt idx="42">
                  <c:v>-71.522866572371527</c:v>
                </c:pt>
                <c:pt idx="43">
                  <c:v>-72.334293948126813</c:v>
                </c:pt>
                <c:pt idx="44">
                  <c:v>-75.253549695740361</c:v>
                </c:pt>
                <c:pt idx="45">
                  <c:v>-75.522648083623693</c:v>
                </c:pt>
                <c:pt idx="46">
                  <c:v>-84.85804416403785</c:v>
                </c:pt>
                <c:pt idx="47">
                  <c:v>-91.855203619909503</c:v>
                </c:pt>
              </c:numCache>
            </c:numRef>
          </c:val>
          <c:extLst>
            <c:ext xmlns:c16="http://schemas.microsoft.com/office/drawing/2014/chart" uri="{C3380CC4-5D6E-409C-BE32-E72D297353CC}">
              <c16:uniqueId val="{00000000-624B-4E50-9F5F-23CD9CF2E811}"/>
            </c:ext>
          </c:extLst>
        </c:ser>
        <c:dLbls>
          <c:showLegendKey val="0"/>
          <c:showVal val="0"/>
          <c:showCatName val="0"/>
          <c:showSerName val="0"/>
          <c:showPercent val="0"/>
          <c:showBubbleSize val="0"/>
        </c:dLbls>
        <c:gapWidth val="69"/>
        <c:overlap val="-76"/>
        <c:axId val="820283871"/>
        <c:axId val="786236319"/>
      </c:barChart>
      <c:catAx>
        <c:axId val="82028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36319"/>
        <c:crosses val="autoZero"/>
        <c:auto val="1"/>
        <c:lblAlgn val="ctr"/>
        <c:lblOffset val="100"/>
        <c:noMultiLvlLbl val="0"/>
      </c:catAx>
      <c:valAx>
        <c:axId val="78623631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283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coronavirus.1point3acres.com/en" TargetMode="External"/><Relationship Id="rId3" Type="http://schemas.openxmlformats.org/officeDocument/2006/relationships/hyperlink" Target="https://coronavirus.jhu.edu/map.html" TargetMode="External"/><Relationship Id="rId7" Type="http://schemas.openxmlformats.org/officeDocument/2006/relationships/hyperlink" Target="http://www.nhc.gov.cn/xcs/yqtb/list_gzbd.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ecdc.europa.eu/en/geographical-distribution-2019-ncov-cases" TargetMode="External"/><Relationship Id="rId11" Type="http://schemas.openxmlformats.org/officeDocument/2006/relationships/hyperlink" Target="https://ncov.dxy.cn/ncovh5/view/pneumonia?scene=2&amp;clicktime=1579582238&amp;enterid=1579582238&amp;from=singlemessage&amp;isappinstalled=0" TargetMode="External"/><Relationship Id="rId5" Type="http://schemas.openxmlformats.org/officeDocument/2006/relationships/hyperlink" Target="https://www.cdc.gov/coronavirus/2019-ncov/index.html" TargetMode="External"/><Relationship Id="rId10" Type="http://schemas.openxmlformats.org/officeDocument/2006/relationships/hyperlink" Target="https://bnonews.com/index.php/2020/03/the-latest-coronavirus-cases/" TargetMode="External"/><Relationship Id="rId4" Type="http://schemas.openxmlformats.org/officeDocument/2006/relationships/hyperlink" Target="https://www.who.int/emergencies/diseases/novel-coronavirus-2019/situation-reports" TargetMode="External"/><Relationship Id="rId9" Type="http://schemas.openxmlformats.org/officeDocument/2006/relationships/hyperlink" Target="https://www.worldometers.info/coronaviru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Welcome to the first webinar of the Primary Health Care Performance Initiative (PHCPI) and Joint Learning Network (JLN) working groups exploring primary health care-related topics related to COVID-19 response and recovery.  The webinar today is </a:t>
            </a:r>
            <a:r>
              <a:rPr lang="en-US" dirty="0"/>
              <a:t>on Maintaining Essential PHC services during COVID-19 pandemic</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5547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Data source: CPRC MOH</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dirty="0">
                <a:solidFill>
                  <a:schemeClr val="tx1"/>
                </a:solidFill>
              </a:rPr>
              <a:t>Recovered : 7400 (87.1%) </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dirty="0">
                <a:solidFill>
                  <a:schemeClr val="tx1"/>
                </a:solidFill>
              </a:rPr>
              <a:t>Death : 121 (1.42%) </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0658E-5E76-4C10-93E9-DA8FAA25D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904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21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Considering the challenges to maintaining essential PHC services, </a:t>
            </a:r>
            <a:endParaRPr dirty="0"/>
          </a:p>
        </p:txBody>
      </p:sp>
      <p:sp>
        <p:nvSpPr>
          <p:cNvPr id="174" name="Google Shape;1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discussion continues!</a:t>
            </a:r>
          </a:p>
          <a:p>
            <a:pPr marL="0" lvl="0" indent="0" algn="l" rtl="0">
              <a:spcBef>
                <a:spcPts val="0"/>
              </a:spcBef>
              <a:spcAft>
                <a:spcPts val="0"/>
              </a:spcAft>
              <a:buNone/>
            </a:pPr>
            <a:endParaRPr dirty="0"/>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extLst>
      <p:ext uri="{BB962C8B-B14F-4D97-AF65-F5344CB8AC3E}">
        <p14:creationId xmlns:p14="http://schemas.microsoft.com/office/powerpoint/2010/main" val="82249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In the recent Lancet Global Health issue (May 12, 2020) Roberton et al had estimated that with a 45% reduction in coverage of MCH services over 6 months, as can be seen during outbreaks, there would be an additional over 1 million child deaths and more than 55,000 maternal deaths across 118 countries.  In a commentary in the same issue, it is noted that public health measures, when not tailored to a given context, can lead to unintentional harm that is potentially greater than the one it is intended to avoid.</a:t>
            </a:r>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Realising the crucial role played by PHC not only in responding to COVID-19, but now that most countries are exiting the lockdown measures, also in ensuring non-COVID health services continue to be accessed, the Primary Health Care Performance Initiative (PHCPI) and Joint Learning Network (JLN) have initiated 3 short-term working groups over the course of 3-4 weeks to further explore primary health care-related topics related to COVID-19 response and recovery.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Today this webinar is discussing (i) Maintaining Essential Services at the Primary Care Level during the Pandemic and in the following weeks will discuss the following 2 topics of (ii) Ensuring PHC serves as a cornerstone for health system future planning and (iii) Understanding and utilizing data to inform COVID-19 response and recovery</a:t>
            </a:r>
            <a:endParaRPr dirty="0"/>
          </a:p>
          <a:p>
            <a:pPr marL="0" lvl="0" indent="0" algn="l" rtl="0">
              <a:spcBef>
                <a:spcPts val="0"/>
              </a:spcBef>
              <a:spcAft>
                <a:spcPts val="0"/>
              </a:spcAft>
              <a:buNone/>
            </a:pPr>
            <a:endParaRPr dirty="0"/>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How do these working groups operate? </a:t>
            </a: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We first have an in-person meeting, like this webinar today, where we share country experiences. After the country sharing, we will have breakout groups to discuss further: </a:t>
            </a:r>
            <a:r>
              <a:rPr lang="en-US" dirty="0"/>
              <a:t>questions you’d like to explore further in a learning collaborative.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objective of today’s session </a:t>
            </a:r>
            <a:r>
              <a:rPr lang="en-MY" sz="1200" b="0" i="0" u="none" strike="noStrike" cap="none" dirty="0">
                <a:solidFill>
                  <a:schemeClr val="dk1"/>
                </a:solidFill>
                <a:effectLst/>
                <a:latin typeface="Calibri"/>
                <a:ea typeface="Calibri"/>
                <a:cs typeface="Calibri"/>
                <a:sym typeface="Calibri"/>
              </a:rPr>
              <a:t>facilitate joint learning on how countries are maintaining essential PHC services while responding to COVID-19, focused on two questions:  </a:t>
            </a:r>
            <a:endParaRPr lang="en-US" sz="1200" b="0" i="0" u="none" strike="noStrike" cap="none" dirty="0">
              <a:solidFill>
                <a:schemeClr val="dk1"/>
              </a:solidFill>
              <a:effectLst/>
              <a:latin typeface="Calibri"/>
              <a:ea typeface="Calibri"/>
              <a:cs typeface="Calibri"/>
              <a:sym typeface="Calibri"/>
            </a:endParaRPr>
          </a:p>
          <a:p>
            <a:pPr lvl="0"/>
            <a:r>
              <a:rPr lang="en-MY" sz="1200" b="0" i="0" u="none" strike="noStrike" cap="none" dirty="0">
                <a:solidFill>
                  <a:schemeClr val="dk1"/>
                </a:solidFill>
                <a:effectLst/>
                <a:latin typeface="Calibri"/>
                <a:ea typeface="Calibri"/>
                <a:cs typeface="Calibri"/>
                <a:sym typeface="Calibri"/>
              </a:rPr>
              <a:t>What are the most pressing barriers to maintaining essential services during the COVID-19 pandemic? </a:t>
            </a:r>
            <a:endParaRPr lang="en-US" sz="1200" b="0" i="0" u="none" strike="noStrike" cap="none" dirty="0">
              <a:solidFill>
                <a:schemeClr val="dk1"/>
              </a:solidFill>
              <a:effectLst/>
              <a:latin typeface="Calibri"/>
              <a:ea typeface="Calibri"/>
              <a:cs typeface="Calibri"/>
              <a:sym typeface="Calibri"/>
            </a:endParaRPr>
          </a:p>
          <a:p>
            <a:pPr lvl="0"/>
            <a:r>
              <a:rPr lang="en-MY" sz="1200" b="0" i="0" u="none" strike="noStrike" cap="none" dirty="0">
                <a:solidFill>
                  <a:schemeClr val="dk1"/>
                </a:solidFill>
                <a:effectLst/>
                <a:latin typeface="Calibri"/>
                <a:ea typeface="Calibri"/>
                <a:cs typeface="Calibri"/>
                <a:sym typeface="Calibri"/>
              </a:rPr>
              <a:t>What is needed to overcome these barriers?</a:t>
            </a:r>
            <a:endParaRPr lang="en-US" sz="1200" b="0"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After this webinar, we hope to deepen dialogue around major themes emerging through the webinar, surfacing countries’ priority challenges and promising approaches to maintaining essential PHC services in the midst of COVID. We hope participants will be able to draw 2-3 practical lessons that can be useful across countries in overcoming barriers to maintaining essential services.</a:t>
            </a:r>
            <a:endParaRPr dirty="0"/>
          </a:p>
          <a:p>
            <a:pPr marL="0" lvl="0" indent="0" algn="l" rtl="0">
              <a:spcBef>
                <a:spcPts val="0"/>
              </a:spcBef>
              <a:spcAft>
                <a:spcPts val="0"/>
              </a:spcAft>
              <a:buNone/>
            </a:pPr>
            <a:endParaRPr dirty="0"/>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42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26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panose="020F0502020204030204" pitchFamily="34" charset="0"/>
                <a:ea typeface="+mn-ea"/>
                <a:cs typeface="Calibri" panose="020F0502020204030204" pitchFamily="34" charset="0"/>
              </a:rPr>
              <a:t>Data Sources-MOH Kenya Website: </a:t>
            </a: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Calibri"/>
                <a:cs typeface="Calibri"/>
                <a:sym typeface="Calibri"/>
                <a:hlinkClick r:id="rId3">
                  <a:extLst>
                    <a:ext uri="{A12FA001-AC4F-418D-AE19-62706E023703}">
                      <ahyp:hlinkClr xmlns:ahyp="http://schemas.microsoft.com/office/drawing/2018/hyperlinkcolor" val="tx"/>
                    </a:ext>
                  </a:extLst>
                </a:hlinkClick>
              </a:rPr>
              <a:t>www.moh.go.ke COVID Situation report; </a:t>
            </a:r>
            <a:endParaRPr lang="en-US" sz="1200" b="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Calibri"/>
                <a:cs typeface="Calibri"/>
                <a:sym typeface="Calibri"/>
                <a:hlinkClick r:id="rId3">
                  <a:extLst>
                    <a:ext uri="{A12FA001-AC4F-418D-AE19-62706E023703}">
                      <ahyp:hlinkClr xmlns:ahyp="http://schemas.microsoft.com/office/drawing/2018/hyperlinkcolor" val="tx"/>
                    </a:ext>
                  </a:extLst>
                </a:hlinkClick>
              </a:rPr>
              <a:t>https://coronavirus.jhu.edu/map.html</a:t>
            </a: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Calibri"/>
                <a:cs typeface="Calibri"/>
                <a:sym typeface="Calibri"/>
              </a:rPr>
              <a:t> accessed 6/8/20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panose="020F0502020204030204" pitchFamily="34" charset="0"/>
                <a:ea typeface="+mn-ea"/>
                <a:cs typeface="Calibri" panose="020F0502020204030204" pitchFamily="34" charset="0"/>
              </a:rPr>
              <a:t>The data sources include the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hlinkClick r:id="rId4"/>
              </a:rPr>
              <a:t>World Health Organization</a:t>
            </a:r>
            <a:r>
              <a:rPr lang="en-US" sz="1200" b="0" i="0" kern="1200" dirty="0">
                <a:solidFill>
                  <a:schemeClr val="tx1"/>
                </a:solidFill>
                <a:effectLst/>
                <a:latin typeface="Calibri" panose="020F0502020204030204" pitchFamily="34" charset="0"/>
                <a:ea typeface="+mn-ea"/>
                <a:cs typeface="Calibri" panose="020F0502020204030204" pitchFamily="34" charset="0"/>
              </a:rPr>
              <a:t>, the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hlinkClick r:id="rId5"/>
              </a:rPr>
              <a:t>U.S. Centers for Disease Control and Prevention</a:t>
            </a:r>
            <a:r>
              <a:rPr lang="en-US" sz="1200" b="0" i="0" kern="1200" dirty="0">
                <a:solidFill>
                  <a:schemeClr val="tx1"/>
                </a:solidFill>
                <a:effectLst/>
                <a:latin typeface="Calibri" panose="020F0502020204030204" pitchFamily="34" charset="0"/>
                <a:ea typeface="+mn-ea"/>
                <a:cs typeface="Calibri" panose="020F0502020204030204" pitchFamily="34" charset="0"/>
              </a:rPr>
              <a:t>, the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hlinkClick r:id="rId6"/>
              </a:rPr>
              <a:t>European Center for Disease Prevention and Control</a:t>
            </a:r>
            <a:r>
              <a:rPr lang="en-US" sz="1200" b="0" i="0" kern="1200" dirty="0">
                <a:solidFill>
                  <a:schemeClr val="tx1"/>
                </a:solidFill>
                <a:effectLst/>
                <a:latin typeface="Calibri" panose="020F0502020204030204" pitchFamily="34" charset="0"/>
                <a:ea typeface="+mn-ea"/>
                <a:cs typeface="Calibri" panose="020F0502020204030204" pitchFamily="34" charset="0"/>
              </a:rPr>
              <a:t>, the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hlinkClick r:id="rId7"/>
              </a:rPr>
              <a:t>National Health Commission of the People’s Republic of China</a:t>
            </a:r>
            <a:r>
              <a:rPr lang="en-US" sz="1200" b="0" i="0" kern="1200" dirty="0">
                <a:solidFill>
                  <a:schemeClr val="tx1"/>
                </a:solidFill>
                <a:effectLst/>
                <a:latin typeface="Calibri" panose="020F0502020204030204" pitchFamily="34" charset="0"/>
                <a:ea typeface="+mn-ea"/>
                <a:cs typeface="Calibri" panose="020F0502020204030204" pitchFamily="34" charset="0"/>
              </a:rPr>
              <a:t>,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hlinkClick r:id="rId8"/>
              </a:rPr>
              <a:t>1point3acres</a:t>
            </a:r>
            <a:r>
              <a:rPr lang="en-US" sz="1200" b="0" i="0" kern="1200" dirty="0">
                <a:solidFill>
                  <a:schemeClr val="tx1"/>
                </a:solidFill>
                <a:effectLst/>
                <a:latin typeface="Calibri" panose="020F0502020204030204" pitchFamily="34" charset="0"/>
                <a:ea typeface="+mn-ea"/>
                <a:cs typeface="Calibri" panose="020F0502020204030204" pitchFamily="34" charset="0"/>
              </a:rPr>
              <a:t>,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hlinkClick r:id="rId9"/>
              </a:rPr>
              <a:t>Worldometers.info</a:t>
            </a:r>
            <a:r>
              <a:rPr lang="en-US" sz="1200" b="0" i="0" kern="1200" dirty="0">
                <a:solidFill>
                  <a:schemeClr val="tx1"/>
                </a:solidFill>
                <a:effectLst/>
                <a:latin typeface="Calibri" panose="020F0502020204030204" pitchFamily="34" charset="0"/>
                <a:ea typeface="+mn-ea"/>
                <a:cs typeface="Calibri" panose="020F0502020204030204" pitchFamily="34" charset="0"/>
              </a:rPr>
              <a:t>,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hlinkClick r:id="rId10"/>
              </a:rPr>
              <a:t>BNO</a:t>
            </a:r>
            <a:r>
              <a:rPr lang="en-US" sz="1200" b="0" i="0" kern="1200" dirty="0">
                <a:solidFill>
                  <a:schemeClr val="tx1"/>
                </a:solidFill>
                <a:effectLst/>
                <a:latin typeface="Calibri" panose="020F0502020204030204" pitchFamily="34" charset="0"/>
                <a:ea typeface="+mn-ea"/>
                <a:cs typeface="Calibri" panose="020F0502020204030204" pitchFamily="34" charset="0"/>
              </a:rPr>
              <a:t>, state and national government health departments, local media reports, and the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hlinkClick r:id="rId11"/>
              </a:rPr>
              <a:t>DXY</a:t>
            </a:r>
            <a:r>
              <a:rPr lang="en-US" sz="1200" b="0" i="0" kern="1200" dirty="0">
                <a:solidFill>
                  <a:schemeClr val="tx1"/>
                </a:solidFill>
                <a:effectLst/>
                <a:latin typeface="Calibri" panose="020F0502020204030204" pitchFamily="34" charset="0"/>
                <a:ea typeface="+mn-ea"/>
                <a:cs typeface="Calibri" panose="020F0502020204030204" pitchFamily="34" charset="0"/>
              </a:rPr>
              <a:t>, one of the world’s largest online communities for physicians, health care professionals, pharmacies and facilities.</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0658E-5E76-4C10-93E9-DA8FAA25D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05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0658E-5E76-4C10-93E9-DA8FAA25D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30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0658E-5E76-4C10-93E9-DA8FAA25D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35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E650-3028-4FEB-B8FC-D56BF608F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0F7DF7-30E5-46D2-923F-7609E45F7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61A8C0-0C3D-4121-A9D6-F1C871ACA83A}"/>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5" name="Footer Placeholder 4">
            <a:extLst>
              <a:ext uri="{FF2B5EF4-FFF2-40B4-BE49-F238E27FC236}">
                <a16:creationId xmlns:a16="http://schemas.microsoft.com/office/drawing/2014/main" id="{9F53B36E-8BB0-428A-B80F-9942BB7FEF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CEB23B-1562-47EC-B6F2-2B74BCA2DB8F}"/>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183392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78F3-1E4E-4D7C-BD79-38522BFDF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33C00-6A67-45DD-A621-35FCC8475B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A7656-3286-4FC2-85C9-683C9F16609C}"/>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5" name="Footer Placeholder 4">
            <a:extLst>
              <a:ext uri="{FF2B5EF4-FFF2-40B4-BE49-F238E27FC236}">
                <a16:creationId xmlns:a16="http://schemas.microsoft.com/office/drawing/2014/main" id="{83E6629E-6BF4-4196-93DA-86FCEC30FA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A07891-CA60-471D-BA8C-4C6D489F1BDB}"/>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255371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EB0F-DD81-42E3-B613-764DEFD3BF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ED825-4050-45CD-96FD-B0BF36748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D82C9F-3AEB-4063-BB12-ADB466AFCC20}"/>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5" name="Footer Placeholder 4">
            <a:extLst>
              <a:ext uri="{FF2B5EF4-FFF2-40B4-BE49-F238E27FC236}">
                <a16:creationId xmlns:a16="http://schemas.microsoft.com/office/drawing/2014/main" id="{7E0265E0-C7CD-4067-997F-AC07D0C310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9AC735-4D6B-4C0C-9126-D7AC3319CB61}"/>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94105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CE54-E4FA-41D0-B104-46EEFFC54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55B1F-C907-4934-8FA7-500719E8F0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5F3C17-A1AE-4615-A74D-5C81896708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8FC753-EA17-4FAE-8BA4-52123F4B7E16}"/>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6" name="Footer Placeholder 5">
            <a:extLst>
              <a:ext uri="{FF2B5EF4-FFF2-40B4-BE49-F238E27FC236}">
                <a16:creationId xmlns:a16="http://schemas.microsoft.com/office/drawing/2014/main" id="{9971D9C0-F32D-4C9F-B9F5-17C1698C46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A45419-6865-4168-9CC7-3E94DD112142}"/>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131290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6687-D921-4878-A335-A780219FEE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CEF6-0D00-4DDE-8E10-D8F2A969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B37ED4-E4FB-44E8-913B-006C9FCC4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9AEBE8-3FC8-44F0-ACB3-2D61B55BC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5DE1C-82B3-45E4-931E-7B465E914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7A3638-54F1-4DE4-8B5B-DE6E859C1D71}"/>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8" name="Footer Placeholder 7">
            <a:extLst>
              <a:ext uri="{FF2B5EF4-FFF2-40B4-BE49-F238E27FC236}">
                <a16:creationId xmlns:a16="http://schemas.microsoft.com/office/drawing/2014/main" id="{804D8CD7-F86C-414D-BCA0-92F0064B3E9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0EF0BDA-3017-44B3-ACFB-3FB49DD16739}"/>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418107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19E-548C-4A84-AB1B-8915D14A5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18AB8E-61F9-4FD7-9411-D871CF10CD8C}"/>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4" name="Footer Placeholder 3">
            <a:extLst>
              <a:ext uri="{FF2B5EF4-FFF2-40B4-BE49-F238E27FC236}">
                <a16:creationId xmlns:a16="http://schemas.microsoft.com/office/drawing/2014/main" id="{6218BB3B-8C86-4B89-B60E-2BA02014E2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092FE3C-52ED-4D4F-A2BB-F8D443F5D082}"/>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48061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489B7-0219-46AF-8446-837A34372825}"/>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3" name="Footer Placeholder 2">
            <a:extLst>
              <a:ext uri="{FF2B5EF4-FFF2-40B4-BE49-F238E27FC236}">
                <a16:creationId xmlns:a16="http://schemas.microsoft.com/office/drawing/2014/main" id="{5A1577BA-1245-405A-8DE5-4C12AAC501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91EE5F-18ED-420B-82EC-40CD69F92FE9}"/>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477829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EBF1-BC8B-4DA6-A258-0CFC0E462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C0C7A-2085-4B61-9353-CE0F0A3A2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16AF0-FC4A-4FC2-821E-E777C49C3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D7A72-1756-439E-9E68-40A6B81BCB1C}"/>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6" name="Footer Placeholder 5">
            <a:extLst>
              <a:ext uri="{FF2B5EF4-FFF2-40B4-BE49-F238E27FC236}">
                <a16:creationId xmlns:a16="http://schemas.microsoft.com/office/drawing/2014/main" id="{6069AF57-CF3E-4C32-B795-B2782BC375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4A6B93-2BD8-4D4B-A097-0FC15D645170}"/>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408805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5CFF-4007-4380-8EC4-4DD977D89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E491A5-8965-4E7C-B981-A026AD1C9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75ADF8-C646-4E99-BA93-6442AB424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0F1ED3-3FB8-4930-A6A3-3C4F344587BB}"/>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6" name="Footer Placeholder 5">
            <a:extLst>
              <a:ext uri="{FF2B5EF4-FFF2-40B4-BE49-F238E27FC236}">
                <a16:creationId xmlns:a16="http://schemas.microsoft.com/office/drawing/2014/main" id="{BB74D813-486F-4EB6-9733-EFDE7A1F29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203A30-C20A-40FB-BEA8-5367A357B36B}"/>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3701139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8EFD-A648-4F83-8C2D-6243072E85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56452-2878-4F80-906C-399990B07C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13245-3F52-4CE6-97E5-06F00D1F7D0F}"/>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5" name="Footer Placeholder 4">
            <a:extLst>
              <a:ext uri="{FF2B5EF4-FFF2-40B4-BE49-F238E27FC236}">
                <a16:creationId xmlns:a16="http://schemas.microsoft.com/office/drawing/2014/main" id="{CFB89A07-2033-45AB-9C5A-A13C0B4E26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8DE0BA-42F8-4B37-A2CF-E95577EE80B2}"/>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3280739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F598F-C430-445A-A70F-F389BD6AA4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964B6-6418-44F5-8856-1227CDFB2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B6BBF-539A-4109-B0D7-CB3D143BD197}"/>
              </a:ext>
            </a:extLst>
          </p:cNvPr>
          <p:cNvSpPr>
            <a:spLocks noGrp="1"/>
          </p:cNvSpPr>
          <p:nvPr>
            <p:ph type="dt" sz="half" idx="10"/>
          </p:nvPr>
        </p:nvSpPr>
        <p:spPr/>
        <p:txBody>
          <a:bodyPr/>
          <a:lstStyle/>
          <a:p>
            <a:fld id="{16E79B7E-4DDC-4B00-BCF9-4F5064B7DBEC}" type="datetimeFigureOut">
              <a:rPr lang="en-US" smtClean="0"/>
              <a:t>6/17/2020</a:t>
            </a:fld>
            <a:endParaRPr lang="en-US" dirty="0"/>
          </a:p>
        </p:txBody>
      </p:sp>
      <p:sp>
        <p:nvSpPr>
          <p:cNvPr id="5" name="Footer Placeholder 4">
            <a:extLst>
              <a:ext uri="{FF2B5EF4-FFF2-40B4-BE49-F238E27FC236}">
                <a16:creationId xmlns:a16="http://schemas.microsoft.com/office/drawing/2014/main" id="{E88531E2-2F5F-49FC-9B61-7B088B7206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045E2-C2AB-44E9-8E3A-5223DBC20230}"/>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617439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1340-E27B-457C-AE11-E1C89F9F5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8DBEB3-3BC7-406F-8283-A41D6303B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77318-75ED-4E21-9866-DE32BF2DC955}"/>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5" name="Footer Placeholder 4">
            <a:extLst>
              <a:ext uri="{FF2B5EF4-FFF2-40B4-BE49-F238E27FC236}">
                <a16:creationId xmlns:a16="http://schemas.microsoft.com/office/drawing/2014/main" id="{2AF8222C-0353-4F0B-A785-B40CC91C44F6}"/>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527BAE67-B2ED-4255-92E5-BBA1EA4F65D2}"/>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1050971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4398-E63B-4B15-968C-01E917A95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6093F-19FF-4BC7-A71A-EE17B22A3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40CF4-E1BF-427F-908B-E339F4B78CCC}"/>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5" name="Footer Placeholder 4">
            <a:extLst>
              <a:ext uri="{FF2B5EF4-FFF2-40B4-BE49-F238E27FC236}">
                <a16:creationId xmlns:a16="http://schemas.microsoft.com/office/drawing/2014/main" id="{B4D558E3-1B51-41DD-8C67-E71E2BA6090D}"/>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FA507E5B-3047-43A1-819E-26A37C828938}"/>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240305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FB28-D4CD-43DF-BFB4-1B47585AE6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323C7-E2AA-4C85-A8C6-6DE505B8B4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E865A8-04B7-4240-B0B3-3974E36DF97B}"/>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5" name="Footer Placeholder 4">
            <a:extLst>
              <a:ext uri="{FF2B5EF4-FFF2-40B4-BE49-F238E27FC236}">
                <a16:creationId xmlns:a16="http://schemas.microsoft.com/office/drawing/2014/main" id="{A59782EA-0A48-438B-86BF-0D9BCC42ED24}"/>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778A3F2D-0ABA-4328-B913-779B03235985}"/>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1360357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50DF-1551-45B0-950D-A1357A4BB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73F60-739E-4CDD-B8A4-096E5E9068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CF1CB-DDAB-46B3-99DF-826661612C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191969-1892-4C30-9445-9B33C6F6CF54}"/>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6" name="Footer Placeholder 5">
            <a:extLst>
              <a:ext uri="{FF2B5EF4-FFF2-40B4-BE49-F238E27FC236}">
                <a16:creationId xmlns:a16="http://schemas.microsoft.com/office/drawing/2014/main" id="{4D637843-DAAD-4533-97CA-ABF34B09A586}"/>
              </a:ext>
            </a:extLst>
          </p:cNvPr>
          <p:cNvSpPr>
            <a:spLocks noGrp="1"/>
          </p:cNvSpPr>
          <p:nvPr>
            <p:ph type="ftr" sz="quarter" idx="11"/>
          </p:nvPr>
        </p:nvSpPr>
        <p:spPr/>
        <p:txBody>
          <a:bodyPr/>
          <a:lstStyle/>
          <a:p>
            <a:endParaRPr lang="en-MY" dirty="0"/>
          </a:p>
        </p:txBody>
      </p:sp>
      <p:sp>
        <p:nvSpPr>
          <p:cNvPr id="7" name="Slide Number Placeholder 6">
            <a:extLst>
              <a:ext uri="{FF2B5EF4-FFF2-40B4-BE49-F238E27FC236}">
                <a16:creationId xmlns:a16="http://schemas.microsoft.com/office/drawing/2014/main" id="{4C989E43-0CE0-4584-BC3C-8B1DEC9A791B}"/>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629630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E548-13F5-4A17-86A4-4FF926F2F7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11D548-7A23-40A8-8DB1-92BB7125B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FCF63-827A-4506-A6DA-8E60874E6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33753-4565-45D7-BFAD-DBD285B4E1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6E1F5-B76C-4B67-A1F8-41DCD6D7A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FF5E12-53B0-4F3A-9C75-2EC97FF1E03F}"/>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8" name="Footer Placeholder 7">
            <a:extLst>
              <a:ext uri="{FF2B5EF4-FFF2-40B4-BE49-F238E27FC236}">
                <a16:creationId xmlns:a16="http://schemas.microsoft.com/office/drawing/2014/main" id="{226E16DF-5DBC-447F-8F9A-34A28114A761}"/>
              </a:ext>
            </a:extLst>
          </p:cNvPr>
          <p:cNvSpPr>
            <a:spLocks noGrp="1"/>
          </p:cNvSpPr>
          <p:nvPr>
            <p:ph type="ftr" sz="quarter" idx="11"/>
          </p:nvPr>
        </p:nvSpPr>
        <p:spPr/>
        <p:txBody>
          <a:bodyPr/>
          <a:lstStyle/>
          <a:p>
            <a:endParaRPr lang="en-MY" dirty="0"/>
          </a:p>
        </p:txBody>
      </p:sp>
      <p:sp>
        <p:nvSpPr>
          <p:cNvPr id="9" name="Slide Number Placeholder 8">
            <a:extLst>
              <a:ext uri="{FF2B5EF4-FFF2-40B4-BE49-F238E27FC236}">
                <a16:creationId xmlns:a16="http://schemas.microsoft.com/office/drawing/2014/main" id="{64D84B26-7AB1-458D-A74E-39CF748E5478}"/>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445261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E2CC-6460-4993-AA48-B1C4D04CA3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A73917-27B6-4F51-B0DE-B094D540AEE1}"/>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4" name="Footer Placeholder 3">
            <a:extLst>
              <a:ext uri="{FF2B5EF4-FFF2-40B4-BE49-F238E27FC236}">
                <a16:creationId xmlns:a16="http://schemas.microsoft.com/office/drawing/2014/main" id="{E4CA7786-6BA7-4A28-BF47-646FEAD1549D}"/>
              </a:ext>
            </a:extLst>
          </p:cNvPr>
          <p:cNvSpPr>
            <a:spLocks noGrp="1"/>
          </p:cNvSpPr>
          <p:nvPr>
            <p:ph type="ftr" sz="quarter" idx="11"/>
          </p:nvPr>
        </p:nvSpPr>
        <p:spPr/>
        <p:txBody>
          <a:bodyPr/>
          <a:lstStyle/>
          <a:p>
            <a:endParaRPr lang="en-MY" dirty="0"/>
          </a:p>
        </p:txBody>
      </p:sp>
      <p:sp>
        <p:nvSpPr>
          <p:cNvPr id="5" name="Slide Number Placeholder 4">
            <a:extLst>
              <a:ext uri="{FF2B5EF4-FFF2-40B4-BE49-F238E27FC236}">
                <a16:creationId xmlns:a16="http://schemas.microsoft.com/office/drawing/2014/main" id="{C958D54E-8C52-4C93-9794-F25982D62380}"/>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830552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477B9-1003-4561-BCFF-1C89AB054237}"/>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3" name="Footer Placeholder 2">
            <a:extLst>
              <a:ext uri="{FF2B5EF4-FFF2-40B4-BE49-F238E27FC236}">
                <a16:creationId xmlns:a16="http://schemas.microsoft.com/office/drawing/2014/main" id="{F6767991-2CA4-47AA-AA36-A37CF697062E}"/>
              </a:ext>
            </a:extLst>
          </p:cNvPr>
          <p:cNvSpPr>
            <a:spLocks noGrp="1"/>
          </p:cNvSpPr>
          <p:nvPr>
            <p:ph type="ftr" sz="quarter" idx="11"/>
          </p:nvPr>
        </p:nvSpPr>
        <p:spPr/>
        <p:txBody>
          <a:bodyPr/>
          <a:lstStyle/>
          <a:p>
            <a:endParaRPr lang="en-MY" dirty="0"/>
          </a:p>
        </p:txBody>
      </p:sp>
      <p:sp>
        <p:nvSpPr>
          <p:cNvPr id="4" name="Slide Number Placeholder 3">
            <a:extLst>
              <a:ext uri="{FF2B5EF4-FFF2-40B4-BE49-F238E27FC236}">
                <a16:creationId xmlns:a16="http://schemas.microsoft.com/office/drawing/2014/main" id="{29C30149-0184-4B72-8D29-0F360EADB798}"/>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257345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095F-5B78-4BE4-ABDC-A797DEA07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29CBEB-45DF-4FC2-AD5E-561BE830E3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A9F140-C7E5-4C20-AB89-25F8ED125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F20A3-5917-4857-A2A2-1518C266CD5C}"/>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6" name="Footer Placeholder 5">
            <a:extLst>
              <a:ext uri="{FF2B5EF4-FFF2-40B4-BE49-F238E27FC236}">
                <a16:creationId xmlns:a16="http://schemas.microsoft.com/office/drawing/2014/main" id="{79E52CC3-33E8-4D60-855C-78EBE7062D55}"/>
              </a:ext>
            </a:extLst>
          </p:cNvPr>
          <p:cNvSpPr>
            <a:spLocks noGrp="1"/>
          </p:cNvSpPr>
          <p:nvPr>
            <p:ph type="ftr" sz="quarter" idx="11"/>
          </p:nvPr>
        </p:nvSpPr>
        <p:spPr/>
        <p:txBody>
          <a:bodyPr/>
          <a:lstStyle/>
          <a:p>
            <a:endParaRPr lang="en-MY" dirty="0"/>
          </a:p>
        </p:txBody>
      </p:sp>
      <p:sp>
        <p:nvSpPr>
          <p:cNvPr id="7" name="Slide Number Placeholder 6">
            <a:extLst>
              <a:ext uri="{FF2B5EF4-FFF2-40B4-BE49-F238E27FC236}">
                <a16:creationId xmlns:a16="http://schemas.microsoft.com/office/drawing/2014/main" id="{341F8F49-5494-4C2F-806A-7497A416A69E}"/>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2198834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EF21-D0EC-4BE0-8A86-8B3DF669D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4431C-C5AB-4ECE-84A9-5173108521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F200F3-58D5-4FD5-B972-B752B10EF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5079E-0613-44C5-9907-4F0BA01C52DA}"/>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6" name="Footer Placeholder 5">
            <a:extLst>
              <a:ext uri="{FF2B5EF4-FFF2-40B4-BE49-F238E27FC236}">
                <a16:creationId xmlns:a16="http://schemas.microsoft.com/office/drawing/2014/main" id="{919FBC30-EF3D-498D-A08E-99B3555266AF}"/>
              </a:ext>
            </a:extLst>
          </p:cNvPr>
          <p:cNvSpPr>
            <a:spLocks noGrp="1"/>
          </p:cNvSpPr>
          <p:nvPr>
            <p:ph type="ftr" sz="quarter" idx="11"/>
          </p:nvPr>
        </p:nvSpPr>
        <p:spPr/>
        <p:txBody>
          <a:bodyPr/>
          <a:lstStyle/>
          <a:p>
            <a:endParaRPr lang="en-MY" dirty="0"/>
          </a:p>
        </p:txBody>
      </p:sp>
      <p:sp>
        <p:nvSpPr>
          <p:cNvPr id="7" name="Slide Number Placeholder 6">
            <a:extLst>
              <a:ext uri="{FF2B5EF4-FFF2-40B4-BE49-F238E27FC236}">
                <a16:creationId xmlns:a16="http://schemas.microsoft.com/office/drawing/2014/main" id="{35C8B5DF-94FE-4853-90DD-5101DE8C6C0B}"/>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1096324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2550-31C8-4424-BD82-D3056171A8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E4B39C-C893-4B01-B844-C5D580D2A6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AEB46-150E-4D59-AD8F-E824A4A5CE50}"/>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5" name="Footer Placeholder 4">
            <a:extLst>
              <a:ext uri="{FF2B5EF4-FFF2-40B4-BE49-F238E27FC236}">
                <a16:creationId xmlns:a16="http://schemas.microsoft.com/office/drawing/2014/main" id="{8B68C204-4DBD-4E72-A1A0-1ED9D69F53F2}"/>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4997D496-1134-4737-8D1E-C3E3D3D4EA41}"/>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1965859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9E8B8E-7F3A-4D16-882C-A4FF051335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3390D4-E6F1-4118-BF98-A7DCD89D14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47C88-D44B-4B2B-BB1E-0B7452835A65}"/>
              </a:ext>
            </a:extLst>
          </p:cNvPr>
          <p:cNvSpPr>
            <a:spLocks noGrp="1"/>
          </p:cNvSpPr>
          <p:nvPr>
            <p:ph type="dt" sz="half" idx="10"/>
          </p:nvPr>
        </p:nvSpPr>
        <p:spPr/>
        <p:txBody>
          <a:bodyPr/>
          <a:lstStyle/>
          <a:p>
            <a:fld id="{2C271663-F688-4715-BAD5-E371C40521A6}" type="datetimeFigureOut">
              <a:rPr lang="en-MY" smtClean="0"/>
              <a:t>17/6/2020</a:t>
            </a:fld>
            <a:endParaRPr lang="en-MY" dirty="0"/>
          </a:p>
        </p:txBody>
      </p:sp>
      <p:sp>
        <p:nvSpPr>
          <p:cNvPr id="5" name="Footer Placeholder 4">
            <a:extLst>
              <a:ext uri="{FF2B5EF4-FFF2-40B4-BE49-F238E27FC236}">
                <a16:creationId xmlns:a16="http://schemas.microsoft.com/office/drawing/2014/main" id="{A07040A9-D60C-45A0-8DB2-B6D7FAABB23E}"/>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73FC52BE-534B-4FCD-ADCC-A809BB793094}"/>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423941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289F8-EDF7-467D-A079-B10D9DDA8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E422F-FDF9-4F38-A348-E0A8F878E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996BE-7CAF-47B9-B619-C07E3EFAE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79B7E-4DDC-4B00-BCF9-4F5064B7DBEC}" type="datetimeFigureOut">
              <a:rPr lang="en-US" smtClean="0"/>
              <a:t>6/17/2020</a:t>
            </a:fld>
            <a:endParaRPr lang="en-US" dirty="0"/>
          </a:p>
        </p:txBody>
      </p:sp>
      <p:sp>
        <p:nvSpPr>
          <p:cNvPr id="5" name="Footer Placeholder 4">
            <a:extLst>
              <a:ext uri="{FF2B5EF4-FFF2-40B4-BE49-F238E27FC236}">
                <a16:creationId xmlns:a16="http://schemas.microsoft.com/office/drawing/2014/main" id="{F9562C8E-2DE0-4456-82DD-D229FA6EB0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4127CF-F06A-42D3-B447-16D2E5B4C9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E73AB-7E86-4160-851B-CD6D2026CF93}" type="slidenum">
              <a:rPr lang="en-US" smtClean="0"/>
              <a:t>‹#›</a:t>
            </a:fld>
            <a:endParaRPr lang="en-US" dirty="0"/>
          </a:p>
        </p:txBody>
      </p:sp>
    </p:spTree>
    <p:extLst>
      <p:ext uri="{BB962C8B-B14F-4D97-AF65-F5344CB8AC3E}">
        <p14:creationId xmlns:p14="http://schemas.microsoft.com/office/powerpoint/2010/main" val="4051786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3C7D5-362F-44D3-86F6-416DC76E9D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229B5-96D3-4F51-B655-AAF44D26A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2DC90-0F20-4034-AD72-9E0CBFB25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71663-F688-4715-BAD5-E371C40521A6}" type="datetimeFigureOut">
              <a:rPr lang="en-MY" smtClean="0"/>
              <a:t>17/6/2020</a:t>
            </a:fld>
            <a:endParaRPr lang="en-MY" dirty="0"/>
          </a:p>
        </p:txBody>
      </p:sp>
      <p:sp>
        <p:nvSpPr>
          <p:cNvPr id="5" name="Footer Placeholder 4">
            <a:extLst>
              <a:ext uri="{FF2B5EF4-FFF2-40B4-BE49-F238E27FC236}">
                <a16:creationId xmlns:a16="http://schemas.microsoft.com/office/drawing/2014/main" id="{E8C50E30-158F-4BD7-A319-6484436C2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dirty="0"/>
          </a:p>
        </p:txBody>
      </p:sp>
      <p:sp>
        <p:nvSpPr>
          <p:cNvPr id="6" name="Slide Number Placeholder 5">
            <a:extLst>
              <a:ext uri="{FF2B5EF4-FFF2-40B4-BE49-F238E27FC236}">
                <a16:creationId xmlns:a16="http://schemas.microsoft.com/office/drawing/2014/main" id="{A5914160-3AA6-4B4E-9C88-1418C867B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ED49E-07EE-4B6D-BE40-341350A5B4D8}" type="slidenum">
              <a:rPr lang="en-MY" smtClean="0"/>
              <a:t>‹#›</a:t>
            </a:fld>
            <a:endParaRPr lang="en-MY" dirty="0"/>
          </a:p>
        </p:txBody>
      </p:sp>
    </p:spTree>
    <p:extLst>
      <p:ext uri="{BB962C8B-B14F-4D97-AF65-F5344CB8AC3E}">
        <p14:creationId xmlns:p14="http://schemas.microsoft.com/office/powerpoint/2010/main" val="1653803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90" name="Google Shape;90;p1"/>
          <p:cNvSpPr/>
          <p:nvPr/>
        </p:nvSpPr>
        <p:spPr>
          <a:xfrm rot="-4995211">
            <a:off x="675639" y="775849"/>
            <a:ext cx="2987899" cy="2987899"/>
          </a:xfrm>
          <a:prstGeom prst="arc">
            <a:avLst>
              <a:gd name="adj1" fmla="val 14455503"/>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91" name="Google Shape;91;p1"/>
          <p:cNvSpPr>
            <a:spLocks noGrp="1"/>
          </p:cNvSpPr>
          <p:nvPr>
            <p:ph type="ctrTitle"/>
          </p:nvPr>
        </p:nvSpPr>
        <p:spPr>
          <a:xfrm>
            <a:off x="26374" y="296725"/>
            <a:ext cx="6464400" cy="5978400"/>
          </a:xfrm>
          <a:prstGeom prst="ellipse">
            <a:avLst/>
          </a:prstGeom>
          <a:solidFill>
            <a:schemeClr val="lt1"/>
          </a:solid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320"/>
              <a:buFont typeface="Calibri"/>
              <a:buNone/>
            </a:pPr>
            <a:r>
              <a:rPr lang="en-US" sz="4120" b="1" dirty="0">
                <a:solidFill>
                  <a:schemeClr val="dk2"/>
                </a:solidFill>
              </a:rPr>
              <a:t>Maintaining Essential Services at the Primary Care Level during COVID-19 Pandemic</a:t>
            </a:r>
            <a:endParaRPr sz="4120" b="1" dirty="0">
              <a:solidFill>
                <a:schemeClr val="dk2"/>
              </a:solidFill>
            </a:endParaRPr>
          </a:p>
          <a:p>
            <a:pPr marL="0" lvl="0" indent="0" algn="l" rtl="0">
              <a:spcBef>
                <a:spcPts val="0"/>
              </a:spcBef>
              <a:spcAft>
                <a:spcPts val="0"/>
              </a:spcAft>
              <a:buClr>
                <a:schemeClr val="dk2"/>
              </a:buClr>
              <a:buSzPts val="4320"/>
              <a:buFont typeface="Calibri"/>
              <a:buNone/>
            </a:pPr>
            <a:endParaRPr sz="4120" b="1" dirty="0">
              <a:solidFill>
                <a:schemeClr val="dk2"/>
              </a:solidFill>
            </a:endParaRPr>
          </a:p>
        </p:txBody>
      </p:sp>
      <p:sp>
        <p:nvSpPr>
          <p:cNvPr id="92" name="Google Shape;92;p1"/>
          <p:cNvSpPr>
            <a:spLocks noGrp="1"/>
          </p:cNvSpPr>
          <p:nvPr>
            <p:ph type="subTitle" idx="1"/>
          </p:nvPr>
        </p:nvSpPr>
        <p:spPr>
          <a:xfrm>
            <a:off x="4647478" y="5545198"/>
            <a:ext cx="1118400" cy="1095900"/>
          </a:xfrm>
          <a:prstGeom prst="ellipse">
            <a:avLst/>
          </a:prstGeom>
          <a:solidFill>
            <a:srgbClr val="8296B0"/>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2400"/>
              <a:buNone/>
            </a:pPr>
            <a:r>
              <a:rPr lang="en-US" dirty="0">
                <a:solidFill>
                  <a:srgbClr val="FFFFFF"/>
                </a:solidFill>
              </a:rPr>
              <a:t>June 16</a:t>
            </a:r>
            <a:r>
              <a:rPr lang="en-US" baseline="30000" dirty="0">
                <a:solidFill>
                  <a:srgbClr val="FFFFFF"/>
                </a:solidFill>
              </a:rPr>
              <a:t>th</a:t>
            </a:r>
            <a:r>
              <a:rPr lang="en-US" dirty="0">
                <a:solidFill>
                  <a:srgbClr val="FFFFFF"/>
                </a:solidFill>
              </a:rPr>
              <a:t> </a:t>
            </a:r>
            <a:endParaRPr dirty="0"/>
          </a:p>
        </p:txBody>
      </p:sp>
      <p:sp>
        <p:nvSpPr>
          <p:cNvPr id="93" name="Google Shape;93;p1"/>
          <p:cNvSpPr/>
          <p:nvPr/>
        </p:nvSpPr>
        <p:spPr>
          <a:xfrm>
            <a:off x="10895976" y="2130090"/>
            <a:ext cx="457824" cy="44540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4" name="Google Shape;94;p1"/>
          <p:cNvSpPr/>
          <p:nvPr/>
        </p:nvSpPr>
        <p:spPr>
          <a:xfrm>
            <a:off x="8460174" y="3928898"/>
            <a:ext cx="3732354" cy="2928059"/>
          </a:xfrm>
          <a:custGeom>
            <a:avLst/>
            <a:gdLst/>
            <a:ahLst/>
            <a:cxnLst/>
            <a:rect l="l" t="t" r="r" b="b"/>
            <a:pathLst>
              <a:path w="4378128" h="3741928" extrusionOk="0">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5" name="Google Shape;95;p1"/>
          <p:cNvSpPr/>
          <p:nvPr/>
        </p:nvSpPr>
        <p:spPr>
          <a:xfrm>
            <a:off x="5907201" y="0"/>
            <a:ext cx="2335705" cy="2133403"/>
          </a:xfrm>
          <a:custGeom>
            <a:avLst/>
            <a:gdLst/>
            <a:ahLst/>
            <a:cxnLst/>
            <a:rect l="l" t="t" r="r" b="b"/>
            <a:pathLst>
              <a:path w="4208478" h="3678281" extrusionOk="0">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96" name="Google Shape;96;p1" descr="A close up of a logo&#10;&#10;Description automatically generated"/>
          <p:cNvPicPr preferRelativeResize="0"/>
          <p:nvPr/>
        </p:nvPicPr>
        <p:blipFill rotWithShape="1">
          <a:blip r:embed="rId3">
            <a:alphaModFix/>
          </a:blip>
          <a:srcRect/>
          <a:stretch/>
        </p:blipFill>
        <p:spPr>
          <a:xfrm>
            <a:off x="6193648" y="220525"/>
            <a:ext cx="1707263" cy="1385353"/>
          </a:xfrm>
          <a:custGeom>
            <a:avLst/>
            <a:gdLst/>
            <a:ahLst/>
            <a:cxnLst/>
            <a:rect l="l" t="t" r="r" b="b"/>
            <a:pathLst>
              <a:path w="2833631" h="2677010" extrusionOk="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97" name="Google Shape;97;p1"/>
          <p:cNvSpPr/>
          <p:nvPr/>
        </p:nvSpPr>
        <p:spPr>
          <a:xfrm>
            <a:off x="9872300" y="224576"/>
            <a:ext cx="487800" cy="44550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8" name="Google Shape;98;p1"/>
          <p:cNvSpPr/>
          <p:nvPr/>
        </p:nvSpPr>
        <p:spPr>
          <a:xfrm>
            <a:off x="6490735" y="6476655"/>
            <a:ext cx="487804" cy="571500"/>
          </a:xfrm>
          <a:prstGeom prst="ellipse">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9" name="Google Shape;99;p1"/>
          <p:cNvSpPr/>
          <p:nvPr/>
        </p:nvSpPr>
        <p:spPr>
          <a:xfrm>
            <a:off x="6955777" y="5979366"/>
            <a:ext cx="487804" cy="571500"/>
          </a:xfrm>
          <a:prstGeom prst="ellipse">
            <a:avLst/>
          </a:prstGeom>
          <a:solidFill>
            <a:srgbClr val="3BA57F"/>
          </a:solidFill>
          <a:ln w="12700" cap="flat" cmpd="sng">
            <a:solidFill>
              <a:srgbClr val="3BA5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748F71"/>
              </a:solidFill>
              <a:latin typeface="Calibri"/>
              <a:ea typeface="Calibri"/>
              <a:cs typeface="Calibri"/>
              <a:sym typeface="Calibri"/>
            </a:endParaRPr>
          </a:p>
        </p:txBody>
      </p:sp>
      <p:sp>
        <p:nvSpPr>
          <p:cNvPr id="100" name="Google Shape;100;p1"/>
          <p:cNvSpPr/>
          <p:nvPr/>
        </p:nvSpPr>
        <p:spPr>
          <a:xfrm>
            <a:off x="8024598" y="900808"/>
            <a:ext cx="1847700" cy="1920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1" name="Google Shape;101;p1" descr="Joint Learning Network for UHC on Vimeo"/>
          <p:cNvPicPr preferRelativeResize="0"/>
          <p:nvPr/>
        </p:nvPicPr>
        <p:blipFill rotWithShape="1">
          <a:blip r:embed="rId4">
            <a:alphaModFix/>
          </a:blip>
          <a:srcRect/>
          <a:stretch/>
        </p:blipFill>
        <p:spPr>
          <a:xfrm>
            <a:off x="8272118" y="1168122"/>
            <a:ext cx="1388479" cy="1385353"/>
          </a:xfrm>
          <a:custGeom>
            <a:avLst/>
            <a:gdLst/>
            <a:ahLst/>
            <a:cxnLst/>
            <a:rect l="l" t="t" r="r" b="b"/>
            <a:pathLst>
              <a:path w="2833631" h="2677010" extrusionOk="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102" name="Google Shape;102;p1"/>
          <p:cNvSpPr txBox="1"/>
          <p:nvPr/>
        </p:nvSpPr>
        <p:spPr>
          <a:xfrm>
            <a:off x="8873700" y="4837900"/>
            <a:ext cx="3318300" cy="192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chemeClr val="accent1"/>
                </a:solidFill>
                <a:latin typeface="Calibri"/>
                <a:ea typeface="Calibri"/>
                <a:cs typeface="Calibri"/>
                <a:sym typeface="Calibri"/>
              </a:rPr>
              <a:t>Please introduce yourself in the chat as you join.</a:t>
            </a:r>
            <a:endParaRPr sz="3000" b="1" dirty="0">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789107" y="637321"/>
            <a:ext cx="10988041" cy="932688"/>
          </a:xfrm>
          <a:prstGeom prst="rect">
            <a:avLst/>
          </a:prstGeom>
        </p:spPr>
        <p:txBody>
          <a:bodyPr vert="horz" lIns="91440" tIns="45720" rIns="91440" bIns="45720" rtlCol="0" anchor="b">
            <a:normAutofit fontScale="92500" lnSpcReduction="10000"/>
          </a:bodyPr>
          <a:lstStyle/>
          <a:p>
            <a:pPr lvl="0" algn="ctr">
              <a:buClrTx/>
              <a:defRPr/>
            </a:pPr>
            <a:r>
              <a:rPr lang="en-US" sz="3000" kern="1200" dirty="0">
                <a:solidFill>
                  <a:schemeClr val="tx1"/>
                </a:solidFill>
                <a:latin typeface="+mn-lt"/>
                <a:ea typeface="+mj-ea"/>
                <a:cs typeface="+mj-cs"/>
              </a:rPr>
              <a:t>Almost all counties experienced a significant drop in OPD visits since COVID was reported in Kenya</a:t>
            </a:r>
          </a:p>
        </p:txBody>
      </p:sp>
      <p:graphicFrame>
        <p:nvGraphicFramePr>
          <p:cNvPr id="5" name="Chart 4">
            <a:extLst>
              <a:ext uri="{FF2B5EF4-FFF2-40B4-BE49-F238E27FC236}">
                <a16:creationId xmlns:a16="http://schemas.microsoft.com/office/drawing/2014/main" id="{246CD08A-F174-4152-A6FB-4F0E08BAA4E2}"/>
              </a:ext>
            </a:extLst>
          </p:cNvPr>
          <p:cNvGraphicFramePr>
            <a:graphicFrameLocks/>
          </p:cNvGraphicFramePr>
          <p:nvPr>
            <p:extLst>
              <p:ext uri="{D42A27DB-BD31-4B8C-83A1-F6EECF244321}">
                <p14:modId xmlns:p14="http://schemas.microsoft.com/office/powerpoint/2010/main" val="348309700"/>
              </p:ext>
            </p:extLst>
          </p:nvPr>
        </p:nvGraphicFramePr>
        <p:xfrm>
          <a:off x="644221" y="1625595"/>
          <a:ext cx="11277811" cy="459508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BA4052C-520C-47BD-A904-EB66DC3A5EE4}"/>
              </a:ext>
            </a:extLst>
          </p:cNvPr>
          <p:cNvSpPr/>
          <p:nvPr/>
        </p:nvSpPr>
        <p:spPr>
          <a:xfrm>
            <a:off x="0" y="6413021"/>
            <a:ext cx="12191999" cy="307777"/>
          </a:xfrm>
          <a:prstGeom prst="rect">
            <a:avLst/>
          </a:prstGeom>
        </p:spPr>
        <p:txBody>
          <a:bodyPr wrap="square">
            <a:spAutoFit/>
          </a:bodyPr>
          <a:lstStyle/>
          <a:p>
            <a:pPr marL="457200" lvl="0" indent="-228600" algn="ctr">
              <a:buSzPts val="1400"/>
              <a:defRPr/>
            </a:pPr>
            <a:r>
              <a:rPr lang="en-US" kern="1200" dirty="0">
                <a:solidFill>
                  <a:prstClr val="black"/>
                </a:solidFill>
                <a:latin typeface="Calibri" panose="020F0502020204030204"/>
              </a:rPr>
              <a:t>Comparison of average OPD attendants between the pre-COVID 19 period (March 19-Feb 20) and the COVID 19 period (March-April 20) </a:t>
            </a:r>
          </a:p>
        </p:txBody>
      </p:sp>
      <p:sp>
        <p:nvSpPr>
          <p:cNvPr id="6" name="Rectangle 5">
            <a:extLst>
              <a:ext uri="{FF2B5EF4-FFF2-40B4-BE49-F238E27FC236}">
                <a16:creationId xmlns:a16="http://schemas.microsoft.com/office/drawing/2014/main" id="{87E305E5-B714-409D-B007-C452B9D7A7CA}"/>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119525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838200" y="614144"/>
            <a:ext cx="10722429" cy="932688"/>
          </a:xfrm>
          <a:prstGeom prst="rect">
            <a:avLst/>
          </a:prstGeom>
        </p:spPr>
        <p:txBody>
          <a:bodyPr vert="horz" lIns="91440" tIns="45720" rIns="91440" bIns="45720" rtlCol="0" anchor="b">
            <a:normAutofit lnSpcReduction="10000"/>
          </a:bodyPr>
          <a:lstStyle/>
          <a:p>
            <a:pPr marL="0" marR="0" lvl="0" indent="0" algn="ctr" fontAlgn="auto">
              <a:lnSpc>
                <a:spcPct val="90000"/>
              </a:lnSpc>
              <a:spcBef>
                <a:spcPct val="0"/>
              </a:spcBef>
              <a:spcAft>
                <a:spcPts val="600"/>
              </a:spcAft>
              <a:buClrTx/>
              <a:buSzTx/>
              <a:tabLst/>
              <a:defRPr/>
            </a:pPr>
            <a:r>
              <a:rPr kumimoji="0" lang="en-US" sz="3000" b="0" i="0" u="none" strike="noStrike" kern="1200" cap="none" spc="0" normalizeH="0" baseline="0" noProof="0" dirty="0">
                <a:ln>
                  <a:noFill/>
                </a:ln>
                <a:solidFill>
                  <a:schemeClr val="tx1"/>
                </a:solidFill>
                <a:effectLst/>
                <a:uLnTx/>
                <a:uFillTx/>
                <a:latin typeface="+mn-lt"/>
                <a:ea typeface="+mj-ea"/>
                <a:cs typeface="+mj-cs"/>
              </a:rPr>
              <a:t>Many counties had a decline in DPT3 doses administered—</a:t>
            </a:r>
          </a:p>
          <a:p>
            <a:pPr marL="0" marR="0" lvl="0" indent="0" algn="ctr" fontAlgn="auto">
              <a:lnSpc>
                <a:spcPct val="90000"/>
              </a:lnSpc>
              <a:spcBef>
                <a:spcPct val="0"/>
              </a:spcBef>
              <a:spcAft>
                <a:spcPts val="600"/>
              </a:spcAft>
              <a:buClrTx/>
              <a:buSzTx/>
              <a:tabLst/>
              <a:defRPr/>
            </a:pPr>
            <a:r>
              <a:rPr kumimoji="0" lang="en-US" sz="3000" b="0" i="0" u="none" strike="noStrike" kern="1200" cap="none" spc="0" normalizeH="0" baseline="0" noProof="0" dirty="0">
                <a:ln>
                  <a:noFill/>
                </a:ln>
                <a:solidFill>
                  <a:schemeClr val="tx1"/>
                </a:solidFill>
                <a:effectLst/>
                <a:uLnTx/>
                <a:uFillTx/>
                <a:latin typeface="+mn-lt"/>
                <a:ea typeface="+mj-ea"/>
                <a:cs typeface="+mj-cs"/>
              </a:rPr>
              <a:t>Marsabit, Narok, Mombasa worst hit</a:t>
            </a:r>
          </a:p>
        </p:txBody>
      </p:sp>
      <p:pic>
        <p:nvPicPr>
          <p:cNvPr id="2" name="Picture 1" descr="A screenshot of a cell phone&#10;&#10;Description automatically generated"/>
          <p:cNvPicPr/>
          <p:nvPr/>
        </p:nvPicPr>
        <p:blipFill>
          <a:blip r:embed="rId2"/>
          <a:stretch>
            <a:fillRect/>
          </a:stretch>
        </p:blipFill>
        <p:spPr>
          <a:xfrm>
            <a:off x="705395" y="1773715"/>
            <a:ext cx="10855234" cy="4583541"/>
          </a:xfrm>
          <a:prstGeom prst="rect">
            <a:avLst/>
          </a:prstGeom>
        </p:spPr>
      </p:pic>
      <p:sp>
        <p:nvSpPr>
          <p:cNvPr id="5" name="Rectangle 4">
            <a:extLst>
              <a:ext uri="{FF2B5EF4-FFF2-40B4-BE49-F238E27FC236}">
                <a16:creationId xmlns:a16="http://schemas.microsoft.com/office/drawing/2014/main" id="{33BC70C2-9CE3-4EE4-B0EE-98AB7A6559F0}"/>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136369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1" y="1198418"/>
            <a:ext cx="3889143" cy="4461163"/>
          </a:xfrm>
        </p:spPr>
        <p:txBody>
          <a:bodyPr>
            <a:normAutofit/>
          </a:bodyPr>
          <a:lstStyle/>
          <a:p>
            <a:r>
              <a:rPr lang="en-MY" b="1" dirty="0">
                <a:solidFill>
                  <a:schemeClr val="bg1"/>
                </a:solidFill>
              </a:rPr>
              <a:t>How is Kenya overcoming these barriers?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447308" y="591344"/>
            <a:ext cx="6906491" cy="5585619"/>
          </a:xfrm>
        </p:spPr>
        <p:txBody>
          <a:bodyPr anchor="ctr">
            <a:normAutofit/>
          </a:bodyPr>
          <a:lstStyle/>
          <a:p>
            <a:pPr lvl="1"/>
            <a:r>
              <a:rPr lang="en-GB" dirty="0"/>
              <a:t>Formed a TWG- Maintaining essential services</a:t>
            </a:r>
          </a:p>
          <a:p>
            <a:pPr lvl="2"/>
            <a:r>
              <a:rPr lang="en-GB" dirty="0"/>
              <a:t>Discussed barriers and solutions and advice the COVID Task force accordingly</a:t>
            </a:r>
          </a:p>
          <a:p>
            <a:pPr lvl="1"/>
            <a:r>
              <a:rPr lang="en-GB" dirty="0"/>
              <a:t>Guidance and Circulars given on continuity of services; resumption of elective procedures</a:t>
            </a:r>
          </a:p>
          <a:p>
            <a:pPr lvl="1"/>
            <a:r>
              <a:rPr lang="en-GB" dirty="0"/>
              <a:t>Communication- continuity of services and safety of clients in hospitals</a:t>
            </a:r>
          </a:p>
          <a:p>
            <a:pPr lvl="1"/>
            <a:r>
              <a:rPr lang="en-GB" dirty="0"/>
              <a:t>Prioritise certain services- ANC, Immunization, Delivery, Child health services</a:t>
            </a:r>
          </a:p>
          <a:p>
            <a:pPr lvl="1"/>
            <a:r>
              <a:rPr lang="en-GB" dirty="0"/>
              <a:t>Primary health care facilities designated for certain services e.g. ANC, Child health services</a:t>
            </a:r>
          </a:p>
          <a:p>
            <a:pPr lvl="1"/>
            <a:r>
              <a:rPr lang="en-GB" dirty="0"/>
              <a:t>Innovations in service delivery- contacting clients to come back, safety</a:t>
            </a:r>
          </a:p>
          <a:p>
            <a:pPr lvl="1"/>
            <a:r>
              <a:rPr lang="en-GB" dirty="0"/>
              <a:t>Home isolation and care for COVID patients</a:t>
            </a:r>
          </a:p>
        </p:txBody>
      </p:sp>
    </p:spTree>
    <p:extLst>
      <p:ext uri="{BB962C8B-B14F-4D97-AF65-F5344CB8AC3E}">
        <p14:creationId xmlns:p14="http://schemas.microsoft.com/office/powerpoint/2010/main" val="26720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8D7E29-B171-481F-B19A-2F732D9F4F86}"/>
              </a:ext>
            </a:extLst>
          </p:cNvPr>
          <p:cNvSpPr>
            <a:spLocks noGrp="1"/>
          </p:cNvSpPr>
          <p:nvPr>
            <p:ph type="title"/>
          </p:nvPr>
        </p:nvSpPr>
        <p:spPr>
          <a:xfrm>
            <a:off x="-1" y="1198418"/>
            <a:ext cx="4167271" cy="4461163"/>
          </a:xfrm>
        </p:spPr>
        <p:txBody>
          <a:bodyPr>
            <a:normAutofit/>
          </a:bodyPr>
          <a:lstStyle/>
          <a:p>
            <a:r>
              <a:rPr lang="en-MY" b="1" dirty="0">
                <a:solidFill>
                  <a:schemeClr val="bg1"/>
                </a:solidFill>
              </a:rPr>
              <a:t>What lessons have been learned to date?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316721-463A-4AC3-BDE2-0DF84022CF4C}"/>
              </a:ext>
            </a:extLst>
          </p:cNvPr>
          <p:cNvSpPr>
            <a:spLocks noGrp="1"/>
          </p:cNvSpPr>
          <p:nvPr>
            <p:ph idx="1"/>
          </p:nvPr>
        </p:nvSpPr>
        <p:spPr>
          <a:xfrm>
            <a:off x="4447308" y="591344"/>
            <a:ext cx="6906491" cy="5585619"/>
          </a:xfrm>
        </p:spPr>
        <p:txBody>
          <a:bodyPr anchor="ctr">
            <a:normAutofit/>
          </a:bodyPr>
          <a:lstStyle/>
          <a:p>
            <a:r>
              <a:rPr lang="en-MY" dirty="0"/>
              <a:t>Ensure resilient public health system able to respond to outbreaks</a:t>
            </a:r>
          </a:p>
          <a:p>
            <a:r>
              <a:rPr lang="en-MY" dirty="0"/>
              <a:t>Continuity of essential services should be considered during planning of the outbreak response</a:t>
            </a:r>
          </a:p>
          <a:p>
            <a:r>
              <a:rPr lang="en-MY" dirty="0"/>
              <a:t>Fast response to incoming data needed</a:t>
            </a:r>
          </a:p>
          <a:p>
            <a:r>
              <a:rPr lang="en-MY" dirty="0"/>
              <a:t>Need to improve on communication channels with counties</a:t>
            </a:r>
          </a:p>
          <a:p>
            <a:r>
              <a:rPr lang="en-MY" dirty="0"/>
              <a:t>Investment in Public health, Primary health care a must!</a:t>
            </a:r>
          </a:p>
          <a:p>
            <a:endParaRPr lang="en-MY" dirty="0"/>
          </a:p>
        </p:txBody>
      </p:sp>
    </p:spTree>
    <p:extLst>
      <p:ext uri="{BB962C8B-B14F-4D97-AF65-F5344CB8AC3E}">
        <p14:creationId xmlns:p14="http://schemas.microsoft.com/office/powerpoint/2010/main" val="1931621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AFE41F-46CD-45CB-AA54-7B99F07F88A2}"/>
              </a:ext>
            </a:extLst>
          </p:cNvPr>
          <p:cNvSpPr>
            <a:spLocks noGrp="1"/>
          </p:cNvSpPr>
          <p:nvPr>
            <p:ph type="title"/>
          </p:nvPr>
        </p:nvSpPr>
        <p:spPr/>
        <p:txBody>
          <a:bodyPr/>
          <a:lstStyle/>
          <a:p>
            <a:r>
              <a:rPr lang="en-US" dirty="0"/>
              <a:t>Malaysia</a:t>
            </a:r>
          </a:p>
        </p:txBody>
      </p:sp>
      <p:sp>
        <p:nvSpPr>
          <p:cNvPr id="5" name="Text Placeholder 4">
            <a:extLst>
              <a:ext uri="{FF2B5EF4-FFF2-40B4-BE49-F238E27FC236}">
                <a16:creationId xmlns:a16="http://schemas.microsoft.com/office/drawing/2014/main" id="{633A16F7-A81C-42C2-9ABE-8CBE589BC075}"/>
              </a:ext>
            </a:extLst>
          </p:cNvPr>
          <p:cNvSpPr>
            <a:spLocks noGrp="1"/>
          </p:cNvSpPr>
          <p:nvPr>
            <p:ph type="body" idx="1"/>
          </p:nvPr>
        </p:nvSpPr>
        <p:spPr/>
        <p:txBody>
          <a:bodyPr/>
          <a:lstStyle/>
          <a:p>
            <a:r>
              <a:rPr lang="en-US" dirty="0"/>
              <a:t> </a:t>
            </a:r>
          </a:p>
        </p:txBody>
      </p:sp>
      <p:pic>
        <p:nvPicPr>
          <p:cNvPr id="6" name="Picture 4">
            <a:extLst>
              <a:ext uri="{FF2B5EF4-FFF2-40B4-BE49-F238E27FC236}">
                <a16:creationId xmlns:a16="http://schemas.microsoft.com/office/drawing/2014/main" id="{DF935B53-A6A2-4D9E-803A-DC3A0C24575D}"/>
              </a:ext>
            </a:extLst>
          </p:cNvPr>
          <p:cNvPicPr>
            <a:picLocks noChangeAspect="1"/>
          </p:cNvPicPr>
          <p:nvPr/>
        </p:nvPicPr>
        <p:blipFill>
          <a:blip r:embed="rId2"/>
          <a:stretch>
            <a:fillRect/>
          </a:stretch>
        </p:blipFill>
        <p:spPr>
          <a:xfrm>
            <a:off x="7380605" y="4419968"/>
            <a:ext cx="3966845" cy="1669682"/>
          </a:xfrm>
          <a:prstGeom prst="rect">
            <a:avLst/>
          </a:prstGeom>
          <a:noFill/>
          <a:ln w="9525">
            <a:noFill/>
          </a:ln>
        </p:spPr>
      </p:pic>
    </p:spTree>
    <p:extLst>
      <p:ext uri="{BB962C8B-B14F-4D97-AF65-F5344CB8AC3E}">
        <p14:creationId xmlns:p14="http://schemas.microsoft.com/office/powerpoint/2010/main" val="362021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covid-19.moh.gov.my/user/images/g5_helium/casedistribution/graf15062020.jpg?5ee743e3">
            <a:extLst>
              <a:ext uri="{FF2B5EF4-FFF2-40B4-BE49-F238E27FC236}">
                <a16:creationId xmlns:a16="http://schemas.microsoft.com/office/drawing/2014/main" id="{99ACE194-ECEE-459A-AEDC-74FDB3655A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973" b="-1192"/>
          <a:stretch/>
        </p:blipFill>
        <p:spPr bwMode="auto">
          <a:xfrm>
            <a:off x="3410950" y="1000663"/>
            <a:ext cx="8678133" cy="5669523"/>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elay 4">
            <a:extLst>
              <a:ext uri="{FF2B5EF4-FFF2-40B4-BE49-F238E27FC236}">
                <a16:creationId xmlns:a16="http://schemas.microsoft.com/office/drawing/2014/main" id="{6B74BB69-1918-46BB-8D69-94A34AD623B1}"/>
              </a:ext>
            </a:extLst>
          </p:cNvPr>
          <p:cNvSpPr/>
          <p:nvPr/>
        </p:nvSpPr>
        <p:spPr>
          <a:xfrm>
            <a:off x="0" y="-275422"/>
            <a:ext cx="3703200" cy="7486713"/>
          </a:xfrm>
          <a:prstGeom prst="flowChartDela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BF09D9-533A-4DB9-943B-AFDD55958B7E}"/>
              </a:ext>
            </a:extLst>
          </p:cNvPr>
          <p:cNvSpPr txBox="1"/>
          <p:nvPr/>
        </p:nvSpPr>
        <p:spPr>
          <a:xfrm>
            <a:off x="493144" y="2909130"/>
            <a:ext cx="1805534"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121</a:t>
            </a:r>
          </a:p>
        </p:txBody>
      </p:sp>
      <p:sp>
        <p:nvSpPr>
          <p:cNvPr id="10" name="TextBox 9">
            <a:extLst>
              <a:ext uri="{FF2B5EF4-FFF2-40B4-BE49-F238E27FC236}">
                <a16:creationId xmlns:a16="http://schemas.microsoft.com/office/drawing/2014/main" id="{4E52FCFD-7C1E-49A2-B650-A3F1C9EEB801}"/>
              </a:ext>
            </a:extLst>
          </p:cNvPr>
          <p:cNvSpPr txBox="1"/>
          <p:nvPr/>
        </p:nvSpPr>
        <p:spPr>
          <a:xfrm>
            <a:off x="-568531" y="1802255"/>
            <a:ext cx="286720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8,474</a:t>
            </a:r>
          </a:p>
        </p:txBody>
      </p:sp>
      <p:sp>
        <p:nvSpPr>
          <p:cNvPr id="11" name="TextBox 10">
            <a:extLst>
              <a:ext uri="{FF2B5EF4-FFF2-40B4-BE49-F238E27FC236}">
                <a16:creationId xmlns:a16="http://schemas.microsoft.com/office/drawing/2014/main" id="{D54B0FD9-DEEC-44E5-A183-F1552982A05E}"/>
              </a:ext>
            </a:extLst>
          </p:cNvPr>
          <p:cNvSpPr txBox="1"/>
          <p:nvPr/>
        </p:nvSpPr>
        <p:spPr>
          <a:xfrm>
            <a:off x="-568531" y="3973070"/>
            <a:ext cx="2867209" cy="212365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7,400	</a:t>
            </a:r>
          </a:p>
        </p:txBody>
      </p:sp>
      <p:sp>
        <p:nvSpPr>
          <p:cNvPr id="12" name="TextBox 11">
            <a:extLst>
              <a:ext uri="{FF2B5EF4-FFF2-40B4-BE49-F238E27FC236}">
                <a16:creationId xmlns:a16="http://schemas.microsoft.com/office/drawing/2014/main" id="{40D8E4CE-CF31-4092-AA15-8DD649EF2797}"/>
              </a:ext>
            </a:extLst>
          </p:cNvPr>
          <p:cNvSpPr txBox="1"/>
          <p:nvPr/>
        </p:nvSpPr>
        <p:spPr>
          <a:xfrm>
            <a:off x="2318737" y="2033088"/>
            <a:ext cx="13844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Confirmed Cases</a:t>
            </a:r>
          </a:p>
        </p:txBody>
      </p:sp>
      <p:sp>
        <p:nvSpPr>
          <p:cNvPr id="13" name="TextBox 12">
            <a:extLst>
              <a:ext uri="{FF2B5EF4-FFF2-40B4-BE49-F238E27FC236}">
                <a16:creationId xmlns:a16="http://schemas.microsoft.com/office/drawing/2014/main" id="{68EEB34E-F400-4B20-8F0B-70C91F526503}"/>
              </a:ext>
            </a:extLst>
          </p:cNvPr>
          <p:cNvSpPr txBox="1"/>
          <p:nvPr/>
        </p:nvSpPr>
        <p:spPr>
          <a:xfrm>
            <a:off x="2318737" y="3278462"/>
            <a:ext cx="1384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Deaths</a:t>
            </a:r>
          </a:p>
        </p:txBody>
      </p:sp>
      <p:sp>
        <p:nvSpPr>
          <p:cNvPr id="14" name="TextBox 13">
            <a:extLst>
              <a:ext uri="{FF2B5EF4-FFF2-40B4-BE49-F238E27FC236}">
                <a16:creationId xmlns:a16="http://schemas.microsoft.com/office/drawing/2014/main" id="{DEAF7880-2685-41F3-A88D-85C6CA786868}"/>
              </a:ext>
            </a:extLst>
          </p:cNvPr>
          <p:cNvSpPr txBox="1"/>
          <p:nvPr/>
        </p:nvSpPr>
        <p:spPr>
          <a:xfrm>
            <a:off x="2318737" y="4342402"/>
            <a:ext cx="1384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Recovered </a:t>
            </a:r>
          </a:p>
        </p:txBody>
      </p:sp>
      <p:sp>
        <p:nvSpPr>
          <p:cNvPr id="17" name="TextBox 16">
            <a:extLst>
              <a:ext uri="{FF2B5EF4-FFF2-40B4-BE49-F238E27FC236}">
                <a16:creationId xmlns:a16="http://schemas.microsoft.com/office/drawing/2014/main" id="{45458336-389F-4C5D-8720-B9494EA86DED}"/>
              </a:ext>
            </a:extLst>
          </p:cNvPr>
          <p:cNvSpPr txBox="1"/>
          <p:nvPr/>
        </p:nvSpPr>
        <p:spPr>
          <a:xfrm>
            <a:off x="2363203" y="6618981"/>
            <a:ext cx="9769033"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r>
              <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Arial"/>
                <a:sym typeface="Arial"/>
              </a:rPr>
              <a:t>Source: CPRC MOH</a:t>
            </a:r>
          </a:p>
        </p:txBody>
      </p:sp>
      <p:sp>
        <p:nvSpPr>
          <p:cNvPr id="21" name="TextBox 20">
            <a:extLst>
              <a:ext uri="{FF2B5EF4-FFF2-40B4-BE49-F238E27FC236}">
                <a16:creationId xmlns:a16="http://schemas.microsoft.com/office/drawing/2014/main" id="{04FB9AC0-8785-4BAC-B72B-FE61F3C9E5C5}"/>
              </a:ext>
            </a:extLst>
          </p:cNvPr>
          <p:cNvSpPr txBox="1"/>
          <p:nvPr/>
        </p:nvSpPr>
        <p:spPr>
          <a:xfrm>
            <a:off x="4317436" y="46509"/>
            <a:ext cx="87794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546A"/>
                </a:solidFill>
                <a:effectLst/>
                <a:uLnTx/>
                <a:uFillTx/>
                <a:latin typeface="Calibri" panose="020F0502020204030204"/>
                <a:ea typeface="+mn-ea"/>
                <a:cs typeface="Arial"/>
                <a:sym typeface="Arial"/>
              </a:rPr>
              <a:t>COVID-19 in Malaysia</a:t>
            </a:r>
          </a:p>
        </p:txBody>
      </p:sp>
      <p:sp>
        <p:nvSpPr>
          <p:cNvPr id="2" name="TextBox 1">
            <a:extLst>
              <a:ext uri="{FF2B5EF4-FFF2-40B4-BE49-F238E27FC236}">
                <a16:creationId xmlns:a16="http://schemas.microsoft.com/office/drawing/2014/main" id="{1960F4CA-28B1-AC4C-8CFD-C81C1CC582FD}"/>
              </a:ext>
            </a:extLst>
          </p:cNvPr>
          <p:cNvSpPr txBox="1"/>
          <p:nvPr/>
        </p:nvSpPr>
        <p:spPr>
          <a:xfrm>
            <a:off x="843117" y="1270285"/>
            <a:ext cx="22360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KE" sz="2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1</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5</a:t>
            </a:r>
            <a:r>
              <a:rPr kumimoji="0" lang="en-KE" sz="2800" b="0" i="0" u="none" strike="noStrike" kern="1200" cap="none" spc="0" normalizeH="0" baseline="30000" noProof="0" dirty="0">
                <a:ln>
                  <a:noFill/>
                </a:ln>
                <a:solidFill>
                  <a:prstClr val="white"/>
                </a:solidFill>
                <a:effectLst/>
                <a:uLnTx/>
                <a:uFillTx/>
                <a:latin typeface="Calibri" panose="020F0502020204030204"/>
                <a:ea typeface="+mn-ea"/>
                <a:cs typeface="Arial"/>
                <a:sym typeface="Arial"/>
              </a:rPr>
              <a:t>th</a:t>
            </a:r>
            <a:r>
              <a:rPr kumimoji="0" lang="en-KE" sz="2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 June</a:t>
            </a:r>
          </a:p>
        </p:txBody>
      </p:sp>
    </p:spTree>
    <p:extLst>
      <p:ext uri="{BB962C8B-B14F-4D97-AF65-F5344CB8AC3E}">
        <p14:creationId xmlns:p14="http://schemas.microsoft.com/office/powerpoint/2010/main" val="175354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1" y="1198418"/>
            <a:ext cx="4167271" cy="4461163"/>
          </a:xfrm>
        </p:spPr>
        <p:txBody>
          <a:bodyPr>
            <a:normAutofit/>
          </a:bodyPr>
          <a:lstStyle/>
          <a:p>
            <a:r>
              <a:rPr lang="en-MY" b="1" dirty="0">
                <a:solidFill>
                  <a:schemeClr val="bg1"/>
                </a:solidFill>
              </a:rPr>
              <a:t>What are the barriers to maintaining essential services?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447308" y="591344"/>
            <a:ext cx="6906491" cy="5947568"/>
          </a:xfrm>
        </p:spPr>
        <p:txBody>
          <a:bodyPr anchor="ctr">
            <a:normAutofit/>
          </a:bodyPr>
          <a:lstStyle/>
          <a:p>
            <a:pPr marL="457200" lvl="1" indent="0">
              <a:buNone/>
            </a:pPr>
            <a:r>
              <a:rPr lang="en-MY" sz="3200" b="1" dirty="0"/>
              <a:t>Demand </a:t>
            </a:r>
          </a:p>
          <a:p>
            <a:pPr lvl="2"/>
            <a:r>
              <a:rPr lang="en-MY" sz="2800" dirty="0"/>
              <a:t>Low: MCO </a:t>
            </a:r>
          </a:p>
          <a:p>
            <a:pPr lvl="2"/>
            <a:r>
              <a:rPr lang="en-MY" sz="2800" dirty="0"/>
              <a:t>Fear of the public  going to hospitals or clinics </a:t>
            </a:r>
          </a:p>
          <a:p>
            <a:pPr marL="457200" lvl="1" indent="0">
              <a:buNone/>
            </a:pPr>
            <a:r>
              <a:rPr lang="en-MY" sz="3200" b="1" dirty="0"/>
              <a:t>Human resource</a:t>
            </a:r>
            <a:r>
              <a:rPr lang="en-MY" sz="3200" dirty="0"/>
              <a:t> </a:t>
            </a:r>
          </a:p>
          <a:p>
            <a:pPr lvl="2"/>
            <a:r>
              <a:rPr lang="en-MY" sz="2800" dirty="0"/>
              <a:t>Control and preventive measure </a:t>
            </a:r>
          </a:p>
          <a:p>
            <a:pPr lvl="2"/>
            <a:r>
              <a:rPr lang="en-MY" sz="2800" dirty="0"/>
              <a:t>Targeted screening </a:t>
            </a:r>
          </a:p>
          <a:p>
            <a:pPr lvl="2"/>
            <a:r>
              <a:rPr lang="en-MY" sz="2800" dirty="0"/>
              <a:t>Deployment   </a:t>
            </a:r>
          </a:p>
          <a:p>
            <a:pPr marL="457200" lvl="1" indent="0">
              <a:buNone/>
            </a:pPr>
            <a:r>
              <a:rPr lang="en-MY" sz="3200" b="1" dirty="0"/>
              <a:t>Supply chain </a:t>
            </a:r>
          </a:p>
          <a:p>
            <a:pPr lvl="2"/>
            <a:r>
              <a:rPr lang="en-MY" sz="2800" dirty="0"/>
              <a:t>PPE </a:t>
            </a:r>
          </a:p>
          <a:p>
            <a:pPr lvl="2"/>
            <a:r>
              <a:rPr lang="en-MY" sz="2800" dirty="0"/>
              <a:t>Equipment for screening  </a:t>
            </a:r>
          </a:p>
          <a:p>
            <a:pPr lvl="2"/>
            <a:endParaRPr lang="en-MY" sz="2800" dirty="0"/>
          </a:p>
        </p:txBody>
      </p:sp>
    </p:spTree>
    <p:extLst>
      <p:ext uri="{BB962C8B-B14F-4D97-AF65-F5344CB8AC3E}">
        <p14:creationId xmlns:p14="http://schemas.microsoft.com/office/powerpoint/2010/main" val="37861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1" y="1198418"/>
            <a:ext cx="3705363" cy="4461163"/>
          </a:xfrm>
        </p:spPr>
        <p:txBody>
          <a:bodyPr>
            <a:normAutofit/>
          </a:bodyPr>
          <a:lstStyle/>
          <a:p>
            <a:r>
              <a:rPr lang="en-MY" b="1" dirty="0">
                <a:solidFill>
                  <a:schemeClr val="bg1"/>
                </a:solidFill>
              </a:rPr>
              <a:t>How is Malaysia overcoming these barriers?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263528" y="440676"/>
            <a:ext cx="7050795" cy="6235546"/>
          </a:xfrm>
        </p:spPr>
        <p:txBody>
          <a:bodyPr anchor="ctr">
            <a:normAutofit/>
          </a:bodyPr>
          <a:lstStyle/>
          <a:p>
            <a:pPr marL="457200" lvl="1" indent="0">
              <a:buNone/>
            </a:pPr>
            <a:r>
              <a:rPr lang="en-GB" sz="2800" b="1" dirty="0"/>
              <a:t>Prioritising our services  </a:t>
            </a:r>
          </a:p>
          <a:p>
            <a:pPr lvl="2"/>
            <a:r>
              <a:rPr lang="en-GB" sz="2400" dirty="0"/>
              <a:t>Essential services; antenatal care/ vaccination/ emergency </a:t>
            </a:r>
          </a:p>
          <a:p>
            <a:pPr lvl="2"/>
            <a:r>
              <a:rPr lang="en-GB" sz="2400" dirty="0"/>
              <a:t>Protect the vulnerable  </a:t>
            </a:r>
          </a:p>
          <a:p>
            <a:pPr marL="457200" lvl="1" indent="0">
              <a:buNone/>
            </a:pPr>
            <a:r>
              <a:rPr lang="en-GB" sz="2800" b="1" dirty="0"/>
              <a:t>Innovations in service delivery: digital health</a:t>
            </a:r>
            <a:r>
              <a:rPr lang="en-GB" sz="2400" dirty="0"/>
              <a:t>  </a:t>
            </a:r>
          </a:p>
          <a:p>
            <a:pPr lvl="2"/>
            <a:r>
              <a:rPr lang="en-GB" sz="2400" dirty="0"/>
              <a:t>Virtual clinics </a:t>
            </a:r>
          </a:p>
          <a:p>
            <a:pPr lvl="2"/>
            <a:r>
              <a:rPr lang="en-GB" sz="2400" dirty="0"/>
              <a:t>Online appointments </a:t>
            </a:r>
          </a:p>
          <a:p>
            <a:pPr lvl="2"/>
            <a:r>
              <a:rPr lang="en-GB" sz="2400" dirty="0"/>
              <a:t>Virtual health advisory: information and triaging  </a:t>
            </a:r>
          </a:p>
          <a:p>
            <a:pPr lvl="2"/>
            <a:r>
              <a:rPr lang="en-GB" sz="2400" dirty="0"/>
              <a:t>Webinars </a:t>
            </a:r>
          </a:p>
          <a:p>
            <a:pPr lvl="2"/>
            <a:r>
              <a:rPr lang="en-GB" sz="2400" dirty="0"/>
              <a:t>Facebook live </a:t>
            </a:r>
          </a:p>
          <a:p>
            <a:pPr lvl="3"/>
            <a:endParaRPr lang="en-GB" sz="2000" dirty="0"/>
          </a:p>
        </p:txBody>
      </p:sp>
    </p:spTree>
    <p:extLst>
      <p:ext uri="{BB962C8B-B14F-4D97-AF65-F5344CB8AC3E}">
        <p14:creationId xmlns:p14="http://schemas.microsoft.com/office/powerpoint/2010/main" val="214973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0" y="1198418"/>
            <a:ext cx="3944016" cy="4461163"/>
          </a:xfrm>
        </p:spPr>
        <p:txBody>
          <a:bodyPr>
            <a:normAutofit/>
          </a:bodyPr>
          <a:lstStyle/>
          <a:p>
            <a:r>
              <a:rPr lang="en-MY" b="1" dirty="0">
                <a:solidFill>
                  <a:schemeClr val="bg1"/>
                </a:solidFill>
              </a:rPr>
              <a:t>How is Malaysia overcoming these barriers?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263528" y="440676"/>
            <a:ext cx="7370307" cy="6417324"/>
          </a:xfrm>
        </p:spPr>
        <p:txBody>
          <a:bodyPr anchor="ctr">
            <a:normAutofit/>
          </a:bodyPr>
          <a:lstStyle/>
          <a:p>
            <a:pPr marL="457200" lvl="1" indent="0">
              <a:buNone/>
            </a:pPr>
            <a:r>
              <a:rPr lang="en-GB" sz="2800" b="1" dirty="0"/>
              <a:t>Business process re-engineering  </a:t>
            </a:r>
          </a:p>
          <a:p>
            <a:pPr lvl="2"/>
            <a:r>
              <a:rPr lang="en-GB" sz="2400" dirty="0"/>
              <a:t>Screening all patients outside the main building </a:t>
            </a:r>
          </a:p>
          <a:p>
            <a:pPr lvl="2"/>
            <a:r>
              <a:rPr lang="en-GB" sz="2400" dirty="0"/>
              <a:t>Separate symptomatic patients</a:t>
            </a:r>
          </a:p>
          <a:p>
            <a:pPr lvl="3">
              <a:buFont typeface="Wingdings" panose="05000000000000000000" pitchFamily="2" charset="2"/>
              <a:buChar char="ü"/>
            </a:pPr>
            <a:r>
              <a:rPr lang="en-GB" sz="2000" dirty="0"/>
              <a:t>Fever area    </a:t>
            </a:r>
          </a:p>
          <a:p>
            <a:pPr lvl="2"/>
            <a:r>
              <a:rPr lang="en-GB" sz="2400" dirty="0"/>
              <a:t>Separate the MCH and co-morbid patients from the general outpatient </a:t>
            </a:r>
          </a:p>
          <a:p>
            <a:pPr lvl="2"/>
            <a:r>
              <a:rPr lang="en-GB" sz="2400" dirty="0"/>
              <a:t>SOP for house visits  </a:t>
            </a:r>
          </a:p>
          <a:p>
            <a:pPr lvl="2"/>
            <a:r>
              <a:rPr lang="en-GB" sz="2400" dirty="0"/>
              <a:t>Relook at criteria for house visit </a:t>
            </a:r>
          </a:p>
          <a:p>
            <a:pPr marL="457200" lvl="1" indent="0">
              <a:buNone/>
            </a:pPr>
            <a:r>
              <a:rPr lang="en-MY" sz="2800" b="1" dirty="0"/>
              <a:t>Public Private partnership  </a:t>
            </a:r>
          </a:p>
          <a:p>
            <a:pPr lvl="2"/>
            <a:r>
              <a:rPr lang="en-MY" sz="2400" dirty="0"/>
              <a:t>CSR : digital health initiative  </a:t>
            </a:r>
          </a:p>
          <a:p>
            <a:pPr lvl="3"/>
            <a:r>
              <a:rPr lang="en-MY" sz="2000" dirty="0"/>
              <a:t>Virtual Health Advisory (VHA) </a:t>
            </a:r>
          </a:p>
          <a:p>
            <a:pPr lvl="3"/>
            <a:r>
              <a:rPr lang="en-MY" sz="2000" dirty="0"/>
              <a:t>Webinars </a:t>
            </a:r>
          </a:p>
          <a:p>
            <a:pPr lvl="3"/>
            <a:r>
              <a:rPr lang="en-MY" sz="2000" dirty="0"/>
              <a:t>Online appointment </a:t>
            </a:r>
          </a:p>
          <a:p>
            <a:pPr lvl="2"/>
            <a:r>
              <a:rPr lang="en-MY" sz="2400" dirty="0"/>
              <a:t>Increase capacity of testing  </a:t>
            </a:r>
          </a:p>
          <a:p>
            <a:pPr lvl="3"/>
            <a:r>
              <a:rPr lang="en-MY" sz="2000" dirty="0"/>
              <a:t>Labs </a:t>
            </a:r>
          </a:p>
          <a:p>
            <a:pPr lvl="3"/>
            <a:r>
              <a:rPr lang="en-MY" sz="2000" dirty="0"/>
              <a:t>Drive through services </a:t>
            </a:r>
          </a:p>
          <a:p>
            <a:pPr lvl="3"/>
            <a:r>
              <a:rPr lang="en-MY" sz="2000" dirty="0"/>
              <a:t>Home sampling </a:t>
            </a:r>
          </a:p>
          <a:p>
            <a:pPr lvl="3"/>
            <a:endParaRPr lang="en-GB" sz="2000" dirty="0"/>
          </a:p>
        </p:txBody>
      </p:sp>
    </p:spTree>
    <p:extLst>
      <p:ext uri="{BB962C8B-B14F-4D97-AF65-F5344CB8AC3E}">
        <p14:creationId xmlns:p14="http://schemas.microsoft.com/office/powerpoint/2010/main" val="4230000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1" y="1198418"/>
            <a:ext cx="3844888" cy="4461163"/>
          </a:xfrm>
        </p:spPr>
        <p:txBody>
          <a:bodyPr>
            <a:normAutofit/>
          </a:bodyPr>
          <a:lstStyle/>
          <a:p>
            <a:r>
              <a:rPr lang="en-MY" b="1" dirty="0">
                <a:solidFill>
                  <a:schemeClr val="bg1"/>
                </a:solidFill>
              </a:rPr>
              <a:t>What lessons have been learned to date?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263528" y="440676"/>
            <a:ext cx="7050795" cy="6235546"/>
          </a:xfrm>
        </p:spPr>
        <p:txBody>
          <a:bodyPr anchor="ctr">
            <a:normAutofit/>
          </a:bodyPr>
          <a:lstStyle/>
          <a:p>
            <a:pPr marL="0" indent="0">
              <a:buNone/>
            </a:pPr>
            <a:r>
              <a:rPr lang="en-MY" sz="3600" b="1" dirty="0"/>
              <a:t>Private Public partnership  </a:t>
            </a:r>
          </a:p>
          <a:p>
            <a:pPr lvl="1"/>
            <a:r>
              <a:rPr lang="en-MY" sz="3200" dirty="0"/>
              <a:t>Private sectors keen to contribute </a:t>
            </a:r>
          </a:p>
          <a:p>
            <a:pPr lvl="1"/>
            <a:r>
              <a:rPr lang="en-MY" sz="3200" dirty="0"/>
              <a:t>Facilitate the process: win- win situation </a:t>
            </a:r>
          </a:p>
          <a:p>
            <a:pPr lvl="1"/>
            <a:endParaRPr lang="en-MY" sz="3200" dirty="0"/>
          </a:p>
          <a:p>
            <a:pPr marL="0" indent="0">
              <a:buNone/>
            </a:pPr>
            <a:r>
              <a:rPr lang="en-MY" sz="3600" b="1" dirty="0"/>
              <a:t>Risk communication  </a:t>
            </a:r>
          </a:p>
          <a:p>
            <a:pPr lvl="1"/>
            <a:r>
              <a:rPr lang="en-MY" sz="3200" dirty="0"/>
              <a:t>Public understands and comply  </a:t>
            </a:r>
          </a:p>
          <a:p>
            <a:pPr lvl="1"/>
            <a:r>
              <a:rPr lang="en-MY" sz="3200" dirty="0"/>
              <a:t>New SOPs: understand and follow the new SOPs </a:t>
            </a:r>
          </a:p>
        </p:txBody>
      </p:sp>
    </p:spTree>
    <p:extLst>
      <p:ext uri="{BB962C8B-B14F-4D97-AF65-F5344CB8AC3E}">
        <p14:creationId xmlns:p14="http://schemas.microsoft.com/office/powerpoint/2010/main" val="260449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9" name="Google Shape;109;p2"/>
          <p:cNvSpPr/>
          <p:nvPr/>
        </p:nvSpPr>
        <p:spPr>
          <a:xfrm>
            <a:off x="409573" y="633619"/>
            <a:ext cx="6852464" cy="5495925"/>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0" name="Google Shape;110;p2"/>
          <p:cNvSpPr txBox="1">
            <a:spLocks noGrp="1"/>
          </p:cNvSpPr>
          <p:nvPr>
            <p:ph type="title"/>
          </p:nvPr>
        </p:nvSpPr>
        <p:spPr>
          <a:xfrm>
            <a:off x="838196" y="978408"/>
            <a:ext cx="6007608" cy="1106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Calibri"/>
              <a:buNone/>
            </a:pPr>
            <a:r>
              <a:rPr lang="en-US" sz="4000" b="1" dirty="0">
                <a:solidFill>
                  <a:schemeClr val="dk2"/>
                </a:solidFill>
              </a:rPr>
              <a:t>Zoom Functionality</a:t>
            </a:r>
            <a:endParaRPr dirty="0"/>
          </a:p>
        </p:txBody>
      </p:sp>
      <p:sp>
        <p:nvSpPr>
          <p:cNvPr id="111" name="Google Shape;111;p2"/>
          <p:cNvSpPr/>
          <p:nvPr/>
        </p:nvSpPr>
        <p:spPr>
          <a:xfrm>
            <a:off x="345565" y="1181536"/>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2" name="Google Shape;112;p2"/>
          <p:cNvSpPr/>
          <p:nvPr/>
        </p:nvSpPr>
        <p:spPr>
          <a:xfrm>
            <a:off x="877454" y="2121408"/>
            <a:ext cx="5824728" cy="9144"/>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3" name="Google Shape;113;p2"/>
          <p:cNvSpPr txBox="1">
            <a:spLocks noGrp="1"/>
          </p:cNvSpPr>
          <p:nvPr>
            <p:ph type="body" idx="1"/>
          </p:nvPr>
        </p:nvSpPr>
        <p:spPr>
          <a:xfrm>
            <a:off x="668062" y="2392688"/>
            <a:ext cx="6243512" cy="3429000"/>
          </a:xfrm>
          <a:prstGeom prst="rect">
            <a:avLst/>
          </a:prstGeom>
          <a:noFill/>
          <a:ln>
            <a:noFill/>
          </a:ln>
        </p:spPr>
        <p:txBody>
          <a:bodyPr spcFirstLastPara="1" wrap="square" lIns="91425" tIns="45700" rIns="91425" bIns="45700" anchor="t" anchorCtr="0">
            <a:noAutofit/>
          </a:bodyPr>
          <a:lstStyle/>
          <a:p>
            <a:pPr marL="514350" indent="-514350">
              <a:spcBef>
                <a:spcPts val="0"/>
              </a:spcBef>
              <a:buSzPts val="2800"/>
            </a:pPr>
            <a:r>
              <a:rPr lang="en-US" dirty="0"/>
              <a:t>All users have been set to mute audio and video on entry</a:t>
            </a:r>
            <a:endParaRPr dirty="0"/>
          </a:p>
          <a:p>
            <a:pPr marL="971550" lvl="1" indent="-514350">
              <a:buSzPts val="2400"/>
            </a:pPr>
            <a:r>
              <a:rPr lang="en-US" dirty="0"/>
              <a:t>Please make sure your video is </a:t>
            </a:r>
            <a:r>
              <a:rPr lang="en-US" b="1" dirty="0"/>
              <a:t>turned off </a:t>
            </a:r>
            <a:r>
              <a:rPr lang="en-US" dirty="0"/>
              <a:t>in plenary</a:t>
            </a:r>
            <a:endParaRPr dirty="0"/>
          </a:p>
          <a:p>
            <a:pPr marL="971550" lvl="1" indent="-514350">
              <a:buSzPts val="2400"/>
            </a:pPr>
            <a:r>
              <a:rPr lang="en-US" dirty="0"/>
              <a:t>Please remain on mute unless speaking</a:t>
            </a:r>
            <a:endParaRPr dirty="0"/>
          </a:p>
          <a:p>
            <a:pPr indent="-457200">
              <a:buSzPts val="2800"/>
            </a:pPr>
            <a:r>
              <a:rPr lang="en-US" dirty="0"/>
              <a:t>Please use the group chat feature to introduce yourself and submit questions</a:t>
            </a:r>
          </a:p>
          <a:p>
            <a:pPr marL="0" indent="0">
              <a:buSzPts val="2800"/>
              <a:buNone/>
            </a:pPr>
            <a:endParaRPr u="sng" dirty="0"/>
          </a:p>
        </p:txBody>
      </p:sp>
      <p:grpSp>
        <p:nvGrpSpPr>
          <p:cNvPr id="4" name="Group 3">
            <a:extLst>
              <a:ext uri="{FF2B5EF4-FFF2-40B4-BE49-F238E27FC236}">
                <a16:creationId xmlns:a16="http://schemas.microsoft.com/office/drawing/2014/main" id="{F93443A3-C535-4BFF-8484-FF6E789E8BB6}"/>
              </a:ext>
            </a:extLst>
          </p:cNvPr>
          <p:cNvGrpSpPr/>
          <p:nvPr/>
        </p:nvGrpSpPr>
        <p:grpSpPr>
          <a:xfrm>
            <a:off x="7448323" y="3191840"/>
            <a:ext cx="4557391" cy="2842696"/>
            <a:chOff x="7398604" y="2436661"/>
            <a:chExt cx="4557391" cy="2842696"/>
          </a:xfrm>
        </p:grpSpPr>
        <p:pic>
          <p:nvPicPr>
            <p:cNvPr id="115" name="Google Shape;115;p2"/>
            <p:cNvPicPr preferRelativeResize="0"/>
            <p:nvPr/>
          </p:nvPicPr>
          <p:blipFill rotWithShape="1">
            <a:blip r:embed="rId3">
              <a:alphaModFix/>
            </a:blip>
            <a:srcRect/>
            <a:stretch/>
          </p:blipFill>
          <p:spPr>
            <a:xfrm>
              <a:off x="7398604" y="2436661"/>
              <a:ext cx="3002450" cy="610668"/>
            </a:xfrm>
            <a:prstGeom prst="rect">
              <a:avLst/>
            </a:prstGeom>
            <a:noFill/>
            <a:ln>
              <a:noFill/>
            </a:ln>
          </p:spPr>
        </p:pic>
        <p:pic>
          <p:nvPicPr>
            <p:cNvPr id="116" name="Google Shape;116;p2"/>
            <p:cNvPicPr preferRelativeResize="0"/>
            <p:nvPr/>
          </p:nvPicPr>
          <p:blipFill rotWithShape="1">
            <a:blip r:embed="rId4">
              <a:alphaModFix/>
            </a:blip>
            <a:srcRect/>
            <a:stretch/>
          </p:blipFill>
          <p:spPr>
            <a:xfrm>
              <a:off x="7398604" y="3047329"/>
              <a:ext cx="4557391" cy="978199"/>
            </a:xfrm>
            <a:prstGeom prst="rect">
              <a:avLst/>
            </a:prstGeom>
            <a:noFill/>
            <a:ln>
              <a:noFill/>
            </a:ln>
          </p:spPr>
        </p:pic>
        <p:pic>
          <p:nvPicPr>
            <p:cNvPr id="117" name="Google Shape;117;p2" descr="A screenshot of a cell phone&#10;&#10;Description automatically generated"/>
            <p:cNvPicPr preferRelativeResize="0"/>
            <p:nvPr/>
          </p:nvPicPr>
          <p:blipFill rotWithShape="1">
            <a:blip r:embed="rId5">
              <a:alphaModFix/>
            </a:blip>
            <a:srcRect/>
            <a:stretch/>
          </p:blipFill>
          <p:spPr>
            <a:xfrm>
              <a:off x="7398604" y="3944934"/>
              <a:ext cx="4557391" cy="1334423"/>
            </a:xfrm>
            <a:prstGeom prst="rect">
              <a:avLst/>
            </a:prstGeom>
            <a:noFill/>
            <a:ln>
              <a:noFill/>
            </a:ln>
          </p:spPr>
        </p:pic>
        <p:sp>
          <p:nvSpPr>
            <p:cNvPr id="2" name="Rectangle 1">
              <a:extLst>
                <a:ext uri="{FF2B5EF4-FFF2-40B4-BE49-F238E27FC236}">
                  <a16:creationId xmlns:a16="http://schemas.microsoft.com/office/drawing/2014/main" id="{AC77E382-FB1A-4B76-853C-A849FD7D113F}"/>
                </a:ext>
              </a:extLst>
            </p:cNvPr>
            <p:cNvSpPr/>
            <p:nvPr/>
          </p:nvSpPr>
          <p:spPr>
            <a:xfrm>
              <a:off x="8638902" y="2436661"/>
              <a:ext cx="766355" cy="610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B7462108-BA13-4305-9557-8093166367B6}"/>
              </a:ext>
            </a:extLst>
          </p:cNvPr>
          <p:cNvPicPr>
            <a:picLocks noChangeAspect="1"/>
          </p:cNvPicPr>
          <p:nvPr/>
        </p:nvPicPr>
        <p:blipFill>
          <a:blip r:embed="rId6"/>
          <a:stretch>
            <a:fillRect/>
          </a:stretch>
        </p:blipFill>
        <p:spPr>
          <a:xfrm>
            <a:off x="7448323" y="2157355"/>
            <a:ext cx="2776535" cy="7826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2"/>
                </a:solidFill>
              </a:rPr>
              <a:t>What are the most pressing barriers to maintaining essential services in your context?</a:t>
            </a:r>
            <a:endParaRPr dirty="0">
              <a:solidFill>
                <a:schemeClr val="bg2"/>
              </a:solidFill>
            </a:endParaRPr>
          </a:p>
        </p:txBody>
      </p:sp>
      <p:grpSp>
        <p:nvGrpSpPr>
          <p:cNvPr id="4" name="Group 3">
            <a:extLst>
              <a:ext uri="{FF2B5EF4-FFF2-40B4-BE49-F238E27FC236}">
                <a16:creationId xmlns:a16="http://schemas.microsoft.com/office/drawing/2014/main" id="{2C6BACE7-82E3-4F07-BBAD-F16B62DD6E95}"/>
              </a:ext>
            </a:extLst>
          </p:cNvPr>
          <p:cNvGrpSpPr/>
          <p:nvPr/>
        </p:nvGrpSpPr>
        <p:grpSpPr>
          <a:xfrm>
            <a:off x="-548640" y="1872479"/>
            <a:ext cx="12046808" cy="4620396"/>
            <a:chOff x="583474" y="2142309"/>
            <a:chExt cx="11036614" cy="3941127"/>
          </a:xfrm>
        </p:grpSpPr>
        <p:pic>
          <p:nvPicPr>
            <p:cNvPr id="2" name="Picture 1">
              <a:extLst>
                <a:ext uri="{FF2B5EF4-FFF2-40B4-BE49-F238E27FC236}">
                  <a16:creationId xmlns:a16="http://schemas.microsoft.com/office/drawing/2014/main" id="{BE710636-7D03-4845-92FF-CACEB2BD6F9C}"/>
                </a:ext>
              </a:extLst>
            </p:cNvPr>
            <p:cNvPicPr>
              <a:picLocks noChangeAspect="1"/>
            </p:cNvPicPr>
            <p:nvPr/>
          </p:nvPicPr>
          <p:blipFill>
            <a:blip r:embed="rId3"/>
            <a:stretch>
              <a:fillRect/>
            </a:stretch>
          </p:blipFill>
          <p:spPr>
            <a:xfrm>
              <a:off x="3982975" y="2142309"/>
              <a:ext cx="7637113" cy="3941127"/>
            </a:xfrm>
            <a:prstGeom prst="rect">
              <a:avLst/>
            </a:prstGeom>
          </p:spPr>
        </p:pic>
        <p:sp>
          <p:nvSpPr>
            <p:cNvPr id="3" name="TextBox 2">
              <a:extLst>
                <a:ext uri="{FF2B5EF4-FFF2-40B4-BE49-F238E27FC236}">
                  <a16:creationId xmlns:a16="http://schemas.microsoft.com/office/drawing/2014/main" id="{EF997415-8DBB-4325-AED9-6D35F198ADCA}"/>
                </a:ext>
              </a:extLst>
            </p:cNvPr>
            <p:cNvSpPr txBox="1"/>
            <p:nvPr/>
          </p:nvSpPr>
          <p:spPr>
            <a:xfrm>
              <a:off x="583474" y="2935463"/>
              <a:ext cx="3399501" cy="307777"/>
            </a:xfrm>
            <a:prstGeom prst="rect">
              <a:avLst/>
            </a:prstGeom>
            <a:noFill/>
          </p:spPr>
          <p:txBody>
            <a:bodyPr wrap="square" rtlCol="0">
              <a:spAutoFit/>
            </a:bodyPr>
            <a:lstStyle/>
            <a:p>
              <a:pPr algn="r"/>
              <a:r>
                <a:rPr lang="en-US" dirty="0"/>
                <a:t>Human Resources</a:t>
              </a:r>
            </a:p>
          </p:txBody>
        </p:sp>
        <p:sp>
          <p:nvSpPr>
            <p:cNvPr id="6" name="TextBox 5">
              <a:extLst>
                <a:ext uri="{FF2B5EF4-FFF2-40B4-BE49-F238E27FC236}">
                  <a16:creationId xmlns:a16="http://schemas.microsoft.com/office/drawing/2014/main" id="{0EA7CDCE-A3F9-4DFB-9B39-1A0ADA1D9786}"/>
                </a:ext>
              </a:extLst>
            </p:cNvPr>
            <p:cNvSpPr txBox="1"/>
            <p:nvPr/>
          </p:nvSpPr>
          <p:spPr>
            <a:xfrm>
              <a:off x="583474" y="3614761"/>
              <a:ext cx="3399501" cy="307777"/>
            </a:xfrm>
            <a:prstGeom prst="rect">
              <a:avLst/>
            </a:prstGeom>
            <a:noFill/>
          </p:spPr>
          <p:txBody>
            <a:bodyPr wrap="square" rtlCol="0">
              <a:spAutoFit/>
            </a:bodyPr>
            <a:lstStyle/>
            <a:p>
              <a:pPr algn="r"/>
              <a:r>
                <a:rPr lang="en-US" dirty="0"/>
                <a:t>Supply chain</a:t>
              </a:r>
            </a:p>
          </p:txBody>
        </p:sp>
        <p:sp>
          <p:nvSpPr>
            <p:cNvPr id="7" name="TextBox 6">
              <a:extLst>
                <a:ext uri="{FF2B5EF4-FFF2-40B4-BE49-F238E27FC236}">
                  <a16:creationId xmlns:a16="http://schemas.microsoft.com/office/drawing/2014/main" id="{4C6D809A-9B8E-4D16-8F68-10D33D3E9C10}"/>
                </a:ext>
              </a:extLst>
            </p:cNvPr>
            <p:cNvSpPr txBox="1"/>
            <p:nvPr/>
          </p:nvSpPr>
          <p:spPr>
            <a:xfrm>
              <a:off x="583474" y="4289942"/>
              <a:ext cx="3399501" cy="307777"/>
            </a:xfrm>
            <a:prstGeom prst="rect">
              <a:avLst/>
            </a:prstGeom>
            <a:noFill/>
          </p:spPr>
          <p:txBody>
            <a:bodyPr wrap="square" rtlCol="0">
              <a:spAutoFit/>
            </a:bodyPr>
            <a:lstStyle/>
            <a:p>
              <a:pPr algn="r"/>
              <a:r>
                <a:rPr lang="en-US" dirty="0"/>
                <a:t>Patient/Client demand</a:t>
              </a:r>
            </a:p>
          </p:txBody>
        </p:sp>
        <p:sp>
          <p:nvSpPr>
            <p:cNvPr id="8" name="TextBox 7">
              <a:extLst>
                <a:ext uri="{FF2B5EF4-FFF2-40B4-BE49-F238E27FC236}">
                  <a16:creationId xmlns:a16="http://schemas.microsoft.com/office/drawing/2014/main" id="{C5C11BE1-92A9-46B7-AF7A-37BE5243081F}"/>
                </a:ext>
              </a:extLst>
            </p:cNvPr>
            <p:cNvSpPr txBox="1"/>
            <p:nvPr/>
          </p:nvSpPr>
          <p:spPr>
            <a:xfrm>
              <a:off x="583474" y="4955997"/>
              <a:ext cx="3399501" cy="307777"/>
            </a:xfrm>
            <a:prstGeom prst="rect">
              <a:avLst/>
            </a:prstGeom>
            <a:noFill/>
          </p:spPr>
          <p:txBody>
            <a:bodyPr wrap="square" rtlCol="0">
              <a:spAutoFit/>
            </a:bodyPr>
            <a:lstStyle/>
            <a:p>
              <a:pPr algn="r"/>
              <a:r>
                <a:rPr lang="en-US" dirty="0"/>
                <a:t>Financing</a:t>
              </a:r>
            </a:p>
          </p:txBody>
        </p:sp>
        <p:sp>
          <p:nvSpPr>
            <p:cNvPr id="9" name="TextBox 8">
              <a:extLst>
                <a:ext uri="{FF2B5EF4-FFF2-40B4-BE49-F238E27FC236}">
                  <a16:creationId xmlns:a16="http://schemas.microsoft.com/office/drawing/2014/main" id="{71C69E6D-4185-4C7A-8A35-57BD114FF61F}"/>
                </a:ext>
              </a:extLst>
            </p:cNvPr>
            <p:cNvSpPr txBox="1"/>
            <p:nvPr/>
          </p:nvSpPr>
          <p:spPr>
            <a:xfrm>
              <a:off x="583474" y="5561506"/>
              <a:ext cx="3399501" cy="307777"/>
            </a:xfrm>
            <a:prstGeom prst="rect">
              <a:avLst/>
            </a:prstGeom>
            <a:noFill/>
          </p:spPr>
          <p:txBody>
            <a:bodyPr wrap="square" rtlCol="0">
              <a:spAutoFit/>
            </a:bodyPr>
            <a:lstStyle/>
            <a:p>
              <a:pPr algn="r"/>
              <a:r>
                <a:rPr lang="en-US" dirty="0"/>
                <a:t>Other</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0" name="Rectangle 7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9" y="1092857"/>
            <a:ext cx="3669704" cy="4389120"/>
          </a:xfrm>
        </p:spPr>
        <p:txBody>
          <a:bodyPr>
            <a:normAutofit/>
          </a:bodyPr>
          <a:lstStyle/>
          <a:p>
            <a:r>
              <a:rPr lang="en-US" sz="4000" dirty="0"/>
              <a:t>Human Resources</a:t>
            </a:r>
          </a:p>
        </p:txBody>
      </p:sp>
      <p:sp>
        <p:nvSpPr>
          <p:cNvPr id="82" name="Rectangle 8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282BBB-FD01-4FA4-9E6E-F894B3066B5E}"/>
              </a:ext>
            </a:extLst>
          </p:cNvPr>
          <p:cNvSpPr>
            <a:spLocks noGrp="1"/>
          </p:cNvSpPr>
          <p:nvPr>
            <p:ph idx="1"/>
          </p:nvPr>
        </p:nvSpPr>
        <p:spPr>
          <a:xfrm>
            <a:off x="4284133" y="684398"/>
            <a:ext cx="7349658" cy="5206040"/>
          </a:xfrm>
        </p:spPr>
        <p:txBody>
          <a:bodyPr anchor="ctr">
            <a:normAutofit/>
          </a:bodyPr>
          <a:lstStyle/>
          <a:p>
            <a:r>
              <a:rPr lang="en-US" sz="1600" dirty="0"/>
              <a:t>There are a </a:t>
            </a:r>
            <a:r>
              <a:rPr lang="en-US" sz="1600" b="1" dirty="0"/>
              <a:t>limited number, and limited competency of the medical employees, who are not well distributed</a:t>
            </a:r>
            <a:r>
              <a:rPr lang="en-US" sz="1600" dirty="0"/>
              <a:t> among Indonesian Regions. It is happened not only the COVID-19 era but it was happened since several decades ago. </a:t>
            </a:r>
          </a:p>
          <a:p>
            <a:r>
              <a:rPr lang="en-US" sz="1600" dirty="0"/>
              <a:t>In this pandemic situation </a:t>
            </a:r>
            <a:r>
              <a:rPr lang="en-US" sz="1600" b="1" dirty="0"/>
              <a:t>COVID-19 virus infected a number of medical and hospital staffs</a:t>
            </a:r>
            <a:r>
              <a:rPr lang="en-US" sz="1600" dirty="0"/>
              <a:t>; then they had to stay at homes or died. </a:t>
            </a:r>
          </a:p>
          <a:p>
            <a:r>
              <a:rPr lang="en-US" sz="1600" b="1" dirty="0"/>
              <a:t>COVID-19 has exacerbated the existing gap in skilled human resource. </a:t>
            </a:r>
          </a:p>
          <a:p>
            <a:r>
              <a:rPr lang="en-US" sz="1600" dirty="0"/>
              <a:t>Coupled to </a:t>
            </a:r>
            <a:r>
              <a:rPr lang="en-US" sz="1600" b="1" dirty="0"/>
              <a:t>PPE shortages and poor infection control and prevention at primary health care, HR would hesitate to be in direct contact with patients. </a:t>
            </a:r>
          </a:p>
          <a:p>
            <a:r>
              <a:rPr lang="en-US" sz="1600" dirty="0"/>
              <a:t>The Pandemic has resulted in the </a:t>
            </a:r>
            <a:r>
              <a:rPr lang="en-US" sz="1600" b="1" dirty="0"/>
              <a:t>reassignment of different cadres of healthcare workers from their primary roles to other duties related to caring for patients with SARS-COV-2 infection.</a:t>
            </a:r>
          </a:p>
          <a:p>
            <a:r>
              <a:rPr lang="en-US" sz="1600" b="1" dirty="0"/>
              <a:t>HR issues are further </a:t>
            </a:r>
            <a:r>
              <a:rPr lang="en-US" sz="1600" dirty="0"/>
              <a:t>exacerbated by fear of exposure to Covid, lack of PPE and of PPE/ IPC training, unwell health workers, and physical and mental exhaustion.</a:t>
            </a:r>
          </a:p>
          <a:p>
            <a:r>
              <a:rPr lang="en-US" sz="1600" dirty="0"/>
              <a:t>Health workers are asked to focus on test and trace Covid19 cases and contacts and </a:t>
            </a:r>
            <a:r>
              <a:rPr lang="en-US" sz="1600" b="1" dirty="0"/>
              <a:t>have insufficient time for providing essential services to the population</a:t>
            </a:r>
            <a:r>
              <a:rPr lang="en-US" sz="1600" dirty="0"/>
              <a:t>. Outreach services for immunization is also impacted by both health workers availability and the concerns over safety by families</a:t>
            </a:r>
          </a:p>
        </p:txBody>
      </p:sp>
    </p:spTree>
    <p:extLst>
      <p:ext uri="{BB962C8B-B14F-4D97-AF65-F5344CB8AC3E}">
        <p14:creationId xmlns:p14="http://schemas.microsoft.com/office/powerpoint/2010/main" val="230627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6" name="Rectangle 65">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9" y="1092857"/>
            <a:ext cx="3669704" cy="4389120"/>
          </a:xfrm>
        </p:spPr>
        <p:txBody>
          <a:bodyPr>
            <a:normAutofit/>
          </a:bodyPr>
          <a:lstStyle/>
          <a:p>
            <a:r>
              <a:rPr lang="en-US" sz="4000" dirty="0"/>
              <a:t>Supply chain </a:t>
            </a:r>
          </a:p>
        </p:txBody>
      </p:sp>
      <p:sp>
        <p:nvSpPr>
          <p:cNvPr id="68" name="Rectangle 67">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282BBB-FD01-4FA4-9E6E-F894B3066B5E}"/>
              </a:ext>
            </a:extLst>
          </p:cNvPr>
          <p:cNvSpPr>
            <a:spLocks noGrp="1"/>
          </p:cNvSpPr>
          <p:nvPr>
            <p:ph idx="1"/>
          </p:nvPr>
        </p:nvSpPr>
        <p:spPr>
          <a:xfrm>
            <a:off x="4402667" y="684398"/>
            <a:ext cx="7322989" cy="5206040"/>
          </a:xfrm>
        </p:spPr>
        <p:txBody>
          <a:bodyPr anchor="ctr">
            <a:normAutofit/>
          </a:bodyPr>
          <a:lstStyle/>
          <a:p>
            <a:r>
              <a:rPr lang="en-US" sz="2000" dirty="0"/>
              <a:t>Supply chains </a:t>
            </a:r>
            <a:r>
              <a:rPr lang="en-US" sz="2000" b="1" dirty="0"/>
              <a:t>lack the resiliency to sustain system shocks</a:t>
            </a:r>
            <a:r>
              <a:rPr lang="en-US" sz="2000" dirty="0"/>
              <a:t>, risk mitigation measure need to be in place. </a:t>
            </a:r>
          </a:p>
          <a:p>
            <a:r>
              <a:rPr lang="en-US" sz="2000" b="1" dirty="0"/>
              <a:t>Lack of essential IPC supplies, including PPE for health workers</a:t>
            </a:r>
          </a:p>
          <a:p>
            <a:r>
              <a:rPr lang="en-US" sz="2000" b="1" dirty="0"/>
              <a:t>Lack of mechanism to distribute </a:t>
            </a:r>
            <a:r>
              <a:rPr lang="en-US" sz="2000" dirty="0"/>
              <a:t>to the users in PH institutions </a:t>
            </a:r>
          </a:p>
          <a:p>
            <a:r>
              <a:rPr lang="en-US" sz="2000" b="1" dirty="0"/>
              <a:t>Shortage of commodities and regular stockouts </a:t>
            </a:r>
            <a:r>
              <a:rPr lang="en-US" sz="2000" dirty="0"/>
              <a:t>as the supply chain system is often disrupted from the manufacturers through the wholesalers to the retailers.</a:t>
            </a:r>
          </a:p>
        </p:txBody>
      </p:sp>
    </p:spTree>
    <p:extLst>
      <p:ext uri="{BB962C8B-B14F-4D97-AF65-F5344CB8AC3E}">
        <p14:creationId xmlns:p14="http://schemas.microsoft.com/office/powerpoint/2010/main" val="121425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9" name="Rectangle 88">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9" y="1092857"/>
            <a:ext cx="3669704" cy="4389120"/>
          </a:xfrm>
        </p:spPr>
        <p:txBody>
          <a:bodyPr>
            <a:normAutofit/>
          </a:bodyPr>
          <a:lstStyle/>
          <a:p>
            <a:r>
              <a:rPr lang="en-US" sz="4000" dirty="0"/>
              <a:t>Patient </a:t>
            </a:r>
            <a:br>
              <a:rPr lang="en-US" sz="4000" dirty="0"/>
            </a:br>
            <a:r>
              <a:rPr lang="en-US" sz="4000" dirty="0"/>
              <a:t>Demand</a:t>
            </a:r>
          </a:p>
        </p:txBody>
      </p:sp>
      <p:sp>
        <p:nvSpPr>
          <p:cNvPr id="91" name="Rectangle 90">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282BBB-FD01-4FA4-9E6E-F894B3066B5E}"/>
              </a:ext>
            </a:extLst>
          </p:cNvPr>
          <p:cNvSpPr>
            <a:spLocks noGrp="1"/>
          </p:cNvSpPr>
          <p:nvPr>
            <p:ph idx="1"/>
          </p:nvPr>
        </p:nvSpPr>
        <p:spPr>
          <a:xfrm>
            <a:off x="4419600" y="684398"/>
            <a:ext cx="7273566" cy="5206040"/>
          </a:xfrm>
        </p:spPr>
        <p:txBody>
          <a:bodyPr anchor="ctr">
            <a:normAutofit/>
          </a:bodyPr>
          <a:lstStyle/>
          <a:p>
            <a:r>
              <a:rPr lang="en-US" sz="1700" b="1" dirty="0"/>
              <a:t>Telemedicine is not developed to allowed the doctors to follow patients at home </a:t>
            </a:r>
            <a:r>
              <a:rPr lang="en-US" sz="1700" dirty="0"/>
              <a:t>especially those with NCD</a:t>
            </a:r>
          </a:p>
          <a:p>
            <a:r>
              <a:rPr lang="en-US" sz="1700" dirty="0"/>
              <a:t>I anticipate </a:t>
            </a:r>
            <a:r>
              <a:rPr lang="en-US" sz="1700" b="1" dirty="0"/>
              <a:t>new challenges after Covid </a:t>
            </a:r>
            <a:r>
              <a:rPr lang="en-US" sz="1700" dirty="0"/>
              <a:t>- complications, mental health issues</a:t>
            </a:r>
          </a:p>
          <a:p>
            <a:r>
              <a:rPr lang="en-US" sz="1700" b="1" dirty="0"/>
              <a:t>Client demand for immunization is weak</a:t>
            </a:r>
            <a:r>
              <a:rPr lang="en-US" sz="1700" dirty="0"/>
              <a:t>. The ongoing pandemic has further weakened the feeble appetite in community. </a:t>
            </a:r>
          </a:p>
          <a:p>
            <a:r>
              <a:rPr lang="en-US" sz="1700" dirty="0"/>
              <a:t>The emergence of </a:t>
            </a:r>
            <a:r>
              <a:rPr lang="en-US" sz="1700" b="1" dirty="0"/>
              <a:t>Covid-19 has made it scarier for clients to avail themselves for normal treatment with the fear that it could be attributed to Covid-19 and/or be exposed to the infection of Covid-19</a:t>
            </a:r>
            <a:r>
              <a:rPr lang="en-US" sz="1700" dirty="0"/>
              <a:t>. This has made patients who are in dire need of medical attention to stay home and not to visit any health center for treatment </a:t>
            </a:r>
          </a:p>
          <a:p>
            <a:r>
              <a:rPr lang="en-US" sz="1700" dirty="0"/>
              <a:t>The measures imposed to curb the spread of COVID including the </a:t>
            </a:r>
            <a:r>
              <a:rPr lang="en-US" sz="1700" b="1" dirty="0"/>
              <a:t>curfews, partial lock downs have also restricted use of services</a:t>
            </a:r>
            <a:r>
              <a:rPr lang="en-US" sz="1700" dirty="0"/>
              <a:t>. </a:t>
            </a:r>
          </a:p>
        </p:txBody>
      </p:sp>
    </p:spTree>
    <p:extLst>
      <p:ext uri="{BB962C8B-B14F-4D97-AF65-F5344CB8AC3E}">
        <p14:creationId xmlns:p14="http://schemas.microsoft.com/office/powerpoint/2010/main" val="372256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7" name="Rectangle 76">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9" y="1092857"/>
            <a:ext cx="3669704" cy="4389120"/>
          </a:xfrm>
        </p:spPr>
        <p:txBody>
          <a:bodyPr>
            <a:normAutofit/>
          </a:bodyPr>
          <a:lstStyle/>
          <a:p>
            <a:r>
              <a:rPr lang="en-US" sz="4000" dirty="0"/>
              <a:t>Finance</a:t>
            </a:r>
          </a:p>
        </p:txBody>
      </p:sp>
      <p:sp>
        <p:nvSpPr>
          <p:cNvPr id="79" name="Rectangle 78">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282BBB-FD01-4FA4-9E6E-F894B3066B5E}"/>
              </a:ext>
            </a:extLst>
          </p:cNvPr>
          <p:cNvSpPr>
            <a:spLocks noGrp="1"/>
          </p:cNvSpPr>
          <p:nvPr>
            <p:ph idx="1"/>
          </p:nvPr>
        </p:nvSpPr>
        <p:spPr>
          <a:xfrm>
            <a:off x="4368800" y="684398"/>
            <a:ext cx="7356855" cy="5206040"/>
          </a:xfrm>
        </p:spPr>
        <p:txBody>
          <a:bodyPr anchor="ctr">
            <a:normAutofit fontScale="92500" lnSpcReduction="10000"/>
          </a:bodyPr>
          <a:lstStyle/>
          <a:p>
            <a:r>
              <a:rPr lang="en-US" sz="2000" dirty="0"/>
              <a:t>These lean resources have been over-stretched as a result of the pandemic with the resultant </a:t>
            </a:r>
            <a:r>
              <a:rPr lang="en-US" sz="2000" b="1" dirty="0"/>
              <a:t>reallocation of resources previously allocated for primary healthcare services. </a:t>
            </a:r>
          </a:p>
          <a:p>
            <a:r>
              <a:rPr lang="en-US" sz="2000" b="1" dirty="0"/>
              <a:t>Insufficient allocation to health</a:t>
            </a:r>
            <a:r>
              <a:rPr lang="en-US" sz="2000" dirty="0"/>
              <a:t>, even before COVID-19</a:t>
            </a:r>
          </a:p>
          <a:p>
            <a:r>
              <a:rPr lang="en-US" sz="2000" b="1" dirty="0"/>
              <a:t>The impact on the economy means reduced revenue and limited fiscal space. </a:t>
            </a:r>
            <a:r>
              <a:rPr lang="en-US" sz="2000" dirty="0"/>
              <a:t>Therefore, the country is challenged to raise the much-needed resources to provide primary healthcare. </a:t>
            </a:r>
          </a:p>
          <a:p>
            <a:r>
              <a:rPr lang="en-US" sz="2000" dirty="0"/>
              <a:t>In addition</a:t>
            </a:r>
            <a:r>
              <a:rPr lang="en-US" sz="2000" b="1" dirty="0"/>
              <a:t>, provider payment methods can exacerbate the issue</a:t>
            </a:r>
            <a:r>
              <a:rPr lang="en-US" sz="2000" dirty="0"/>
              <a:t>, in contexts where health workers are overly dependent on fee-for-service payments as opposed to global budgets, capitation or fixed payments from the government.</a:t>
            </a:r>
          </a:p>
          <a:p>
            <a:r>
              <a:rPr lang="en-US" sz="2000" dirty="0"/>
              <a:t>The </a:t>
            </a:r>
            <a:r>
              <a:rPr lang="en-US" sz="2000" b="1" dirty="0"/>
              <a:t>allocated budget is not sufficient particularly at sub-national government to respond COVID-19 </a:t>
            </a:r>
            <a:r>
              <a:rPr lang="en-US" sz="2000" dirty="0"/>
              <a:t>in line with WHO general principles and guidelines. </a:t>
            </a:r>
          </a:p>
          <a:p>
            <a:r>
              <a:rPr lang="en-US" sz="2000" dirty="0"/>
              <a:t>The load of patients decreased significantly, and with it the income to the center</a:t>
            </a:r>
            <a:r>
              <a:rPr lang="en-US" sz="2000" b="1" dirty="0"/>
              <a:t>. In addition, the country is facing the worst financial crisis in its recent history. This has further discouraged people from seeking care and hence reduced the center's income. </a:t>
            </a:r>
          </a:p>
        </p:txBody>
      </p:sp>
    </p:spTree>
    <p:extLst>
      <p:ext uri="{BB962C8B-B14F-4D97-AF65-F5344CB8AC3E}">
        <p14:creationId xmlns:p14="http://schemas.microsoft.com/office/powerpoint/2010/main" val="2922564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7" name="Google Shape;177;p7"/>
          <p:cNvSpPr/>
          <p:nvPr/>
        </p:nvSpPr>
        <p:spPr>
          <a:xfrm>
            <a:off x="558209" y="0"/>
            <a:ext cx="11167447" cy="2018806"/>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8" name="Google Shape;178;p7"/>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9" name="Google Shape;179;p7"/>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dirty="0">
                <a:solidFill>
                  <a:schemeClr val="bg2"/>
                </a:solidFill>
              </a:rPr>
              <a:t>Breakout Groups: Question for Discussion</a:t>
            </a:r>
            <a:endParaRPr b="1" dirty="0">
              <a:solidFill>
                <a:schemeClr val="bg2"/>
              </a:solidFill>
            </a:endParaRPr>
          </a:p>
        </p:txBody>
      </p:sp>
      <p:sp>
        <p:nvSpPr>
          <p:cNvPr id="180" name="Google Shape;180;p7"/>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81" name="Google Shape;181;p7"/>
          <p:cNvSpPr txBox="1">
            <a:spLocks noGrp="1"/>
          </p:cNvSpPr>
          <p:nvPr>
            <p:ph type="body" idx="1"/>
          </p:nvPr>
        </p:nvSpPr>
        <p:spPr>
          <a:xfrm>
            <a:off x="1115568" y="2481943"/>
            <a:ext cx="10168128" cy="3695020"/>
          </a:xfrm>
          <a:prstGeom prst="rect">
            <a:avLst/>
          </a:prstGeom>
          <a:noFill/>
          <a:ln>
            <a:noFill/>
          </a:ln>
        </p:spPr>
        <p:txBody>
          <a:bodyPr spcFirstLastPara="1" wrap="square" lIns="91425" tIns="45700" rIns="91425" bIns="45700" anchor="ctr" anchorCtr="0">
            <a:noAutofit/>
          </a:bodyPr>
          <a:lstStyle/>
          <a:p>
            <a:pPr marL="0" indent="0">
              <a:spcBef>
                <a:spcPts val="0"/>
              </a:spcBef>
              <a:buSzPts val="2800"/>
              <a:buNone/>
            </a:pPr>
            <a:r>
              <a:rPr lang="en-US" sz="4000" dirty="0"/>
              <a:t>What questions or themes are most important for continued joint learning on maintaining essential PHC services during COVID? </a:t>
            </a:r>
          </a:p>
          <a:p>
            <a:pPr marL="0" lvl="0" indent="0" algn="l" rtl="0">
              <a:lnSpc>
                <a:spcPct val="90000"/>
              </a:lnSpc>
              <a:spcBef>
                <a:spcPts val="0"/>
              </a:spcBef>
              <a:spcAft>
                <a:spcPts val="0"/>
              </a:spcAft>
              <a:buClr>
                <a:schemeClr val="dk1"/>
              </a:buClr>
              <a:buSzPts val="2800"/>
              <a:buNone/>
            </a:pPr>
            <a:endParaRPr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6" name="Google Shape;126;p3"/>
          <p:cNvSpPr/>
          <p:nvPr/>
        </p:nvSpPr>
        <p:spPr>
          <a:xfrm>
            <a:off x="409572" y="633619"/>
            <a:ext cx="10759997" cy="5495925"/>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7" name="Google Shape;127;p3"/>
          <p:cNvSpPr txBox="1">
            <a:spLocks noGrp="1"/>
          </p:cNvSpPr>
          <p:nvPr>
            <p:ph type="title"/>
          </p:nvPr>
        </p:nvSpPr>
        <p:spPr>
          <a:xfrm>
            <a:off x="838196" y="978408"/>
            <a:ext cx="8942412" cy="1106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dirty="0">
                <a:solidFill>
                  <a:schemeClr val="bg2"/>
                </a:solidFill>
              </a:rPr>
              <a:t>Next steps</a:t>
            </a:r>
            <a:endParaRPr dirty="0">
              <a:solidFill>
                <a:schemeClr val="bg2"/>
              </a:solidFill>
            </a:endParaRPr>
          </a:p>
        </p:txBody>
      </p:sp>
      <p:sp>
        <p:nvSpPr>
          <p:cNvPr id="128" name="Google Shape;128;p3"/>
          <p:cNvSpPr/>
          <p:nvPr/>
        </p:nvSpPr>
        <p:spPr>
          <a:xfrm>
            <a:off x="345565" y="1181536"/>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9" name="Google Shape;129;p3"/>
          <p:cNvSpPr/>
          <p:nvPr/>
        </p:nvSpPr>
        <p:spPr>
          <a:xfrm>
            <a:off x="877454" y="2121408"/>
            <a:ext cx="5824728" cy="9144"/>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0" name="Google Shape;130;p3"/>
          <p:cNvSpPr txBox="1">
            <a:spLocks noGrp="1"/>
          </p:cNvSpPr>
          <p:nvPr>
            <p:ph type="body" idx="1"/>
          </p:nvPr>
        </p:nvSpPr>
        <p:spPr>
          <a:xfrm>
            <a:off x="668062" y="2392688"/>
            <a:ext cx="9760728" cy="3429000"/>
          </a:xfrm>
          <a:prstGeom prst="rect">
            <a:avLst/>
          </a:prstGeom>
          <a:noFill/>
          <a:ln>
            <a:noFill/>
          </a:ln>
        </p:spPr>
        <p:txBody>
          <a:bodyPr spcFirstLastPara="1" wrap="square" lIns="91425" tIns="45700" rIns="91425" bIns="45700" anchor="t" anchorCtr="0">
            <a:noAutofit/>
          </a:bodyPr>
          <a:lstStyle/>
          <a:p>
            <a:pPr marL="514350" indent="-228600">
              <a:spcBef>
                <a:spcPts val="0"/>
              </a:spcBef>
              <a:buSzPts val="2800"/>
            </a:pPr>
            <a:r>
              <a:rPr lang="en-US" dirty="0"/>
              <a:t>MyJLN </a:t>
            </a:r>
            <a:r>
              <a:rPr lang="en-US" i="1" dirty="0"/>
              <a:t>Maintaining Essential Services at the Primary Care Level during the Pandemic </a:t>
            </a:r>
            <a:r>
              <a:rPr lang="en-US" dirty="0"/>
              <a:t>Group </a:t>
            </a:r>
          </a:p>
          <a:p>
            <a:pPr marL="285750" indent="0">
              <a:spcBef>
                <a:spcPts val="0"/>
              </a:spcBef>
              <a:buSzPts val="2800"/>
              <a:buNone/>
            </a:pPr>
            <a:endParaRPr lang="en-US" dirty="0"/>
          </a:p>
          <a:p>
            <a:pPr marL="514350" indent="-228600">
              <a:spcBef>
                <a:spcPts val="0"/>
              </a:spcBef>
              <a:buSzPts val="2800"/>
            </a:pPr>
            <a:r>
              <a:rPr lang="en-US" dirty="0"/>
              <a:t>Facilitated discussion June 17</a:t>
            </a:r>
            <a:r>
              <a:rPr lang="en-US" baseline="30000" dirty="0"/>
              <a:t>th</a:t>
            </a:r>
            <a:r>
              <a:rPr lang="en-US" dirty="0"/>
              <a:t>-26</a:t>
            </a:r>
            <a:r>
              <a:rPr lang="en-US" baseline="30000" dirty="0"/>
              <a:t>th</a:t>
            </a:r>
            <a:r>
              <a:rPr lang="en-US" dirty="0"/>
              <a:t> to dig deeper on the topics surfaced today, identify related promising strategies</a:t>
            </a:r>
          </a:p>
          <a:p>
            <a:pPr marL="285750" indent="0">
              <a:spcBef>
                <a:spcPts val="0"/>
              </a:spcBef>
              <a:buSzPts val="2800"/>
              <a:buNone/>
            </a:pPr>
            <a:endParaRPr dirty="0"/>
          </a:p>
        </p:txBody>
      </p:sp>
    </p:spTree>
    <p:extLst>
      <p:ext uri="{BB962C8B-B14F-4D97-AF65-F5344CB8AC3E}">
        <p14:creationId xmlns:p14="http://schemas.microsoft.com/office/powerpoint/2010/main" val="458577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E47F-B8E5-4A9C-BDFD-CFC1752317D9}"/>
              </a:ext>
            </a:extLst>
          </p:cNvPr>
          <p:cNvSpPr>
            <a:spLocks noGrp="1"/>
          </p:cNvSpPr>
          <p:nvPr>
            <p:ph type="title"/>
          </p:nvPr>
        </p:nvSpPr>
        <p:spPr/>
        <p:txBody>
          <a:bodyPr/>
          <a:lstStyle/>
          <a:p>
            <a:r>
              <a:rPr lang="en-US" dirty="0"/>
              <a:t>Kenya Data Annex</a:t>
            </a:r>
          </a:p>
        </p:txBody>
      </p:sp>
      <p:sp>
        <p:nvSpPr>
          <p:cNvPr id="3" name="Text Placeholder 2">
            <a:extLst>
              <a:ext uri="{FF2B5EF4-FFF2-40B4-BE49-F238E27FC236}">
                <a16:creationId xmlns:a16="http://schemas.microsoft.com/office/drawing/2014/main" id="{CB637F98-BFC4-4B2C-BBF7-72DAC1DBD3FB}"/>
              </a:ext>
            </a:extLst>
          </p:cNvPr>
          <p:cNvSpPr>
            <a:spLocks noGrp="1"/>
          </p:cNvSpPr>
          <p:nvPr>
            <p:ph type="body" idx="1"/>
          </p:nvPr>
        </p:nvSpPr>
        <p:spPr/>
        <p:txBody>
          <a:bodyPr/>
          <a:lstStyle/>
          <a:p>
            <a:r>
              <a:rPr lang="en-US" dirty="0"/>
              <a:t>Drop in utilization of health services</a:t>
            </a:r>
          </a:p>
        </p:txBody>
      </p:sp>
    </p:spTree>
    <p:extLst>
      <p:ext uri="{BB962C8B-B14F-4D97-AF65-F5344CB8AC3E}">
        <p14:creationId xmlns:p14="http://schemas.microsoft.com/office/powerpoint/2010/main" val="1277528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0B82385-D1A3-4E65-BBEE-7BC2C49B4571}"/>
              </a:ext>
            </a:extLst>
          </p:cNvPr>
          <p:cNvGraphicFramePr>
            <a:graphicFrameLocks/>
          </p:cNvGraphicFramePr>
          <p:nvPr/>
        </p:nvGraphicFramePr>
        <p:xfrm>
          <a:off x="674703" y="506027"/>
          <a:ext cx="10449017" cy="49004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FD1C7DE8-8C3C-4FEF-87EB-31E66A12E703}"/>
              </a:ext>
            </a:extLst>
          </p:cNvPr>
          <p:cNvSpPr/>
          <p:nvPr/>
        </p:nvSpPr>
        <p:spPr>
          <a:xfrm>
            <a:off x="1447060" y="5477522"/>
            <a:ext cx="9765437" cy="8522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Out Patient attendance by under five children declined significantly representing a net drop of 1.2 million from February to April 2020 which is 66% drop</a:t>
            </a:r>
          </a:p>
        </p:txBody>
      </p:sp>
      <p:sp>
        <p:nvSpPr>
          <p:cNvPr id="6" name="Rectangle 5">
            <a:extLst>
              <a:ext uri="{FF2B5EF4-FFF2-40B4-BE49-F238E27FC236}">
                <a16:creationId xmlns:a16="http://schemas.microsoft.com/office/drawing/2014/main" id="{89CA5FD9-BDAE-4439-BD65-3EDCC284D83F}"/>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3835259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55622D6-C708-48CA-B3F5-95BBEA36F854}"/>
              </a:ext>
            </a:extLst>
          </p:cNvPr>
          <p:cNvGraphicFramePr>
            <a:graphicFrameLocks/>
          </p:cNvGraphicFramePr>
          <p:nvPr/>
        </p:nvGraphicFramePr>
        <p:xfrm>
          <a:off x="1762125" y="342900"/>
          <a:ext cx="9534524"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C52CAB5C-2489-4392-9F3F-28A00C668870}"/>
              </a:ext>
            </a:extLst>
          </p:cNvPr>
          <p:cNvSpPr/>
          <p:nvPr/>
        </p:nvSpPr>
        <p:spPr>
          <a:xfrm>
            <a:off x="1662112" y="5600700"/>
            <a:ext cx="9734550" cy="8866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Comparison of the average under-five OPD attendants between the pre-COVID 19 period (March 19-Feb 20) and the COVID 19 period (March-April 20)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Almost all Counties recorded a decline in children under five attending hospitals, with the worst hit being Homa Bay which experienced a decline of 76%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6EE6AC3-A664-49E9-83BF-55421266327D}"/>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426928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6" name="Google Shape;126;p3"/>
          <p:cNvSpPr/>
          <p:nvPr/>
        </p:nvSpPr>
        <p:spPr>
          <a:xfrm>
            <a:off x="409573" y="633619"/>
            <a:ext cx="6852464" cy="5495925"/>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7" name="Google Shape;127;p3"/>
          <p:cNvSpPr txBox="1">
            <a:spLocks noGrp="1"/>
          </p:cNvSpPr>
          <p:nvPr>
            <p:ph type="title"/>
          </p:nvPr>
        </p:nvSpPr>
        <p:spPr>
          <a:xfrm>
            <a:off x="838196" y="978408"/>
            <a:ext cx="6007608" cy="11064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000"/>
              <a:buFont typeface="Calibri"/>
              <a:buNone/>
            </a:pPr>
            <a:r>
              <a:rPr lang="en-US" sz="4000" b="1" dirty="0">
                <a:solidFill>
                  <a:schemeClr val="bg2"/>
                </a:solidFill>
              </a:rPr>
              <a:t>Short Term Working Groups</a:t>
            </a:r>
            <a:endParaRPr dirty="0">
              <a:solidFill>
                <a:schemeClr val="bg2"/>
              </a:solidFill>
            </a:endParaRPr>
          </a:p>
        </p:txBody>
      </p:sp>
      <p:sp>
        <p:nvSpPr>
          <p:cNvPr id="128" name="Google Shape;128;p3"/>
          <p:cNvSpPr/>
          <p:nvPr/>
        </p:nvSpPr>
        <p:spPr>
          <a:xfrm>
            <a:off x="345565" y="1181536"/>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9" name="Google Shape;129;p3"/>
          <p:cNvSpPr/>
          <p:nvPr/>
        </p:nvSpPr>
        <p:spPr>
          <a:xfrm>
            <a:off x="877454" y="2121408"/>
            <a:ext cx="5824728" cy="9144"/>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0" name="Google Shape;130;p3"/>
          <p:cNvSpPr txBox="1">
            <a:spLocks noGrp="1"/>
          </p:cNvSpPr>
          <p:nvPr>
            <p:ph type="body" idx="1"/>
          </p:nvPr>
        </p:nvSpPr>
        <p:spPr>
          <a:xfrm>
            <a:off x="668062" y="2392688"/>
            <a:ext cx="6243512" cy="3429000"/>
          </a:xfrm>
          <a:prstGeom prst="rect">
            <a:avLst/>
          </a:prstGeom>
          <a:noFill/>
          <a:ln>
            <a:noFill/>
          </a:ln>
        </p:spPr>
        <p:txBody>
          <a:bodyPr spcFirstLastPara="1" wrap="square" lIns="91425" tIns="45700" rIns="91425" bIns="45700" anchor="t" anchorCtr="0">
            <a:noAutofit/>
          </a:bodyPr>
          <a:lstStyle/>
          <a:p>
            <a:pPr marL="514350" lvl="0" indent="-228600" algn="l" rtl="0">
              <a:lnSpc>
                <a:spcPct val="90000"/>
              </a:lnSpc>
              <a:spcBef>
                <a:spcPts val="0"/>
              </a:spcBef>
              <a:spcAft>
                <a:spcPts val="0"/>
              </a:spcAft>
              <a:buClr>
                <a:schemeClr val="dk1"/>
              </a:buClr>
              <a:buSzPts val="2800"/>
              <a:buChar char="•"/>
            </a:pPr>
            <a:r>
              <a:rPr lang="en-US" dirty="0"/>
              <a:t>Maintaining Essential Services at the Primary Care Level during the Pandemic</a:t>
            </a:r>
            <a:endParaRPr dirty="0"/>
          </a:p>
          <a:p>
            <a:pPr marL="514350" lvl="0" indent="-228600" algn="l" rtl="0">
              <a:lnSpc>
                <a:spcPct val="90000"/>
              </a:lnSpc>
              <a:spcBef>
                <a:spcPts val="1000"/>
              </a:spcBef>
              <a:spcAft>
                <a:spcPts val="0"/>
              </a:spcAft>
              <a:buClr>
                <a:schemeClr val="dk1"/>
              </a:buClr>
              <a:buSzPts val="2800"/>
              <a:buChar char="•"/>
            </a:pPr>
            <a:r>
              <a:rPr lang="en-US" dirty="0"/>
              <a:t>Understanding and utilizing data to inform COVID-19 response and recovery</a:t>
            </a:r>
            <a:endParaRPr dirty="0"/>
          </a:p>
          <a:p>
            <a:pPr marL="514350" lvl="0" indent="-228600" algn="l" rtl="0">
              <a:lnSpc>
                <a:spcPct val="90000"/>
              </a:lnSpc>
              <a:spcBef>
                <a:spcPts val="1000"/>
              </a:spcBef>
              <a:spcAft>
                <a:spcPts val="0"/>
              </a:spcAft>
              <a:buClr>
                <a:schemeClr val="dk1"/>
              </a:buClr>
              <a:buSzPts val="2800"/>
              <a:buChar char="•"/>
            </a:pPr>
            <a:r>
              <a:rPr lang="en-US" dirty="0"/>
              <a:t>Ensuring  PHC serves as a cornerstone for health system future planning</a:t>
            </a:r>
            <a:endParaRPr dirty="0"/>
          </a:p>
        </p:txBody>
      </p:sp>
      <p:pic>
        <p:nvPicPr>
          <p:cNvPr id="131" name="Google Shape;131;p3" descr="A close up of a logo&#10;&#10;Description automatically generated"/>
          <p:cNvPicPr preferRelativeResize="0"/>
          <p:nvPr/>
        </p:nvPicPr>
        <p:blipFill rotWithShape="1">
          <a:blip r:embed="rId3">
            <a:alphaModFix/>
          </a:blip>
          <a:srcRect/>
          <a:stretch/>
        </p:blipFill>
        <p:spPr>
          <a:xfrm>
            <a:off x="8154858" y="633619"/>
            <a:ext cx="3285876" cy="2651760"/>
          </a:xfrm>
          <a:prstGeom prst="rect">
            <a:avLst/>
          </a:prstGeom>
          <a:noFill/>
          <a:ln>
            <a:noFill/>
          </a:ln>
        </p:spPr>
      </p:pic>
      <p:pic>
        <p:nvPicPr>
          <p:cNvPr id="132" name="Google Shape;132;p3" descr="Joint Learning Network for UHC on Vimeo"/>
          <p:cNvPicPr preferRelativeResize="0"/>
          <p:nvPr/>
        </p:nvPicPr>
        <p:blipFill rotWithShape="1">
          <a:blip r:embed="rId4">
            <a:alphaModFix/>
          </a:blip>
          <a:srcRect/>
          <a:stretch/>
        </p:blipFill>
        <p:spPr>
          <a:xfrm>
            <a:off x="8470138" y="3472468"/>
            <a:ext cx="2651760" cy="26517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8F6A357-CF2B-4E3E-90CF-70C971C0514E}"/>
              </a:ext>
            </a:extLst>
          </p:cNvPr>
          <p:cNvGraphicFramePr>
            <a:graphicFrameLocks/>
          </p:cNvGraphicFramePr>
          <p:nvPr/>
        </p:nvGraphicFramePr>
        <p:xfrm>
          <a:off x="1482571" y="603682"/>
          <a:ext cx="9587883" cy="552191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8DC8927D-91A8-4685-A933-1DF6DD839AD0}"/>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1967708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5A1CC1-B49E-4B43-AACA-62913F8E1F2C}"/>
              </a:ext>
            </a:extLst>
          </p:cNvPr>
          <p:cNvGraphicFramePr>
            <a:graphicFrameLocks/>
          </p:cNvGraphicFramePr>
          <p:nvPr/>
        </p:nvGraphicFramePr>
        <p:xfrm>
          <a:off x="1020931" y="665825"/>
          <a:ext cx="9987379" cy="549527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898CB907-9B6B-4064-B262-0F3915592066}"/>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7771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8A1D134-87D3-4F01-A142-FA6760F244D6}"/>
              </a:ext>
            </a:extLst>
          </p:cNvPr>
          <p:cNvGraphicFramePr>
            <a:graphicFrameLocks/>
          </p:cNvGraphicFramePr>
          <p:nvPr/>
        </p:nvGraphicFramePr>
        <p:xfrm>
          <a:off x="1305017" y="568171"/>
          <a:ext cx="9223900" cy="51579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2C602169-819C-40A2-B90C-5D56F580A1B6}"/>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601941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B5775A5-332E-4252-8179-9E7FAEA928D3}"/>
              </a:ext>
            </a:extLst>
          </p:cNvPr>
          <p:cNvGraphicFramePr>
            <a:graphicFrameLocks/>
          </p:cNvGraphicFramePr>
          <p:nvPr/>
        </p:nvGraphicFramePr>
        <p:xfrm>
          <a:off x="1533525" y="723901"/>
          <a:ext cx="10077450" cy="55911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B9C282F-481B-45BD-BDE9-1222DF53F05F}"/>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688696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F6FCCF0-442F-43D3-8372-F29E31FA9C1D}"/>
              </a:ext>
            </a:extLst>
          </p:cNvPr>
          <p:cNvGraphicFramePr>
            <a:graphicFrameLocks/>
          </p:cNvGraphicFramePr>
          <p:nvPr/>
        </p:nvGraphicFramePr>
        <p:xfrm>
          <a:off x="1114425" y="828675"/>
          <a:ext cx="9896475" cy="51149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A866F480-B5CA-4150-9586-5B5C76EF5060}"/>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3988902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C281DCF-3BCD-4D09-B249-0BFFD5B31FC3}"/>
              </a:ext>
            </a:extLst>
          </p:cNvPr>
          <p:cNvGraphicFramePr>
            <a:graphicFrameLocks/>
          </p:cNvGraphicFramePr>
          <p:nvPr/>
        </p:nvGraphicFramePr>
        <p:xfrm>
          <a:off x="1384917" y="685799"/>
          <a:ext cx="10045082" cy="551497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C4063BF1-ED69-424F-8E1E-F89F414F960E}"/>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2944580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4" name="Group 373"/>
          <p:cNvGrpSpPr/>
          <p:nvPr/>
        </p:nvGrpSpPr>
        <p:grpSpPr>
          <a:xfrm>
            <a:off x="604083" y="392386"/>
            <a:ext cx="11331243" cy="6246180"/>
            <a:chOff x="14557" y="-160555"/>
            <a:chExt cx="6208809" cy="3511896"/>
          </a:xfrm>
        </p:grpSpPr>
        <p:sp>
          <p:nvSpPr>
            <p:cNvPr id="375" name="Rectangle 374"/>
            <p:cNvSpPr/>
            <p:nvPr/>
          </p:nvSpPr>
          <p:spPr>
            <a:xfrm>
              <a:off x="6174804" y="2844273"/>
              <a:ext cx="48562" cy="21503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77" name="Rectangle 376"/>
            <p:cNvSpPr/>
            <p:nvPr/>
          </p:nvSpPr>
          <p:spPr>
            <a:xfrm>
              <a:off x="317818" y="3110929"/>
              <a:ext cx="153083"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78" name="Rectangle 377"/>
            <p:cNvSpPr/>
            <p:nvPr/>
          </p:nvSpPr>
          <p:spPr>
            <a:xfrm>
              <a:off x="14557" y="2773493"/>
              <a:ext cx="5905135" cy="577848"/>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Deliveries in Health Facilities remained fairly constant over the COVID period </a:t>
              </a:r>
            </a:p>
          </p:txBody>
        </p:sp>
        <p:sp>
          <p:nvSpPr>
            <p:cNvPr id="380" name="Rectangle 379"/>
            <p:cNvSpPr/>
            <p:nvPr/>
          </p:nvSpPr>
          <p:spPr>
            <a:xfrm>
              <a:off x="2782634" y="3066523"/>
              <a:ext cx="48562" cy="215031"/>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2800" b="1" i="1" u="none" strike="noStrike" kern="1200" cap="none" spc="0" normalizeH="0" baseline="0" noProof="0" dirty="0">
                  <a:ln>
                    <a:noFill/>
                  </a:ln>
                  <a:solidFill>
                    <a:srgbClr val="44546A"/>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81" name="Shape 2787"/>
            <p:cNvSpPr/>
            <p:nvPr/>
          </p:nvSpPr>
          <p:spPr>
            <a:xfrm>
              <a:off x="1055815" y="1679639"/>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2" name="Shape 2788"/>
            <p:cNvSpPr/>
            <p:nvPr/>
          </p:nvSpPr>
          <p:spPr>
            <a:xfrm>
              <a:off x="1055815" y="1441514"/>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3" name="Shape 2789"/>
            <p:cNvSpPr/>
            <p:nvPr/>
          </p:nvSpPr>
          <p:spPr>
            <a:xfrm>
              <a:off x="1055815" y="1203389"/>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4" name="Shape 2790"/>
            <p:cNvSpPr/>
            <p:nvPr/>
          </p:nvSpPr>
          <p:spPr>
            <a:xfrm>
              <a:off x="1055815" y="965264"/>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5" name="Shape 2791"/>
            <p:cNvSpPr/>
            <p:nvPr/>
          </p:nvSpPr>
          <p:spPr>
            <a:xfrm>
              <a:off x="1055815" y="730314"/>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6" name="Shape 2792"/>
            <p:cNvSpPr/>
            <p:nvPr/>
          </p:nvSpPr>
          <p:spPr>
            <a:xfrm>
              <a:off x="1055815" y="492316"/>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7" name="Shape 2793"/>
            <p:cNvSpPr/>
            <p:nvPr/>
          </p:nvSpPr>
          <p:spPr>
            <a:xfrm>
              <a:off x="1055815" y="492316"/>
              <a:ext cx="0" cy="1423543"/>
            </a:xfrm>
            <a:custGeom>
              <a:avLst/>
              <a:gdLst/>
              <a:ahLst/>
              <a:cxnLst/>
              <a:rect l="0" t="0" r="0" b="0"/>
              <a:pathLst>
                <a:path h="1423543">
                  <a:moveTo>
                    <a:pt x="0" y="1423543"/>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8" name="Shape 2794"/>
            <p:cNvSpPr/>
            <p:nvPr/>
          </p:nvSpPr>
          <p:spPr>
            <a:xfrm>
              <a:off x="1055815" y="1915858"/>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9" name="Shape 2795"/>
            <p:cNvSpPr/>
            <p:nvPr/>
          </p:nvSpPr>
          <p:spPr>
            <a:xfrm>
              <a:off x="1055815" y="1915858"/>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0" name="Shape 2796"/>
            <p:cNvSpPr/>
            <p:nvPr/>
          </p:nvSpPr>
          <p:spPr>
            <a:xfrm>
              <a:off x="1055815"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1" name="Shape 2797"/>
            <p:cNvSpPr/>
            <p:nvPr/>
          </p:nvSpPr>
          <p:spPr>
            <a:xfrm>
              <a:off x="2298383"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2" name="Shape 2798"/>
            <p:cNvSpPr/>
            <p:nvPr/>
          </p:nvSpPr>
          <p:spPr>
            <a:xfrm>
              <a:off x="3539808"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3" name="Shape 2799"/>
            <p:cNvSpPr/>
            <p:nvPr/>
          </p:nvSpPr>
          <p:spPr>
            <a:xfrm>
              <a:off x="4781233"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4" name="Shape 2800"/>
            <p:cNvSpPr/>
            <p:nvPr/>
          </p:nvSpPr>
          <p:spPr>
            <a:xfrm>
              <a:off x="6023801"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5" name="Rectangle 394"/>
            <p:cNvSpPr/>
            <p:nvPr/>
          </p:nvSpPr>
          <p:spPr>
            <a:xfrm>
              <a:off x="1610678" y="1951672"/>
              <a:ext cx="180531"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Jan</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96" name="Rectangle 395"/>
            <p:cNvSpPr/>
            <p:nvPr/>
          </p:nvSpPr>
          <p:spPr>
            <a:xfrm>
              <a:off x="2845118" y="1951672"/>
              <a:ext cx="20147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Feb</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97" name="Rectangle 396"/>
            <p:cNvSpPr/>
            <p:nvPr/>
          </p:nvSpPr>
          <p:spPr>
            <a:xfrm>
              <a:off x="4077272" y="1951672"/>
              <a:ext cx="228637"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Mar</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98" name="Rectangle 397"/>
            <p:cNvSpPr/>
            <p:nvPr/>
          </p:nvSpPr>
          <p:spPr>
            <a:xfrm>
              <a:off x="5331397" y="1951672"/>
              <a:ext cx="194855"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Apr</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99" name="Shape 2805"/>
            <p:cNvSpPr/>
            <p:nvPr/>
          </p:nvSpPr>
          <p:spPr>
            <a:xfrm>
              <a:off x="506921" y="2080196"/>
              <a:ext cx="5516881" cy="0"/>
            </a:xfrm>
            <a:custGeom>
              <a:avLst/>
              <a:gdLst/>
              <a:ahLst/>
              <a:cxnLst/>
              <a:rect l="0" t="0" r="0" b="0"/>
              <a:pathLst>
                <a:path w="5516881">
                  <a:moveTo>
                    <a:pt x="0" y="0"/>
                  </a:moveTo>
                  <a:lnTo>
                    <a:pt x="5516881"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0" name="Shape 2806"/>
            <p:cNvSpPr/>
            <p:nvPr/>
          </p:nvSpPr>
          <p:spPr>
            <a:xfrm>
              <a:off x="506921"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1" name="Shape 2807"/>
            <p:cNvSpPr/>
            <p:nvPr/>
          </p:nvSpPr>
          <p:spPr>
            <a:xfrm>
              <a:off x="1056958"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2" name="Shape 2808"/>
            <p:cNvSpPr/>
            <p:nvPr/>
          </p:nvSpPr>
          <p:spPr>
            <a:xfrm>
              <a:off x="1056958"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3" name="Shape 2809"/>
            <p:cNvSpPr/>
            <p:nvPr/>
          </p:nvSpPr>
          <p:spPr>
            <a:xfrm>
              <a:off x="2298383"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4" name="Shape 2810"/>
            <p:cNvSpPr/>
            <p:nvPr/>
          </p:nvSpPr>
          <p:spPr>
            <a:xfrm>
              <a:off x="2298383"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5" name="Shape 2811"/>
            <p:cNvSpPr/>
            <p:nvPr/>
          </p:nvSpPr>
          <p:spPr>
            <a:xfrm>
              <a:off x="3539808"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6" name="Shape 2812"/>
            <p:cNvSpPr/>
            <p:nvPr/>
          </p:nvSpPr>
          <p:spPr>
            <a:xfrm>
              <a:off x="3539808"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7" name="Shape 2813"/>
            <p:cNvSpPr/>
            <p:nvPr/>
          </p:nvSpPr>
          <p:spPr>
            <a:xfrm>
              <a:off x="4781233"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8" name="Shape 2814"/>
            <p:cNvSpPr/>
            <p:nvPr/>
          </p:nvSpPr>
          <p:spPr>
            <a:xfrm>
              <a:off x="4781233"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9" name="Shape 2815"/>
            <p:cNvSpPr/>
            <p:nvPr/>
          </p:nvSpPr>
          <p:spPr>
            <a:xfrm>
              <a:off x="6023801"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0" name="Shape 2816"/>
            <p:cNvSpPr/>
            <p:nvPr/>
          </p:nvSpPr>
          <p:spPr>
            <a:xfrm>
              <a:off x="6023801"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1" name="Shape 2817"/>
            <p:cNvSpPr/>
            <p:nvPr/>
          </p:nvSpPr>
          <p:spPr>
            <a:xfrm>
              <a:off x="546925" y="2160715"/>
              <a:ext cx="243840" cy="0"/>
            </a:xfrm>
            <a:custGeom>
              <a:avLst/>
              <a:gdLst/>
              <a:ahLst/>
              <a:cxnLst/>
              <a:rect l="0" t="0" r="0" b="0"/>
              <a:pathLst>
                <a:path w="243840">
                  <a:moveTo>
                    <a:pt x="0" y="0"/>
                  </a:moveTo>
                  <a:lnTo>
                    <a:pt x="243840" y="0"/>
                  </a:lnTo>
                </a:path>
              </a:pathLst>
            </a:custGeom>
            <a:ln w="28575" cap="rnd">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2" name="Shape 82390"/>
            <p:cNvSpPr/>
            <p:nvPr/>
          </p:nvSpPr>
          <p:spPr>
            <a:xfrm>
              <a:off x="641033" y="2133664"/>
              <a:ext cx="50800" cy="50800"/>
            </a:xfrm>
            <a:custGeom>
              <a:avLst/>
              <a:gdLst/>
              <a:ahLst/>
              <a:cxnLst/>
              <a:rect l="0" t="0" r="0" b="0"/>
              <a:pathLst>
                <a:path w="50800" h="50800">
                  <a:moveTo>
                    <a:pt x="25400" y="0"/>
                  </a:moveTo>
                  <a:lnTo>
                    <a:pt x="50800" y="25400"/>
                  </a:lnTo>
                  <a:lnTo>
                    <a:pt x="25400" y="50800"/>
                  </a:lnTo>
                  <a:lnTo>
                    <a:pt x="0" y="25400"/>
                  </a:lnTo>
                  <a:lnTo>
                    <a:pt x="25400" y="0"/>
                  </a:lnTo>
                </a:path>
              </a:pathLst>
            </a:custGeom>
            <a:ln w="0" cap="rnd">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3" name="Shape 2819"/>
            <p:cNvSpPr/>
            <p:nvPr/>
          </p:nvSpPr>
          <p:spPr>
            <a:xfrm>
              <a:off x="641033" y="2133664"/>
              <a:ext cx="50800" cy="50800"/>
            </a:xfrm>
            <a:custGeom>
              <a:avLst/>
              <a:gdLst/>
              <a:ahLst/>
              <a:cxnLst/>
              <a:rect l="0" t="0" r="0" b="0"/>
              <a:pathLst>
                <a:path w="50800" h="50800">
                  <a:moveTo>
                    <a:pt x="25400" y="0"/>
                  </a:moveTo>
                  <a:lnTo>
                    <a:pt x="50800" y="25400"/>
                  </a:lnTo>
                  <a:lnTo>
                    <a:pt x="25400" y="50800"/>
                  </a:lnTo>
                  <a:lnTo>
                    <a:pt x="0" y="2540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4" name="Rectangle 413"/>
            <p:cNvSpPr/>
            <p:nvPr/>
          </p:nvSpPr>
          <p:spPr>
            <a:xfrm>
              <a:off x="817309" y="2114121"/>
              <a:ext cx="275438"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2018</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5" name="Rectangle 414"/>
            <p:cNvSpPr/>
            <p:nvPr/>
          </p:nvSpPr>
          <p:spPr>
            <a:xfrm>
              <a:off x="1536383" y="211753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86,735</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6" name="Rectangle 415"/>
            <p:cNvSpPr/>
            <p:nvPr/>
          </p:nvSpPr>
          <p:spPr>
            <a:xfrm>
              <a:off x="2778824" y="211753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78,707</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7" name="Rectangle 416"/>
            <p:cNvSpPr/>
            <p:nvPr/>
          </p:nvSpPr>
          <p:spPr>
            <a:xfrm>
              <a:off x="4021392" y="211753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91,600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8" name="Rectangle 417"/>
            <p:cNvSpPr/>
            <p:nvPr/>
          </p:nvSpPr>
          <p:spPr>
            <a:xfrm>
              <a:off x="5263833" y="211753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91,643</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9" name="Shape 2825"/>
            <p:cNvSpPr/>
            <p:nvPr/>
          </p:nvSpPr>
          <p:spPr>
            <a:xfrm>
              <a:off x="506921" y="2247075"/>
              <a:ext cx="5516881" cy="0"/>
            </a:xfrm>
            <a:custGeom>
              <a:avLst/>
              <a:gdLst/>
              <a:ahLst/>
              <a:cxnLst/>
              <a:rect l="0" t="0" r="0" b="0"/>
              <a:pathLst>
                <a:path w="5516881">
                  <a:moveTo>
                    <a:pt x="0" y="0"/>
                  </a:moveTo>
                  <a:lnTo>
                    <a:pt x="5516881"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0" name="Shape 2826"/>
            <p:cNvSpPr/>
            <p:nvPr/>
          </p:nvSpPr>
          <p:spPr>
            <a:xfrm>
              <a:off x="506921"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1" name="Shape 2827"/>
            <p:cNvSpPr/>
            <p:nvPr/>
          </p:nvSpPr>
          <p:spPr>
            <a:xfrm>
              <a:off x="1056958"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2" name="Shape 2828"/>
            <p:cNvSpPr/>
            <p:nvPr/>
          </p:nvSpPr>
          <p:spPr>
            <a:xfrm>
              <a:off x="1056958"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3" name="Shape 2829"/>
            <p:cNvSpPr/>
            <p:nvPr/>
          </p:nvSpPr>
          <p:spPr>
            <a:xfrm>
              <a:off x="2298383"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4" name="Shape 2830"/>
            <p:cNvSpPr/>
            <p:nvPr/>
          </p:nvSpPr>
          <p:spPr>
            <a:xfrm>
              <a:off x="2298383"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5" name="Shape 2831"/>
            <p:cNvSpPr/>
            <p:nvPr/>
          </p:nvSpPr>
          <p:spPr>
            <a:xfrm>
              <a:off x="3539808"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6" name="Shape 2832"/>
            <p:cNvSpPr/>
            <p:nvPr/>
          </p:nvSpPr>
          <p:spPr>
            <a:xfrm>
              <a:off x="3539808"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7" name="Shape 2833"/>
            <p:cNvSpPr/>
            <p:nvPr/>
          </p:nvSpPr>
          <p:spPr>
            <a:xfrm>
              <a:off x="4781233"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8" name="Shape 2834"/>
            <p:cNvSpPr/>
            <p:nvPr/>
          </p:nvSpPr>
          <p:spPr>
            <a:xfrm>
              <a:off x="4781233"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9" name="Shape 2835"/>
            <p:cNvSpPr/>
            <p:nvPr/>
          </p:nvSpPr>
          <p:spPr>
            <a:xfrm>
              <a:off x="6023801"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 name="Shape 2836"/>
            <p:cNvSpPr/>
            <p:nvPr/>
          </p:nvSpPr>
          <p:spPr>
            <a:xfrm>
              <a:off x="6023801"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1" name="Shape 2837"/>
            <p:cNvSpPr/>
            <p:nvPr/>
          </p:nvSpPr>
          <p:spPr>
            <a:xfrm>
              <a:off x="546925" y="2327593"/>
              <a:ext cx="243840" cy="0"/>
            </a:xfrm>
            <a:custGeom>
              <a:avLst/>
              <a:gdLst/>
              <a:ahLst/>
              <a:cxnLst/>
              <a:rect l="0" t="0" r="0" b="0"/>
              <a:pathLst>
                <a:path w="243840">
                  <a:moveTo>
                    <a:pt x="0" y="0"/>
                  </a:moveTo>
                  <a:lnTo>
                    <a:pt x="243840" y="0"/>
                  </a:lnTo>
                </a:path>
              </a:pathLst>
            </a:custGeom>
            <a:ln w="28575" cap="rnd">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2" name="Shape 82391"/>
            <p:cNvSpPr/>
            <p:nvPr/>
          </p:nvSpPr>
          <p:spPr>
            <a:xfrm>
              <a:off x="641033" y="2301939"/>
              <a:ext cx="47625" cy="47625"/>
            </a:xfrm>
            <a:custGeom>
              <a:avLst/>
              <a:gdLst/>
              <a:ahLst/>
              <a:cxnLst/>
              <a:rect l="0" t="0" r="0" b="0"/>
              <a:pathLst>
                <a:path w="47625" h="47625">
                  <a:moveTo>
                    <a:pt x="0" y="0"/>
                  </a:moveTo>
                  <a:lnTo>
                    <a:pt x="47625" y="0"/>
                  </a:lnTo>
                  <a:lnTo>
                    <a:pt x="47625" y="47625"/>
                  </a:lnTo>
                  <a:lnTo>
                    <a:pt x="0" y="47625"/>
                  </a:lnTo>
                  <a:lnTo>
                    <a:pt x="0" y="0"/>
                  </a:lnTo>
                </a:path>
              </a:pathLst>
            </a:custGeom>
            <a:ln w="0" cap="rnd">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3" name="Shape 2839"/>
            <p:cNvSpPr/>
            <p:nvPr/>
          </p:nvSpPr>
          <p:spPr>
            <a:xfrm>
              <a:off x="641033" y="2301939"/>
              <a:ext cx="47625" cy="47625"/>
            </a:xfrm>
            <a:custGeom>
              <a:avLst/>
              <a:gdLst/>
              <a:ahLst/>
              <a:cxnLst/>
              <a:rect l="0" t="0" r="0" b="0"/>
              <a:pathLst>
                <a:path w="47625" h="47625">
                  <a:moveTo>
                    <a:pt x="0" y="47625"/>
                  </a:moveTo>
                  <a:lnTo>
                    <a:pt x="47625" y="47625"/>
                  </a:lnTo>
                  <a:lnTo>
                    <a:pt x="47625"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4" name="Rectangle 433"/>
            <p:cNvSpPr/>
            <p:nvPr/>
          </p:nvSpPr>
          <p:spPr>
            <a:xfrm>
              <a:off x="817309" y="2281238"/>
              <a:ext cx="27525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2019</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5" name="Rectangle 434"/>
            <p:cNvSpPr/>
            <p:nvPr/>
          </p:nvSpPr>
          <p:spPr>
            <a:xfrm>
              <a:off x="1536383" y="2284413"/>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97,322</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6" name="Rectangle 435"/>
            <p:cNvSpPr/>
            <p:nvPr/>
          </p:nvSpPr>
          <p:spPr>
            <a:xfrm>
              <a:off x="2778824" y="2284413"/>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83,879</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7" name="Rectangle 436"/>
            <p:cNvSpPr/>
            <p:nvPr/>
          </p:nvSpPr>
          <p:spPr>
            <a:xfrm>
              <a:off x="4021392" y="2284413"/>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98,891</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8" name="Rectangle 437"/>
            <p:cNvSpPr/>
            <p:nvPr/>
          </p:nvSpPr>
          <p:spPr>
            <a:xfrm>
              <a:off x="5263833" y="2284413"/>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98,034</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9" name="Shape 2845"/>
            <p:cNvSpPr/>
            <p:nvPr/>
          </p:nvSpPr>
          <p:spPr>
            <a:xfrm>
              <a:off x="506921" y="2413953"/>
              <a:ext cx="5516881" cy="0"/>
            </a:xfrm>
            <a:custGeom>
              <a:avLst/>
              <a:gdLst/>
              <a:ahLst/>
              <a:cxnLst/>
              <a:rect l="0" t="0" r="0" b="0"/>
              <a:pathLst>
                <a:path w="5516881">
                  <a:moveTo>
                    <a:pt x="0" y="0"/>
                  </a:moveTo>
                  <a:lnTo>
                    <a:pt x="5516881"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0" name="Shape 2846"/>
            <p:cNvSpPr/>
            <p:nvPr/>
          </p:nvSpPr>
          <p:spPr>
            <a:xfrm>
              <a:off x="506921"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1" name="Shape 2847"/>
            <p:cNvSpPr/>
            <p:nvPr/>
          </p:nvSpPr>
          <p:spPr>
            <a:xfrm>
              <a:off x="506921" y="2580831"/>
              <a:ext cx="5516881" cy="0"/>
            </a:xfrm>
            <a:custGeom>
              <a:avLst/>
              <a:gdLst/>
              <a:ahLst/>
              <a:cxnLst/>
              <a:rect l="0" t="0" r="0" b="0"/>
              <a:pathLst>
                <a:path w="5516881">
                  <a:moveTo>
                    <a:pt x="0" y="0"/>
                  </a:moveTo>
                  <a:lnTo>
                    <a:pt x="5516881"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2" name="Shape 2848"/>
            <p:cNvSpPr/>
            <p:nvPr/>
          </p:nvSpPr>
          <p:spPr>
            <a:xfrm>
              <a:off x="1056958"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3" name="Shape 2849"/>
            <p:cNvSpPr/>
            <p:nvPr/>
          </p:nvSpPr>
          <p:spPr>
            <a:xfrm>
              <a:off x="1056958"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4" name="Shape 2850"/>
            <p:cNvSpPr/>
            <p:nvPr/>
          </p:nvSpPr>
          <p:spPr>
            <a:xfrm>
              <a:off x="2298383"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5" name="Shape 2851"/>
            <p:cNvSpPr/>
            <p:nvPr/>
          </p:nvSpPr>
          <p:spPr>
            <a:xfrm>
              <a:off x="2298383"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Shape 2852"/>
            <p:cNvSpPr/>
            <p:nvPr/>
          </p:nvSpPr>
          <p:spPr>
            <a:xfrm>
              <a:off x="3539808"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7" name="Shape 2853"/>
            <p:cNvSpPr/>
            <p:nvPr/>
          </p:nvSpPr>
          <p:spPr>
            <a:xfrm>
              <a:off x="3539808"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8" name="Shape 2854"/>
            <p:cNvSpPr/>
            <p:nvPr/>
          </p:nvSpPr>
          <p:spPr>
            <a:xfrm>
              <a:off x="4781233"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9" name="Shape 2855"/>
            <p:cNvSpPr/>
            <p:nvPr/>
          </p:nvSpPr>
          <p:spPr>
            <a:xfrm>
              <a:off x="4781233"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0" name="Shape 2856"/>
            <p:cNvSpPr/>
            <p:nvPr/>
          </p:nvSpPr>
          <p:spPr>
            <a:xfrm>
              <a:off x="6023801"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1" name="Shape 2857"/>
            <p:cNvSpPr/>
            <p:nvPr/>
          </p:nvSpPr>
          <p:spPr>
            <a:xfrm>
              <a:off x="6023801"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2" name="Shape 2858"/>
            <p:cNvSpPr/>
            <p:nvPr/>
          </p:nvSpPr>
          <p:spPr>
            <a:xfrm>
              <a:off x="546925" y="2494471"/>
              <a:ext cx="243840" cy="0"/>
            </a:xfrm>
            <a:custGeom>
              <a:avLst/>
              <a:gdLst/>
              <a:ahLst/>
              <a:cxnLst/>
              <a:rect l="0" t="0" r="0" b="0"/>
              <a:pathLst>
                <a:path w="243840">
                  <a:moveTo>
                    <a:pt x="0" y="0"/>
                  </a:moveTo>
                  <a:lnTo>
                    <a:pt x="243840" y="0"/>
                  </a:lnTo>
                </a:path>
              </a:pathLst>
            </a:custGeom>
            <a:ln w="28575" cap="rnd">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3" name="Shape 2859"/>
            <p:cNvSpPr/>
            <p:nvPr/>
          </p:nvSpPr>
          <p:spPr>
            <a:xfrm>
              <a:off x="641033" y="2467039"/>
              <a:ext cx="50800" cy="50800"/>
            </a:xfrm>
            <a:custGeom>
              <a:avLst/>
              <a:gdLst/>
              <a:ahLst/>
              <a:cxnLst/>
              <a:rect l="0" t="0" r="0" b="0"/>
              <a:pathLst>
                <a:path w="50800" h="50800">
                  <a:moveTo>
                    <a:pt x="25400" y="0"/>
                  </a:moveTo>
                  <a:lnTo>
                    <a:pt x="50800" y="50800"/>
                  </a:lnTo>
                  <a:lnTo>
                    <a:pt x="0" y="50800"/>
                  </a:lnTo>
                  <a:lnTo>
                    <a:pt x="25400" y="0"/>
                  </a:lnTo>
                  <a:close/>
                </a:path>
              </a:pathLst>
            </a:custGeom>
            <a:ln w="0" cap="rnd">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4" name="Shape 2860"/>
            <p:cNvSpPr/>
            <p:nvPr/>
          </p:nvSpPr>
          <p:spPr>
            <a:xfrm>
              <a:off x="641033" y="2467039"/>
              <a:ext cx="50800" cy="50800"/>
            </a:xfrm>
            <a:custGeom>
              <a:avLst/>
              <a:gdLst/>
              <a:ahLst/>
              <a:cxnLst/>
              <a:rect l="0" t="0" r="0" b="0"/>
              <a:pathLst>
                <a:path w="50800" h="50800">
                  <a:moveTo>
                    <a:pt x="25400" y="0"/>
                  </a:moveTo>
                  <a:lnTo>
                    <a:pt x="50800" y="50800"/>
                  </a:lnTo>
                  <a:lnTo>
                    <a:pt x="0" y="508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5" name="Rectangle 454"/>
            <p:cNvSpPr/>
            <p:nvPr/>
          </p:nvSpPr>
          <p:spPr>
            <a:xfrm>
              <a:off x="817309" y="2448243"/>
              <a:ext cx="27525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2020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56" name="Rectangle 455"/>
            <p:cNvSpPr/>
            <p:nvPr/>
          </p:nvSpPr>
          <p:spPr>
            <a:xfrm>
              <a:off x="1536383" y="2450926"/>
              <a:ext cx="376694"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96,260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57" name="Rectangle 456"/>
            <p:cNvSpPr/>
            <p:nvPr/>
          </p:nvSpPr>
          <p:spPr>
            <a:xfrm>
              <a:off x="2778824" y="2450926"/>
              <a:ext cx="376694"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90,563</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58" name="Rectangle 457"/>
            <p:cNvSpPr/>
            <p:nvPr/>
          </p:nvSpPr>
          <p:spPr>
            <a:xfrm>
              <a:off x="3995738" y="2450926"/>
              <a:ext cx="444334"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100,040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59" name="Rectangle 458"/>
            <p:cNvSpPr/>
            <p:nvPr/>
          </p:nvSpPr>
          <p:spPr>
            <a:xfrm>
              <a:off x="5263833" y="2450926"/>
              <a:ext cx="376694"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96,437</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60" name="Shape 2866"/>
            <p:cNvSpPr/>
            <p:nvPr/>
          </p:nvSpPr>
          <p:spPr>
            <a:xfrm>
              <a:off x="1676717" y="828739"/>
              <a:ext cx="3726053" cy="153416"/>
            </a:xfrm>
            <a:custGeom>
              <a:avLst/>
              <a:gdLst/>
              <a:ahLst/>
              <a:cxnLst/>
              <a:rect l="0" t="0" r="0" b="0"/>
              <a:pathLst>
                <a:path w="3726053" h="153416">
                  <a:moveTo>
                    <a:pt x="0" y="57150"/>
                  </a:moveTo>
                  <a:lnTo>
                    <a:pt x="1240790" y="153416"/>
                  </a:lnTo>
                  <a:lnTo>
                    <a:pt x="2485390" y="0"/>
                  </a:lnTo>
                  <a:lnTo>
                    <a:pt x="3726053" y="0"/>
                  </a:lnTo>
                </a:path>
              </a:pathLst>
            </a:custGeom>
            <a:ln w="28575" cap="rnd">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1" name="Shape 2867"/>
            <p:cNvSpPr/>
            <p:nvPr/>
          </p:nvSpPr>
          <p:spPr>
            <a:xfrm>
              <a:off x="1633284" y="842073"/>
              <a:ext cx="88773" cy="88900"/>
            </a:xfrm>
            <a:custGeom>
              <a:avLst/>
              <a:gdLst/>
              <a:ahLst/>
              <a:cxnLst/>
              <a:rect l="0" t="0" r="0" b="0"/>
              <a:pathLst>
                <a:path w="88773" h="88900">
                  <a:moveTo>
                    <a:pt x="44323" y="0"/>
                  </a:moveTo>
                  <a:lnTo>
                    <a:pt x="88773" y="44450"/>
                  </a:lnTo>
                  <a:lnTo>
                    <a:pt x="44323" y="88900"/>
                  </a:lnTo>
                  <a:lnTo>
                    <a:pt x="0" y="44450"/>
                  </a:lnTo>
                  <a:lnTo>
                    <a:pt x="44323" y="0"/>
                  </a:lnTo>
                  <a:close/>
                </a:path>
              </a:pathLst>
            </a:custGeom>
            <a:ln w="0" cap="rnd">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2" name="Shape 2868"/>
            <p:cNvSpPr/>
            <p:nvPr/>
          </p:nvSpPr>
          <p:spPr>
            <a:xfrm>
              <a:off x="1633284" y="842073"/>
              <a:ext cx="88773" cy="88900"/>
            </a:xfrm>
            <a:custGeom>
              <a:avLst/>
              <a:gdLst/>
              <a:ahLst/>
              <a:cxnLst/>
              <a:rect l="0" t="0" r="0" b="0"/>
              <a:pathLst>
                <a:path w="88773" h="88900">
                  <a:moveTo>
                    <a:pt x="44323" y="0"/>
                  </a:moveTo>
                  <a:lnTo>
                    <a:pt x="88773" y="44450"/>
                  </a:lnTo>
                  <a:lnTo>
                    <a:pt x="44323" y="88900"/>
                  </a:lnTo>
                  <a:lnTo>
                    <a:pt x="0" y="4445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3" name="Shape 2869"/>
            <p:cNvSpPr/>
            <p:nvPr/>
          </p:nvSpPr>
          <p:spPr>
            <a:xfrm>
              <a:off x="2874709" y="937323"/>
              <a:ext cx="88773" cy="88900"/>
            </a:xfrm>
            <a:custGeom>
              <a:avLst/>
              <a:gdLst/>
              <a:ahLst/>
              <a:cxnLst/>
              <a:rect l="0" t="0" r="0" b="0"/>
              <a:pathLst>
                <a:path w="88773" h="88900">
                  <a:moveTo>
                    <a:pt x="44323" y="0"/>
                  </a:moveTo>
                  <a:lnTo>
                    <a:pt x="88773" y="44450"/>
                  </a:lnTo>
                  <a:lnTo>
                    <a:pt x="44323" y="88900"/>
                  </a:lnTo>
                  <a:lnTo>
                    <a:pt x="0" y="44450"/>
                  </a:lnTo>
                  <a:lnTo>
                    <a:pt x="44323" y="0"/>
                  </a:lnTo>
                  <a:close/>
                </a:path>
              </a:pathLst>
            </a:custGeom>
            <a:ln w="0" cap="flat">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4" name="Shape 2870"/>
            <p:cNvSpPr/>
            <p:nvPr/>
          </p:nvSpPr>
          <p:spPr>
            <a:xfrm>
              <a:off x="2874709" y="937323"/>
              <a:ext cx="88773" cy="88900"/>
            </a:xfrm>
            <a:custGeom>
              <a:avLst/>
              <a:gdLst/>
              <a:ahLst/>
              <a:cxnLst/>
              <a:rect l="0" t="0" r="0" b="0"/>
              <a:pathLst>
                <a:path w="88773" h="88900">
                  <a:moveTo>
                    <a:pt x="44323" y="0"/>
                  </a:moveTo>
                  <a:lnTo>
                    <a:pt x="88773" y="44450"/>
                  </a:lnTo>
                  <a:lnTo>
                    <a:pt x="44323" y="88900"/>
                  </a:lnTo>
                  <a:lnTo>
                    <a:pt x="0" y="4445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5" name="Shape 2871"/>
            <p:cNvSpPr/>
            <p:nvPr/>
          </p:nvSpPr>
          <p:spPr>
            <a:xfrm>
              <a:off x="4116134" y="784923"/>
              <a:ext cx="88773" cy="88900"/>
            </a:xfrm>
            <a:custGeom>
              <a:avLst/>
              <a:gdLst/>
              <a:ahLst/>
              <a:cxnLst/>
              <a:rect l="0" t="0" r="0" b="0"/>
              <a:pathLst>
                <a:path w="88773" h="88900">
                  <a:moveTo>
                    <a:pt x="44323" y="0"/>
                  </a:moveTo>
                  <a:lnTo>
                    <a:pt x="88773" y="44450"/>
                  </a:lnTo>
                  <a:lnTo>
                    <a:pt x="44323" y="88900"/>
                  </a:lnTo>
                  <a:lnTo>
                    <a:pt x="0" y="44450"/>
                  </a:lnTo>
                  <a:lnTo>
                    <a:pt x="44323" y="0"/>
                  </a:lnTo>
                  <a:close/>
                </a:path>
              </a:pathLst>
            </a:custGeom>
            <a:ln w="0" cap="flat">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6" name="Shape 2872"/>
            <p:cNvSpPr/>
            <p:nvPr/>
          </p:nvSpPr>
          <p:spPr>
            <a:xfrm>
              <a:off x="4116134" y="784923"/>
              <a:ext cx="88773" cy="88900"/>
            </a:xfrm>
            <a:custGeom>
              <a:avLst/>
              <a:gdLst/>
              <a:ahLst/>
              <a:cxnLst/>
              <a:rect l="0" t="0" r="0" b="0"/>
              <a:pathLst>
                <a:path w="88773" h="88900">
                  <a:moveTo>
                    <a:pt x="44323" y="0"/>
                  </a:moveTo>
                  <a:lnTo>
                    <a:pt x="88773" y="44450"/>
                  </a:lnTo>
                  <a:lnTo>
                    <a:pt x="44323" y="88900"/>
                  </a:lnTo>
                  <a:lnTo>
                    <a:pt x="0" y="4445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7" name="Shape 2873"/>
            <p:cNvSpPr/>
            <p:nvPr/>
          </p:nvSpPr>
          <p:spPr>
            <a:xfrm>
              <a:off x="5357559" y="781748"/>
              <a:ext cx="88773" cy="88900"/>
            </a:xfrm>
            <a:custGeom>
              <a:avLst/>
              <a:gdLst/>
              <a:ahLst/>
              <a:cxnLst/>
              <a:rect l="0" t="0" r="0" b="0"/>
              <a:pathLst>
                <a:path w="88773" h="88900">
                  <a:moveTo>
                    <a:pt x="44323" y="0"/>
                  </a:moveTo>
                  <a:lnTo>
                    <a:pt x="88773" y="44450"/>
                  </a:lnTo>
                  <a:lnTo>
                    <a:pt x="44323" y="88900"/>
                  </a:lnTo>
                  <a:lnTo>
                    <a:pt x="0" y="44450"/>
                  </a:lnTo>
                  <a:lnTo>
                    <a:pt x="44323" y="0"/>
                  </a:lnTo>
                  <a:close/>
                </a:path>
              </a:pathLst>
            </a:custGeom>
            <a:ln w="0" cap="flat">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8" name="Shape 2874"/>
            <p:cNvSpPr/>
            <p:nvPr/>
          </p:nvSpPr>
          <p:spPr>
            <a:xfrm>
              <a:off x="5357559" y="781748"/>
              <a:ext cx="88773" cy="88900"/>
            </a:xfrm>
            <a:custGeom>
              <a:avLst/>
              <a:gdLst/>
              <a:ahLst/>
              <a:cxnLst/>
              <a:rect l="0" t="0" r="0" b="0"/>
              <a:pathLst>
                <a:path w="88773" h="88900">
                  <a:moveTo>
                    <a:pt x="44323" y="0"/>
                  </a:moveTo>
                  <a:lnTo>
                    <a:pt x="88773" y="44450"/>
                  </a:lnTo>
                  <a:lnTo>
                    <a:pt x="44323" y="88900"/>
                  </a:lnTo>
                  <a:lnTo>
                    <a:pt x="0" y="4445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9" name="Shape 2875"/>
            <p:cNvSpPr/>
            <p:nvPr/>
          </p:nvSpPr>
          <p:spPr>
            <a:xfrm>
              <a:off x="1676717" y="742760"/>
              <a:ext cx="3726053" cy="178054"/>
            </a:xfrm>
            <a:custGeom>
              <a:avLst/>
              <a:gdLst/>
              <a:ahLst/>
              <a:cxnLst/>
              <a:rect l="0" t="0" r="0" b="0"/>
              <a:pathLst>
                <a:path w="3726053" h="178054">
                  <a:moveTo>
                    <a:pt x="0" y="19304"/>
                  </a:moveTo>
                  <a:lnTo>
                    <a:pt x="1240790" y="178054"/>
                  </a:lnTo>
                  <a:lnTo>
                    <a:pt x="2485390" y="0"/>
                  </a:lnTo>
                  <a:lnTo>
                    <a:pt x="3726053" y="9779"/>
                  </a:lnTo>
                </a:path>
              </a:pathLst>
            </a:custGeom>
            <a:ln w="28575" cap="rnd">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0" name="Shape 82392"/>
            <p:cNvSpPr/>
            <p:nvPr/>
          </p:nvSpPr>
          <p:spPr>
            <a:xfrm>
              <a:off x="1633284" y="715075"/>
              <a:ext cx="85724" cy="85724"/>
            </a:xfrm>
            <a:custGeom>
              <a:avLst/>
              <a:gdLst/>
              <a:ahLst/>
              <a:cxnLst/>
              <a:rect l="0" t="0" r="0" b="0"/>
              <a:pathLst>
                <a:path w="85724" h="85724">
                  <a:moveTo>
                    <a:pt x="0" y="0"/>
                  </a:moveTo>
                  <a:lnTo>
                    <a:pt x="85724" y="0"/>
                  </a:lnTo>
                  <a:lnTo>
                    <a:pt x="85724" y="85724"/>
                  </a:lnTo>
                  <a:lnTo>
                    <a:pt x="0" y="85724"/>
                  </a:lnTo>
                  <a:lnTo>
                    <a:pt x="0" y="0"/>
                  </a:lnTo>
                </a:path>
              </a:pathLst>
            </a:custGeom>
            <a:ln w="0" cap="rnd">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1" name="Shape 2877"/>
            <p:cNvSpPr/>
            <p:nvPr/>
          </p:nvSpPr>
          <p:spPr>
            <a:xfrm>
              <a:off x="1633284" y="715075"/>
              <a:ext cx="85724" cy="85724"/>
            </a:xfrm>
            <a:custGeom>
              <a:avLst/>
              <a:gdLst/>
              <a:ahLst/>
              <a:cxnLst/>
              <a:rect l="0" t="0" r="0" b="0"/>
              <a:pathLst>
                <a:path w="85724" h="85724">
                  <a:moveTo>
                    <a:pt x="0" y="85724"/>
                  </a:moveTo>
                  <a:lnTo>
                    <a:pt x="85724" y="85724"/>
                  </a:lnTo>
                  <a:lnTo>
                    <a:pt x="85724"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2" name="Shape 82393"/>
            <p:cNvSpPr/>
            <p:nvPr/>
          </p:nvSpPr>
          <p:spPr>
            <a:xfrm>
              <a:off x="2874709" y="877000"/>
              <a:ext cx="85724" cy="85724"/>
            </a:xfrm>
            <a:custGeom>
              <a:avLst/>
              <a:gdLst/>
              <a:ahLst/>
              <a:cxnLst/>
              <a:rect l="0" t="0" r="0" b="0"/>
              <a:pathLst>
                <a:path w="85724" h="85724">
                  <a:moveTo>
                    <a:pt x="0" y="0"/>
                  </a:moveTo>
                  <a:lnTo>
                    <a:pt x="85724" y="0"/>
                  </a:lnTo>
                  <a:lnTo>
                    <a:pt x="85724" y="85724"/>
                  </a:lnTo>
                  <a:lnTo>
                    <a:pt x="0" y="85724"/>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3" name="Shape 2879"/>
            <p:cNvSpPr/>
            <p:nvPr/>
          </p:nvSpPr>
          <p:spPr>
            <a:xfrm>
              <a:off x="2874709" y="877000"/>
              <a:ext cx="85724" cy="85724"/>
            </a:xfrm>
            <a:custGeom>
              <a:avLst/>
              <a:gdLst/>
              <a:ahLst/>
              <a:cxnLst/>
              <a:rect l="0" t="0" r="0" b="0"/>
              <a:pathLst>
                <a:path w="85724" h="85724">
                  <a:moveTo>
                    <a:pt x="0" y="85724"/>
                  </a:moveTo>
                  <a:lnTo>
                    <a:pt x="85724" y="85724"/>
                  </a:lnTo>
                  <a:lnTo>
                    <a:pt x="85724"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4" name="Shape 82394"/>
            <p:cNvSpPr/>
            <p:nvPr/>
          </p:nvSpPr>
          <p:spPr>
            <a:xfrm>
              <a:off x="4116134" y="696025"/>
              <a:ext cx="85724" cy="85724"/>
            </a:xfrm>
            <a:custGeom>
              <a:avLst/>
              <a:gdLst/>
              <a:ahLst/>
              <a:cxnLst/>
              <a:rect l="0" t="0" r="0" b="0"/>
              <a:pathLst>
                <a:path w="85724" h="85724">
                  <a:moveTo>
                    <a:pt x="0" y="0"/>
                  </a:moveTo>
                  <a:lnTo>
                    <a:pt x="85724" y="0"/>
                  </a:lnTo>
                  <a:lnTo>
                    <a:pt x="85724" y="85724"/>
                  </a:lnTo>
                  <a:lnTo>
                    <a:pt x="0" y="85724"/>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5" name="Shape 2881"/>
            <p:cNvSpPr/>
            <p:nvPr/>
          </p:nvSpPr>
          <p:spPr>
            <a:xfrm>
              <a:off x="4116134" y="696025"/>
              <a:ext cx="85724" cy="85724"/>
            </a:xfrm>
            <a:custGeom>
              <a:avLst/>
              <a:gdLst/>
              <a:ahLst/>
              <a:cxnLst/>
              <a:rect l="0" t="0" r="0" b="0"/>
              <a:pathLst>
                <a:path w="85724" h="85724">
                  <a:moveTo>
                    <a:pt x="0" y="85724"/>
                  </a:moveTo>
                  <a:lnTo>
                    <a:pt x="85724" y="85724"/>
                  </a:lnTo>
                  <a:lnTo>
                    <a:pt x="85724"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6" name="Shape 82395"/>
            <p:cNvSpPr/>
            <p:nvPr/>
          </p:nvSpPr>
          <p:spPr>
            <a:xfrm>
              <a:off x="5357559" y="708725"/>
              <a:ext cx="85724" cy="85724"/>
            </a:xfrm>
            <a:custGeom>
              <a:avLst/>
              <a:gdLst/>
              <a:ahLst/>
              <a:cxnLst/>
              <a:rect l="0" t="0" r="0" b="0"/>
              <a:pathLst>
                <a:path w="85724" h="85724">
                  <a:moveTo>
                    <a:pt x="0" y="0"/>
                  </a:moveTo>
                  <a:lnTo>
                    <a:pt x="85724" y="0"/>
                  </a:lnTo>
                  <a:lnTo>
                    <a:pt x="85724" y="85724"/>
                  </a:lnTo>
                  <a:lnTo>
                    <a:pt x="0" y="85724"/>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7" name="Shape 2883"/>
            <p:cNvSpPr/>
            <p:nvPr/>
          </p:nvSpPr>
          <p:spPr>
            <a:xfrm>
              <a:off x="5357559" y="708725"/>
              <a:ext cx="85724" cy="85724"/>
            </a:xfrm>
            <a:custGeom>
              <a:avLst/>
              <a:gdLst/>
              <a:ahLst/>
              <a:cxnLst/>
              <a:rect l="0" t="0" r="0" b="0"/>
              <a:pathLst>
                <a:path w="85724" h="85724">
                  <a:moveTo>
                    <a:pt x="0" y="85724"/>
                  </a:moveTo>
                  <a:lnTo>
                    <a:pt x="85724" y="85724"/>
                  </a:lnTo>
                  <a:lnTo>
                    <a:pt x="85724"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8" name="Shape 2884"/>
            <p:cNvSpPr/>
            <p:nvPr/>
          </p:nvSpPr>
          <p:spPr>
            <a:xfrm>
              <a:off x="1676717" y="729044"/>
              <a:ext cx="3726053" cy="112522"/>
            </a:xfrm>
            <a:custGeom>
              <a:avLst/>
              <a:gdLst/>
              <a:ahLst/>
              <a:cxnLst/>
              <a:rect l="0" t="0" r="0" b="0"/>
              <a:pathLst>
                <a:path w="3726053" h="112522">
                  <a:moveTo>
                    <a:pt x="0" y="45720"/>
                  </a:moveTo>
                  <a:lnTo>
                    <a:pt x="1240790" y="112522"/>
                  </a:lnTo>
                  <a:lnTo>
                    <a:pt x="2485390" y="0"/>
                  </a:lnTo>
                  <a:lnTo>
                    <a:pt x="3726053" y="42545"/>
                  </a:lnTo>
                </a:path>
              </a:pathLst>
            </a:custGeom>
            <a:ln w="28575" cap="rnd">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9" name="Shape 2885"/>
            <p:cNvSpPr/>
            <p:nvPr/>
          </p:nvSpPr>
          <p:spPr>
            <a:xfrm>
              <a:off x="1633284" y="727773"/>
              <a:ext cx="88773" cy="88900"/>
            </a:xfrm>
            <a:custGeom>
              <a:avLst/>
              <a:gdLst/>
              <a:ahLst/>
              <a:cxnLst/>
              <a:rect l="0" t="0" r="0" b="0"/>
              <a:pathLst>
                <a:path w="88773" h="88900">
                  <a:moveTo>
                    <a:pt x="44323" y="0"/>
                  </a:moveTo>
                  <a:lnTo>
                    <a:pt x="88773" y="88900"/>
                  </a:lnTo>
                  <a:lnTo>
                    <a:pt x="0" y="88900"/>
                  </a:lnTo>
                  <a:lnTo>
                    <a:pt x="44323" y="0"/>
                  </a:lnTo>
                  <a:close/>
                </a:path>
              </a:pathLst>
            </a:custGeom>
            <a:ln w="0" cap="rnd">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0" name="Shape 2886"/>
            <p:cNvSpPr/>
            <p:nvPr/>
          </p:nvSpPr>
          <p:spPr>
            <a:xfrm>
              <a:off x="1633284" y="727773"/>
              <a:ext cx="88773" cy="88900"/>
            </a:xfrm>
            <a:custGeom>
              <a:avLst/>
              <a:gdLst/>
              <a:ahLst/>
              <a:cxnLst/>
              <a:rect l="0" t="0" r="0" b="0"/>
              <a:pathLst>
                <a:path w="88773" h="88900">
                  <a:moveTo>
                    <a:pt x="44323" y="0"/>
                  </a:moveTo>
                  <a:lnTo>
                    <a:pt x="88773" y="88900"/>
                  </a:lnTo>
                  <a:lnTo>
                    <a:pt x="0" y="889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1" name="Shape 2887"/>
            <p:cNvSpPr/>
            <p:nvPr/>
          </p:nvSpPr>
          <p:spPr>
            <a:xfrm>
              <a:off x="2874709" y="797623"/>
              <a:ext cx="88773" cy="88900"/>
            </a:xfrm>
            <a:custGeom>
              <a:avLst/>
              <a:gdLst/>
              <a:ahLst/>
              <a:cxnLst/>
              <a:rect l="0" t="0" r="0" b="0"/>
              <a:pathLst>
                <a:path w="88773" h="88900">
                  <a:moveTo>
                    <a:pt x="44323" y="0"/>
                  </a:moveTo>
                  <a:lnTo>
                    <a:pt x="88773" y="88900"/>
                  </a:lnTo>
                  <a:lnTo>
                    <a:pt x="0" y="88900"/>
                  </a:lnTo>
                  <a:lnTo>
                    <a:pt x="44323" y="0"/>
                  </a:lnTo>
                  <a:close/>
                </a:path>
              </a:pathLst>
            </a:custGeom>
            <a:ln w="0" cap="flat">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2" name="Shape 2888"/>
            <p:cNvSpPr/>
            <p:nvPr/>
          </p:nvSpPr>
          <p:spPr>
            <a:xfrm>
              <a:off x="2874709" y="797623"/>
              <a:ext cx="88773" cy="88900"/>
            </a:xfrm>
            <a:custGeom>
              <a:avLst/>
              <a:gdLst/>
              <a:ahLst/>
              <a:cxnLst/>
              <a:rect l="0" t="0" r="0" b="0"/>
              <a:pathLst>
                <a:path w="88773" h="88900">
                  <a:moveTo>
                    <a:pt x="44323" y="0"/>
                  </a:moveTo>
                  <a:lnTo>
                    <a:pt x="88773" y="88900"/>
                  </a:lnTo>
                  <a:lnTo>
                    <a:pt x="0" y="889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3" name="Shape 2889"/>
            <p:cNvSpPr/>
            <p:nvPr/>
          </p:nvSpPr>
          <p:spPr>
            <a:xfrm>
              <a:off x="4116134" y="683323"/>
              <a:ext cx="88773" cy="88900"/>
            </a:xfrm>
            <a:custGeom>
              <a:avLst/>
              <a:gdLst/>
              <a:ahLst/>
              <a:cxnLst/>
              <a:rect l="0" t="0" r="0" b="0"/>
              <a:pathLst>
                <a:path w="88773" h="88900">
                  <a:moveTo>
                    <a:pt x="44323" y="0"/>
                  </a:moveTo>
                  <a:lnTo>
                    <a:pt x="88773" y="88900"/>
                  </a:lnTo>
                  <a:lnTo>
                    <a:pt x="0" y="88900"/>
                  </a:lnTo>
                  <a:lnTo>
                    <a:pt x="44323" y="0"/>
                  </a:lnTo>
                  <a:close/>
                </a:path>
              </a:pathLst>
            </a:custGeom>
            <a:ln w="0" cap="flat">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4" name="Shape 2890"/>
            <p:cNvSpPr/>
            <p:nvPr/>
          </p:nvSpPr>
          <p:spPr>
            <a:xfrm>
              <a:off x="4116134" y="683323"/>
              <a:ext cx="88773" cy="88900"/>
            </a:xfrm>
            <a:custGeom>
              <a:avLst/>
              <a:gdLst/>
              <a:ahLst/>
              <a:cxnLst/>
              <a:rect l="0" t="0" r="0" b="0"/>
              <a:pathLst>
                <a:path w="88773" h="88900">
                  <a:moveTo>
                    <a:pt x="44323" y="0"/>
                  </a:moveTo>
                  <a:lnTo>
                    <a:pt x="88773" y="88900"/>
                  </a:lnTo>
                  <a:lnTo>
                    <a:pt x="0" y="889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5" name="Shape 2891"/>
            <p:cNvSpPr/>
            <p:nvPr/>
          </p:nvSpPr>
          <p:spPr>
            <a:xfrm>
              <a:off x="5357559" y="727773"/>
              <a:ext cx="88773" cy="88900"/>
            </a:xfrm>
            <a:custGeom>
              <a:avLst/>
              <a:gdLst/>
              <a:ahLst/>
              <a:cxnLst/>
              <a:rect l="0" t="0" r="0" b="0"/>
              <a:pathLst>
                <a:path w="88773" h="88900">
                  <a:moveTo>
                    <a:pt x="44323" y="0"/>
                  </a:moveTo>
                  <a:lnTo>
                    <a:pt x="88773" y="88900"/>
                  </a:lnTo>
                  <a:lnTo>
                    <a:pt x="0" y="88900"/>
                  </a:lnTo>
                  <a:lnTo>
                    <a:pt x="44323" y="0"/>
                  </a:lnTo>
                  <a:close/>
                </a:path>
              </a:pathLst>
            </a:custGeom>
            <a:ln w="0" cap="flat">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6" name="Shape 2892"/>
            <p:cNvSpPr/>
            <p:nvPr/>
          </p:nvSpPr>
          <p:spPr>
            <a:xfrm>
              <a:off x="5357559" y="727773"/>
              <a:ext cx="88773" cy="88900"/>
            </a:xfrm>
            <a:custGeom>
              <a:avLst/>
              <a:gdLst/>
              <a:ahLst/>
              <a:cxnLst/>
              <a:rect l="0" t="0" r="0" b="0"/>
              <a:pathLst>
                <a:path w="88773" h="88900">
                  <a:moveTo>
                    <a:pt x="44323" y="0"/>
                  </a:moveTo>
                  <a:lnTo>
                    <a:pt x="88773" y="88900"/>
                  </a:lnTo>
                  <a:lnTo>
                    <a:pt x="0" y="889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7" name="Rectangle 486"/>
            <p:cNvSpPr/>
            <p:nvPr/>
          </p:nvSpPr>
          <p:spPr>
            <a:xfrm>
              <a:off x="910908" y="1869504"/>
              <a:ext cx="68510"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88" name="Rectangle 487"/>
            <p:cNvSpPr/>
            <p:nvPr/>
          </p:nvSpPr>
          <p:spPr>
            <a:xfrm>
              <a:off x="679386" y="1632395"/>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20,000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89" name="Rectangle 488"/>
            <p:cNvSpPr/>
            <p:nvPr/>
          </p:nvSpPr>
          <p:spPr>
            <a:xfrm>
              <a:off x="679386" y="139490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40,000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0" name="Rectangle 489"/>
            <p:cNvSpPr/>
            <p:nvPr/>
          </p:nvSpPr>
          <p:spPr>
            <a:xfrm>
              <a:off x="679386" y="1157669"/>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60,000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1" name="Rectangle 490"/>
            <p:cNvSpPr/>
            <p:nvPr/>
          </p:nvSpPr>
          <p:spPr>
            <a:xfrm>
              <a:off x="679386" y="920179"/>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80,000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2" name="Rectangle 491"/>
            <p:cNvSpPr/>
            <p:nvPr/>
          </p:nvSpPr>
          <p:spPr>
            <a:xfrm>
              <a:off x="627697" y="682942"/>
              <a:ext cx="44416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100,000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3" name="Rectangle 492"/>
            <p:cNvSpPr/>
            <p:nvPr/>
          </p:nvSpPr>
          <p:spPr>
            <a:xfrm>
              <a:off x="627697" y="445453"/>
              <a:ext cx="44416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120,000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4" name="Rectangle 493"/>
            <p:cNvSpPr/>
            <p:nvPr/>
          </p:nvSpPr>
          <p:spPr>
            <a:xfrm rot="-5399999">
              <a:off x="200152" y="1035980"/>
              <a:ext cx="691855" cy="172044"/>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Deliveries</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5" name="Rectangle 494"/>
            <p:cNvSpPr/>
            <p:nvPr/>
          </p:nvSpPr>
          <p:spPr>
            <a:xfrm>
              <a:off x="1427333" y="-160555"/>
              <a:ext cx="3676058" cy="214068"/>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Total Deliveries in facilities</a:t>
              </a:r>
            </a:p>
          </p:txBody>
        </p:sp>
        <p:sp>
          <p:nvSpPr>
            <p:cNvPr id="496" name="Shape 2902"/>
            <p:cNvSpPr/>
            <p:nvPr/>
          </p:nvSpPr>
          <p:spPr>
            <a:xfrm>
              <a:off x="228282" y="0"/>
              <a:ext cx="5943600" cy="2970975"/>
            </a:xfrm>
            <a:custGeom>
              <a:avLst/>
              <a:gdLst/>
              <a:ahLst/>
              <a:cxnLst/>
              <a:rect l="0" t="0" r="0" b="0"/>
              <a:pathLst>
                <a:path w="5943600" h="2970975">
                  <a:moveTo>
                    <a:pt x="5943600" y="0"/>
                  </a:moveTo>
                  <a:lnTo>
                    <a:pt x="5943600" y="2970975"/>
                  </a:lnTo>
                  <a:lnTo>
                    <a:pt x="0" y="2970975"/>
                  </a:ln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3" name="Rectangle 122">
            <a:extLst>
              <a:ext uri="{FF2B5EF4-FFF2-40B4-BE49-F238E27FC236}">
                <a16:creationId xmlns:a16="http://schemas.microsoft.com/office/drawing/2014/main" id="{AF5268DA-ED94-4344-B438-F0EF236300D0}"/>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38003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9" name="Google Shape;139;p4"/>
          <p:cNvSpPr/>
          <p:nvPr/>
        </p:nvSpPr>
        <p:spPr>
          <a:xfrm>
            <a:off x="409575" y="633619"/>
            <a:ext cx="4279383" cy="5495925"/>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1" name="Google Shape;141;p4"/>
          <p:cNvSpPr/>
          <p:nvPr/>
        </p:nvSpPr>
        <p:spPr>
          <a:xfrm>
            <a:off x="345567" y="1171300"/>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2" name="Google Shape;142;p4"/>
          <p:cNvSpPr/>
          <p:nvPr/>
        </p:nvSpPr>
        <p:spPr>
          <a:xfrm>
            <a:off x="877459" y="2093976"/>
            <a:ext cx="3328416" cy="9144"/>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3" name="Google Shape;143;p4"/>
          <p:cNvSpPr txBox="1">
            <a:spLocks noGrp="1"/>
          </p:cNvSpPr>
          <p:nvPr>
            <p:ph type="body" idx="1"/>
          </p:nvPr>
        </p:nvSpPr>
        <p:spPr>
          <a:xfrm>
            <a:off x="5273031" y="633620"/>
            <a:ext cx="6573402" cy="560581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None/>
            </a:pPr>
            <a:r>
              <a:rPr lang="en-US" sz="3600" b="1" dirty="0">
                <a:solidFill>
                  <a:schemeClr val="bg2"/>
                </a:solidFill>
              </a:rPr>
              <a:t>What are the most pressing barriers to maintaining essential services during the COVID-19 pandemic? </a:t>
            </a:r>
            <a:endParaRPr sz="3600" b="1" dirty="0">
              <a:solidFill>
                <a:schemeClr val="bg2"/>
              </a:solidFill>
            </a:endParaRPr>
          </a:p>
          <a:p>
            <a:pPr marL="0" lvl="0" indent="0" algn="l" rtl="0">
              <a:lnSpc>
                <a:spcPct val="90000"/>
              </a:lnSpc>
              <a:spcBef>
                <a:spcPts val="1000"/>
              </a:spcBef>
              <a:spcAft>
                <a:spcPts val="0"/>
              </a:spcAft>
              <a:buClr>
                <a:schemeClr val="dk1"/>
              </a:buClr>
              <a:buSzPts val="2800"/>
              <a:buNone/>
            </a:pPr>
            <a:br>
              <a:rPr lang="en-US" sz="3600" b="1" dirty="0">
                <a:solidFill>
                  <a:schemeClr val="bg2"/>
                </a:solidFill>
              </a:rPr>
            </a:br>
            <a:r>
              <a:rPr lang="en-US" sz="3600" b="1" dirty="0">
                <a:solidFill>
                  <a:schemeClr val="bg2"/>
                </a:solidFill>
              </a:rPr>
              <a:t>What is needed to overcome these barriers?</a:t>
            </a:r>
            <a:endParaRPr sz="3600" b="1" dirty="0">
              <a:solidFill>
                <a:schemeClr val="bg2"/>
              </a:solidFill>
            </a:endParaRPr>
          </a:p>
        </p:txBody>
      </p:sp>
      <p:sp>
        <p:nvSpPr>
          <p:cNvPr id="10" name="Google Shape;143;p4">
            <a:extLst>
              <a:ext uri="{FF2B5EF4-FFF2-40B4-BE49-F238E27FC236}">
                <a16:creationId xmlns:a16="http://schemas.microsoft.com/office/drawing/2014/main" id="{039AEC22-63F8-42E3-B5B3-0A407B29E3A2}"/>
              </a:ext>
            </a:extLst>
          </p:cNvPr>
          <p:cNvSpPr txBox="1">
            <a:spLocks/>
          </p:cNvSpPr>
          <p:nvPr/>
        </p:nvSpPr>
        <p:spPr>
          <a:xfrm>
            <a:off x="537882" y="2405270"/>
            <a:ext cx="4135878" cy="35602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800"/>
            </a:pPr>
            <a:r>
              <a:rPr lang="en-US" dirty="0"/>
              <a:t>Introductions</a:t>
            </a:r>
          </a:p>
          <a:p>
            <a:pPr indent="-457200">
              <a:spcBef>
                <a:spcPts val="0"/>
              </a:spcBef>
              <a:buSzPts val="2800"/>
            </a:pPr>
            <a:r>
              <a:rPr lang="en-US" dirty="0"/>
              <a:t>Country experiences</a:t>
            </a:r>
          </a:p>
          <a:p>
            <a:pPr indent="-457200">
              <a:spcBef>
                <a:spcPts val="0"/>
              </a:spcBef>
              <a:buSzPts val="2800"/>
            </a:pPr>
            <a:r>
              <a:rPr lang="en-US" dirty="0"/>
              <a:t>Discussion &amp; brainstorming</a:t>
            </a:r>
          </a:p>
          <a:p>
            <a:pPr indent="-457200">
              <a:spcBef>
                <a:spcPts val="0"/>
              </a:spcBef>
              <a:buSzPts val="2800"/>
            </a:pPr>
            <a:r>
              <a:rPr lang="en-US" dirty="0"/>
              <a:t>Synthesis &amp; next steps</a:t>
            </a:r>
          </a:p>
        </p:txBody>
      </p:sp>
      <p:sp>
        <p:nvSpPr>
          <p:cNvPr id="11" name="Google Shape;140;p4">
            <a:extLst>
              <a:ext uri="{FF2B5EF4-FFF2-40B4-BE49-F238E27FC236}">
                <a16:creationId xmlns:a16="http://schemas.microsoft.com/office/drawing/2014/main" id="{02FCD9B3-A249-448E-9174-CD66FF5C6482}"/>
              </a:ext>
            </a:extLst>
          </p:cNvPr>
          <p:cNvSpPr txBox="1">
            <a:spLocks/>
          </p:cNvSpPr>
          <p:nvPr/>
        </p:nvSpPr>
        <p:spPr>
          <a:xfrm>
            <a:off x="787604" y="987552"/>
            <a:ext cx="3680112" cy="1106424"/>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US" sz="4000" b="1" dirty="0">
                <a:solidFill>
                  <a:schemeClr val="bg2"/>
                </a:solidFill>
              </a:rPr>
              <a:t>Today’s meeting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useBgFill="1">
        <p:nvSpPr>
          <p:cNvPr id="77" name="Rectangle 76">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8" y="1092857"/>
            <a:ext cx="4532811" cy="4389120"/>
          </a:xfrm>
        </p:spPr>
        <p:txBody>
          <a:bodyPr>
            <a:normAutofit/>
          </a:bodyPr>
          <a:lstStyle/>
          <a:p>
            <a:r>
              <a:rPr lang="en-US" sz="3600" b="1" dirty="0">
                <a:solidFill>
                  <a:schemeClr val="tx2"/>
                </a:solidFill>
                <a:latin typeface="Calibri"/>
                <a:cs typeface="Calibri"/>
                <a:sym typeface="Calibri"/>
              </a:rPr>
              <a:t>Who’s in the room?</a:t>
            </a:r>
          </a:p>
        </p:txBody>
      </p:sp>
      <p:sp>
        <p:nvSpPr>
          <p:cNvPr id="79" name="Rectangle 78">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2052" name="Picture 4">
            <a:extLst>
              <a:ext uri="{FF2B5EF4-FFF2-40B4-BE49-F238E27FC236}">
                <a16:creationId xmlns:a16="http://schemas.microsoft.com/office/drawing/2014/main" id="{033967FB-4DCC-4554-90CF-46B1BCE259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2" t="21591" r="12916" b="18945"/>
          <a:stretch/>
        </p:blipFill>
        <p:spPr bwMode="auto">
          <a:xfrm>
            <a:off x="5246369" y="1346377"/>
            <a:ext cx="6387421" cy="399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8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wearing glasses and smiling at the camera&#10;&#10;Description automatically generated">
            <a:extLst>
              <a:ext uri="{FF2B5EF4-FFF2-40B4-BE49-F238E27FC236}">
                <a16:creationId xmlns:a16="http://schemas.microsoft.com/office/drawing/2014/main" id="{59A7824A-58A5-40D4-A432-BD0246717D24}"/>
              </a:ext>
            </a:extLst>
          </p:cNvPr>
          <p:cNvPicPr>
            <a:picLocks noGrp="1" noChangeAspect="1"/>
          </p:cNvPicPr>
          <p:nvPr>
            <p:ph sz="half" idx="2"/>
          </p:nvPr>
        </p:nvPicPr>
        <p:blipFill rotWithShape="1">
          <a:blip r:embed="rId3"/>
          <a:srcRect l="17922" r="18417" b="2038"/>
          <a:stretch/>
        </p:blipFill>
        <p:spPr>
          <a:xfrm>
            <a:off x="3724192" y="619051"/>
            <a:ext cx="1803772" cy="1850425"/>
          </a:xfrm>
        </p:spPr>
      </p:pic>
      <p:sp>
        <p:nvSpPr>
          <p:cNvPr id="4" name="Text Placeholder 3">
            <a:extLst>
              <a:ext uri="{FF2B5EF4-FFF2-40B4-BE49-F238E27FC236}">
                <a16:creationId xmlns:a16="http://schemas.microsoft.com/office/drawing/2014/main" id="{AC238539-FCA5-4415-897A-CCADBF1BDD32}"/>
              </a:ext>
            </a:extLst>
          </p:cNvPr>
          <p:cNvSpPr>
            <a:spLocks noGrp="1"/>
          </p:cNvSpPr>
          <p:nvPr>
            <p:ph type="body" idx="1"/>
          </p:nvPr>
        </p:nvSpPr>
        <p:spPr>
          <a:xfrm>
            <a:off x="732703" y="619051"/>
            <a:ext cx="3153496" cy="1585937"/>
          </a:xfrm>
        </p:spPr>
        <p:txBody>
          <a:bodyPr anchor="t">
            <a:noAutofit/>
          </a:bodyPr>
          <a:lstStyle/>
          <a:p>
            <a:r>
              <a:rPr lang="en-US" dirty="0"/>
              <a:t>Dr. Agatha Olago</a:t>
            </a:r>
          </a:p>
          <a:p>
            <a:r>
              <a:rPr lang="en-US" b="0" dirty="0"/>
              <a:t>Physician/Head: Primary Health Services &amp; Family Medicine</a:t>
            </a:r>
          </a:p>
        </p:txBody>
      </p:sp>
      <p:sp>
        <p:nvSpPr>
          <p:cNvPr id="6" name="Text Placeholder 5">
            <a:extLst>
              <a:ext uri="{FF2B5EF4-FFF2-40B4-BE49-F238E27FC236}">
                <a16:creationId xmlns:a16="http://schemas.microsoft.com/office/drawing/2014/main" id="{64ED4665-6ADC-40D4-8E91-F5D716F39A0C}"/>
              </a:ext>
            </a:extLst>
          </p:cNvPr>
          <p:cNvSpPr>
            <a:spLocks noGrp="1"/>
          </p:cNvSpPr>
          <p:nvPr>
            <p:ph type="body" sz="quarter" idx="3"/>
          </p:nvPr>
        </p:nvSpPr>
        <p:spPr>
          <a:xfrm>
            <a:off x="6197603" y="619051"/>
            <a:ext cx="5183188" cy="823912"/>
          </a:xfrm>
        </p:spPr>
        <p:txBody>
          <a:bodyPr anchor="t">
            <a:noAutofit/>
          </a:bodyPr>
          <a:lstStyle/>
          <a:p>
            <a:r>
              <a:rPr lang="en-US" dirty="0"/>
              <a:t>Dr. Nazrila Hairizan </a:t>
            </a:r>
            <a:r>
              <a:rPr lang="en-MY" dirty="0"/>
              <a:t>bt. Nasir</a:t>
            </a:r>
          </a:p>
          <a:p>
            <a:r>
              <a:rPr lang="en-MY" b="0" dirty="0"/>
              <a:t>Deputy Director (Primary Care Section), Division of Family Health Development, Ministry of Health Malaysia </a:t>
            </a:r>
          </a:p>
        </p:txBody>
      </p:sp>
      <p:pic>
        <p:nvPicPr>
          <p:cNvPr id="1028" name="Picture 4" descr="Flag of Kenya - Wikipedia">
            <a:extLst>
              <a:ext uri="{FF2B5EF4-FFF2-40B4-BE49-F238E27FC236}">
                <a16:creationId xmlns:a16="http://schemas.microsoft.com/office/drawing/2014/main" id="{B5332C75-DFEE-49DE-AD69-F7652AA75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2" y="2823326"/>
            <a:ext cx="4629006" cy="3080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Malaysia - Wikipedia">
            <a:extLst>
              <a:ext uri="{FF2B5EF4-FFF2-40B4-BE49-F238E27FC236}">
                <a16:creationId xmlns:a16="http://schemas.microsoft.com/office/drawing/2014/main" id="{39AEA495-FB1E-4DF5-8645-FD4C057BB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458" y="2937815"/>
            <a:ext cx="5702830" cy="285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75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4BF09D9-533A-4DB9-943B-AFDD55958B7E}"/>
              </a:ext>
            </a:extLst>
          </p:cNvPr>
          <p:cNvSpPr txBox="1"/>
          <p:nvPr/>
        </p:nvSpPr>
        <p:spPr>
          <a:xfrm>
            <a:off x="493144" y="2909130"/>
            <a:ext cx="1805534"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103</a:t>
            </a:r>
          </a:p>
        </p:txBody>
      </p:sp>
      <p:sp>
        <p:nvSpPr>
          <p:cNvPr id="10" name="TextBox 9">
            <a:extLst>
              <a:ext uri="{FF2B5EF4-FFF2-40B4-BE49-F238E27FC236}">
                <a16:creationId xmlns:a16="http://schemas.microsoft.com/office/drawing/2014/main" id="{4E52FCFD-7C1E-49A2-B650-A3F1C9EEB801}"/>
              </a:ext>
            </a:extLst>
          </p:cNvPr>
          <p:cNvSpPr txBox="1"/>
          <p:nvPr/>
        </p:nvSpPr>
        <p:spPr>
          <a:xfrm>
            <a:off x="-568531" y="1802255"/>
            <a:ext cx="286720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3,594</a:t>
            </a:r>
          </a:p>
        </p:txBody>
      </p:sp>
      <p:sp>
        <p:nvSpPr>
          <p:cNvPr id="11" name="TextBox 10">
            <a:extLst>
              <a:ext uri="{FF2B5EF4-FFF2-40B4-BE49-F238E27FC236}">
                <a16:creationId xmlns:a16="http://schemas.microsoft.com/office/drawing/2014/main" id="{D54B0FD9-DEEC-44E5-A183-F1552982A05E}"/>
              </a:ext>
            </a:extLst>
          </p:cNvPr>
          <p:cNvSpPr txBox="1"/>
          <p:nvPr/>
        </p:nvSpPr>
        <p:spPr>
          <a:xfrm>
            <a:off x="-568531" y="3973070"/>
            <a:ext cx="286720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1,253</a:t>
            </a:r>
          </a:p>
        </p:txBody>
      </p:sp>
      <p:sp>
        <p:nvSpPr>
          <p:cNvPr id="12" name="TextBox 11">
            <a:extLst>
              <a:ext uri="{FF2B5EF4-FFF2-40B4-BE49-F238E27FC236}">
                <a16:creationId xmlns:a16="http://schemas.microsoft.com/office/drawing/2014/main" id="{40D8E4CE-CF31-4092-AA15-8DD649EF2797}"/>
              </a:ext>
            </a:extLst>
          </p:cNvPr>
          <p:cNvSpPr txBox="1"/>
          <p:nvPr/>
        </p:nvSpPr>
        <p:spPr>
          <a:xfrm>
            <a:off x="2318737" y="2033088"/>
            <a:ext cx="13844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Confirmed Cases</a:t>
            </a:r>
          </a:p>
        </p:txBody>
      </p:sp>
      <p:sp>
        <p:nvSpPr>
          <p:cNvPr id="13" name="TextBox 12">
            <a:extLst>
              <a:ext uri="{FF2B5EF4-FFF2-40B4-BE49-F238E27FC236}">
                <a16:creationId xmlns:a16="http://schemas.microsoft.com/office/drawing/2014/main" id="{68EEB34E-F400-4B20-8F0B-70C91F526503}"/>
              </a:ext>
            </a:extLst>
          </p:cNvPr>
          <p:cNvSpPr txBox="1"/>
          <p:nvPr/>
        </p:nvSpPr>
        <p:spPr>
          <a:xfrm>
            <a:off x="2318737" y="3278462"/>
            <a:ext cx="1384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Deaths</a:t>
            </a:r>
          </a:p>
        </p:txBody>
      </p:sp>
      <p:sp>
        <p:nvSpPr>
          <p:cNvPr id="14" name="TextBox 13">
            <a:extLst>
              <a:ext uri="{FF2B5EF4-FFF2-40B4-BE49-F238E27FC236}">
                <a16:creationId xmlns:a16="http://schemas.microsoft.com/office/drawing/2014/main" id="{DEAF7880-2685-41F3-A88D-85C6CA786868}"/>
              </a:ext>
            </a:extLst>
          </p:cNvPr>
          <p:cNvSpPr txBox="1"/>
          <p:nvPr/>
        </p:nvSpPr>
        <p:spPr>
          <a:xfrm>
            <a:off x="2318737" y="4342402"/>
            <a:ext cx="1384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Recovered </a:t>
            </a:r>
          </a:p>
        </p:txBody>
      </p:sp>
      <p:sp>
        <p:nvSpPr>
          <p:cNvPr id="16" name="TextBox 15">
            <a:extLst>
              <a:ext uri="{FF2B5EF4-FFF2-40B4-BE49-F238E27FC236}">
                <a16:creationId xmlns:a16="http://schemas.microsoft.com/office/drawing/2014/main" id="{E455E890-BB2B-4FAF-B90F-355F910F72D2}"/>
              </a:ext>
            </a:extLst>
          </p:cNvPr>
          <p:cNvSpPr txBox="1"/>
          <p:nvPr/>
        </p:nvSpPr>
        <p:spPr>
          <a:xfrm>
            <a:off x="4461669" y="3889366"/>
            <a:ext cx="7523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Daily Cases</a:t>
            </a:r>
          </a:p>
        </p:txBody>
      </p:sp>
      <p:sp>
        <p:nvSpPr>
          <p:cNvPr id="17" name="TextBox 16">
            <a:extLst>
              <a:ext uri="{FF2B5EF4-FFF2-40B4-BE49-F238E27FC236}">
                <a16:creationId xmlns:a16="http://schemas.microsoft.com/office/drawing/2014/main" id="{45458336-389F-4C5D-8720-B9494EA86DED}"/>
              </a:ext>
            </a:extLst>
          </p:cNvPr>
          <p:cNvSpPr txBox="1"/>
          <p:nvPr/>
        </p:nvSpPr>
        <p:spPr>
          <a:xfrm>
            <a:off x="2363203" y="6618981"/>
            <a:ext cx="9769033" cy="253916"/>
          </a:xfrm>
          <a:prstGeom prst="rect">
            <a:avLst/>
          </a:prstGeom>
          <a:noFill/>
        </p:spPr>
        <p:txBody>
          <a:bodyPr wrap="square" rtlCol="0">
            <a:spAutoFit/>
          </a:bodyPr>
          <a:lstStyle/>
          <a:p>
            <a:pPr marR="0" lvl="0" algn="r" defTabSz="914400" rtl="0" eaLnBrk="1" fontAlgn="auto" latinLnBrk="0" hangingPunct="1">
              <a:lnSpc>
                <a:spcPct val="100000"/>
              </a:lnSpc>
              <a:spcBef>
                <a:spcPts val="0"/>
              </a:spcBef>
              <a:spcAft>
                <a:spcPts val="0"/>
              </a:spcAft>
              <a:buClrTx/>
              <a:buSzTx/>
              <a:tabLst/>
              <a:defRPr/>
            </a:pPr>
            <a:r>
              <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www.moh.go.ke COVID Situation report;  https://coronavirus.jhu.edu/map.html</a:t>
            </a:r>
            <a:r>
              <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accessed 6/8/20</a:t>
            </a:r>
          </a:p>
        </p:txBody>
      </p:sp>
      <p:sp>
        <p:nvSpPr>
          <p:cNvPr id="20" name="Content Placeholder 2">
            <a:extLst>
              <a:ext uri="{FF2B5EF4-FFF2-40B4-BE49-F238E27FC236}">
                <a16:creationId xmlns:a16="http://schemas.microsoft.com/office/drawing/2014/main" id="{CFB23094-B46C-4330-A480-1A109847AFEE}"/>
              </a:ext>
            </a:extLst>
          </p:cNvPr>
          <p:cNvSpPr>
            <a:spLocks noGrp="1"/>
          </p:cNvSpPr>
          <p:nvPr>
            <p:ph idx="1"/>
          </p:nvPr>
        </p:nvSpPr>
        <p:spPr>
          <a:xfrm>
            <a:off x="4315699" y="1392162"/>
            <a:ext cx="7814800" cy="2536762"/>
          </a:xfrm>
        </p:spPr>
        <p:txBody>
          <a:bodyPr>
            <a:normAutofit/>
          </a:bodyPr>
          <a:lstStyle/>
          <a:p>
            <a:r>
              <a:rPr lang="en-MY" dirty="0"/>
              <a:t>Control measures taken-Multi-agency Taskforce,  Flights stopped, Enforced quarantine, Restricted movements, Elective surgeries stopped, Call center</a:t>
            </a:r>
          </a:p>
          <a:p>
            <a:r>
              <a:rPr lang="en-MY" dirty="0"/>
              <a:t>Impact on PHC services-Reduction in utilization of health services, COVID fear- public and HCW</a:t>
            </a:r>
          </a:p>
        </p:txBody>
      </p:sp>
      <p:sp>
        <p:nvSpPr>
          <p:cNvPr id="21" name="TextBox 20">
            <a:extLst>
              <a:ext uri="{FF2B5EF4-FFF2-40B4-BE49-F238E27FC236}">
                <a16:creationId xmlns:a16="http://schemas.microsoft.com/office/drawing/2014/main" id="{04FB9AC0-8785-4BAC-B72B-FE61F3C9E5C5}"/>
              </a:ext>
            </a:extLst>
          </p:cNvPr>
          <p:cNvSpPr txBox="1"/>
          <p:nvPr/>
        </p:nvSpPr>
        <p:spPr>
          <a:xfrm>
            <a:off x="4317436" y="46509"/>
            <a:ext cx="87794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546A"/>
                </a:solidFill>
                <a:effectLst/>
                <a:uLnTx/>
                <a:uFillTx/>
                <a:latin typeface="Calibri" panose="020F0502020204030204"/>
                <a:ea typeface="+mn-ea"/>
                <a:cs typeface="+mn-cs"/>
              </a:rPr>
              <a:t>COVID-19 in Kenya</a:t>
            </a:r>
          </a:p>
        </p:txBody>
      </p:sp>
      <p:sp>
        <p:nvSpPr>
          <p:cNvPr id="2" name="TextBox 1">
            <a:extLst>
              <a:ext uri="{FF2B5EF4-FFF2-40B4-BE49-F238E27FC236}">
                <a16:creationId xmlns:a16="http://schemas.microsoft.com/office/drawing/2014/main" id="{1960F4CA-28B1-AC4C-8CFD-C81C1CC582FD}"/>
              </a:ext>
            </a:extLst>
          </p:cNvPr>
          <p:cNvSpPr txBox="1"/>
          <p:nvPr/>
        </p:nvSpPr>
        <p:spPr>
          <a:xfrm>
            <a:off x="843117" y="1270285"/>
            <a:ext cx="22360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KE" sz="2800" b="0" i="0" u="none" strike="noStrike" kern="1200" cap="none" spc="0" normalizeH="0" baseline="0" noProof="0" dirty="0">
                <a:ln>
                  <a:noFill/>
                </a:ln>
                <a:solidFill>
                  <a:prstClr val="white"/>
                </a:solidFill>
                <a:effectLst/>
                <a:uLnTx/>
                <a:uFillTx/>
                <a:latin typeface="Calibri" panose="020F0502020204030204"/>
                <a:ea typeface="+mn-ea"/>
                <a:cs typeface="+mn-cs"/>
              </a:rPr>
              <a:t>14</a:t>
            </a:r>
            <a:r>
              <a:rPr kumimoji="0" lang="en-KE" sz="28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KE" sz="2800" b="0" i="0" u="none" strike="noStrike" kern="1200" cap="none" spc="0" normalizeH="0" baseline="0" noProof="0" dirty="0">
                <a:ln>
                  <a:noFill/>
                </a:ln>
                <a:solidFill>
                  <a:prstClr val="white"/>
                </a:solidFill>
                <a:effectLst/>
                <a:uLnTx/>
                <a:uFillTx/>
                <a:latin typeface="Calibri" panose="020F0502020204030204"/>
                <a:ea typeface="+mn-ea"/>
                <a:cs typeface="+mn-cs"/>
              </a:rPr>
              <a:t> June</a:t>
            </a:r>
          </a:p>
        </p:txBody>
      </p:sp>
      <p:pic>
        <p:nvPicPr>
          <p:cNvPr id="18" name="Picture 17">
            <a:extLst>
              <a:ext uri="{FF2B5EF4-FFF2-40B4-BE49-F238E27FC236}">
                <a16:creationId xmlns:a16="http://schemas.microsoft.com/office/drawing/2014/main" id="{967E5C99-D943-2442-BAFF-870B12A5A323}"/>
              </a:ext>
            </a:extLst>
          </p:cNvPr>
          <p:cNvPicPr>
            <a:picLocks noChangeAspect="1"/>
          </p:cNvPicPr>
          <p:nvPr/>
        </p:nvPicPr>
        <p:blipFill>
          <a:blip r:embed="rId4">
            <a:clrChange>
              <a:clrFrom>
                <a:srgbClr val="2B2B2B"/>
              </a:clrFrom>
              <a:clrTo>
                <a:srgbClr val="2B2B2B">
                  <a:alpha val="0"/>
                </a:srgbClr>
              </a:clrTo>
            </a:clrChange>
          </a:blip>
          <a:stretch>
            <a:fillRect/>
          </a:stretch>
        </p:blipFill>
        <p:spPr>
          <a:xfrm>
            <a:off x="4368012" y="4443580"/>
            <a:ext cx="7762487" cy="2138220"/>
          </a:xfrm>
          <a:prstGeom prst="rect">
            <a:avLst/>
          </a:prstGeom>
        </p:spPr>
      </p:pic>
    </p:spTree>
    <p:extLst>
      <p:ext uri="{BB962C8B-B14F-4D97-AF65-F5344CB8AC3E}">
        <p14:creationId xmlns:p14="http://schemas.microsoft.com/office/powerpoint/2010/main" val="39470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076E66-C5B6-4333-9057-F1E0B4AA52CE}"/>
              </a:ext>
            </a:extLst>
          </p:cNvPr>
          <p:cNvSpPr>
            <a:spLocks noGrp="1"/>
          </p:cNvSpPr>
          <p:nvPr>
            <p:ph type="title"/>
          </p:nvPr>
        </p:nvSpPr>
        <p:spPr>
          <a:xfrm>
            <a:off x="0" y="1153571"/>
            <a:ext cx="3200400" cy="4461163"/>
          </a:xfrm>
        </p:spPr>
        <p:txBody>
          <a:bodyPr>
            <a:normAutofit/>
          </a:bodyPr>
          <a:lstStyle/>
          <a:p>
            <a:r>
              <a:rPr lang="en-MY" b="1" dirty="0">
                <a:solidFill>
                  <a:schemeClr val="bg1"/>
                </a:solidFill>
              </a:rPr>
              <a:t>What are the barriers to maintaining essential services?</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120C32-2D5C-488E-8AB1-4F92DE407681}"/>
              </a:ext>
            </a:extLst>
          </p:cNvPr>
          <p:cNvSpPr>
            <a:spLocks noGrp="1"/>
          </p:cNvSpPr>
          <p:nvPr>
            <p:ph idx="1"/>
          </p:nvPr>
        </p:nvSpPr>
        <p:spPr>
          <a:xfrm>
            <a:off x="4273130" y="591344"/>
            <a:ext cx="7065423" cy="5585619"/>
          </a:xfrm>
        </p:spPr>
        <p:txBody>
          <a:bodyPr anchor="ctr">
            <a:normAutofit/>
          </a:bodyPr>
          <a:lstStyle/>
          <a:p>
            <a:pPr lvl="1"/>
            <a:r>
              <a:rPr lang="en-MY" sz="2800" dirty="0"/>
              <a:t>Restricted movement especially at night reduces access to emergency health services</a:t>
            </a:r>
          </a:p>
          <a:p>
            <a:pPr lvl="1"/>
            <a:r>
              <a:rPr lang="en-MY" sz="2800" dirty="0"/>
              <a:t>Fear by the HCW due to lack of adequate PPE</a:t>
            </a:r>
          </a:p>
          <a:p>
            <a:pPr lvl="1"/>
            <a:r>
              <a:rPr lang="en-MY" sz="2800" dirty="0"/>
              <a:t>Fear of facilities due to COVID and lack of awareness by the public that services still available</a:t>
            </a:r>
          </a:p>
          <a:p>
            <a:pPr lvl="1"/>
            <a:r>
              <a:rPr lang="en-MY" sz="2800" dirty="0"/>
              <a:t>Closure of some Facilities-private , public-HCWs got COVID, designation of some facilities for COVID Isolation</a:t>
            </a:r>
          </a:p>
          <a:p>
            <a:pPr lvl="1"/>
            <a:r>
              <a:rPr lang="en-MY" sz="2800" dirty="0"/>
              <a:t>Concern- availability of essential medicines</a:t>
            </a:r>
          </a:p>
          <a:p>
            <a:pPr lvl="1"/>
            <a:r>
              <a:rPr lang="en-MY" sz="2800" dirty="0"/>
              <a:t>Finances, Increased transport costs</a:t>
            </a:r>
          </a:p>
        </p:txBody>
      </p:sp>
    </p:spTree>
    <p:extLst>
      <p:ext uri="{BB962C8B-B14F-4D97-AF65-F5344CB8AC3E}">
        <p14:creationId xmlns:p14="http://schemas.microsoft.com/office/powerpoint/2010/main" val="289640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E66-C5B6-4333-9057-F1E0B4AA52CE}"/>
              </a:ext>
            </a:extLst>
          </p:cNvPr>
          <p:cNvSpPr>
            <a:spLocks noGrp="1"/>
          </p:cNvSpPr>
          <p:nvPr>
            <p:ph type="title"/>
          </p:nvPr>
        </p:nvSpPr>
        <p:spPr>
          <a:xfrm>
            <a:off x="838200" y="365126"/>
            <a:ext cx="10515600" cy="890798"/>
          </a:xfrm>
          <a:solidFill>
            <a:schemeClr val="tx2"/>
          </a:solidFill>
        </p:spPr>
        <p:txBody>
          <a:bodyPr>
            <a:normAutofit/>
          </a:bodyPr>
          <a:lstStyle/>
          <a:p>
            <a:r>
              <a:rPr lang="en-MY" b="1" dirty="0">
                <a:solidFill>
                  <a:schemeClr val="bg1"/>
                </a:solidFill>
              </a:rPr>
              <a:t>Drop in utilization of health services</a:t>
            </a:r>
          </a:p>
        </p:txBody>
      </p:sp>
      <p:sp>
        <p:nvSpPr>
          <p:cNvPr id="3" name="Content Placeholder 2">
            <a:extLst>
              <a:ext uri="{FF2B5EF4-FFF2-40B4-BE49-F238E27FC236}">
                <a16:creationId xmlns:a16="http://schemas.microsoft.com/office/drawing/2014/main" id="{EC120C32-2D5C-488E-8AB1-4F92DE407681}"/>
              </a:ext>
            </a:extLst>
          </p:cNvPr>
          <p:cNvSpPr>
            <a:spLocks noGrp="1"/>
          </p:cNvSpPr>
          <p:nvPr>
            <p:ph idx="1"/>
          </p:nvPr>
        </p:nvSpPr>
        <p:spPr>
          <a:xfrm>
            <a:off x="838199" y="1509310"/>
            <a:ext cx="10905781" cy="4869455"/>
          </a:xfrm>
        </p:spPr>
        <p:txBody>
          <a:bodyPr anchor="ctr">
            <a:normAutofit/>
          </a:bodyPr>
          <a:lstStyle/>
          <a:p>
            <a:pPr marL="0" indent="0">
              <a:buNone/>
            </a:pPr>
            <a:r>
              <a:rPr lang="en-US" dirty="0"/>
              <a:t>The decline is particularly pronounced in the following health services:</a:t>
            </a:r>
          </a:p>
          <a:p>
            <a:pPr lvl="1">
              <a:buFont typeface="Courier New" panose="02070309020205020404" pitchFamily="49" charset="0"/>
              <a:buChar char="o"/>
            </a:pPr>
            <a:r>
              <a:rPr lang="en-US" dirty="0"/>
              <a:t>OPD attendance by general population</a:t>
            </a:r>
          </a:p>
          <a:p>
            <a:pPr lvl="1">
              <a:buFont typeface="Courier New" panose="02070309020205020404" pitchFamily="49" charset="0"/>
              <a:buChar char="o"/>
            </a:pPr>
            <a:r>
              <a:rPr lang="en-US" dirty="0"/>
              <a:t>OPD attendance by children under five years of age </a:t>
            </a:r>
          </a:p>
          <a:p>
            <a:pPr lvl="1">
              <a:buFont typeface="Courier New" panose="02070309020205020404" pitchFamily="49" charset="0"/>
              <a:buChar char="o"/>
            </a:pPr>
            <a:r>
              <a:rPr lang="en-US" dirty="0"/>
              <a:t>Antenatal care attendance by pregnant women </a:t>
            </a:r>
          </a:p>
          <a:p>
            <a:pPr lvl="1">
              <a:buFont typeface="Courier New" panose="02070309020205020404" pitchFamily="49" charset="0"/>
              <a:buChar char="o"/>
            </a:pPr>
            <a:r>
              <a:rPr lang="en-US" dirty="0"/>
              <a:t>Routine vaccination of children </a:t>
            </a:r>
          </a:p>
          <a:p>
            <a:pPr lvl="1">
              <a:buFont typeface="Courier New" panose="02070309020205020404" pitchFamily="49" charset="0"/>
              <a:buChar char="o"/>
            </a:pPr>
            <a:r>
              <a:rPr lang="en-US" dirty="0"/>
              <a:t>Vitamin A supplementation </a:t>
            </a:r>
          </a:p>
          <a:p>
            <a:pPr lvl="1">
              <a:buFont typeface="Courier New" panose="02070309020205020404" pitchFamily="49" charset="0"/>
              <a:buChar char="o"/>
            </a:pPr>
            <a:r>
              <a:rPr lang="en-US" dirty="0"/>
              <a:t>Identification and treatment of communicable diseases particularly malaria and TB, and enrolment of </a:t>
            </a:r>
            <a:r>
              <a:rPr lang="en-US" b="1" u="sng" dirty="0"/>
              <a:t>new</a:t>
            </a:r>
            <a:r>
              <a:rPr lang="en-US" dirty="0"/>
              <a:t> HIV patients for ART treatment </a:t>
            </a:r>
          </a:p>
          <a:p>
            <a:pPr lvl="1">
              <a:buFont typeface="Courier New" panose="02070309020205020404" pitchFamily="49" charset="0"/>
              <a:buChar char="o"/>
            </a:pPr>
            <a:r>
              <a:rPr lang="en-US" dirty="0"/>
              <a:t>Identification and treatment of NCDs (hypertension and diabetes)</a:t>
            </a:r>
          </a:p>
          <a:p>
            <a:pPr lvl="1">
              <a:buFont typeface="Courier New" panose="02070309020205020404" pitchFamily="49" charset="0"/>
              <a:buChar char="o"/>
            </a:pPr>
            <a:r>
              <a:rPr lang="en-US" dirty="0"/>
              <a:t>Screening for Cervical Cancer</a:t>
            </a:r>
          </a:p>
          <a:p>
            <a:pPr marL="0" indent="0">
              <a:buNone/>
            </a:pPr>
            <a:r>
              <a:rPr lang="en-US" dirty="0">
                <a:solidFill>
                  <a:prstClr val="black"/>
                </a:solidFill>
              </a:rPr>
              <a:t>Some health services are found to be more resilient and remain less affected during the outbreak so far (as of April 2020)</a:t>
            </a:r>
            <a:endParaRPr lang="en-MY" dirty="0"/>
          </a:p>
        </p:txBody>
      </p:sp>
    </p:spTree>
    <p:extLst>
      <p:ext uri="{BB962C8B-B14F-4D97-AF65-F5344CB8AC3E}">
        <p14:creationId xmlns:p14="http://schemas.microsoft.com/office/powerpoint/2010/main" val="3505875564"/>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EDA27F"/>
      </a:accent1>
      <a:accent2>
        <a:srgbClr val="65C7A4"/>
      </a:accent2>
      <a:accent3>
        <a:srgbClr val="A3B5A1"/>
      </a:accent3>
      <a:accent4>
        <a:srgbClr val="6C7989"/>
      </a:accent4>
      <a:accent5>
        <a:srgbClr val="8DBEA8"/>
      </a:accent5>
      <a:accent6>
        <a:srgbClr val="ADB9CA"/>
      </a:accent6>
      <a:hlink>
        <a:srgbClr val="48A1FA"/>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HCPI">
      <a:dk1>
        <a:sysClr val="windowText" lastClr="000000"/>
      </a:dk1>
      <a:lt1>
        <a:sysClr val="window" lastClr="FFFFFF"/>
      </a:lt1>
      <a:dk2>
        <a:srgbClr val="44546A"/>
      </a:dk2>
      <a:lt2>
        <a:srgbClr val="E7E6E6"/>
      </a:lt2>
      <a:accent1>
        <a:srgbClr val="EDA27F"/>
      </a:accent1>
      <a:accent2>
        <a:srgbClr val="40B189"/>
      </a:accent2>
      <a:accent3>
        <a:srgbClr val="6C7989"/>
      </a:accent3>
      <a:accent4>
        <a:srgbClr val="A3B5A1"/>
      </a:accent4>
      <a:accent5>
        <a:srgbClr val="8DBEA8"/>
      </a:accent5>
      <a:accent6>
        <a:srgbClr val="ADB9CA"/>
      </a:accent6>
      <a:hlink>
        <a:srgbClr val="48A1FA"/>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5">
      <a:dk1>
        <a:sysClr val="windowText" lastClr="000000"/>
      </a:dk1>
      <a:lt1>
        <a:sysClr val="window" lastClr="FFFFFF"/>
      </a:lt1>
      <a:dk2>
        <a:srgbClr val="44546A"/>
      </a:dk2>
      <a:lt2>
        <a:srgbClr val="E7E6E6"/>
      </a:lt2>
      <a:accent1>
        <a:srgbClr val="EDA27F"/>
      </a:accent1>
      <a:accent2>
        <a:srgbClr val="65C7A4"/>
      </a:accent2>
      <a:accent3>
        <a:srgbClr val="A3B5A1"/>
      </a:accent3>
      <a:accent4>
        <a:srgbClr val="6C7989"/>
      </a:accent4>
      <a:accent5>
        <a:srgbClr val="8DBEA8"/>
      </a:accent5>
      <a:accent6>
        <a:srgbClr val="ADB9CA"/>
      </a:accent6>
      <a:hlink>
        <a:srgbClr val="48A1FA"/>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OW-Document" ma:contentTypeID="0x010100C4C8B401AAE50B4896808F1C5415D9AD0025999F45C949A74189E66DC2A72E00DE" ma:contentTypeVersion="16" ma:contentTypeDescription="Create a new document." ma:contentTypeScope="" ma:versionID="0d35bb53662f230824f0c77527c82f72">
  <xsd:schema xmlns:xsd="http://www.w3.org/2001/XMLSchema" xmlns:xs="http://www.w3.org/2001/XMLSchema" xmlns:p="http://schemas.microsoft.com/office/2006/metadata/properties" xmlns:ns2="2af4539b-39f3-4771-ac1a-16de5a20c394" xmlns:ns3="4784bf1a-3bc4-4352-8200-bafa5cad1054" xmlns:ns4="9bb5834a-0c17-4e9f-97d4-f80b214f3cb0" targetNamespace="http://schemas.microsoft.com/office/2006/metadata/properties" ma:root="true" ma:fieldsID="6d533c8419c67edd2d86adcc0bc35bbf" ns2:_="" ns3:_="" ns4:_="">
    <xsd:import namespace="2af4539b-39f3-4771-ac1a-16de5a20c394"/>
    <xsd:import namespace="4784bf1a-3bc4-4352-8200-bafa5cad1054"/>
    <xsd:import namespace="9bb5834a-0c17-4e9f-97d4-f80b214f3cb0"/>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 ma:fieldId="{4d16009d-c514-44af-92aa-78db77815af5}" ma:taxonomyMulti="true" ma:sspId="99a65aa6-ac8d-46e4-9aa8-b40f8e8101fc" ma:termSetId="15945777-b729-482b-84e6-b6df0cc2b1a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84bf1a-3bc4-4352-8200-bafa5cad1054"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b5834a-0c17-4e9f-97d4-f80b214f3cb0"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Author xmlns="2af4539b-39f3-4771-ac1a-16de5a20c394">
      <UserInfo>
        <DisplayName/>
        <AccountId xsi:nil="true"/>
        <AccountType/>
      </UserInfo>
    </OW-Author>
    <OW-BriefDescription xmlns="2af4539b-39f3-4771-ac1a-16de5a20c394" xsi:nil="true"/>
    <kd16009dc51444af92aa78db77815af5 xmlns="2af4539b-39f3-4771-ac1a-16de5a20c394">
      <Terms xmlns="http://schemas.microsoft.com/office/infopath/2007/PartnerControls"/>
    </kd16009dc51444af92aa78db77815af5>
    <TaxCatchAll xmlns="2af4539b-39f3-4771-ac1a-16de5a20c394"/>
  </documentManagement>
</p:properties>
</file>

<file path=customXml/itemProps1.xml><?xml version="1.0" encoding="utf-8"?>
<ds:datastoreItem xmlns:ds="http://schemas.openxmlformats.org/officeDocument/2006/customXml" ds:itemID="{5BF97751-A1EE-4887-98F0-C91BDD7D3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4539b-39f3-4771-ac1a-16de5a20c394"/>
    <ds:schemaRef ds:uri="4784bf1a-3bc4-4352-8200-bafa5cad1054"/>
    <ds:schemaRef ds:uri="9bb5834a-0c17-4e9f-97d4-f80b214f3c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FF658-1610-427B-8C70-49FF6E67ECFF}">
  <ds:schemaRefs>
    <ds:schemaRef ds:uri="http://schemas.microsoft.com/sharepoint/v3/contenttype/forms"/>
  </ds:schemaRefs>
</ds:datastoreItem>
</file>

<file path=customXml/itemProps3.xml><?xml version="1.0" encoding="utf-8"?>
<ds:datastoreItem xmlns:ds="http://schemas.openxmlformats.org/officeDocument/2006/customXml" ds:itemID="{6A6ACEFB-DA35-4FB6-A40A-36B04FDC0E54}">
  <ds:schemaRefs>
    <ds:schemaRef ds:uri="http://schemas.microsoft.com/office/2006/metadata/properties"/>
    <ds:schemaRef ds:uri="http://schemas.microsoft.com/office/infopath/2007/PartnerControls"/>
    <ds:schemaRef ds:uri="2af4539b-39f3-4771-ac1a-16de5a20c394"/>
  </ds:schemaRefs>
</ds:datastoreItem>
</file>

<file path=docProps/app.xml><?xml version="1.0" encoding="utf-8"?>
<Properties xmlns="http://schemas.openxmlformats.org/officeDocument/2006/extended-properties" xmlns:vt="http://schemas.openxmlformats.org/officeDocument/2006/docPropsVTypes">
  <TotalTime>110</TotalTime>
  <Words>2370</Words>
  <Application>Microsoft Office PowerPoint</Application>
  <PresentationFormat>Widescreen</PresentationFormat>
  <Paragraphs>267</Paragraphs>
  <Slides>36</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Calibri Light</vt:lpstr>
      <vt:lpstr>Courier New</vt:lpstr>
      <vt:lpstr>Times New Roman</vt:lpstr>
      <vt:lpstr>Wingdings</vt:lpstr>
      <vt:lpstr>Office Theme</vt:lpstr>
      <vt:lpstr>1_Office Theme</vt:lpstr>
      <vt:lpstr>2_Office Theme</vt:lpstr>
      <vt:lpstr>Maintaining Essential Services at the Primary Care Level during COVID-19 Pandemic </vt:lpstr>
      <vt:lpstr>Zoom Functionality</vt:lpstr>
      <vt:lpstr>Short Term Working Groups</vt:lpstr>
      <vt:lpstr>PowerPoint Presentation</vt:lpstr>
      <vt:lpstr>Who’s in the room?</vt:lpstr>
      <vt:lpstr>PowerPoint Presentation</vt:lpstr>
      <vt:lpstr>PowerPoint Presentation</vt:lpstr>
      <vt:lpstr>What are the barriers to maintaining essential services?</vt:lpstr>
      <vt:lpstr>Drop in utilization of health services</vt:lpstr>
      <vt:lpstr>PowerPoint Presentation</vt:lpstr>
      <vt:lpstr>PowerPoint Presentation</vt:lpstr>
      <vt:lpstr>How is Kenya overcoming these barriers?</vt:lpstr>
      <vt:lpstr>What lessons have been learned to date?</vt:lpstr>
      <vt:lpstr>Malaysia</vt:lpstr>
      <vt:lpstr>PowerPoint Presentation</vt:lpstr>
      <vt:lpstr>What are the barriers to maintaining essential services?</vt:lpstr>
      <vt:lpstr>How is Malaysia overcoming these barriers?</vt:lpstr>
      <vt:lpstr>How is Malaysia overcoming these barriers?</vt:lpstr>
      <vt:lpstr>What lessons have been learned to date?</vt:lpstr>
      <vt:lpstr>What are the most pressing barriers to maintaining essential services in your context?</vt:lpstr>
      <vt:lpstr>Human Resources</vt:lpstr>
      <vt:lpstr>Supply chain </vt:lpstr>
      <vt:lpstr>Patient  Demand</vt:lpstr>
      <vt:lpstr>Finance</vt:lpstr>
      <vt:lpstr>Breakout Groups: Question for Discussion</vt:lpstr>
      <vt:lpstr>Next steps</vt:lpstr>
      <vt:lpstr>Kenya Data Annex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Essential Services at the Primary Care Level during COVID-19 Pandemic </dc:title>
  <dc:creator>Emma Stewart</dc:creator>
  <cp:lastModifiedBy>Emma Stewart</cp:lastModifiedBy>
  <cp:revision>1</cp:revision>
  <dcterms:created xsi:type="dcterms:W3CDTF">2020-06-15T14:32:52Z</dcterms:created>
  <dcterms:modified xsi:type="dcterms:W3CDTF">2020-06-17T16:58:22Z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Topics">
    <vt:lpwstr/>
  </property>
</Properties>
</file>