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1"/>
  </p:notesMasterIdLst>
  <p:sldIdLst>
    <p:sldId id="257" r:id="rId6"/>
    <p:sldId id="258" r:id="rId7"/>
    <p:sldId id="290" r:id="rId8"/>
    <p:sldId id="289" r:id="rId9"/>
    <p:sldId id="269" r:id="rId10"/>
    <p:sldId id="274" r:id="rId11"/>
    <p:sldId id="270" r:id="rId12"/>
    <p:sldId id="1974" r:id="rId13"/>
    <p:sldId id="1975" r:id="rId14"/>
    <p:sldId id="653" r:id="rId15"/>
    <p:sldId id="654" r:id="rId16"/>
    <p:sldId id="661" r:id="rId17"/>
    <p:sldId id="656" r:id="rId18"/>
    <p:sldId id="658" r:id="rId19"/>
    <p:sldId id="6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3" autoAdjust="0"/>
    <p:restoredTop sz="92880" autoAdjust="0"/>
  </p:normalViewPr>
  <p:slideViewPr>
    <p:cSldViewPr snapToGrid="0" snapToObjects="1">
      <p:cViewPr varScale="1">
        <p:scale>
          <a:sx n="72" d="100"/>
          <a:sy n="72" d="100"/>
        </p:scale>
        <p:origin x="630"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772C9-5534-4859-9A55-5BDE72DDDCF4}" type="datetimeFigureOut">
              <a:rPr lang="en-US" smtClean="0"/>
              <a:t>3/12/2020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820FF-DC86-459E-9036-9D05EAC5E9B0}" type="slidenum">
              <a:rPr lang="en-US" smtClean="0"/>
              <a:t>‹#›</a:t>
            </a:fld>
            <a:endParaRPr lang="en-US"/>
          </a:p>
        </p:txBody>
      </p:sp>
    </p:spTree>
    <p:extLst>
      <p:ext uri="{BB962C8B-B14F-4D97-AF65-F5344CB8AC3E}">
        <p14:creationId xmlns:p14="http://schemas.microsoft.com/office/powerpoint/2010/main" val="628726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40F820FF-DC86-459E-9036-9D05EAC5E9B0}" type="slidenum">
              <a:rPr lang="en-US" smtClean="0"/>
              <a:t>2</a:t>
            </a:fld>
            <a:endParaRPr lang="en-US"/>
          </a:p>
        </p:txBody>
      </p:sp>
    </p:spTree>
    <p:extLst>
      <p:ext uri="{BB962C8B-B14F-4D97-AF65-F5344CB8AC3E}">
        <p14:creationId xmlns:p14="http://schemas.microsoft.com/office/powerpoint/2010/main" val="199416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D42A1-8630-4734-840C-C21FE588E6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10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entury Gothic" panose="020B0502020202020204" pitchFamily="34" charset="0"/>
                <a:ea typeface="SimSun" panose="02010600030101010101" pitchFamily="2" charset="-122"/>
                <a:cs typeface="Times New Roman" panose="02020603050405020304" pitchFamily="18" charset="0"/>
              </a:rPr>
              <a:t>Beyond the identification of critical research actions presented in this Roadmap, a coordinated end-to-end phased approach is needed to promote that any effective innovation can be scaled up and be available as soon as possible</a:t>
            </a:r>
            <a:endParaRPr lang="en-CH" dirty="0">
              <a:latin typeface="Century Gothic" panose="020B0502020202020204" pitchFamily="34" charset="0"/>
              <a:ea typeface="SimSun" panose="02010600030101010101" pitchFamily="2" charset="-122"/>
              <a:cs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D42A1-8630-4734-840C-C21FE588E6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56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To facilitate collaboration, even in hospitals that have become overloaded, patient enrolment and randomisation (via the internet) and all other trial procedures have been greatly streamlined, and no paperwork at all is required. </a:t>
            </a:r>
          </a:p>
          <a:p>
            <a:endParaRPr lang="en-GB" sz="1200" dirty="0"/>
          </a:p>
          <a:p>
            <a:r>
              <a:rPr lang="en-GB" sz="1200" dirty="0"/>
              <a:t>Once a hospital has obtained approval to participate, informed consent is simple and electronic entry then takes only a few minutes. </a:t>
            </a:r>
          </a:p>
          <a:p>
            <a:endParaRPr lang="en-GB" sz="1200" dirty="0"/>
          </a:p>
          <a:p>
            <a:r>
              <a:rPr lang="en-GB" sz="1200" dirty="0"/>
              <a:t>At the end of this, the randomly allocated treatment is displayed on the screen and is simultaneously confirmed by electronic messaging. </a:t>
            </a:r>
            <a:endParaRPr lang="en-CH" sz="1200" dirty="0"/>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D42A1-8630-4734-840C-C21FE588E6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37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entury Gothic" panose="020B0502020202020204" pitchFamily="34" charset="0"/>
              </a:rPr>
              <a:t>If substantial numbers get hospitalised in the participating centres then it may be possible to enter several thousand hospitalised patients admitted with relatively mild disease and a few thousand with severe disease. </a:t>
            </a:r>
          </a:p>
          <a:p>
            <a:endParaRPr lang="en-GB" dirty="0">
              <a:latin typeface="Century Gothic" panose="020B0502020202020204" pitchFamily="34" charset="0"/>
            </a:endParaRPr>
          </a:p>
          <a:p>
            <a:r>
              <a:rPr lang="en-GB" dirty="0">
                <a:latin typeface="Century Gothic" panose="020B0502020202020204" pitchFamily="34" charset="0"/>
              </a:rPr>
              <a:t>Realistic, appropriate sample sizes could not be estimated at the start of the trial and will depend on the evolution of the epidemic</a:t>
            </a:r>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D42A1-8630-4734-840C-C21FE588E6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740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99392"/>
            <a:ext cx="12192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350" dirty="0">
              <a:solidFill>
                <a:prstClr val="white">
                  <a:lumMod val="75000"/>
                </a:prstClr>
              </a:solidFill>
            </a:endParaRPr>
          </a:p>
        </p:txBody>
      </p:sp>
      <p:sp>
        <p:nvSpPr>
          <p:cNvPr id="2" name="Title 1"/>
          <p:cNvSpPr>
            <a:spLocks noGrp="1"/>
          </p:cNvSpPr>
          <p:nvPr>
            <p:ph type="ctrTitle"/>
          </p:nvPr>
        </p:nvSpPr>
        <p:spPr>
          <a:xfrm>
            <a:off x="1828800" y="1844827"/>
            <a:ext cx="10363200" cy="1470025"/>
          </a:xfrm>
        </p:spPr>
        <p:txBody>
          <a:bodyPr/>
          <a:lstStyle>
            <a:lvl1pPr algn="l">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GB" dirty="0"/>
          </a:p>
        </p:txBody>
      </p:sp>
      <p:sp>
        <p:nvSpPr>
          <p:cNvPr id="3" name="Subtitle 2"/>
          <p:cNvSpPr>
            <a:spLocks noGrp="1"/>
          </p:cNvSpPr>
          <p:nvPr>
            <p:ph type="subTitle" idx="1"/>
          </p:nvPr>
        </p:nvSpPr>
        <p:spPr>
          <a:xfrm>
            <a:off x="1828800" y="2962189"/>
            <a:ext cx="8534400" cy="792088"/>
          </a:xfrm>
        </p:spPr>
        <p:txBody>
          <a:bodyPr>
            <a:normAutofit/>
          </a:bodyPr>
          <a:lstStyle>
            <a:lvl1pPr marL="0" indent="0" algn="l">
              <a:buNone/>
              <a:defRPr sz="15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
        <p:nvSpPr>
          <p:cNvPr id="10" name="Rectangle 9"/>
          <p:cNvSpPr/>
          <p:nvPr/>
        </p:nvSpPr>
        <p:spPr>
          <a:xfrm>
            <a:off x="0" y="5489848"/>
            <a:ext cx="1219200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350" dirty="0">
              <a:solidFill>
                <a:prstClr val="white">
                  <a:lumMod val="75000"/>
                </a:prstClr>
              </a:solidFill>
            </a:endParaRPr>
          </a:p>
        </p:txBody>
      </p:sp>
    </p:spTree>
    <p:extLst>
      <p:ext uri="{BB962C8B-B14F-4D97-AF65-F5344CB8AC3E}">
        <p14:creationId xmlns:p14="http://schemas.microsoft.com/office/powerpoint/2010/main" val="312444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880000" y="36001"/>
            <a:ext cx="2844800" cy="365125"/>
          </a:xfrm>
          <a:prstGeom prst="rect">
            <a:avLst/>
          </a:prstGeom>
        </p:spPr>
        <p:txBody>
          <a:bodyPr/>
          <a:lstStyle/>
          <a:p>
            <a:fld id="{241EB5C9-1307-BA42-ABA2-0BC069CD8E7F}" type="datetimeFigureOut">
              <a:rPr lang="en-US" smtClean="0"/>
              <a:t>3/12/2020</a:t>
            </a:fld>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88320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able layout">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911425" y="1124747"/>
            <a:ext cx="10177131" cy="5040559"/>
          </a:xfrm>
        </p:spPr>
        <p:txBody>
          <a:bodyPr/>
          <a:lstStyle/>
          <a:p>
            <a:r>
              <a:rPr lang="en-US"/>
              <a:t>Click icon to add table</a:t>
            </a:r>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685800" rtl="0" eaLnBrk="1" latinLnBrk="0" hangingPunct="1">
              <a:spcBef>
                <a:spcPct val="0"/>
              </a:spcBef>
              <a:buNone/>
              <a:defRPr lang="en-GB" sz="24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4145456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96811-1D6C-414C-81B2-733C190453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FCBB01-BF22-455F-8C2F-695FC891BC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AF1B0A-C385-440E-A898-1C82FB2E016A}"/>
              </a:ext>
            </a:extLst>
          </p:cNvPr>
          <p:cNvSpPr>
            <a:spLocks noGrp="1"/>
          </p:cNvSpPr>
          <p:nvPr>
            <p:ph type="dt" sz="half" idx="10"/>
          </p:nvPr>
        </p:nvSpPr>
        <p:spPr/>
        <p:txBody>
          <a:bodyPr/>
          <a:lstStyle/>
          <a:p>
            <a:fld id="{1C724AC9-E73A-4538-80DA-6CE22940149C}" type="datetimeFigureOut">
              <a:rPr lang="en-GB" smtClean="0"/>
              <a:t>12/03/2020</a:t>
            </a:fld>
            <a:endParaRPr lang="en-GB" dirty="0"/>
          </a:p>
        </p:txBody>
      </p:sp>
      <p:sp>
        <p:nvSpPr>
          <p:cNvPr id="5" name="Footer Placeholder 4">
            <a:extLst>
              <a:ext uri="{FF2B5EF4-FFF2-40B4-BE49-F238E27FC236}">
                <a16:creationId xmlns:a16="http://schemas.microsoft.com/office/drawing/2014/main" id="{98D09FD2-2F8A-43E1-92B2-C18C5E3069B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9298FFD-F2EC-4CBD-B0A3-1028E022E095}"/>
              </a:ext>
            </a:extLst>
          </p:cNvPr>
          <p:cNvSpPr>
            <a:spLocks noGrp="1"/>
          </p:cNvSpPr>
          <p:nvPr>
            <p:ph type="sldNum" sz="quarter" idx="12"/>
          </p:nvPr>
        </p:nvSpPr>
        <p:spPr/>
        <p:txBody>
          <a:bodyPr/>
          <a:lstStyle/>
          <a:p>
            <a:fld id="{FDBAF7BE-D3B1-4E36-BDA2-F3C168A93CEF}" type="slidenum">
              <a:rPr lang="en-GB" smtClean="0"/>
              <a:t>‹#›</a:t>
            </a:fld>
            <a:endParaRPr lang="en-GB" dirty="0"/>
          </a:p>
        </p:txBody>
      </p:sp>
    </p:spTree>
    <p:extLst>
      <p:ext uri="{BB962C8B-B14F-4D97-AF65-F5344CB8AC3E}">
        <p14:creationId xmlns:p14="http://schemas.microsoft.com/office/powerpoint/2010/main" val="1162453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6498-1215-4130-B72D-7D193E583F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042516-899D-4A2B-B3AA-7E4149AA9C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07EE62-EBF1-4CE0-BFB8-2D0BB217D72C}"/>
              </a:ext>
            </a:extLst>
          </p:cNvPr>
          <p:cNvSpPr>
            <a:spLocks noGrp="1"/>
          </p:cNvSpPr>
          <p:nvPr>
            <p:ph type="dt" sz="half" idx="10"/>
          </p:nvPr>
        </p:nvSpPr>
        <p:spPr/>
        <p:txBody>
          <a:bodyPr/>
          <a:lstStyle/>
          <a:p>
            <a:fld id="{1C724AC9-E73A-4538-80DA-6CE22940149C}" type="datetimeFigureOut">
              <a:rPr lang="en-GB" smtClean="0"/>
              <a:t>12/03/2020</a:t>
            </a:fld>
            <a:endParaRPr lang="en-GB" dirty="0"/>
          </a:p>
        </p:txBody>
      </p:sp>
      <p:sp>
        <p:nvSpPr>
          <p:cNvPr id="5" name="Footer Placeholder 4">
            <a:extLst>
              <a:ext uri="{FF2B5EF4-FFF2-40B4-BE49-F238E27FC236}">
                <a16:creationId xmlns:a16="http://schemas.microsoft.com/office/drawing/2014/main" id="{9A946BF0-D5E1-4A49-8773-52AB3B88AAA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B310F68-2DA4-45DB-8A86-AC77A4D88885}"/>
              </a:ext>
            </a:extLst>
          </p:cNvPr>
          <p:cNvSpPr>
            <a:spLocks noGrp="1"/>
          </p:cNvSpPr>
          <p:nvPr>
            <p:ph type="sldNum" sz="quarter" idx="12"/>
          </p:nvPr>
        </p:nvSpPr>
        <p:spPr/>
        <p:txBody>
          <a:bodyPr/>
          <a:lstStyle/>
          <a:p>
            <a:fld id="{FDBAF7BE-D3B1-4E36-BDA2-F3C168A93CEF}" type="slidenum">
              <a:rPr lang="en-GB" smtClean="0"/>
              <a:t>‹#›</a:t>
            </a:fld>
            <a:endParaRPr lang="en-GB" dirty="0"/>
          </a:p>
        </p:txBody>
      </p:sp>
    </p:spTree>
    <p:extLst>
      <p:ext uri="{BB962C8B-B14F-4D97-AF65-F5344CB8AC3E}">
        <p14:creationId xmlns:p14="http://schemas.microsoft.com/office/powerpoint/2010/main" val="3164877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7751-7959-4F9F-A257-B81F13CAA8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73B7D2-42A2-4B5F-87BB-E641919DF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8C1AE1-7AA8-4C05-8946-1BF9EF7B6C06}"/>
              </a:ext>
            </a:extLst>
          </p:cNvPr>
          <p:cNvSpPr>
            <a:spLocks noGrp="1"/>
          </p:cNvSpPr>
          <p:nvPr>
            <p:ph type="dt" sz="half" idx="10"/>
          </p:nvPr>
        </p:nvSpPr>
        <p:spPr/>
        <p:txBody>
          <a:bodyPr/>
          <a:lstStyle/>
          <a:p>
            <a:fld id="{1C724AC9-E73A-4538-80DA-6CE22940149C}" type="datetimeFigureOut">
              <a:rPr lang="en-GB" smtClean="0"/>
              <a:t>12/03/2020</a:t>
            </a:fld>
            <a:endParaRPr lang="en-GB" dirty="0"/>
          </a:p>
        </p:txBody>
      </p:sp>
      <p:sp>
        <p:nvSpPr>
          <p:cNvPr id="5" name="Footer Placeholder 4">
            <a:extLst>
              <a:ext uri="{FF2B5EF4-FFF2-40B4-BE49-F238E27FC236}">
                <a16:creationId xmlns:a16="http://schemas.microsoft.com/office/drawing/2014/main" id="{FF90C7C4-55CD-4F8F-B845-ACC3209AF5B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99C462-CC8C-40B1-A045-DEEF596AD77A}"/>
              </a:ext>
            </a:extLst>
          </p:cNvPr>
          <p:cNvSpPr>
            <a:spLocks noGrp="1"/>
          </p:cNvSpPr>
          <p:nvPr>
            <p:ph type="sldNum" sz="quarter" idx="12"/>
          </p:nvPr>
        </p:nvSpPr>
        <p:spPr/>
        <p:txBody>
          <a:bodyPr/>
          <a:lstStyle/>
          <a:p>
            <a:fld id="{FDBAF7BE-D3B1-4E36-BDA2-F3C168A93CEF}" type="slidenum">
              <a:rPr lang="en-GB" smtClean="0"/>
              <a:t>‹#›</a:t>
            </a:fld>
            <a:endParaRPr lang="en-GB" dirty="0"/>
          </a:p>
        </p:txBody>
      </p:sp>
    </p:spTree>
    <p:extLst>
      <p:ext uri="{BB962C8B-B14F-4D97-AF65-F5344CB8AC3E}">
        <p14:creationId xmlns:p14="http://schemas.microsoft.com/office/powerpoint/2010/main" val="553287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EE993-22FB-45DC-8E96-32347C9B2E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497E5A-5CA2-44CB-9CCE-6762EA9764C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857462-A22C-4838-B911-74CF927472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380A02-65A7-469B-B2EA-6EEF9973DAB4}"/>
              </a:ext>
            </a:extLst>
          </p:cNvPr>
          <p:cNvSpPr>
            <a:spLocks noGrp="1"/>
          </p:cNvSpPr>
          <p:nvPr>
            <p:ph type="dt" sz="half" idx="10"/>
          </p:nvPr>
        </p:nvSpPr>
        <p:spPr/>
        <p:txBody>
          <a:bodyPr/>
          <a:lstStyle/>
          <a:p>
            <a:fld id="{1C724AC9-E73A-4538-80DA-6CE22940149C}" type="datetimeFigureOut">
              <a:rPr lang="en-GB" smtClean="0"/>
              <a:t>12/03/2020</a:t>
            </a:fld>
            <a:endParaRPr lang="en-GB" dirty="0"/>
          </a:p>
        </p:txBody>
      </p:sp>
      <p:sp>
        <p:nvSpPr>
          <p:cNvPr id="6" name="Footer Placeholder 5">
            <a:extLst>
              <a:ext uri="{FF2B5EF4-FFF2-40B4-BE49-F238E27FC236}">
                <a16:creationId xmlns:a16="http://schemas.microsoft.com/office/drawing/2014/main" id="{0810B5CB-B8BF-4D78-BF34-8F771F68115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904A188-4D9B-411D-8D67-F127D1AAFE33}"/>
              </a:ext>
            </a:extLst>
          </p:cNvPr>
          <p:cNvSpPr>
            <a:spLocks noGrp="1"/>
          </p:cNvSpPr>
          <p:nvPr>
            <p:ph type="sldNum" sz="quarter" idx="12"/>
          </p:nvPr>
        </p:nvSpPr>
        <p:spPr/>
        <p:txBody>
          <a:bodyPr/>
          <a:lstStyle/>
          <a:p>
            <a:fld id="{FDBAF7BE-D3B1-4E36-BDA2-F3C168A93CEF}" type="slidenum">
              <a:rPr lang="en-GB" smtClean="0"/>
              <a:t>‹#›</a:t>
            </a:fld>
            <a:endParaRPr lang="en-GB" dirty="0"/>
          </a:p>
        </p:txBody>
      </p:sp>
    </p:spTree>
    <p:extLst>
      <p:ext uri="{BB962C8B-B14F-4D97-AF65-F5344CB8AC3E}">
        <p14:creationId xmlns:p14="http://schemas.microsoft.com/office/powerpoint/2010/main" val="3668599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B9472-8CFE-4ED2-9B49-FD95856A6EC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FDE07E-F1A1-4C87-BBD8-97D73E382B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70EB3A-8646-4701-A8F8-38C6B36879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75C71C-E53D-4AA1-AEDD-464B0B293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8B7A0F-152F-46CB-8955-64D7955333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85B6A1-5B25-45CA-A78F-79114AE2EC38}"/>
              </a:ext>
            </a:extLst>
          </p:cNvPr>
          <p:cNvSpPr>
            <a:spLocks noGrp="1"/>
          </p:cNvSpPr>
          <p:nvPr>
            <p:ph type="dt" sz="half" idx="10"/>
          </p:nvPr>
        </p:nvSpPr>
        <p:spPr/>
        <p:txBody>
          <a:bodyPr/>
          <a:lstStyle/>
          <a:p>
            <a:fld id="{1C724AC9-E73A-4538-80DA-6CE22940149C}" type="datetimeFigureOut">
              <a:rPr lang="en-GB" smtClean="0"/>
              <a:t>12/03/2020</a:t>
            </a:fld>
            <a:endParaRPr lang="en-GB" dirty="0"/>
          </a:p>
        </p:txBody>
      </p:sp>
      <p:sp>
        <p:nvSpPr>
          <p:cNvPr id="8" name="Footer Placeholder 7">
            <a:extLst>
              <a:ext uri="{FF2B5EF4-FFF2-40B4-BE49-F238E27FC236}">
                <a16:creationId xmlns:a16="http://schemas.microsoft.com/office/drawing/2014/main" id="{59ED9EC0-BE39-4E53-9703-CE8A50AF647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C0F9FFD-DB7B-4CC0-9FF4-63E448689A09}"/>
              </a:ext>
            </a:extLst>
          </p:cNvPr>
          <p:cNvSpPr>
            <a:spLocks noGrp="1"/>
          </p:cNvSpPr>
          <p:nvPr>
            <p:ph type="sldNum" sz="quarter" idx="12"/>
          </p:nvPr>
        </p:nvSpPr>
        <p:spPr/>
        <p:txBody>
          <a:bodyPr/>
          <a:lstStyle/>
          <a:p>
            <a:fld id="{FDBAF7BE-D3B1-4E36-BDA2-F3C168A93CEF}" type="slidenum">
              <a:rPr lang="en-GB" smtClean="0"/>
              <a:t>‹#›</a:t>
            </a:fld>
            <a:endParaRPr lang="en-GB" dirty="0"/>
          </a:p>
        </p:txBody>
      </p:sp>
    </p:spTree>
    <p:extLst>
      <p:ext uri="{BB962C8B-B14F-4D97-AF65-F5344CB8AC3E}">
        <p14:creationId xmlns:p14="http://schemas.microsoft.com/office/powerpoint/2010/main" val="3843819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FA6C-B689-463F-94DF-36F49B76D2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109C65-402C-4401-B74F-F0BD17FE7026}"/>
              </a:ext>
            </a:extLst>
          </p:cNvPr>
          <p:cNvSpPr>
            <a:spLocks noGrp="1"/>
          </p:cNvSpPr>
          <p:nvPr>
            <p:ph type="dt" sz="half" idx="10"/>
          </p:nvPr>
        </p:nvSpPr>
        <p:spPr/>
        <p:txBody>
          <a:bodyPr/>
          <a:lstStyle/>
          <a:p>
            <a:fld id="{1C724AC9-E73A-4538-80DA-6CE22940149C}" type="datetimeFigureOut">
              <a:rPr lang="en-GB" smtClean="0"/>
              <a:t>12/03/2020</a:t>
            </a:fld>
            <a:endParaRPr lang="en-GB" dirty="0"/>
          </a:p>
        </p:txBody>
      </p:sp>
      <p:sp>
        <p:nvSpPr>
          <p:cNvPr id="4" name="Footer Placeholder 3">
            <a:extLst>
              <a:ext uri="{FF2B5EF4-FFF2-40B4-BE49-F238E27FC236}">
                <a16:creationId xmlns:a16="http://schemas.microsoft.com/office/drawing/2014/main" id="{3769F97F-9C43-411F-ABED-11708AF1134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FB4E017-F772-41DA-B137-12EF8DB70FD1}"/>
              </a:ext>
            </a:extLst>
          </p:cNvPr>
          <p:cNvSpPr>
            <a:spLocks noGrp="1"/>
          </p:cNvSpPr>
          <p:nvPr>
            <p:ph type="sldNum" sz="quarter" idx="12"/>
          </p:nvPr>
        </p:nvSpPr>
        <p:spPr/>
        <p:txBody>
          <a:bodyPr/>
          <a:lstStyle/>
          <a:p>
            <a:fld id="{FDBAF7BE-D3B1-4E36-BDA2-F3C168A93CEF}" type="slidenum">
              <a:rPr lang="en-GB" smtClean="0"/>
              <a:t>‹#›</a:t>
            </a:fld>
            <a:endParaRPr lang="en-GB" dirty="0"/>
          </a:p>
        </p:txBody>
      </p:sp>
    </p:spTree>
    <p:extLst>
      <p:ext uri="{BB962C8B-B14F-4D97-AF65-F5344CB8AC3E}">
        <p14:creationId xmlns:p14="http://schemas.microsoft.com/office/powerpoint/2010/main" val="3043919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1DDF6D-E981-48E8-913D-7C5917DE1838}"/>
              </a:ext>
            </a:extLst>
          </p:cNvPr>
          <p:cNvSpPr>
            <a:spLocks noGrp="1"/>
          </p:cNvSpPr>
          <p:nvPr>
            <p:ph type="dt" sz="half" idx="10"/>
          </p:nvPr>
        </p:nvSpPr>
        <p:spPr/>
        <p:txBody>
          <a:bodyPr/>
          <a:lstStyle/>
          <a:p>
            <a:fld id="{1C724AC9-E73A-4538-80DA-6CE22940149C}" type="datetimeFigureOut">
              <a:rPr lang="en-GB" smtClean="0"/>
              <a:t>12/03/2020</a:t>
            </a:fld>
            <a:endParaRPr lang="en-GB" dirty="0"/>
          </a:p>
        </p:txBody>
      </p:sp>
      <p:sp>
        <p:nvSpPr>
          <p:cNvPr id="3" name="Footer Placeholder 2">
            <a:extLst>
              <a:ext uri="{FF2B5EF4-FFF2-40B4-BE49-F238E27FC236}">
                <a16:creationId xmlns:a16="http://schemas.microsoft.com/office/drawing/2014/main" id="{784EB87A-A62F-4A70-A6CE-0A16EDC3BB7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41ADF79-FA2A-47CF-BDEA-9BDAC0E6BD8F}"/>
              </a:ext>
            </a:extLst>
          </p:cNvPr>
          <p:cNvSpPr>
            <a:spLocks noGrp="1"/>
          </p:cNvSpPr>
          <p:nvPr>
            <p:ph type="sldNum" sz="quarter" idx="12"/>
          </p:nvPr>
        </p:nvSpPr>
        <p:spPr/>
        <p:txBody>
          <a:bodyPr/>
          <a:lstStyle/>
          <a:p>
            <a:fld id="{FDBAF7BE-D3B1-4E36-BDA2-F3C168A93CEF}" type="slidenum">
              <a:rPr lang="en-GB" smtClean="0"/>
              <a:t>‹#›</a:t>
            </a:fld>
            <a:endParaRPr lang="en-GB" dirty="0"/>
          </a:p>
        </p:txBody>
      </p:sp>
    </p:spTree>
    <p:extLst>
      <p:ext uri="{BB962C8B-B14F-4D97-AF65-F5344CB8AC3E}">
        <p14:creationId xmlns:p14="http://schemas.microsoft.com/office/powerpoint/2010/main" val="1357002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0CF9-C1B1-45E2-A372-15961BFEC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C7A4703-2593-4A2D-9DF6-29FA24BC7C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6BC0D4-3F37-4554-9C4E-CE55F88AE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032742-6210-4687-B571-4B05EBC0491C}"/>
              </a:ext>
            </a:extLst>
          </p:cNvPr>
          <p:cNvSpPr>
            <a:spLocks noGrp="1"/>
          </p:cNvSpPr>
          <p:nvPr>
            <p:ph type="dt" sz="half" idx="10"/>
          </p:nvPr>
        </p:nvSpPr>
        <p:spPr/>
        <p:txBody>
          <a:bodyPr/>
          <a:lstStyle/>
          <a:p>
            <a:fld id="{1C724AC9-E73A-4538-80DA-6CE22940149C}" type="datetimeFigureOut">
              <a:rPr lang="en-GB" smtClean="0"/>
              <a:t>12/03/2020</a:t>
            </a:fld>
            <a:endParaRPr lang="en-GB" dirty="0"/>
          </a:p>
        </p:txBody>
      </p:sp>
      <p:sp>
        <p:nvSpPr>
          <p:cNvPr id="6" name="Footer Placeholder 5">
            <a:extLst>
              <a:ext uri="{FF2B5EF4-FFF2-40B4-BE49-F238E27FC236}">
                <a16:creationId xmlns:a16="http://schemas.microsoft.com/office/drawing/2014/main" id="{D54A77E1-D523-447D-9B7B-08C629C1164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5B9559-8C64-4914-A456-D82F84388216}"/>
              </a:ext>
            </a:extLst>
          </p:cNvPr>
          <p:cNvSpPr>
            <a:spLocks noGrp="1"/>
          </p:cNvSpPr>
          <p:nvPr>
            <p:ph type="sldNum" sz="quarter" idx="12"/>
          </p:nvPr>
        </p:nvSpPr>
        <p:spPr/>
        <p:txBody>
          <a:bodyPr/>
          <a:lstStyle/>
          <a:p>
            <a:fld id="{FDBAF7BE-D3B1-4E36-BDA2-F3C168A93CEF}" type="slidenum">
              <a:rPr lang="en-GB" smtClean="0"/>
              <a:t>‹#›</a:t>
            </a:fld>
            <a:endParaRPr lang="en-GB" dirty="0"/>
          </a:p>
        </p:txBody>
      </p:sp>
    </p:spTree>
    <p:extLst>
      <p:ext uri="{BB962C8B-B14F-4D97-AF65-F5344CB8AC3E}">
        <p14:creationId xmlns:p14="http://schemas.microsoft.com/office/powerpoint/2010/main" val="303389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891" y="116632"/>
            <a:ext cx="10972800" cy="1143000"/>
          </a:xfrm>
        </p:spPr>
        <p:txBody>
          <a:bodyPr>
            <a:normAutofit/>
          </a:bodyPr>
          <a:lstStyle>
            <a:lvl1pPr>
              <a:defRPr sz="2700"/>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1800" b="0">
                <a:solidFill>
                  <a:schemeClr val="tx1"/>
                </a:solidFill>
              </a:defRPr>
            </a:lvl1pPr>
            <a:lvl2pPr>
              <a:defRPr sz="1500" b="0">
                <a:solidFill>
                  <a:schemeClr val="tx1"/>
                </a:solidFill>
              </a:defRPr>
            </a:lvl2pPr>
            <a:lvl3pPr>
              <a:defRPr sz="1350" b="0">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880309" y="44624"/>
            <a:ext cx="2844800" cy="365125"/>
          </a:xfrm>
          <a:prstGeom prst="rect">
            <a:avLst/>
          </a:prstGeom>
        </p:spPr>
        <p:txBody>
          <a:bodyPr/>
          <a:lstStyle/>
          <a:p>
            <a:fld id="{241EB5C9-1307-BA42-ABA2-0BC069CD8E7F}" type="datetimeFigureOut">
              <a:rPr lang="en-US" smtClean="0"/>
              <a:t>3/12/2020</a:t>
            </a:fld>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custDataLst>
      <p:tags r:id="rId1"/>
    </p:custDataLst>
    <p:extLst>
      <p:ext uri="{BB962C8B-B14F-4D97-AF65-F5344CB8AC3E}">
        <p14:creationId xmlns:p14="http://schemas.microsoft.com/office/powerpoint/2010/main" val="4293765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2C053-0E75-4BF1-B327-E942E68A0E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E6C1C6-1540-44AC-9527-1CE0DF25AF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E03299C-199A-459F-9866-A991BA70C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0C2D10-F914-4D9C-B40D-96C1BA63C2A6}"/>
              </a:ext>
            </a:extLst>
          </p:cNvPr>
          <p:cNvSpPr>
            <a:spLocks noGrp="1"/>
          </p:cNvSpPr>
          <p:nvPr>
            <p:ph type="dt" sz="half" idx="10"/>
          </p:nvPr>
        </p:nvSpPr>
        <p:spPr/>
        <p:txBody>
          <a:bodyPr/>
          <a:lstStyle/>
          <a:p>
            <a:fld id="{1C724AC9-E73A-4538-80DA-6CE22940149C}" type="datetimeFigureOut">
              <a:rPr lang="en-GB" smtClean="0"/>
              <a:t>12/03/2020</a:t>
            </a:fld>
            <a:endParaRPr lang="en-GB" dirty="0"/>
          </a:p>
        </p:txBody>
      </p:sp>
      <p:sp>
        <p:nvSpPr>
          <p:cNvPr id="6" name="Footer Placeholder 5">
            <a:extLst>
              <a:ext uri="{FF2B5EF4-FFF2-40B4-BE49-F238E27FC236}">
                <a16:creationId xmlns:a16="http://schemas.microsoft.com/office/drawing/2014/main" id="{AEC3D34A-9F4E-49D8-B6E3-289E9100A88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F9C16A7-95C6-4D73-AC07-E4FDEBE2A471}"/>
              </a:ext>
            </a:extLst>
          </p:cNvPr>
          <p:cNvSpPr>
            <a:spLocks noGrp="1"/>
          </p:cNvSpPr>
          <p:nvPr>
            <p:ph type="sldNum" sz="quarter" idx="12"/>
          </p:nvPr>
        </p:nvSpPr>
        <p:spPr/>
        <p:txBody>
          <a:bodyPr/>
          <a:lstStyle/>
          <a:p>
            <a:fld id="{FDBAF7BE-D3B1-4E36-BDA2-F3C168A93CEF}" type="slidenum">
              <a:rPr lang="en-GB" smtClean="0"/>
              <a:t>‹#›</a:t>
            </a:fld>
            <a:endParaRPr lang="en-GB" dirty="0"/>
          </a:p>
        </p:txBody>
      </p:sp>
    </p:spTree>
    <p:extLst>
      <p:ext uri="{BB962C8B-B14F-4D97-AF65-F5344CB8AC3E}">
        <p14:creationId xmlns:p14="http://schemas.microsoft.com/office/powerpoint/2010/main" val="4275642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4797-99C0-4D8E-BDC0-579A82D6AB8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9CD3CC-EE90-4FE0-993D-33A32D48F5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369209-2B1E-4EA1-BF56-26977E9E7339}"/>
              </a:ext>
            </a:extLst>
          </p:cNvPr>
          <p:cNvSpPr>
            <a:spLocks noGrp="1"/>
          </p:cNvSpPr>
          <p:nvPr>
            <p:ph type="dt" sz="half" idx="10"/>
          </p:nvPr>
        </p:nvSpPr>
        <p:spPr/>
        <p:txBody>
          <a:bodyPr/>
          <a:lstStyle/>
          <a:p>
            <a:fld id="{1C724AC9-E73A-4538-80DA-6CE22940149C}" type="datetimeFigureOut">
              <a:rPr lang="en-GB" smtClean="0"/>
              <a:t>12/03/2020</a:t>
            </a:fld>
            <a:endParaRPr lang="en-GB" dirty="0"/>
          </a:p>
        </p:txBody>
      </p:sp>
      <p:sp>
        <p:nvSpPr>
          <p:cNvPr id="5" name="Footer Placeholder 4">
            <a:extLst>
              <a:ext uri="{FF2B5EF4-FFF2-40B4-BE49-F238E27FC236}">
                <a16:creationId xmlns:a16="http://schemas.microsoft.com/office/drawing/2014/main" id="{B57286F8-080D-41B0-9F5B-A8F8E1A0429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64F28E2-1453-4494-9723-5F1AD537F6D9}"/>
              </a:ext>
            </a:extLst>
          </p:cNvPr>
          <p:cNvSpPr>
            <a:spLocks noGrp="1"/>
          </p:cNvSpPr>
          <p:nvPr>
            <p:ph type="sldNum" sz="quarter" idx="12"/>
          </p:nvPr>
        </p:nvSpPr>
        <p:spPr/>
        <p:txBody>
          <a:bodyPr/>
          <a:lstStyle/>
          <a:p>
            <a:fld id="{FDBAF7BE-D3B1-4E36-BDA2-F3C168A93CEF}" type="slidenum">
              <a:rPr lang="en-GB" smtClean="0"/>
              <a:t>‹#›</a:t>
            </a:fld>
            <a:endParaRPr lang="en-GB" dirty="0"/>
          </a:p>
        </p:txBody>
      </p:sp>
    </p:spTree>
    <p:extLst>
      <p:ext uri="{BB962C8B-B14F-4D97-AF65-F5344CB8AC3E}">
        <p14:creationId xmlns:p14="http://schemas.microsoft.com/office/powerpoint/2010/main" val="2014433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CC912-B9F8-4E58-994E-DB21E3714A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D7A754-2001-46DB-A24E-B94E8D9C4B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03CA47-C64E-4888-A854-E91F60194933}"/>
              </a:ext>
            </a:extLst>
          </p:cNvPr>
          <p:cNvSpPr>
            <a:spLocks noGrp="1"/>
          </p:cNvSpPr>
          <p:nvPr>
            <p:ph type="dt" sz="half" idx="10"/>
          </p:nvPr>
        </p:nvSpPr>
        <p:spPr/>
        <p:txBody>
          <a:bodyPr/>
          <a:lstStyle/>
          <a:p>
            <a:fld id="{1C724AC9-E73A-4538-80DA-6CE22940149C}" type="datetimeFigureOut">
              <a:rPr lang="en-GB" smtClean="0"/>
              <a:t>12/03/2020</a:t>
            </a:fld>
            <a:endParaRPr lang="en-GB" dirty="0"/>
          </a:p>
        </p:txBody>
      </p:sp>
      <p:sp>
        <p:nvSpPr>
          <p:cNvPr id="5" name="Footer Placeholder 4">
            <a:extLst>
              <a:ext uri="{FF2B5EF4-FFF2-40B4-BE49-F238E27FC236}">
                <a16:creationId xmlns:a16="http://schemas.microsoft.com/office/drawing/2014/main" id="{60EC6ACD-A9FA-4C9F-BED3-665370CBDC3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44032B-5CC6-4D4B-A439-2AACEE56C486}"/>
              </a:ext>
            </a:extLst>
          </p:cNvPr>
          <p:cNvSpPr>
            <a:spLocks noGrp="1"/>
          </p:cNvSpPr>
          <p:nvPr>
            <p:ph type="sldNum" sz="quarter" idx="12"/>
          </p:nvPr>
        </p:nvSpPr>
        <p:spPr/>
        <p:txBody>
          <a:bodyPr/>
          <a:lstStyle/>
          <a:p>
            <a:fld id="{FDBAF7BE-D3B1-4E36-BDA2-F3C168A93CEF}" type="slidenum">
              <a:rPr lang="en-GB" smtClean="0"/>
              <a:t>‹#›</a:t>
            </a:fld>
            <a:endParaRPr lang="en-GB" dirty="0"/>
          </a:p>
        </p:txBody>
      </p:sp>
    </p:spTree>
    <p:extLst>
      <p:ext uri="{BB962C8B-B14F-4D97-AF65-F5344CB8AC3E}">
        <p14:creationId xmlns:p14="http://schemas.microsoft.com/office/powerpoint/2010/main" val="88608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180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880000" y="36001"/>
            <a:ext cx="2844800" cy="365125"/>
          </a:xfrm>
          <a:prstGeom prst="rect">
            <a:avLst/>
          </a:prstGeom>
        </p:spPr>
        <p:txBody>
          <a:bodyPr/>
          <a:lstStyle/>
          <a:p>
            <a:fld id="{241EB5C9-1307-BA42-ABA2-0BC069CD8E7F}" type="datetimeFigureOut">
              <a:rPr lang="en-US" smtClean="0"/>
              <a:t>3/12/2020</a:t>
            </a:fld>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9941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solidFill>
                  <a:srgbClr val="0070C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solidFill>
                  <a:srgbClr val="0070C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880000" y="36001"/>
            <a:ext cx="2844800" cy="365125"/>
          </a:xfrm>
          <a:prstGeom prst="rect">
            <a:avLst/>
          </a:prstGeom>
        </p:spPr>
        <p:txBody>
          <a:bodyPr/>
          <a:lstStyle/>
          <a:p>
            <a:fld id="{241EB5C9-1307-BA42-ABA2-0BC069CD8E7F}" type="datetimeFigureOut">
              <a:rPr lang="en-US" smtClean="0"/>
              <a:t>3/12/2020</a:t>
            </a:fld>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650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880000" y="36001"/>
            <a:ext cx="2844800" cy="365125"/>
          </a:xfrm>
          <a:prstGeom prst="rect">
            <a:avLst/>
          </a:prstGeom>
        </p:spPr>
        <p:txBody>
          <a:bodyPr/>
          <a:lstStyle/>
          <a:p>
            <a:fld id="{241EB5C9-1307-BA42-ABA2-0BC069CD8E7F}" type="datetimeFigureOut">
              <a:rPr lang="en-US" smtClean="0"/>
              <a:t>3/12/2020</a:t>
            </a:fld>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15091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80000" y="36001"/>
            <a:ext cx="2844800" cy="365125"/>
          </a:xfrm>
          <a:prstGeom prst="rect">
            <a:avLst/>
          </a:prstGeom>
        </p:spPr>
        <p:txBody>
          <a:bodyPr/>
          <a:lstStyle/>
          <a:p>
            <a:fld id="{241EB5C9-1307-BA42-ABA2-0BC069CD8E7F}" type="datetimeFigureOut">
              <a:rPr lang="en-US" smtClean="0"/>
              <a:t>3/12/2020</a:t>
            </a:fld>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81282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59008" cy="779686"/>
          </a:xfrm>
        </p:spPr>
        <p:txBody>
          <a:bodyPr anchor="b"/>
          <a:lstStyle>
            <a:lvl1pPr algn="l">
              <a:defRPr sz="1500"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766733" y="1268760"/>
            <a:ext cx="6815667" cy="48574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268760"/>
            <a:ext cx="4011084" cy="485740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8880000" y="36001"/>
            <a:ext cx="2844800" cy="365125"/>
          </a:xfrm>
          <a:prstGeom prst="rect">
            <a:avLst/>
          </a:prstGeom>
        </p:spPr>
        <p:txBody>
          <a:bodyPr/>
          <a:lstStyle/>
          <a:p>
            <a:fld id="{241EB5C9-1307-BA42-ABA2-0BC069CD8E7F}" type="datetimeFigureOut">
              <a:rPr lang="en-US" smtClean="0"/>
              <a:t>3/12/2020</a:t>
            </a:fld>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81142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solidFill>
                  <a:srgbClr val="0070C0"/>
                </a:solidFill>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dirty="0"/>
          </a:p>
        </p:txBody>
      </p:sp>
      <p:sp>
        <p:nvSpPr>
          <p:cNvPr id="4" name="Text Placeholder 3"/>
          <p:cNvSpPr>
            <a:spLocks noGrp="1"/>
          </p:cNvSpPr>
          <p:nvPr>
            <p:ph type="body" sz="half" idx="2"/>
          </p:nvPr>
        </p:nvSpPr>
        <p:spPr>
          <a:xfrm>
            <a:off x="2389717" y="5367338"/>
            <a:ext cx="7315200" cy="58194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8880000" y="36001"/>
            <a:ext cx="2844800" cy="365125"/>
          </a:xfrm>
          <a:prstGeom prst="rect">
            <a:avLst/>
          </a:prstGeom>
        </p:spPr>
        <p:txBody>
          <a:bodyPr/>
          <a:lstStyle/>
          <a:p>
            <a:fld id="{241EB5C9-1307-BA42-ABA2-0BC069CD8E7F}" type="datetimeFigureOut">
              <a:rPr lang="en-US" smtClean="0"/>
              <a:t>3/12/2020</a:t>
            </a:fld>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8693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8819819" y="6021291"/>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a:t>
            </a:fld>
            <a:endParaRPr lang="en-US"/>
          </a:p>
        </p:txBody>
      </p:sp>
      <p:sp>
        <p:nvSpPr>
          <p:cNvPr id="7" name="Rectangle 6"/>
          <p:cNvSpPr/>
          <p:nvPr/>
        </p:nvSpPr>
        <p:spPr>
          <a:xfrm>
            <a:off x="0" y="-27384"/>
            <a:ext cx="12192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350" dirty="0">
              <a:solidFill>
                <a:prstClr val="white"/>
              </a:solidFill>
            </a:endParaRPr>
          </a:p>
        </p:txBody>
      </p:sp>
      <p:grpSp>
        <p:nvGrpSpPr>
          <p:cNvPr id="9" name="Group 8"/>
          <p:cNvGrpSpPr/>
          <p:nvPr/>
        </p:nvGrpSpPr>
        <p:grpSpPr>
          <a:xfrm>
            <a:off x="9066231" y="6150625"/>
            <a:ext cx="2515543" cy="527387"/>
            <a:chOff x="5525840" y="3530278"/>
            <a:chExt cx="1886657" cy="527387"/>
          </a:xfrm>
        </p:grpSpPr>
        <p:sp>
          <p:nvSpPr>
            <p:cNvPr id="10" name="TextBox 9"/>
            <p:cNvSpPr txBox="1"/>
            <p:nvPr/>
          </p:nvSpPr>
          <p:spPr>
            <a:xfrm>
              <a:off x="5540240" y="3530278"/>
              <a:ext cx="1872257" cy="207749"/>
            </a:xfrm>
            <a:prstGeom prst="rect">
              <a:avLst/>
            </a:prstGeom>
            <a:noFill/>
          </p:spPr>
          <p:txBody>
            <a:bodyPr wrap="square" rtlCol="0">
              <a:spAutoFit/>
            </a:bodyPr>
            <a:lstStyle/>
            <a:p>
              <a:pPr eaLnBrk="1" fontAlgn="auto" hangingPunct="1">
                <a:spcBef>
                  <a:spcPts val="0"/>
                </a:spcBef>
                <a:spcAft>
                  <a:spcPts val="0"/>
                </a:spcAft>
              </a:pPr>
              <a:r>
                <a:rPr lang="en-GB" sz="750" cap="all" dirty="0">
                  <a:solidFill>
                    <a:srgbClr val="1E7FB8"/>
                  </a:solidFill>
                  <a:latin typeface="Corbel" panose="020B0503020204020204" pitchFamily="34" charset="0"/>
                  <a:cs typeface="+mn-cs"/>
                </a:rPr>
                <a:t>Health</a:t>
              </a:r>
            </a:p>
          </p:txBody>
        </p:sp>
        <p:grpSp>
          <p:nvGrpSpPr>
            <p:cNvPr id="11" name="Group 10"/>
            <p:cNvGrpSpPr/>
            <p:nvPr/>
          </p:nvGrpSpPr>
          <p:grpSpPr>
            <a:xfrm>
              <a:off x="5525840" y="3618320"/>
              <a:ext cx="1879457" cy="439345"/>
              <a:chOff x="5525840" y="3618320"/>
              <a:chExt cx="1879457" cy="439345"/>
            </a:xfrm>
          </p:grpSpPr>
          <p:sp>
            <p:nvSpPr>
              <p:cNvPr id="12" name="TextBox 11"/>
              <p:cNvSpPr txBox="1"/>
              <p:nvPr/>
            </p:nvSpPr>
            <p:spPr>
              <a:xfrm>
                <a:off x="6494240" y="3838374"/>
                <a:ext cx="889168" cy="219291"/>
              </a:xfrm>
              <a:prstGeom prst="rect">
                <a:avLst/>
              </a:prstGeom>
              <a:noFill/>
            </p:spPr>
            <p:txBody>
              <a:bodyPr wrap="square" rtlCol="0">
                <a:spAutoFit/>
              </a:bodyPr>
              <a:lstStyle/>
              <a:p>
                <a:pPr eaLnBrk="1" fontAlgn="auto" hangingPunct="1">
                  <a:spcBef>
                    <a:spcPts val="0"/>
                  </a:spcBef>
                  <a:spcAft>
                    <a:spcPts val="0"/>
                  </a:spcAft>
                </a:pPr>
                <a:r>
                  <a:rPr lang="en-GB" sz="825" spc="-60" dirty="0">
                    <a:solidFill>
                      <a:srgbClr val="1E7FB8"/>
                    </a:solidFill>
                    <a:latin typeface="Corbel" panose="020B0503020204020204" pitchFamily="34" charset="0"/>
                    <a:cs typeface="+mn-cs"/>
                  </a:rPr>
                  <a:t>programme</a:t>
                </a:r>
              </a:p>
            </p:txBody>
          </p:sp>
          <p:sp>
            <p:nvSpPr>
              <p:cNvPr id="13" name="TextBox 12"/>
              <p:cNvSpPr txBox="1"/>
              <p:nvPr/>
            </p:nvSpPr>
            <p:spPr>
              <a:xfrm>
                <a:off x="5525840" y="3618320"/>
                <a:ext cx="1879457" cy="323165"/>
              </a:xfrm>
              <a:prstGeom prst="rect">
                <a:avLst/>
              </a:prstGeom>
              <a:noFill/>
            </p:spPr>
            <p:txBody>
              <a:bodyPr wrap="square" rtlCol="0">
                <a:spAutoFit/>
              </a:bodyPr>
              <a:lstStyle/>
              <a:p>
                <a:pPr eaLnBrk="1" fontAlgn="auto" hangingPunct="1">
                  <a:spcBef>
                    <a:spcPts val="0"/>
                  </a:spcBef>
                  <a:spcAft>
                    <a:spcPts val="0"/>
                  </a:spcAft>
                </a:pPr>
                <a:r>
                  <a:rPr lang="en-GB" sz="1500" b="1" cap="all" spc="-6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4" name="Picture 1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23394" y="6108274"/>
            <a:ext cx="2754284" cy="63309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cxnSp>
        <p:nvCxnSpPr>
          <p:cNvPr id="16" name="Straight Connector 15"/>
          <p:cNvCxnSpPr/>
          <p:nvPr/>
        </p:nvCxnSpPr>
        <p:spPr>
          <a:xfrm>
            <a:off x="-12288" y="6021288"/>
            <a:ext cx="1220428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
          </p:nvPr>
        </p:nvSpPr>
        <p:spPr>
          <a:xfrm>
            <a:off x="8880000" y="36001"/>
            <a:ext cx="2844800" cy="365125"/>
          </a:xfrm>
          <a:prstGeom prst="rect">
            <a:avLst/>
          </a:prstGeom>
        </p:spPr>
        <p:txBody>
          <a:bodyPr vert="horz" lIns="91440" tIns="45720" rIns="91440" bIns="45720" rtlCol="0" anchor="ctr"/>
          <a:lstStyle>
            <a:lvl1pPr algn="r">
              <a:defRPr sz="900">
                <a:solidFill>
                  <a:schemeClr val="bg1"/>
                </a:solidFill>
                <a:latin typeface="Segoe Condensed" panose="020B0606040200020203" pitchFamily="34" charset="0"/>
              </a:defRPr>
            </a:lvl1pPr>
          </a:lstStyle>
          <a:p>
            <a:fld id="{241EB5C9-1307-BA42-ABA2-0BC069CD8E7F}" type="datetimeFigureOut">
              <a:rPr lang="en-US" smtClean="0"/>
              <a:t>3/12/2020</a:t>
            </a:fld>
            <a:endParaRPr lang="en-US"/>
          </a:p>
        </p:txBody>
      </p:sp>
    </p:spTree>
    <p:extLst>
      <p:ext uri="{BB962C8B-B14F-4D97-AF65-F5344CB8AC3E}">
        <p14:creationId xmlns:p14="http://schemas.microsoft.com/office/powerpoint/2010/main" val="2901911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spcBef>
          <a:spcPct val="0"/>
        </a:spcBef>
        <a:buNone/>
        <a:defRPr sz="3300" b="1" kern="1200">
          <a:solidFill>
            <a:schemeClr val="bg1"/>
          </a:solidFill>
          <a:latin typeface="Segoe Condensed" panose="020B0606040200020203"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b="1" kern="1200">
          <a:solidFill>
            <a:schemeClr val="tx1">
              <a:lumMod val="50000"/>
              <a:lumOff val="50000"/>
            </a:schemeClr>
          </a:solidFill>
          <a:latin typeface="Segoe Condensed" panose="020B0606040200020203"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b="1" kern="1200">
          <a:solidFill>
            <a:schemeClr val="tx1">
              <a:lumMod val="50000"/>
              <a:lumOff val="50000"/>
            </a:schemeClr>
          </a:solidFill>
          <a:latin typeface="Segoe Condensed" panose="020B0606040200020203"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b="1" kern="1200">
          <a:solidFill>
            <a:schemeClr val="tx1">
              <a:lumMod val="50000"/>
              <a:lumOff val="50000"/>
            </a:schemeClr>
          </a:solidFill>
          <a:latin typeface="Segoe Condensed" panose="020B0606040200020203"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b="1" kern="1200">
          <a:solidFill>
            <a:schemeClr val="tx1">
              <a:lumMod val="50000"/>
              <a:lumOff val="50000"/>
            </a:schemeClr>
          </a:solidFill>
          <a:latin typeface="Segoe Condensed" panose="020B0606040200020203"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6EA411-2763-40D3-9A60-CE013C872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F15AD8-0EAB-4BD5-A0E8-CDAFAC3705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397D27-3170-4D32-AC77-54AE4A297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24AC9-E73A-4538-80DA-6CE22940149C}" type="datetimeFigureOut">
              <a:rPr lang="en-GB" smtClean="0"/>
              <a:t>12/03/2020</a:t>
            </a:fld>
            <a:endParaRPr lang="en-GB" dirty="0"/>
          </a:p>
        </p:txBody>
      </p:sp>
      <p:sp>
        <p:nvSpPr>
          <p:cNvPr id="5" name="Footer Placeholder 4">
            <a:extLst>
              <a:ext uri="{FF2B5EF4-FFF2-40B4-BE49-F238E27FC236}">
                <a16:creationId xmlns:a16="http://schemas.microsoft.com/office/drawing/2014/main" id="{9991E21F-19F4-4381-83DA-BDC2CE6549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6C54973-0221-43CF-9093-48F8665D86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AF7BE-D3B1-4E36-BDA2-F3C168A93CEF}" type="slidenum">
              <a:rPr lang="en-GB" smtClean="0"/>
              <a:t>‹#›</a:t>
            </a:fld>
            <a:endParaRPr lang="en-GB" dirty="0"/>
          </a:p>
        </p:txBody>
      </p:sp>
    </p:spTree>
    <p:extLst>
      <p:ext uri="{BB962C8B-B14F-4D97-AF65-F5344CB8AC3E}">
        <p14:creationId xmlns:p14="http://schemas.microsoft.com/office/powerpoint/2010/main" val="678971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a:solidFill>
                  <a:schemeClr val="tx1"/>
                </a:solidFill>
              </a:rPr>
              <a:t>Update on COVID-19</a:t>
            </a:r>
          </a:p>
        </p:txBody>
      </p:sp>
      <p:sp>
        <p:nvSpPr>
          <p:cNvPr id="3" name="Content Placeholder 2"/>
          <p:cNvSpPr>
            <a:spLocks noGrp="1"/>
          </p:cNvSpPr>
          <p:nvPr>
            <p:ph type="subTitle" idx="1"/>
          </p:nvPr>
        </p:nvSpPr>
        <p:spPr/>
        <p:txBody>
          <a:bodyPr/>
          <a:lstStyle/>
          <a:p>
            <a:pPr marL="0" indent="0">
              <a:buNone/>
            </a:pPr>
            <a:r>
              <a:rPr dirty="0"/>
              <a:t>12 March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8353C5-7832-154F-97C5-1A444913D30D}"/>
              </a:ext>
            </a:extLst>
          </p:cNvPr>
          <p:cNvSpPr/>
          <p:nvPr/>
        </p:nvSpPr>
        <p:spPr>
          <a:xfrm>
            <a:off x="474562" y="205027"/>
            <a:ext cx="11029802" cy="31393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Public health emergency </a:t>
            </a:r>
            <a:endParaRPr kumimoji="0" lang="en-CH"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Solidarity core protocol</a:t>
            </a:r>
            <a:endParaRPr kumimoji="0" lang="en-CH" sz="6600" b="1"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rPr>
              <a:t> </a:t>
            </a:r>
            <a:endParaRPr kumimoji="0" lang="en-CH" sz="2000" b="0" i="0"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 international study of treatments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 COVID-19 in </a:t>
            </a:r>
            <a:r>
              <a:rPr kumimoji="0" lang="en-US" sz="32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hospitalized</a:t>
            </a:r>
            <a:r>
              <a:rPr kumimoji="0" lang="en-US" sz="36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patients</a:t>
            </a:r>
            <a:endParaRPr kumimoji="0" lang="en-US" sz="3600" b="0" i="1" u="none" strike="noStrike" kern="1200" cap="none" spc="0" normalizeH="0" baseline="0" noProof="0" dirty="0">
              <a:ln>
                <a:noFill/>
              </a:ln>
              <a:solidFill>
                <a:srgbClr val="4472C4"/>
              </a:solidFill>
              <a:effectLst/>
              <a:uLnTx/>
              <a:uFillTx/>
              <a:latin typeface="Century Gothic" panose="020B0502020202020204" pitchFamily="34" charset="0"/>
              <a:ea typeface="+mn-ea"/>
              <a:cs typeface="+mn-cs"/>
            </a:endParaRPr>
          </a:p>
        </p:txBody>
      </p:sp>
      <p:pic>
        <p:nvPicPr>
          <p:cNvPr id="6" name="Picture 5">
            <a:extLst>
              <a:ext uri="{FF2B5EF4-FFF2-40B4-BE49-F238E27FC236}">
                <a16:creationId xmlns:a16="http://schemas.microsoft.com/office/drawing/2014/main" id="{A23652E4-0D34-8446-AC47-D4F27A3C55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16527" y="6158761"/>
            <a:ext cx="2864128" cy="784988"/>
          </a:xfrm>
          <a:prstGeom prst="rect">
            <a:avLst/>
          </a:prstGeom>
          <a:noFill/>
        </p:spPr>
      </p:pic>
      <p:sp>
        <p:nvSpPr>
          <p:cNvPr id="3" name="Rectangle 2">
            <a:extLst>
              <a:ext uri="{FF2B5EF4-FFF2-40B4-BE49-F238E27FC236}">
                <a16:creationId xmlns:a16="http://schemas.microsoft.com/office/drawing/2014/main" id="{BF2CEAB0-CF09-C747-9463-E213B33D9A2A}"/>
              </a:ext>
            </a:extLst>
          </p:cNvPr>
          <p:cNvSpPr/>
          <p:nvPr/>
        </p:nvSpPr>
        <p:spPr>
          <a:xfrm>
            <a:off x="474562" y="3513653"/>
            <a:ext cx="11601691" cy="2677656"/>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main objective of this study is to provide </a:t>
            </a: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reliable estimates of the effects of antiviral treatments on in-hospital mortality.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H"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secondary objectives are to assess the effects of such antivirals on duration of hospital stay and, on receipt of ventilation or intensive care.</a:t>
            </a:r>
            <a:endParaRPr kumimoji="0" lang="en-CH"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5838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163A-3A90-E548-87F9-98E15E9642BF}"/>
              </a:ext>
            </a:extLst>
          </p:cNvPr>
          <p:cNvSpPr>
            <a:spLocks noGrp="1"/>
          </p:cNvSpPr>
          <p:nvPr>
            <p:ph type="title"/>
          </p:nvPr>
        </p:nvSpPr>
        <p:spPr>
          <a:xfrm>
            <a:off x="591736" y="136525"/>
            <a:ext cx="10515600" cy="1325563"/>
          </a:xfrm>
        </p:spPr>
        <p:txBody>
          <a:bodyPr/>
          <a:lstStyle/>
          <a:p>
            <a:r>
              <a:rPr lang="en-GB" sz="3733" b="1" dirty="0">
                <a:latin typeface="Century Gothic" panose="020B0502020202020204" pitchFamily="34" charset="0"/>
              </a:rPr>
              <a:t>Randomisation</a:t>
            </a:r>
            <a:endParaRPr lang="en-CH" sz="3733"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274858DF-4444-B047-8BF8-E3418A7AF322}"/>
              </a:ext>
            </a:extLst>
          </p:cNvPr>
          <p:cNvSpPr>
            <a:spLocks noGrp="1"/>
          </p:cNvSpPr>
          <p:nvPr>
            <p:ph idx="1"/>
          </p:nvPr>
        </p:nvSpPr>
        <p:spPr>
          <a:xfrm>
            <a:off x="608669" y="1556646"/>
            <a:ext cx="10963656" cy="4799704"/>
          </a:xfrm>
        </p:spPr>
        <p:txBody>
          <a:bodyPr>
            <a:normAutofit/>
          </a:bodyPr>
          <a:lstStyle/>
          <a:p>
            <a:pPr marL="0" indent="0">
              <a:buNone/>
            </a:pPr>
            <a:r>
              <a:rPr lang="en-GB" sz="2400" dirty="0">
                <a:latin typeface="Century Gothic" panose="020B0502020202020204" pitchFamily="34" charset="0"/>
              </a:rPr>
              <a:t>Adults (age ≥18 years) recently hospitalised or already in hospital for COVID-19 who have given informed consent are randomly allocated between up to five treatments.</a:t>
            </a:r>
          </a:p>
          <a:p>
            <a:endParaRPr lang="en-GB" sz="2400" dirty="0">
              <a:latin typeface="Century Gothic" panose="020B0502020202020204" pitchFamily="34" charset="0"/>
            </a:endParaRPr>
          </a:p>
          <a:p>
            <a:pPr marL="0" indent="0">
              <a:buNone/>
            </a:pPr>
            <a:r>
              <a:rPr lang="en-GB" sz="2400" dirty="0">
                <a:latin typeface="Century Gothic" panose="020B0502020202020204" pitchFamily="34" charset="0"/>
              </a:rPr>
              <a:t>Patients will be  randomly allocated between up to five study arms:</a:t>
            </a:r>
          </a:p>
          <a:p>
            <a:pPr marL="0" indent="0">
              <a:buNone/>
            </a:pPr>
            <a:r>
              <a:rPr lang="en-GB" sz="2400" dirty="0">
                <a:latin typeface="Century Gothic" panose="020B0502020202020204" pitchFamily="34" charset="0"/>
              </a:rPr>
              <a:t>1 - the usual standard of care in each hospital. </a:t>
            </a:r>
          </a:p>
          <a:p>
            <a:pPr marL="0" indent="0">
              <a:buNone/>
            </a:pPr>
            <a:r>
              <a:rPr lang="en-GB" sz="2400" dirty="0">
                <a:latin typeface="Century Gothic" panose="020B0502020202020204" pitchFamily="34" charset="0"/>
              </a:rPr>
              <a:t>2 - Remdesivir </a:t>
            </a:r>
          </a:p>
          <a:p>
            <a:pPr marL="0" indent="0">
              <a:buNone/>
            </a:pPr>
            <a:r>
              <a:rPr lang="en-GB" sz="2400" dirty="0">
                <a:latin typeface="Century Gothic" panose="020B0502020202020204" pitchFamily="34" charset="0"/>
              </a:rPr>
              <a:t>3 - Lopinavir/Ritonavir </a:t>
            </a:r>
          </a:p>
          <a:p>
            <a:pPr marL="0" indent="0">
              <a:buNone/>
            </a:pPr>
            <a:r>
              <a:rPr lang="en-GB" sz="2400" dirty="0">
                <a:latin typeface="Century Gothic" panose="020B0502020202020204" pitchFamily="34" charset="0"/>
              </a:rPr>
              <a:t>4 - Lopinavir/Ritonavir plus Interferon (β1b) </a:t>
            </a:r>
          </a:p>
          <a:p>
            <a:pPr marL="0" indent="0">
              <a:buNone/>
            </a:pPr>
            <a:r>
              <a:rPr lang="en-GB" sz="2400" dirty="0">
                <a:latin typeface="Century Gothic" panose="020B0502020202020204" pitchFamily="34" charset="0"/>
              </a:rPr>
              <a:t>5 - Further anti-viral drugs or combinations may well emerge that require evaluation. Chloroquine is among those being considered. </a:t>
            </a:r>
          </a:p>
          <a:p>
            <a:pPr marL="0" indent="0">
              <a:buNone/>
            </a:pPr>
            <a:endParaRPr lang="en-GB" sz="24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290A1D91-1451-B943-A120-E1CBEB4C07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AF7BE-D3B1-4E36-BDA2-F3C168A93C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71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951A4C-18B2-1542-9D9B-4584B16640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AF7BE-D3B1-4E36-BDA2-F3C168A93C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B3BBEF50-21E1-BB4A-A94B-7569BDBB181F}"/>
              </a:ext>
            </a:extLst>
          </p:cNvPr>
          <p:cNvGraphicFramePr>
            <a:graphicFrameLocks noGrp="1"/>
          </p:cNvGraphicFramePr>
          <p:nvPr>
            <p:extLst/>
          </p:nvPr>
        </p:nvGraphicFramePr>
        <p:xfrm>
          <a:off x="297084" y="136528"/>
          <a:ext cx="11597832" cy="6587533"/>
        </p:xfrm>
        <a:graphic>
          <a:graphicData uri="http://schemas.openxmlformats.org/drawingml/2006/table">
            <a:tbl>
              <a:tblPr firstRow="1" firstCol="1" bandRow="1">
                <a:tableStyleId>{D7AC3CCA-C797-4891-BE02-D94E43425B78}</a:tableStyleId>
              </a:tblPr>
              <a:tblGrid>
                <a:gridCol w="661503">
                  <a:extLst>
                    <a:ext uri="{9D8B030D-6E8A-4147-A177-3AD203B41FA5}">
                      <a16:colId xmlns:a16="http://schemas.microsoft.com/office/drawing/2014/main" val="992268389"/>
                    </a:ext>
                  </a:extLst>
                </a:gridCol>
                <a:gridCol w="10936329">
                  <a:extLst>
                    <a:ext uri="{9D8B030D-6E8A-4147-A177-3AD203B41FA5}">
                      <a16:colId xmlns:a16="http://schemas.microsoft.com/office/drawing/2014/main" val="3930933485"/>
                    </a:ext>
                  </a:extLst>
                </a:gridCol>
              </a:tblGrid>
              <a:tr h="713780">
                <a:tc gridSpan="2">
                  <a:txBody>
                    <a:bodyPr/>
                    <a:lstStyle/>
                    <a:p>
                      <a:pPr>
                        <a:spcAft>
                          <a:spcPts val="0"/>
                        </a:spcAft>
                      </a:pPr>
                      <a:r>
                        <a:rPr lang="en-GB" sz="1900" dirty="0">
                          <a:effectLst/>
                        </a:rPr>
                        <a:t> </a:t>
                      </a:r>
                      <a:r>
                        <a:rPr lang="en-GB" sz="4400" dirty="0"/>
                        <a:t>Simplicity of procedures</a:t>
                      </a:r>
                    </a:p>
                  </a:txBody>
                  <a:tcPr marL="43395" marR="43395" marT="22903" marB="2290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spcAft>
                          <a:spcPts val="0"/>
                        </a:spcAft>
                      </a:pPr>
                      <a:endParaRPr lang="en-CH" sz="4300" dirty="0">
                        <a:solidFill>
                          <a:srgbClr val="00000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43395" marR="43395" marT="22903" marB="22903">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6797103"/>
                  </a:ext>
                </a:extLst>
              </a:tr>
              <a:tr h="739911">
                <a:tc>
                  <a:txBody>
                    <a:bodyPr/>
                    <a:lstStyle/>
                    <a:p>
                      <a:pPr algn="ctr">
                        <a:spcAft>
                          <a:spcPts val="0"/>
                        </a:spcAft>
                      </a:pPr>
                      <a:r>
                        <a:rPr lang="en-GB" sz="2700">
                          <a:effectLst/>
                        </a:rPr>
                        <a:t>1</a:t>
                      </a:r>
                      <a:endParaRPr lang="en-CH" sz="2700">
                        <a:solidFill>
                          <a:srgbClr val="00000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43395" marR="43395" marT="22903" marB="22903">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dirty="0">
                          <a:effectLst/>
                        </a:rPr>
                        <a:t>Start enrolment via study website - Global enrolment and randomisation center.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rPr>
                        <a:t>Hospital, the ID of the randomising health staff</a:t>
                      </a:r>
                    </a:p>
                  </a:txBody>
                  <a:tcPr marL="43395" marR="43395" marT="22903" marB="229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8445655"/>
                  </a:ext>
                </a:extLst>
              </a:tr>
              <a:tr h="540052">
                <a:tc>
                  <a:txBody>
                    <a:bodyPr/>
                    <a:lstStyle/>
                    <a:p>
                      <a:pPr algn="ctr">
                        <a:spcAft>
                          <a:spcPts val="0"/>
                        </a:spcAft>
                      </a:pPr>
                      <a:r>
                        <a:rPr lang="en-GB" sz="2700" dirty="0">
                          <a:effectLst/>
                        </a:rPr>
                        <a:t>2</a:t>
                      </a:r>
                      <a:endParaRPr lang="en-CH" sz="2700" dirty="0">
                        <a:solidFill>
                          <a:srgbClr val="00000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43395" marR="43395" marT="22903" marB="22903">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en-GB" sz="2100" dirty="0">
                          <a:effectLst/>
                        </a:rPr>
                        <a:t>Obtain informed consent</a:t>
                      </a:r>
                      <a:endParaRPr lang="en-GB" sz="2100" b="1" dirty="0">
                        <a:effectLst/>
                        <a:latin typeface="Century Gothic" panose="020B0502020202020204" pitchFamily="34" charset="0"/>
                      </a:endParaRPr>
                    </a:p>
                  </a:txBody>
                  <a:tcPr marL="43395" marR="43395" marT="22903" marB="229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91872698"/>
                  </a:ext>
                </a:extLst>
              </a:tr>
              <a:tr h="1867679">
                <a:tc>
                  <a:txBody>
                    <a:bodyPr/>
                    <a:lstStyle/>
                    <a:p>
                      <a:pPr algn="ctr">
                        <a:spcAft>
                          <a:spcPts val="0"/>
                        </a:spcAft>
                      </a:pPr>
                      <a:r>
                        <a:rPr lang="en-GB" sz="2700" dirty="0">
                          <a:effectLst/>
                        </a:rPr>
                        <a:t>3</a:t>
                      </a:r>
                      <a:endParaRPr lang="en-CH" sz="2700" dirty="0">
                        <a:solidFill>
                          <a:srgbClr val="00000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43395" marR="43395" marT="22903" marB="22903">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en-GB" sz="2100" dirty="0">
                          <a:effectLst/>
                        </a:rPr>
                        <a:t>Enter registration information </a:t>
                      </a:r>
                    </a:p>
                    <a:p>
                      <a:pPr>
                        <a:spcAft>
                          <a:spcPts val="0"/>
                        </a:spcAft>
                      </a:pPr>
                      <a:r>
                        <a:rPr lang="en-GB" sz="1800" dirty="0">
                          <a:effectLst/>
                        </a:rPr>
                        <a:t>Patient ID, age, sex </a:t>
                      </a:r>
                    </a:p>
                    <a:p>
                      <a:pPr>
                        <a:spcAft>
                          <a:spcPts val="0"/>
                        </a:spcAft>
                      </a:pPr>
                      <a:r>
                        <a:rPr lang="en-GB" sz="1800" dirty="0">
                          <a:effectLst/>
                        </a:rPr>
                        <a:t>Patient characteristics (diabetes, heart disease, chronic pulmonary disease, asthma, tuberculosis, HIV infection, current smoking)  </a:t>
                      </a:r>
                    </a:p>
                    <a:p>
                      <a:pPr>
                        <a:spcAft>
                          <a:spcPts val="0"/>
                        </a:spcAft>
                      </a:pPr>
                      <a:r>
                        <a:rPr lang="en-GB" sz="1800" dirty="0">
                          <a:effectLst/>
                        </a:rPr>
                        <a:t>COVID severity at entry (shortness of breath, administration of oxygen, provision of ventilation and, if already imaged, any major radiological abnormality).</a:t>
                      </a:r>
                      <a:endParaRPr lang="en-GB" sz="1800" dirty="0">
                        <a:effectLst/>
                        <a:latin typeface="Century Gothic" panose="020B0502020202020204" pitchFamily="34" charset="0"/>
                      </a:endParaRPr>
                    </a:p>
                  </a:txBody>
                  <a:tcPr marL="43395" marR="43395" marT="22903" marB="229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53923856"/>
                  </a:ext>
                </a:extLst>
              </a:tr>
              <a:tr h="585055">
                <a:tc>
                  <a:txBody>
                    <a:bodyPr/>
                    <a:lstStyle/>
                    <a:p>
                      <a:pPr algn="ctr">
                        <a:spcAft>
                          <a:spcPts val="0"/>
                        </a:spcAft>
                      </a:pPr>
                      <a:r>
                        <a:rPr lang="en-GB" sz="2700" dirty="0">
                          <a:effectLst/>
                        </a:rPr>
                        <a:t>4</a:t>
                      </a:r>
                      <a:endParaRPr lang="en-CH" sz="2700" dirty="0">
                        <a:solidFill>
                          <a:srgbClr val="00000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43395" marR="43395" marT="22903" marB="22903">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en-GB" sz="2100" dirty="0">
                          <a:effectLst/>
                        </a:rPr>
                        <a:t>Proceed with randomisation</a:t>
                      </a:r>
                      <a:endParaRPr lang="en-CH" sz="2100" b="1" dirty="0">
                        <a:solidFill>
                          <a:srgbClr val="00000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43395" marR="43395" marT="22903" marB="229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99128240"/>
                  </a:ext>
                </a:extLst>
              </a:tr>
              <a:tr h="607558">
                <a:tc>
                  <a:txBody>
                    <a:bodyPr/>
                    <a:lstStyle/>
                    <a:p>
                      <a:pPr algn="ctr">
                        <a:spcAft>
                          <a:spcPts val="0"/>
                        </a:spcAft>
                      </a:pPr>
                      <a:r>
                        <a:rPr lang="en-GB" sz="2700" dirty="0">
                          <a:effectLst/>
                        </a:rPr>
                        <a:t>5</a:t>
                      </a:r>
                      <a:endParaRPr lang="en-CH" sz="2700" dirty="0">
                        <a:solidFill>
                          <a:srgbClr val="00000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43395" marR="43395" marT="22903" marB="22903">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en-GB" sz="2100" dirty="0">
                          <a:effectLst/>
                        </a:rPr>
                        <a:t>Initiate administration of drug allocated</a:t>
                      </a:r>
                      <a:endParaRPr lang="en-CH" sz="2100" b="1" dirty="0">
                        <a:solidFill>
                          <a:srgbClr val="00000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43395" marR="43395" marT="22903" marB="229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0130234"/>
                  </a:ext>
                </a:extLst>
              </a:tr>
              <a:tr h="1530912">
                <a:tc>
                  <a:txBody>
                    <a:bodyPr/>
                    <a:lstStyle/>
                    <a:p>
                      <a:pPr algn="ctr">
                        <a:spcAft>
                          <a:spcPts val="0"/>
                        </a:spcAft>
                      </a:pPr>
                      <a:r>
                        <a:rPr lang="en-GB" sz="2700" dirty="0">
                          <a:effectLst/>
                        </a:rPr>
                        <a:t>6</a:t>
                      </a:r>
                      <a:endParaRPr lang="en-CH" sz="2700" dirty="0">
                        <a:solidFill>
                          <a:srgbClr val="000000"/>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43395" marR="43395" marT="22903" marB="22903">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en-GB" sz="2100" dirty="0">
                          <a:effectLst/>
                        </a:rPr>
                        <a:t>At the end of hospitalization, enter information on  3 main patient outcomes (while in hospital)</a:t>
                      </a:r>
                      <a:endParaRPr lang="en-CH" sz="2100" dirty="0">
                        <a:effectLst/>
                      </a:endParaRPr>
                    </a:p>
                    <a:p>
                      <a:pPr marL="342900" lvl="0" indent="-342900">
                        <a:spcAft>
                          <a:spcPts val="0"/>
                        </a:spcAft>
                        <a:buFont typeface="Courier New" panose="02070309020205020404" pitchFamily="49" charset="0"/>
                        <a:buChar char="o"/>
                      </a:pPr>
                      <a:r>
                        <a:rPr lang="en-GB" sz="2100" dirty="0">
                          <a:effectLst/>
                        </a:rPr>
                        <a:t>Provision of ventilation or intensive care</a:t>
                      </a:r>
                      <a:endParaRPr lang="en-CH" sz="2100" dirty="0">
                        <a:effectLst/>
                      </a:endParaRPr>
                    </a:p>
                    <a:p>
                      <a:pPr marL="342900" lvl="0" indent="-342900">
                        <a:spcAft>
                          <a:spcPts val="0"/>
                        </a:spcAft>
                        <a:buFont typeface="Courier New" panose="02070309020205020404" pitchFamily="49" charset="0"/>
                        <a:buChar char="o"/>
                      </a:pPr>
                      <a:r>
                        <a:rPr lang="en-GB" sz="2100" dirty="0">
                          <a:effectLst/>
                        </a:rPr>
                        <a:t>Duration of hospital stay </a:t>
                      </a:r>
                    </a:p>
                    <a:p>
                      <a:pPr marL="342900" lvl="0" indent="-342900">
                        <a:spcAft>
                          <a:spcPts val="0"/>
                        </a:spcAft>
                        <a:buFont typeface="Courier New" panose="02070309020205020404" pitchFamily="49" charset="0"/>
                        <a:buChar char="o"/>
                      </a:pPr>
                      <a:r>
                        <a:rPr lang="en-GB" sz="2100" dirty="0">
                          <a:effectLst/>
                        </a:rPr>
                        <a:t>Mortality </a:t>
                      </a:r>
                      <a:endParaRPr lang="en-CH" sz="2100" dirty="0">
                        <a:effectLst/>
                        <a:latin typeface="Century Gothic" panose="020B0502020202020204" pitchFamily="34" charset="0"/>
                      </a:endParaRPr>
                    </a:p>
                  </a:txBody>
                  <a:tcPr marL="43395" marR="43395" marT="22903" marB="2290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6127380"/>
                  </a:ext>
                </a:extLst>
              </a:tr>
            </a:tbl>
          </a:graphicData>
        </a:graphic>
      </p:graphicFrame>
    </p:spTree>
    <p:extLst>
      <p:ext uri="{BB962C8B-B14F-4D97-AF65-F5344CB8AC3E}">
        <p14:creationId xmlns:p14="http://schemas.microsoft.com/office/powerpoint/2010/main" val="151395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3BC3-FFB3-BF45-A68C-64D57D903C86}"/>
              </a:ext>
            </a:extLst>
          </p:cNvPr>
          <p:cNvSpPr>
            <a:spLocks noGrp="1"/>
          </p:cNvSpPr>
          <p:nvPr>
            <p:ph type="title"/>
          </p:nvPr>
        </p:nvSpPr>
        <p:spPr>
          <a:xfrm>
            <a:off x="595131" y="0"/>
            <a:ext cx="10515600" cy="1325563"/>
          </a:xfrm>
        </p:spPr>
        <p:txBody>
          <a:bodyPr/>
          <a:lstStyle/>
          <a:p>
            <a:r>
              <a:rPr lang="en-GB" sz="3200" b="1" dirty="0">
                <a:latin typeface="Century Gothic" panose="020B0502020202020204" pitchFamily="34" charset="0"/>
                <a:ea typeface="SimSun" panose="02010600030101010101" pitchFamily="2" charset="-122"/>
                <a:cs typeface="Times New Roman" panose="02020603050405020304" pitchFamily="18" charset="0"/>
              </a:rPr>
              <a:t>Adaptive design</a:t>
            </a:r>
            <a:endParaRPr lang="en-CH" sz="3200" b="1" dirty="0"/>
          </a:p>
        </p:txBody>
      </p:sp>
      <p:sp>
        <p:nvSpPr>
          <p:cNvPr id="3" name="Content Placeholder 2">
            <a:extLst>
              <a:ext uri="{FF2B5EF4-FFF2-40B4-BE49-F238E27FC236}">
                <a16:creationId xmlns:a16="http://schemas.microsoft.com/office/drawing/2014/main" id="{EE0FDBB0-39A6-3B47-8702-9A7BF9E5EE08}"/>
              </a:ext>
            </a:extLst>
          </p:cNvPr>
          <p:cNvSpPr>
            <a:spLocks noGrp="1"/>
          </p:cNvSpPr>
          <p:nvPr>
            <p:ph idx="1"/>
          </p:nvPr>
        </p:nvSpPr>
        <p:spPr>
          <a:xfrm>
            <a:off x="418797" y="1192704"/>
            <a:ext cx="11387380" cy="3529768"/>
          </a:xfrm>
        </p:spPr>
        <p:txBody>
          <a:bodyPr/>
          <a:lstStyle/>
          <a:p>
            <a:r>
              <a:rPr lang="en-GB" sz="2400" dirty="0">
                <a:latin typeface="Century Gothic" panose="020B0502020202020204" pitchFamily="34" charset="0"/>
                <a:ea typeface="SimSun" panose="02010600030101010101" pitchFamily="2" charset="-122"/>
                <a:cs typeface="Times New Roman" panose="02020603050405020304" pitchFamily="18" charset="0"/>
              </a:rPr>
              <a:t>Extra arms (additional treatments) may be added while the trial is in progress.  </a:t>
            </a:r>
          </a:p>
          <a:p>
            <a:endParaRPr lang="en-CH" sz="2400" dirty="0">
              <a:latin typeface="Century Gothic" panose="020B0502020202020204" pitchFamily="34" charset="0"/>
              <a:ea typeface="SimSun" panose="02010600030101010101" pitchFamily="2" charset="-122"/>
              <a:cs typeface="Times New Roman" panose="02020603050405020304" pitchFamily="18" charset="0"/>
            </a:endParaRPr>
          </a:p>
          <a:p>
            <a:r>
              <a:rPr lang="en-GB" sz="2400" dirty="0">
                <a:latin typeface="Century Gothic" panose="020B0502020202020204" pitchFamily="34" charset="0"/>
                <a:ea typeface="SimSun" panose="02010600030101010101" pitchFamily="2" charset="-122"/>
                <a:cs typeface="Times New Roman" panose="02020603050405020304" pitchFamily="18" charset="0"/>
              </a:rPr>
              <a:t>Interim analyses will be monitored by a Global Data and Safety Monitoring Committee. </a:t>
            </a:r>
          </a:p>
          <a:p>
            <a:endParaRPr lang="en-GB" sz="2400" dirty="0">
              <a:latin typeface="Century Gothic" panose="020B0502020202020204" pitchFamily="34" charset="0"/>
              <a:ea typeface="SimSun" panose="02010600030101010101" pitchFamily="2" charset="-122"/>
              <a:cs typeface="Times New Roman" panose="02020603050405020304" pitchFamily="18" charset="0"/>
            </a:endParaRPr>
          </a:p>
          <a:p>
            <a:r>
              <a:rPr lang="en-GB" sz="2400" dirty="0">
                <a:latin typeface="Century Gothic" panose="020B0502020202020204" pitchFamily="34" charset="0"/>
                <a:ea typeface="SimSun" panose="02010600030101010101" pitchFamily="2" charset="-122"/>
                <a:cs typeface="Times New Roman" panose="02020603050405020304" pitchFamily="18" charset="0"/>
              </a:rPr>
              <a:t>In the light of these, and any other evidence they seek, the committee will advise if in their view, be discontinued</a:t>
            </a:r>
          </a:p>
          <a:p>
            <a:endParaRPr lang="en-CH" sz="2400" dirty="0"/>
          </a:p>
        </p:txBody>
      </p:sp>
      <p:sp>
        <p:nvSpPr>
          <p:cNvPr id="4" name="Slide Number Placeholder 3">
            <a:extLst>
              <a:ext uri="{FF2B5EF4-FFF2-40B4-BE49-F238E27FC236}">
                <a16:creationId xmlns:a16="http://schemas.microsoft.com/office/drawing/2014/main" id="{BAA5D003-AF2B-9440-BAC9-2ACD80C5BD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AF7BE-D3B1-4E36-BDA2-F3C168A93C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2A6CA52-DE48-D54C-A303-541C00EE55C7}"/>
              </a:ext>
            </a:extLst>
          </p:cNvPr>
          <p:cNvSpPr/>
          <p:nvPr/>
        </p:nvSpPr>
        <p:spPr>
          <a:xfrm>
            <a:off x="838199" y="4896122"/>
            <a:ext cx="10863323" cy="1631216"/>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Add-on studies - Particular countries, or particular groups of hospitals, may want to collaborate in adding further measurements or observations, such as serial virology, serial blood gases or chemistry, serial lung imaging, or serial documentation of other aspects of disease status (e.g. through linkage to electronic healthcare records and routine medical databases). </a:t>
            </a:r>
          </a:p>
        </p:txBody>
      </p:sp>
    </p:spTree>
    <p:extLst>
      <p:ext uri="{BB962C8B-B14F-4D97-AF65-F5344CB8AC3E}">
        <p14:creationId xmlns:p14="http://schemas.microsoft.com/office/powerpoint/2010/main" val="974155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94AE-706A-C94E-BB4C-3B1C06853424}"/>
              </a:ext>
            </a:extLst>
          </p:cNvPr>
          <p:cNvSpPr>
            <a:spLocks noGrp="1"/>
          </p:cNvSpPr>
          <p:nvPr>
            <p:ph type="title"/>
          </p:nvPr>
        </p:nvSpPr>
        <p:spPr>
          <a:xfrm>
            <a:off x="537258" y="42535"/>
            <a:ext cx="10515600" cy="1325563"/>
          </a:xfrm>
        </p:spPr>
        <p:txBody>
          <a:bodyPr/>
          <a:lstStyle/>
          <a:p>
            <a:r>
              <a:rPr lang="en-GB" sz="3733" b="1" dirty="0">
                <a:latin typeface="Century Gothic" panose="020B0502020202020204" pitchFamily="34" charset="0"/>
              </a:rPr>
              <a:t>Numbers to be randomised</a:t>
            </a:r>
            <a:endParaRPr lang="en-CH" sz="3733"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20D40044-6F69-7346-B207-968A7A2F5E6E}"/>
              </a:ext>
            </a:extLst>
          </p:cNvPr>
          <p:cNvSpPr>
            <a:spLocks noGrp="1"/>
          </p:cNvSpPr>
          <p:nvPr>
            <p:ph idx="1"/>
          </p:nvPr>
        </p:nvSpPr>
        <p:spPr>
          <a:xfrm>
            <a:off x="537258" y="1902774"/>
            <a:ext cx="10963656" cy="3307093"/>
          </a:xfrm>
        </p:spPr>
        <p:txBody>
          <a:bodyPr>
            <a:normAutofit/>
          </a:bodyPr>
          <a:lstStyle/>
          <a:p>
            <a:r>
              <a:rPr lang="en-GB" dirty="0">
                <a:latin typeface="Century Gothic" panose="020B0502020202020204" pitchFamily="34" charset="0"/>
              </a:rPr>
              <a:t>No specific sample size is specified is this public health emergency core protocol.</a:t>
            </a:r>
          </a:p>
          <a:p>
            <a:endParaRPr lang="en-GB" dirty="0">
              <a:latin typeface="Century Gothic" panose="020B0502020202020204" pitchFamily="34" charset="0"/>
            </a:endParaRPr>
          </a:p>
          <a:p>
            <a:r>
              <a:rPr lang="en-GB" dirty="0">
                <a:latin typeface="Century Gothic" panose="020B0502020202020204" pitchFamily="34" charset="0"/>
              </a:rPr>
              <a:t>The larger the numbers enrolled the more accurate the results will be, but the numbers that can be entered will depend critically on how large the epidemic becomes. </a:t>
            </a:r>
          </a:p>
          <a:p>
            <a:endParaRPr lang="en-GB" dirty="0">
              <a:latin typeface="Century Gothic" panose="020B0502020202020204" pitchFamily="34" charset="0"/>
            </a:endParaRPr>
          </a:p>
          <a:p>
            <a:pPr marL="0" indent="0">
              <a:buNone/>
            </a:pPr>
            <a:endParaRPr lang="en-CH" dirty="0">
              <a:latin typeface="Century Gothic" panose="020B0502020202020204" pitchFamily="34" charset="0"/>
            </a:endParaRPr>
          </a:p>
          <a:p>
            <a:endParaRPr lang="en-CH"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F9604DA0-602A-3E43-B16C-CABF02FFC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AF7BE-D3B1-4E36-BDA2-F3C168A93C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824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E893-281B-3546-B034-5E59FE2848BB}"/>
              </a:ext>
            </a:extLst>
          </p:cNvPr>
          <p:cNvSpPr>
            <a:spLocks noGrp="1"/>
          </p:cNvSpPr>
          <p:nvPr>
            <p:ph type="title"/>
          </p:nvPr>
        </p:nvSpPr>
        <p:spPr>
          <a:xfrm>
            <a:off x="410960" y="222810"/>
            <a:ext cx="10631609" cy="853711"/>
          </a:xfrm>
        </p:spPr>
        <p:txBody>
          <a:bodyPr/>
          <a:lstStyle/>
          <a:p>
            <a:r>
              <a:rPr lang="en-GB" sz="3733" b="1" dirty="0">
                <a:latin typeface="Century Gothic" panose="020B0502020202020204" pitchFamily="34" charset="0"/>
              </a:rPr>
              <a:t>Key Roles and Study Governance</a:t>
            </a:r>
            <a:endParaRPr lang="en-CH" sz="3733"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09C12280-669A-D840-950C-DAF119BCEF3D}"/>
              </a:ext>
            </a:extLst>
          </p:cNvPr>
          <p:cNvSpPr>
            <a:spLocks noGrp="1"/>
          </p:cNvSpPr>
          <p:nvPr>
            <p:ph idx="1"/>
          </p:nvPr>
        </p:nvSpPr>
        <p:spPr>
          <a:xfrm>
            <a:off x="524718" y="1642057"/>
            <a:ext cx="10963656" cy="1166949"/>
          </a:xfrm>
        </p:spPr>
        <p:txBody>
          <a:bodyPr>
            <a:normAutofit/>
          </a:bodyPr>
          <a:lstStyle/>
          <a:p>
            <a:pPr marL="0" indent="0">
              <a:buNone/>
            </a:pPr>
            <a:r>
              <a:rPr lang="en-GB" dirty="0">
                <a:latin typeface="Century Gothic" panose="020B0502020202020204" pitchFamily="34" charset="0"/>
              </a:rPr>
              <a:t>Interim and final trial analyses will be monitored by an independent Global Data and Safety Monitoring Committee. </a:t>
            </a:r>
          </a:p>
          <a:p>
            <a:endParaRPr lang="en-GB" sz="2400" dirty="0">
              <a:latin typeface="Century Gothic" panose="020B0502020202020204" pitchFamily="34" charset="0"/>
            </a:endParaRPr>
          </a:p>
          <a:p>
            <a:pPr marL="0" indent="0">
              <a:buNone/>
            </a:pPr>
            <a:endParaRPr lang="en-CH" sz="2400" dirty="0">
              <a:latin typeface="Century Gothic" panose="020B0502020202020204" pitchFamily="34" charset="0"/>
            </a:endParaRPr>
          </a:p>
          <a:p>
            <a:endParaRPr lang="en-CH" sz="24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A099386-8987-314D-A3E4-56F860A383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BAF7BE-D3B1-4E36-BDA2-F3C168A93C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B2CD7F4-2FDF-3841-8FB5-641AB726B154}"/>
              </a:ext>
            </a:extLst>
          </p:cNvPr>
          <p:cNvSpPr/>
          <p:nvPr/>
        </p:nvSpPr>
        <p:spPr>
          <a:xfrm>
            <a:off x="524718" y="3374543"/>
            <a:ext cx="11049966" cy="2677656"/>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The evidence on mortality must be strong enough and the range of uncertainty around the results must be narrow enough to affect national and global treatment strategies.</a:t>
            </a:r>
            <a:endParaRPr kumimoji="0" lang="en-CH" sz="2400" b="0"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The Global Data Monitoring and Safety Committee will independently evaluate these analyses and, will inform the WHO policy-making committee if at any stage the results are sufficiently robust for general release and for affecting global recommendations. </a:t>
            </a:r>
            <a:endParaRPr kumimoji="0" lang="en-CH" sz="2400" b="0"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47794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Current Situation (As of 12 Mar, 6AM Geneva Time)</a:t>
            </a:r>
          </a:p>
        </p:txBody>
      </p:sp>
      <p:sp>
        <p:nvSpPr>
          <p:cNvPr id="3" name="Content Placeholder 2"/>
          <p:cNvSpPr>
            <a:spLocks noGrp="1"/>
          </p:cNvSpPr>
          <p:nvPr>
            <p:ph sz="half" idx="1"/>
          </p:nvPr>
        </p:nvSpPr>
        <p:spPr>
          <a:xfrm>
            <a:off x="245169" y="1313543"/>
            <a:ext cx="5384800" cy="5087257"/>
          </a:xfrm>
        </p:spPr>
        <p:txBody>
          <a:bodyPr>
            <a:normAutofit fontScale="92500" lnSpcReduction="20000"/>
          </a:bodyPr>
          <a:lstStyle/>
          <a:p>
            <a:pPr marL="0" indent="0">
              <a:buNone/>
            </a:pPr>
            <a:r>
              <a:rPr b="1" dirty="0">
                <a:solidFill>
                  <a:srgbClr val="0070C0"/>
                </a:solidFill>
              </a:rPr>
              <a:t>Updates from last 24 hours</a:t>
            </a:r>
          </a:p>
          <a:p>
            <a:pPr marL="0" indent="0">
              <a:spcBef>
                <a:spcPts val="3000"/>
              </a:spcBef>
              <a:buNone/>
            </a:pPr>
            <a:r>
              <a:rPr b="1" dirty="0">
                <a:solidFill>
                  <a:schemeClr val="tx1"/>
                </a:solidFill>
              </a:rPr>
              <a:t>Outside China:</a:t>
            </a:r>
          </a:p>
          <a:p>
            <a:pPr lvl="1"/>
            <a:r>
              <a:rPr dirty="0">
                <a:solidFill>
                  <a:schemeClr val="tx1"/>
                </a:solidFill>
              </a:rPr>
              <a:t>6,487 </a:t>
            </a:r>
            <a:r>
              <a:rPr b="1" dirty="0">
                <a:solidFill>
                  <a:schemeClr val="tx1"/>
                </a:solidFill>
              </a:rPr>
              <a:t>new confirmed cases</a:t>
            </a:r>
            <a:endParaRPr lang="fr-FR" dirty="0">
              <a:solidFill>
                <a:schemeClr val="tx1"/>
              </a:solidFill>
            </a:endParaRPr>
          </a:p>
          <a:p>
            <a:pPr marL="642937" lvl="2" indent="0">
              <a:buNone/>
            </a:pPr>
            <a:r>
              <a:rPr lang="en-US" sz="1800" dirty="0">
                <a:solidFill>
                  <a:schemeClr val="tx1"/>
                </a:solidFill>
              </a:rPr>
              <a:t>4 countries and territories reported cases for the first time: </a:t>
            </a:r>
          </a:p>
          <a:p>
            <a:pPr marL="642937" lvl="2" indent="0">
              <a:buNone/>
            </a:pPr>
            <a:r>
              <a:rPr lang="en-US" sz="1800" dirty="0">
                <a:solidFill>
                  <a:schemeClr val="tx1"/>
                </a:solidFill>
              </a:rPr>
              <a:t>Turkey (1),  Honduras (2), Côte d’Ivoire (1), French Polynesia (1)</a:t>
            </a:r>
          </a:p>
          <a:p>
            <a:pPr lvl="1"/>
            <a:endParaRPr lang="fr-FR" dirty="0">
              <a:solidFill>
                <a:schemeClr val="tx1"/>
              </a:solidFill>
            </a:endParaRPr>
          </a:p>
          <a:p>
            <a:pPr lvl="1"/>
            <a:r>
              <a:rPr dirty="0">
                <a:solidFill>
                  <a:schemeClr val="tx1"/>
                </a:solidFill>
              </a:rPr>
              <a:t>306 </a:t>
            </a:r>
            <a:r>
              <a:rPr b="1" dirty="0">
                <a:solidFill>
                  <a:schemeClr val="tx1"/>
                </a:solidFill>
              </a:rPr>
              <a:t>new death</a:t>
            </a:r>
            <a:r>
              <a:rPr lang="fr-FR" b="1" dirty="0">
                <a:solidFill>
                  <a:schemeClr val="tx1"/>
                </a:solidFill>
              </a:rPr>
              <a:t>s</a:t>
            </a:r>
          </a:p>
          <a:p>
            <a:pPr marL="342900" lvl="1" indent="0">
              <a:buNone/>
            </a:pPr>
            <a:r>
              <a:rPr lang="fr-FR" dirty="0">
                <a:solidFill>
                  <a:schemeClr val="tx1"/>
                </a:solidFill>
              </a:rPr>
              <a:t>       </a:t>
            </a:r>
            <a:r>
              <a:rPr lang="en-US" dirty="0">
                <a:solidFill>
                  <a:schemeClr val="tx1"/>
                </a:solidFill>
              </a:rPr>
              <a:t>3 countries reported fatal cases for the 1st time: 	Indonesia (1), Ireland (1), Bulgaria (1)</a:t>
            </a:r>
          </a:p>
          <a:p>
            <a:pPr marL="0" indent="0">
              <a:spcBef>
                <a:spcPts val="3000"/>
              </a:spcBef>
              <a:buNone/>
            </a:pPr>
            <a:r>
              <a:rPr lang="en-US" dirty="0">
                <a:solidFill>
                  <a:schemeClr val="tx1"/>
                </a:solidFill>
              </a:rPr>
              <a:t>China:</a:t>
            </a:r>
          </a:p>
          <a:p>
            <a:pPr lvl="1"/>
            <a:r>
              <a:rPr lang="en-US" dirty="0">
                <a:solidFill>
                  <a:schemeClr val="tx1"/>
                </a:solidFill>
              </a:rPr>
              <a:t>25  new confirmed cases:  6 newly diagnosed imported cases (3 in Guangdong, 2 in Gansu, and 1 in Henan), 19 local cases (Hubei 8, Shandong 1, Taipei 1, Hong Kong SAR 9) </a:t>
            </a:r>
          </a:p>
          <a:p>
            <a:pPr lvl="1"/>
            <a:r>
              <a:rPr lang="en-US" dirty="0">
                <a:solidFill>
                  <a:schemeClr val="tx1"/>
                </a:solidFill>
              </a:rPr>
              <a:t>11 new deaths: Hubei(10), Shaanxi(1)</a:t>
            </a:r>
          </a:p>
          <a:p>
            <a:pPr marL="342900" lvl="1" indent="0">
              <a:buNone/>
            </a:pPr>
            <a:endParaRPr lang="fr-FR" dirty="0"/>
          </a:p>
        </p:txBody>
      </p:sp>
      <p:sp>
        <p:nvSpPr>
          <p:cNvPr id="4" name="Content Placeholder 3"/>
          <p:cNvSpPr>
            <a:spLocks noGrp="1"/>
          </p:cNvSpPr>
          <p:nvPr>
            <p:ph sz="half" idx="2"/>
          </p:nvPr>
        </p:nvSpPr>
        <p:spPr>
          <a:xfrm>
            <a:off x="6329802" y="1417637"/>
            <a:ext cx="5384800" cy="4525963"/>
          </a:xfrm>
        </p:spPr>
        <p:txBody>
          <a:bodyPr>
            <a:normAutofit fontScale="92500" lnSpcReduction="20000"/>
          </a:bodyPr>
          <a:lstStyle/>
          <a:p>
            <a:pPr marL="0" indent="0">
              <a:buNone/>
            </a:pPr>
            <a:r>
              <a:rPr b="1" dirty="0">
                <a:solidFill>
                  <a:srgbClr val="0070C0"/>
                </a:solidFill>
              </a:rPr>
              <a:t>Globally, between 31 Dec 2019 - 12 Mar </a:t>
            </a:r>
            <a:r>
              <a:rPr dirty="0">
                <a:solidFill>
                  <a:srgbClr val="0070C0"/>
                </a:solidFill>
              </a:rPr>
              <a:t>2020</a:t>
            </a:r>
          </a:p>
          <a:p>
            <a:pPr lvl="1"/>
            <a:r>
              <a:rPr b="1" dirty="0">
                <a:solidFill>
                  <a:schemeClr val="tx1"/>
                </a:solidFill>
              </a:rPr>
              <a:t>124,727</a:t>
            </a:r>
            <a:r>
              <a:rPr dirty="0">
                <a:solidFill>
                  <a:schemeClr val="tx1"/>
                </a:solidFill>
              </a:rPr>
              <a:t> confirmed cases</a:t>
            </a:r>
          </a:p>
          <a:p>
            <a:pPr lvl="1"/>
            <a:r>
              <a:rPr dirty="0">
                <a:solidFill>
                  <a:schemeClr val="tx1"/>
                </a:solidFill>
              </a:rPr>
              <a:t>4,608 deaths</a:t>
            </a:r>
          </a:p>
          <a:p>
            <a:pPr marL="0" indent="0">
              <a:spcBef>
                <a:spcPts val="3000"/>
              </a:spcBef>
              <a:buNone/>
            </a:pPr>
            <a:r>
              <a:rPr lang="en-US" b="1" dirty="0">
                <a:solidFill>
                  <a:schemeClr val="tx1"/>
                </a:solidFill>
              </a:rPr>
              <a:t>Outside China</a:t>
            </a:r>
          </a:p>
          <a:p>
            <a:pPr lvl="1"/>
            <a:r>
              <a:rPr b="1" dirty="0">
                <a:solidFill>
                  <a:schemeClr val="tx1"/>
                </a:solidFill>
              </a:rPr>
              <a:t>43,747</a:t>
            </a:r>
            <a:r>
              <a:rPr dirty="0">
                <a:solidFill>
                  <a:schemeClr val="tx1"/>
                </a:solidFill>
              </a:rPr>
              <a:t> cases</a:t>
            </a:r>
            <a:r>
              <a:rPr lang="fr-FR" dirty="0">
                <a:solidFill>
                  <a:schemeClr val="tx1"/>
                </a:solidFill>
              </a:rPr>
              <a:t> (36% of cases </a:t>
            </a:r>
            <a:r>
              <a:rPr lang="fr-FR" dirty="0" err="1">
                <a:solidFill>
                  <a:schemeClr val="tx1"/>
                </a:solidFill>
              </a:rPr>
              <a:t>globally</a:t>
            </a:r>
            <a:r>
              <a:rPr lang="fr-FR" dirty="0">
                <a:solidFill>
                  <a:schemeClr val="tx1"/>
                </a:solidFill>
              </a:rPr>
              <a:t>) </a:t>
            </a:r>
          </a:p>
          <a:p>
            <a:pPr lvl="1"/>
            <a:r>
              <a:rPr b="1" dirty="0">
                <a:solidFill>
                  <a:schemeClr val="tx1"/>
                </a:solidFill>
              </a:rPr>
              <a:t>117</a:t>
            </a:r>
            <a:r>
              <a:rPr dirty="0">
                <a:solidFill>
                  <a:schemeClr val="tx1"/>
                </a:solidFill>
              </a:rPr>
              <a:t> countries/states/territories</a:t>
            </a:r>
          </a:p>
          <a:p>
            <a:pPr lvl="1"/>
            <a:r>
              <a:rPr b="1" dirty="0">
                <a:solidFill>
                  <a:schemeClr val="tx1"/>
                </a:solidFill>
              </a:rPr>
              <a:t>1,435</a:t>
            </a:r>
            <a:r>
              <a:rPr dirty="0">
                <a:solidFill>
                  <a:schemeClr val="tx1"/>
                </a:solidFill>
              </a:rPr>
              <a:t> deaths</a:t>
            </a:r>
            <a:endParaRPr lang="en-US" dirty="0">
              <a:solidFill>
                <a:schemeClr val="tx1"/>
              </a:solidFill>
            </a:endParaRPr>
          </a:p>
          <a:p>
            <a:pPr lvl="1"/>
            <a:r>
              <a:rPr lang="en-US" sz="1800" dirty="0">
                <a:solidFill>
                  <a:schemeClr val="tx1"/>
                </a:solidFill>
              </a:rPr>
              <a:t>No cases within past 14 days: Nepal</a:t>
            </a:r>
          </a:p>
          <a:p>
            <a:pPr marL="0" indent="0">
              <a:spcBef>
                <a:spcPts val="3000"/>
              </a:spcBef>
              <a:buNone/>
            </a:pPr>
            <a:r>
              <a:rPr lang="en-US" dirty="0">
                <a:solidFill>
                  <a:schemeClr val="tx1"/>
                </a:solidFill>
              </a:rPr>
              <a:t>China</a:t>
            </a:r>
          </a:p>
          <a:p>
            <a:pPr lvl="1"/>
            <a:r>
              <a:rPr lang="en-US" dirty="0">
                <a:solidFill>
                  <a:schemeClr val="tx1"/>
                </a:solidFill>
              </a:rPr>
              <a:t>80,980 confirmed cases </a:t>
            </a:r>
          </a:p>
          <a:p>
            <a:pPr lvl="1"/>
            <a:r>
              <a:rPr lang="en-US" dirty="0">
                <a:solidFill>
                  <a:schemeClr val="tx1"/>
                </a:solidFill>
              </a:rPr>
              <a:t>3,173 deaths</a:t>
            </a:r>
          </a:p>
          <a:p>
            <a:pPr marL="0" indent="0">
              <a:spcBef>
                <a:spcPts val="3000"/>
              </a:spcBef>
              <a:buNone/>
            </a:pPr>
            <a:r>
              <a:rPr lang="en-US" sz="1800" dirty="0">
                <a:solidFill>
                  <a:schemeClr val="tx1"/>
                </a:solidFill>
              </a:rPr>
              <a:t>Countries with no cases reported:  AFRO (42), AMRO (36), EMRO (6), EURO (11), SEARO (3), WPRO (28)</a:t>
            </a:r>
          </a:p>
          <a:p>
            <a:pPr marL="342900" lvl="1" indent="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97E0-EC92-4B0D-8E92-2D2C794CBE49}"/>
              </a:ext>
            </a:extLst>
          </p:cNvPr>
          <p:cNvSpPr>
            <a:spLocks noGrp="1"/>
          </p:cNvSpPr>
          <p:nvPr>
            <p:ph type="title"/>
          </p:nvPr>
        </p:nvSpPr>
        <p:spPr/>
        <p:txBody>
          <a:bodyPr/>
          <a:lstStyle/>
          <a:p>
            <a:endParaRPr lang="en-US"/>
          </a:p>
        </p:txBody>
      </p:sp>
      <p:pic>
        <p:nvPicPr>
          <p:cNvPr id="5" name="Content Placeholder 4" descr="A close up of a map&#10;&#10;Description generated with high confidence">
            <a:extLst>
              <a:ext uri="{FF2B5EF4-FFF2-40B4-BE49-F238E27FC236}">
                <a16:creationId xmlns:a16="http://schemas.microsoft.com/office/drawing/2014/main" id="{B1A629E9-82B8-484D-B5C8-1AE71535DE6C}"/>
              </a:ext>
            </a:extLst>
          </p:cNvPr>
          <p:cNvPicPr>
            <a:picLocks noGrp="1" noChangeAspect="1"/>
          </p:cNvPicPr>
          <p:nvPr>
            <p:ph idx="1"/>
          </p:nvPr>
        </p:nvPicPr>
        <p:blipFill>
          <a:blip r:embed="rId2"/>
          <a:stretch>
            <a:fillRect/>
          </a:stretch>
        </p:blipFill>
        <p:spPr>
          <a:xfrm>
            <a:off x="0" y="1"/>
            <a:ext cx="12192000" cy="6857999"/>
          </a:xfrm>
        </p:spPr>
      </p:pic>
    </p:spTree>
    <p:extLst>
      <p:ext uri="{BB962C8B-B14F-4D97-AF65-F5344CB8AC3E}">
        <p14:creationId xmlns:p14="http://schemas.microsoft.com/office/powerpoint/2010/main" val="1651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CB424C-F042-44D1-93D5-2AF9A40C7A47}"/>
              </a:ext>
            </a:extLst>
          </p:cNvPr>
          <p:cNvSpPr/>
          <p:nvPr/>
        </p:nvSpPr>
        <p:spPr>
          <a:xfrm>
            <a:off x="-226503" y="5872294"/>
            <a:ext cx="12851934" cy="985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dirty="0"/>
              <a:t>Number of confirmed cases notified under IHR or from official government sources as of 12 Mar 6AM</a:t>
            </a:r>
          </a:p>
        </p:txBody>
      </p:sp>
      <p:pic>
        <p:nvPicPr>
          <p:cNvPr id="3" name="Picture 1" descr="DVA_nCoV_Slides_version3_files/figure-pptx/unnamed-chunk-47-1.png"/>
          <p:cNvPicPr>
            <a:picLocks noGrp="1" noChangeAspect="1"/>
          </p:cNvPicPr>
          <p:nvPr/>
        </p:nvPicPr>
        <p:blipFill>
          <a:blip r:embed="rId2"/>
          <a:stretch>
            <a:fillRect/>
          </a:stretch>
        </p:blipFill>
        <p:spPr bwMode="auto">
          <a:xfrm>
            <a:off x="910726" y="1288319"/>
            <a:ext cx="11165159" cy="5569681"/>
          </a:xfrm>
          <a:prstGeom prst="rect">
            <a:avLst/>
          </a:prstGeom>
          <a:noFill/>
          <a:ln w="9525">
            <a:noFill/>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D5AEB0-BC83-054C-882D-69764C357AFA}"/>
              </a:ext>
            </a:extLst>
          </p:cNvPr>
          <p:cNvSpPr/>
          <p:nvPr/>
        </p:nvSpPr>
        <p:spPr>
          <a:xfrm>
            <a:off x="690865" y="2151727"/>
            <a:ext cx="10575382" cy="3046988"/>
          </a:xfrm>
          <a:prstGeom prst="rect">
            <a:avLst/>
          </a:prstGeom>
        </p:spPr>
        <p:txBody>
          <a:bodyPr wrap="square">
            <a:spAutoFit/>
          </a:bodyPr>
          <a:lstStyle/>
          <a:p>
            <a:pPr marL="742950" marR="0" lvl="0" indent="-7429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 assess level of knowledge about COVID-19 </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 agree on critical research questions</a:t>
            </a:r>
          </a:p>
          <a:p>
            <a:pPr marL="4572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 define ways to work together to accelerate and fund priority research</a:t>
            </a:r>
          </a:p>
        </p:txBody>
      </p:sp>
      <p:sp>
        <p:nvSpPr>
          <p:cNvPr id="3" name="Rectangle 2">
            <a:extLst>
              <a:ext uri="{FF2B5EF4-FFF2-40B4-BE49-F238E27FC236}">
                <a16:creationId xmlns:a16="http://schemas.microsoft.com/office/drawing/2014/main" id="{232692C6-AB22-8F48-AA6A-FA75215D8AC8}"/>
              </a:ext>
            </a:extLst>
          </p:cNvPr>
          <p:cNvSpPr/>
          <p:nvPr/>
        </p:nvSpPr>
        <p:spPr>
          <a:xfrm>
            <a:off x="243534" y="190476"/>
            <a:ext cx="11470045"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1E7FCE"/>
                </a:solidFill>
                <a:effectLst/>
                <a:uLnTx/>
                <a:uFillTx/>
                <a:latin typeface="Calibri" panose="020F0502020204030204" pitchFamily="34" charset="0"/>
                <a:ea typeface="+mn-ea"/>
                <a:cs typeface="Calibri" panose="020F0502020204030204" pitchFamily="34" charset="0"/>
              </a:rPr>
              <a:t>World scientists and researchers on COVID-19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1E7FCE"/>
                </a:solidFill>
                <a:effectLst/>
                <a:uLnTx/>
                <a:uFillTx/>
                <a:latin typeface="Calibri" panose="020F0502020204030204" pitchFamily="34" charset="0"/>
                <a:ea typeface="+mn-ea"/>
                <a:cs typeface="Calibri" panose="020F0502020204030204" pitchFamily="34" charset="0"/>
              </a:rPr>
              <a:t>met at WHO, 11- 12 Feb 2020 </a:t>
            </a:r>
          </a:p>
        </p:txBody>
      </p:sp>
      <p:pic>
        <p:nvPicPr>
          <p:cNvPr id="7" name="Picture 6">
            <a:extLst>
              <a:ext uri="{FF2B5EF4-FFF2-40B4-BE49-F238E27FC236}">
                <a16:creationId xmlns:a16="http://schemas.microsoft.com/office/drawing/2014/main" id="{AD2B84F9-1164-9C48-9F0B-159F88AD0D3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47915" y="5771582"/>
            <a:ext cx="3034120" cy="791160"/>
          </a:xfrm>
          <a:prstGeom prst="rect">
            <a:avLst/>
          </a:prstGeom>
        </p:spPr>
      </p:pic>
      <p:pic>
        <p:nvPicPr>
          <p:cNvPr id="8" name="Picture 7">
            <a:extLst>
              <a:ext uri="{FF2B5EF4-FFF2-40B4-BE49-F238E27FC236}">
                <a16:creationId xmlns:a16="http://schemas.microsoft.com/office/drawing/2014/main" id="{752AE166-AF40-7049-8394-D1B243C03E97}"/>
              </a:ext>
            </a:extLst>
          </p:cNvPr>
          <p:cNvPicPr/>
          <p:nvPr/>
        </p:nvPicPr>
        <p:blipFill rotWithShape="1">
          <a:blip r:embed="rId4">
            <a:extLst>
              <a:ext uri="{28A0092B-C50C-407E-A947-70E740481C1C}">
                <a14:useLocalDpi xmlns:a14="http://schemas.microsoft.com/office/drawing/2010/main" val="0"/>
              </a:ext>
            </a:extLst>
          </a:blip>
          <a:srcRect t="16378" b="13680"/>
          <a:stretch/>
        </p:blipFill>
        <p:spPr>
          <a:xfrm>
            <a:off x="567558" y="5880139"/>
            <a:ext cx="2779541" cy="845281"/>
          </a:xfrm>
          <a:prstGeom prst="rect">
            <a:avLst/>
          </a:prstGeom>
        </p:spPr>
      </p:pic>
    </p:spTree>
    <p:extLst>
      <p:ext uri="{BB962C8B-B14F-4D97-AF65-F5344CB8AC3E}">
        <p14:creationId xmlns:p14="http://schemas.microsoft.com/office/powerpoint/2010/main" val="194146621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FCA7-8CF6-0E44-8DCD-554651331158}"/>
              </a:ext>
            </a:extLst>
          </p:cNvPr>
          <p:cNvSpPr>
            <a:spLocks noGrp="1"/>
          </p:cNvSpPr>
          <p:nvPr>
            <p:ph type="title"/>
          </p:nvPr>
        </p:nvSpPr>
        <p:spPr>
          <a:xfrm>
            <a:off x="262758" y="512270"/>
            <a:ext cx="11508827" cy="1325563"/>
          </a:xfrm>
        </p:spPr>
        <p:txBody>
          <a:bodyPr>
            <a:noAutofit/>
          </a:bodyPr>
          <a:lstStyle/>
          <a:p>
            <a:pPr algn="ctr"/>
            <a:r>
              <a:rPr lang="en-GB" sz="4000" b="1" dirty="0">
                <a:solidFill>
                  <a:srgbClr val="1090D8"/>
                </a:solidFill>
              </a:rPr>
              <a:t>A research roadmap with clearly defined priorities and governance framework to accelerate research that can contribute to contain the spread of the epidemic </a:t>
            </a:r>
            <a:endParaRPr lang="en-CH" sz="4000" b="1" dirty="0">
              <a:solidFill>
                <a:srgbClr val="1090D8"/>
              </a:solidFill>
            </a:endParaRPr>
          </a:p>
        </p:txBody>
      </p:sp>
      <p:sp>
        <p:nvSpPr>
          <p:cNvPr id="3" name="Content Placeholder 2">
            <a:extLst>
              <a:ext uri="{FF2B5EF4-FFF2-40B4-BE49-F238E27FC236}">
                <a16:creationId xmlns:a16="http://schemas.microsoft.com/office/drawing/2014/main" id="{8CD70949-5D73-F74A-BB7A-78694A0C8E08}"/>
              </a:ext>
            </a:extLst>
          </p:cNvPr>
          <p:cNvSpPr>
            <a:spLocks noGrp="1"/>
          </p:cNvSpPr>
          <p:nvPr>
            <p:ph idx="1"/>
          </p:nvPr>
        </p:nvSpPr>
        <p:spPr>
          <a:xfrm>
            <a:off x="838200" y="2506662"/>
            <a:ext cx="10515600" cy="4351338"/>
          </a:xfrm>
        </p:spPr>
        <p:txBody>
          <a:bodyPr>
            <a:normAutofit lnSpcReduction="10000"/>
          </a:bodyPr>
          <a:lstStyle/>
          <a:p>
            <a:pPr marL="0" indent="0">
              <a:buNone/>
            </a:pPr>
            <a:r>
              <a:rPr lang="en-US" sz="4800" b="1" dirty="0"/>
              <a:t>A </a:t>
            </a:r>
            <a:r>
              <a:rPr lang="en-US" dirty="0"/>
              <a:t> To ensure that those affected are promptly diagnosed and receive optimal care; while integrating innovation fully within each research thematic area, </a:t>
            </a:r>
          </a:p>
          <a:p>
            <a:pPr marL="0" indent="0">
              <a:buNone/>
            </a:pPr>
            <a:endParaRPr lang="en-CH" dirty="0"/>
          </a:p>
          <a:p>
            <a:pPr marL="0" indent="0">
              <a:buNone/>
            </a:pPr>
            <a:r>
              <a:rPr lang="en-US" sz="5400" b="1" dirty="0"/>
              <a:t>B</a:t>
            </a:r>
            <a:r>
              <a:rPr lang="en-US" sz="5400" dirty="0"/>
              <a:t> </a:t>
            </a:r>
            <a:r>
              <a:rPr lang="en-US" dirty="0"/>
              <a:t>  To support research priorities in a way that leads to the development of global research platform(s) pre-prepared for the next disease X epidemic (an unexpected epidemic by a known or previously unknown pathogen); thus, allowing for accelerated research, R&amp;D for diagnostics, therapeutics and vaccines and their timely access.</a:t>
            </a:r>
            <a:endParaRPr lang="en-CH" dirty="0"/>
          </a:p>
          <a:p>
            <a:endParaRPr lang="en-CH" dirty="0"/>
          </a:p>
        </p:txBody>
      </p:sp>
    </p:spTree>
    <p:extLst>
      <p:ext uri="{BB962C8B-B14F-4D97-AF65-F5344CB8AC3E}">
        <p14:creationId xmlns:p14="http://schemas.microsoft.com/office/powerpoint/2010/main" val="757994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1B74-D4F5-1246-B1D6-DAD7200C157A}"/>
              </a:ext>
            </a:extLst>
          </p:cNvPr>
          <p:cNvSpPr>
            <a:spLocks noGrp="1"/>
          </p:cNvSpPr>
          <p:nvPr>
            <p:ph type="title"/>
          </p:nvPr>
        </p:nvSpPr>
        <p:spPr>
          <a:xfrm>
            <a:off x="575441" y="112312"/>
            <a:ext cx="10515600" cy="1325563"/>
          </a:xfrm>
        </p:spPr>
        <p:txBody>
          <a:bodyPr/>
          <a:lstStyle/>
          <a:p>
            <a:pPr algn="ctr"/>
            <a:r>
              <a:rPr lang="en-GB" b="1" dirty="0">
                <a:solidFill>
                  <a:srgbClr val="1090D8"/>
                </a:solidFill>
              </a:rPr>
              <a:t>An imperative for research to focus on actions that can save lives now.</a:t>
            </a:r>
            <a:endParaRPr lang="en-CH" dirty="0">
              <a:solidFill>
                <a:srgbClr val="1090D8"/>
              </a:solidFill>
            </a:endParaRPr>
          </a:p>
        </p:txBody>
      </p:sp>
      <p:sp>
        <p:nvSpPr>
          <p:cNvPr id="5" name="Rectangle 4">
            <a:extLst>
              <a:ext uri="{FF2B5EF4-FFF2-40B4-BE49-F238E27FC236}">
                <a16:creationId xmlns:a16="http://schemas.microsoft.com/office/drawing/2014/main" id="{28449B26-1AA8-814F-97B4-0C29C42CD6B9}"/>
              </a:ext>
            </a:extLst>
          </p:cNvPr>
          <p:cNvSpPr/>
          <p:nvPr/>
        </p:nvSpPr>
        <p:spPr>
          <a:xfrm>
            <a:off x="136634" y="1468063"/>
            <a:ext cx="5623034" cy="5389937"/>
          </a:xfrm>
          <a:prstGeom prst="rect">
            <a:avLst/>
          </a:prstGeom>
          <a:solidFill>
            <a:schemeClr val="bg1">
              <a:lumMod val="95000"/>
            </a:schemeClr>
          </a:solidFill>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Pts val="2000"/>
              <a:buFont typeface="+mj-lt"/>
              <a:buAutoNum type="arabicPeriod"/>
              <a:tabLst/>
              <a:defRPr/>
            </a:pPr>
            <a:r>
              <a:rPr kumimoji="0" lang="en-GB" sz="2000" b="0"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Helvetica" pitchFamily="2" charset="0"/>
              </a:rPr>
              <a:t>Mobilize research on </a:t>
            </a:r>
            <a:r>
              <a:rPr kumimoji="0" lang="en-GB" sz="24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Helvetica" pitchFamily="2" charset="0"/>
              </a:rPr>
              <a:t>r</a:t>
            </a:r>
            <a:r>
              <a:rPr kumimoji="0" lang="en-GB" sz="2400" b="1"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Helvetica" pitchFamily="2" charset="0"/>
              </a:rPr>
              <a:t>apid point of care diagnostics</a:t>
            </a:r>
            <a:r>
              <a:rPr kumimoji="0" lang="en-GB" sz="24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Helvetica" pitchFamily="2" charset="0"/>
              </a:rPr>
              <a:t> </a:t>
            </a:r>
            <a:r>
              <a:rPr kumimoji="0" lang="en-GB" sz="2000" b="0"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for use at the community level</a:t>
            </a:r>
          </a:p>
          <a:p>
            <a:pPr marL="342900" marR="0" lvl="0" indent="-342900" algn="l" defTabSz="914400" rtl="0" eaLnBrk="1" fontAlgn="auto" latinLnBrk="0" hangingPunct="1">
              <a:lnSpc>
                <a:spcPct val="107000"/>
              </a:lnSpc>
              <a:spcBef>
                <a:spcPts val="0"/>
              </a:spcBef>
              <a:spcAft>
                <a:spcPts val="800"/>
              </a:spcAft>
              <a:buClrTx/>
              <a:buSzPts val="2000"/>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Helvetica" pitchFamily="2" charset="0"/>
              </a:rPr>
              <a:t>Immediately assess available data to learn what </a:t>
            </a:r>
            <a:r>
              <a:rPr kumimoji="0" lang="en-US" sz="24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Helvetica" pitchFamily="2" charset="0"/>
              </a:rPr>
              <a:t>standard of care approaches </a:t>
            </a: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Helvetica" pitchFamily="2" charset="0"/>
              </a:rPr>
              <a:t>from China and elsewhere are the most effective</a:t>
            </a:r>
            <a:endParaRPr kumimoji="0" lang="en-CH" sz="2000" b="0"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Pts val="2000"/>
              <a:buFont typeface="+mj-lt"/>
              <a:buAutoNum type="arabicPeriod"/>
              <a:tabLst/>
              <a:defRPr/>
            </a:pPr>
            <a:r>
              <a:rPr kumimoji="0" lang="en-GB" sz="20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Evaluate as fast as possible the </a:t>
            </a:r>
            <a:r>
              <a:rPr kumimoji="0" lang="en-GB" sz="24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effect of adjunctive and supportive therapies</a:t>
            </a:r>
            <a:endParaRPr kumimoji="0" lang="en-CH" sz="24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Pts val="2000"/>
              <a:buFont typeface="+mj-lt"/>
              <a:buAutoNum type="arabicPeriod"/>
              <a:tabLst/>
              <a:defRPr/>
            </a:pPr>
            <a:r>
              <a:rPr kumimoji="0" lang="en-GB" sz="20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Optimise use of </a:t>
            </a:r>
            <a:r>
              <a:rPr kumimoji="0" lang="en-GB" sz="24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protective equipment and other infection prevention and control measures</a:t>
            </a:r>
            <a:r>
              <a:rPr kumimoji="0" lang="en-GB" sz="24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 </a:t>
            </a:r>
            <a:r>
              <a:rPr kumimoji="0" lang="en-GB" sz="20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in health care and community settings </a:t>
            </a:r>
          </a:p>
        </p:txBody>
      </p:sp>
      <p:sp>
        <p:nvSpPr>
          <p:cNvPr id="6" name="Rectangle 5">
            <a:extLst>
              <a:ext uri="{FF2B5EF4-FFF2-40B4-BE49-F238E27FC236}">
                <a16:creationId xmlns:a16="http://schemas.microsoft.com/office/drawing/2014/main" id="{62343BA6-6819-7949-8D0D-4F724B946902}"/>
              </a:ext>
            </a:extLst>
          </p:cNvPr>
          <p:cNvSpPr/>
          <p:nvPr/>
        </p:nvSpPr>
        <p:spPr>
          <a:xfrm>
            <a:off x="5970405" y="1410355"/>
            <a:ext cx="6084961" cy="5447645"/>
          </a:xfrm>
          <a:prstGeom prst="rect">
            <a:avLst/>
          </a:prstGeom>
          <a:solidFill>
            <a:schemeClr val="bg1">
              <a:lumMod val="85000"/>
            </a:schemeClr>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Pts val="2000"/>
              <a:buFont typeface="+mj-lt"/>
              <a:buAutoNum type="arabicPeriod" startAt="5"/>
              <a:tabLst/>
              <a:defRPr/>
            </a:pPr>
            <a:r>
              <a:rPr kumimoji="0" lang="en-GB" sz="20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Review all evidence available to </a:t>
            </a:r>
            <a:r>
              <a:rPr kumimoji="0" lang="en-GB" sz="24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identify animal host(s), to prevent continued spill over and to better understand the virus transmissibility,</a:t>
            </a:r>
            <a:r>
              <a:rPr kumimoji="0" lang="en-GB" sz="20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 </a:t>
            </a:r>
            <a:r>
              <a:rPr kumimoji="0" lang="en-GB" sz="20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the severity of disease and who is more susceptible to infection</a:t>
            </a:r>
          </a:p>
          <a:p>
            <a:pPr marL="457200" marR="0" lvl="0" indent="-457200" algn="l" defTabSz="914400" rtl="0" eaLnBrk="1" fontAlgn="auto" latinLnBrk="0" hangingPunct="1">
              <a:lnSpc>
                <a:spcPct val="100000"/>
              </a:lnSpc>
              <a:spcBef>
                <a:spcPts val="0"/>
              </a:spcBef>
              <a:spcAft>
                <a:spcPts val="0"/>
              </a:spcAft>
              <a:buClrTx/>
              <a:buSzPts val="2000"/>
              <a:buFont typeface="+mj-lt"/>
              <a:buAutoNum type="arabicPeriod" startAt="5"/>
              <a:tabLst/>
              <a:defRPr/>
            </a:pPr>
            <a:r>
              <a:rPr kumimoji="0" lang="en-GB" sz="20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Accelerate the </a:t>
            </a:r>
            <a:r>
              <a:rPr kumimoji="0" lang="en-GB" sz="24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evaluation of investigational therapeutics and vaccines </a:t>
            </a:r>
            <a:r>
              <a:rPr kumimoji="0" lang="en-GB" sz="20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by using “Master Protocols</a:t>
            </a:r>
          </a:p>
          <a:p>
            <a:pPr marL="457200" marR="0" lvl="0" indent="-457200" algn="l" defTabSz="914400" rtl="0" eaLnBrk="1" fontAlgn="auto" latinLnBrk="0" hangingPunct="1">
              <a:lnSpc>
                <a:spcPct val="100000"/>
              </a:lnSpc>
              <a:spcBef>
                <a:spcPts val="0"/>
              </a:spcBef>
              <a:spcAft>
                <a:spcPts val="0"/>
              </a:spcAft>
              <a:buClrTx/>
              <a:buSzPts val="2000"/>
              <a:buFont typeface="+mj-lt"/>
              <a:buAutoNum type="arabicPeriod" startAt="5"/>
              <a:tabLst/>
              <a:defRPr/>
            </a:pPr>
            <a:r>
              <a:rPr kumimoji="0" lang="en-GB" sz="20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Maintain a </a:t>
            </a:r>
            <a:r>
              <a:rPr kumimoji="0" lang="en-GB" sz="24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high degree of communication and interaction among funders </a:t>
            </a:r>
            <a:r>
              <a:rPr kumimoji="0" lang="en-GB" sz="20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alibri" panose="020F0502020204030204" pitchFamily="34" charset="0"/>
              </a:rPr>
              <a:t>so that critical research is implemented</a:t>
            </a:r>
          </a:p>
          <a:p>
            <a:pPr marL="457200" marR="0" lvl="0" indent="-457200" algn="l" defTabSz="914400" rtl="0" eaLnBrk="1" fontAlgn="auto" latinLnBrk="0" hangingPunct="1">
              <a:lnSpc>
                <a:spcPct val="100000"/>
              </a:lnSpc>
              <a:spcBef>
                <a:spcPts val="0"/>
              </a:spcBef>
              <a:spcAft>
                <a:spcPts val="0"/>
              </a:spcAft>
              <a:buClrTx/>
              <a:buSzPts val="2000"/>
              <a:buFont typeface="+mj-lt"/>
              <a:buAutoNum type="arabicPeriod" startAt="5"/>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rPr>
              <a:t>Broadly and rapidly share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rPr>
              <a:t>virus materials, clinical samples and data</a:t>
            </a:r>
            <a:endParaRPr kumimoji="0" lang="en-CH" sz="2400" b="0"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7558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4">
            <a:extLst>
              <a:ext uri="{FF2B5EF4-FFF2-40B4-BE49-F238E27FC236}">
                <a16:creationId xmlns:a16="http://schemas.microsoft.com/office/drawing/2014/main" id="{89273FD3-82F1-1743-A999-FE3E1D5BC708}"/>
              </a:ext>
            </a:extLst>
          </p:cNvPr>
          <p:cNvSpPr txBox="1"/>
          <p:nvPr/>
        </p:nvSpPr>
        <p:spPr>
          <a:xfrm>
            <a:off x="788266" y="1590118"/>
            <a:ext cx="3114238" cy="2405933"/>
          </a:xfrm>
          <a:prstGeom prst="rect">
            <a:avLst/>
          </a:prstGeom>
          <a:solidFill>
            <a:schemeClr val="accent5">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endParaRPr kumimoji="0" lang="en-CH" sz="2000" b="0"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A defined Global Research Roadmap</a:t>
            </a:r>
            <a:endParaRPr kumimoji="0" lang="en-CH" sz="20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endParaRPr kumimoji="0" lang="en-CH" sz="20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(with defined timelines and accountability)</a:t>
            </a:r>
            <a:endParaRPr kumimoji="0" lang="en-CH" sz="2000" b="0"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Text Box 45">
            <a:extLst>
              <a:ext uri="{FF2B5EF4-FFF2-40B4-BE49-F238E27FC236}">
                <a16:creationId xmlns:a16="http://schemas.microsoft.com/office/drawing/2014/main" id="{F555417A-CB58-5640-8FED-9CE54F70F0C1}"/>
              </a:ext>
            </a:extLst>
          </p:cNvPr>
          <p:cNvSpPr txBox="1"/>
          <p:nvPr/>
        </p:nvSpPr>
        <p:spPr>
          <a:xfrm>
            <a:off x="4363769" y="4215190"/>
            <a:ext cx="3277331" cy="2405933"/>
          </a:xfrm>
          <a:prstGeom prst="rect">
            <a:avLst/>
          </a:prstGeom>
          <a:solidFill>
            <a:schemeClr val="accent5">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endParaRPr kumimoji="0" lang="en-CH" sz="2000" b="0"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Funders aligned to support research priorities</a:t>
            </a:r>
            <a:endParaRPr kumimoji="0" lang="en-CH" sz="20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p:txBody>
      </p:sp>
      <p:sp>
        <p:nvSpPr>
          <p:cNvPr id="6" name="Text Box 31">
            <a:extLst>
              <a:ext uri="{FF2B5EF4-FFF2-40B4-BE49-F238E27FC236}">
                <a16:creationId xmlns:a16="http://schemas.microsoft.com/office/drawing/2014/main" id="{1E3B0E20-D4BC-1249-9756-603B9C0D34B8}"/>
              </a:ext>
            </a:extLst>
          </p:cNvPr>
          <p:cNvSpPr txBox="1"/>
          <p:nvPr/>
        </p:nvSpPr>
        <p:spPr>
          <a:xfrm>
            <a:off x="788266" y="4252684"/>
            <a:ext cx="3114238" cy="2405933"/>
          </a:xfrm>
          <a:prstGeom prst="rect">
            <a:avLst/>
          </a:prstGeom>
          <a:solidFill>
            <a:schemeClr val="accent6">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endParaRPr kumimoji="0" lang="en-CH" sz="20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Developers and manufacturers engaged </a:t>
            </a:r>
            <a:endParaRPr kumimoji="0" lang="en-CH" sz="20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endParaRPr kumimoji="0" lang="en-CH" sz="20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(on research and fair and equitable allocation decisions)</a:t>
            </a:r>
            <a:endParaRPr kumimoji="0" lang="en-CH" sz="1600" b="0"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p:txBody>
      </p:sp>
      <p:sp>
        <p:nvSpPr>
          <p:cNvPr id="7" name="Text Box 32">
            <a:extLst>
              <a:ext uri="{FF2B5EF4-FFF2-40B4-BE49-F238E27FC236}">
                <a16:creationId xmlns:a16="http://schemas.microsoft.com/office/drawing/2014/main" id="{C5C2DA6E-896E-CF42-8A92-F6B141D1A471}"/>
              </a:ext>
            </a:extLst>
          </p:cNvPr>
          <p:cNvSpPr txBox="1"/>
          <p:nvPr/>
        </p:nvSpPr>
        <p:spPr>
          <a:xfrm>
            <a:off x="8164195" y="4195434"/>
            <a:ext cx="3209204" cy="2463183"/>
          </a:xfrm>
          <a:prstGeom prst="rect">
            <a:avLst/>
          </a:prstGeom>
          <a:solidFill>
            <a:schemeClr val="accent6">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endParaRPr kumimoji="0" lang="en-CH" sz="2000" b="0"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Harmonized plans for scale up manufacturing of products</a:t>
            </a:r>
            <a:endParaRPr kumimoji="0" lang="en-CH" sz="20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endParaRPr kumimoji="0" lang="en-CH" sz="20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(speed, access, cost)</a:t>
            </a:r>
            <a:endParaRPr kumimoji="0" lang="en-CH" sz="1800" b="0"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p:txBody>
      </p:sp>
      <p:sp>
        <p:nvSpPr>
          <p:cNvPr id="8" name="Text Box 40">
            <a:extLst>
              <a:ext uri="{FF2B5EF4-FFF2-40B4-BE49-F238E27FC236}">
                <a16:creationId xmlns:a16="http://schemas.microsoft.com/office/drawing/2014/main" id="{E765F519-4E1A-2948-A240-11C1123F305D}"/>
              </a:ext>
            </a:extLst>
          </p:cNvPr>
          <p:cNvSpPr txBox="1"/>
          <p:nvPr/>
        </p:nvSpPr>
        <p:spPr>
          <a:xfrm>
            <a:off x="8048585" y="1590117"/>
            <a:ext cx="3277331" cy="2405933"/>
          </a:xfrm>
          <a:prstGeom prst="rect">
            <a:avLst/>
          </a:prstGeom>
          <a:solidFill>
            <a:schemeClr val="accent5">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endParaRPr kumimoji="0" lang="en-CH" sz="2000" b="0"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Coordinated implementation of critical research</a:t>
            </a:r>
            <a:endParaRPr kumimoji="0" lang="en-CH" sz="20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endParaRPr kumimoji="0" lang="en-CH" sz="20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(using core generic protocols when</a:t>
            </a:r>
            <a:r>
              <a:rPr kumimoji="0" lang="en-GB" sz="18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GB" sz="1800" b="0"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possible)</a:t>
            </a:r>
            <a:r>
              <a:rPr kumimoji="0" lang="en-GB" sz="18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endParaRPr kumimoji="0" lang="en-CH" sz="1800" b="0"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p:txBody>
      </p:sp>
      <p:sp>
        <p:nvSpPr>
          <p:cNvPr id="9" name="Text Box 41">
            <a:extLst>
              <a:ext uri="{FF2B5EF4-FFF2-40B4-BE49-F238E27FC236}">
                <a16:creationId xmlns:a16="http://schemas.microsoft.com/office/drawing/2014/main" id="{ABAC1281-0E83-B343-BC8A-814F9C8368C7}"/>
              </a:ext>
            </a:extLst>
          </p:cNvPr>
          <p:cNvSpPr txBox="1"/>
          <p:nvPr/>
        </p:nvSpPr>
        <p:spPr>
          <a:xfrm>
            <a:off x="4336879" y="1590117"/>
            <a:ext cx="3277331" cy="2405933"/>
          </a:xfrm>
          <a:prstGeom prst="rect">
            <a:avLst/>
          </a:prstGeom>
          <a:solidFill>
            <a:schemeClr val="accent6">
              <a:lumMod val="20000"/>
              <a:lumOff val="8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endParaRPr kumimoji="0" lang="en-CH" sz="2000" b="0"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Century Gothic" panose="020B0502020202020204" pitchFamily="34" charset="0"/>
                <a:ea typeface="SimSun" panose="02010600030101010101" pitchFamily="2" charset="-122"/>
                <a:cs typeface="Times New Roman" panose="02020603050405020304" pitchFamily="18" charset="0"/>
              </a:rPr>
              <a:t>National research plans at the core of research agenda</a:t>
            </a:r>
            <a:endParaRPr kumimoji="0" lang="en-CH" sz="20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p:txBody>
      </p:sp>
      <p:sp>
        <p:nvSpPr>
          <p:cNvPr id="10" name="Rectangle 9">
            <a:extLst>
              <a:ext uri="{FF2B5EF4-FFF2-40B4-BE49-F238E27FC236}">
                <a16:creationId xmlns:a16="http://schemas.microsoft.com/office/drawing/2014/main" id="{A49629C0-7A05-3C49-BAA8-9180F3BFB15B}"/>
              </a:ext>
            </a:extLst>
          </p:cNvPr>
          <p:cNvSpPr/>
          <p:nvPr/>
        </p:nvSpPr>
        <p:spPr>
          <a:xfrm>
            <a:off x="693683" y="236877"/>
            <a:ext cx="971155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rPr>
              <a:t>Key components for successful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SimSun" panose="02010600030101010101" pitchFamily="2" charset="-122"/>
                <a:cs typeface="Times New Roman" panose="02020603050405020304" pitchFamily="18" charset="0"/>
              </a:rPr>
              <a:t>of the Global Research Roadmap</a:t>
            </a:r>
            <a:r>
              <a:rPr kumimoji="0" lang="en-CH"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247902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06D8E783-8E94-E44F-9541-0EEF29A71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57" y="567159"/>
            <a:ext cx="10289894" cy="6290840"/>
          </a:xfrm>
          <a:prstGeom prst="rect">
            <a:avLst/>
          </a:prstGeom>
        </p:spPr>
      </p:pic>
      <p:sp>
        <p:nvSpPr>
          <p:cNvPr id="6" name="Rectangle 5">
            <a:extLst>
              <a:ext uri="{FF2B5EF4-FFF2-40B4-BE49-F238E27FC236}">
                <a16:creationId xmlns:a16="http://schemas.microsoft.com/office/drawing/2014/main" id="{73F3090A-9825-EB4B-BC64-5D4F8C685C5D}"/>
              </a:ext>
            </a:extLst>
          </p:cNvPr>
          <p:cNvSpPr/>
          <p:nvPr/>
        </p:nvSpPr>
        <p:spPr>
          <a:xfrm>
            <a:off x="953200" y="92598"/>
            <a:ext cx="8769535" cy="584775"/>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en-US" sz="3200" b="1" i="0" u="none" strike="noStrike" kern="0" cap="none" spc="0" normalizeH="0" baseline="0" noProof="0" dirty="0">
                <a:ln>
                  <a:noFill/>
                </a:ln>
                <a:solidFill>
                  <a:srgbClr val="1B4379"/>
                </a:solidFill>
                <a:effectLst/>
                <a:uLnTx/>
                <a:uFillTx/>
                <a:latin typeface="Century Gothic" panose="020B0502020202020204" pitchFamily="34" charset="0"/>
                <a:ea typeface="SimHei" panose="02010609060101010101" pitchFamily="49" charset="-122"/>
                <a:cs typeface="Times New Roman" panose="02020603050405020304" pitchFamily="18" charset="0"/>
              </a:rPr>
              <a:t>Scaling up research and innovation actions</a:t>
            </a:r>
            <a:endParaRPr kumimoji="0" lang="en-CH" sz="3200" b="1" i="0" u="none" strike="noStrike" kern="0" cap="none" spc="0" normalizeH="0" baseline="0" noProof="0" dirty="0">
              <a:ln>
                <a:noFill/>
              </a:ln>
              <a:solidFill>
                <a:srgbClr val="1B4379"/>
              </a:solidFill>
              <a:effectLst/>
              <a:uLnTx/>
              <a:uFillTx/>
              <a:latin typeface="Century Gothic" panose="020B0502020202020204" pitchFamily="34" charset="0"/>
              <a:ea typeface="SimHe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1251876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E">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HE" id="{C5ABF4CD-9B43-45F4-BD9E-BA3B45E65044}" vid="{EC1864EB-5196-4F8A-A97C-98B73D4DC1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AA25421584824F9BD6F8996586A88E" ma:contentTypeVersion="12" ma:contentTypeDescription="Create a new document." ma:contentTypeScope="" ma:versionID="6c003e1f3d2db7bb718dec4e6736022c">
  <xsd:schema xmlns:xsd="http://www.w3.org/2001/XMLSchema" xmlns:xs="http://www.w3.org/2001/XMLSchema" xmlns:p="http://schemas.microsoft.com/office/2006/metadata/properties" xmlns:ns3="1f33b567-8934-4065-9424-365bd2493b30" xmlns:ns4="a9733e5a-5ef7-415c-80e3-a2618da45423" targetNamespace="http://schemas.microsoft.com/office/2006/metadata/properties" ma:root="true" ma:fieldsID="524af985d7396e5bc2ecc277c005e9c5" ns3:_="" ns4:_="">
    <xsd:import namespace="1f33b567-8934-4065-9424-365bd2493b30"/>
    <xsd:import namespace="a9733e5a-5ef7-415c-80e3-a2618da4542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33b567-8934-4065-9424-365bd2493b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733e5a-5ef7-415c-80e3-a2618da454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FFB5D9-D728-4ED9-8D1D-4AADD54E7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33b567-8934-4065-9424-365bd2493b30"/>
    <ds:schemaRef ds:uri="a9733e5a-5ef7-415c-80e3-a2618da45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831874-39DA-4EE6-99AD-3684AFEA7C4A}">
  <ds:schemaRefs>
    <ds:schemaRef ds:uri="http://schemas.openxmlformats.org/package/2006/metadata/core-properties"/>
    <ds:schemaRef ds:uri="http://purl.org/dc/terms/"/>
    <ds:schemaRef ds:uri="1f33b567-8934-4065-9424-365bd2493b30"/>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purl.org/dc/elements/1.1/"/>
    <ds:schemaRef ds:uri="a9733e5a-5ef7-415c-80e3-a2618da45423"/>
    <ds:schemaRef ds:uri="http://purl.org/dc/dcmitype/"/>
  </ds:schemaRefs>
</ds:datastoreItem>
</file>

<file path=customXml/itemProps3.xml><?xml version="1.0" encoding="utf-8"?>
<ds:datastoreItem xmlns:ds="http://schemas.openxmlformats.org/officeDocument/2006/customXml" ds:itemID="{06C613B3-FEAD-4A56-8B05-D3023BCC64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WHE</Template>
  <TotalTime>210</TotalTime>
  <Words>1132</Words>
  <Application>Microsoft Office PowerPoint</Application>
  <PresentationFormat>Widescreen</PresentationFormat>
  <Paragraphs>143</Paragraphs>
  <Slides>15</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Calibri Light</vt:lpstr>
      <vt:lpstr>Century Gothic</vt:lpstr>
      <vt:lpstr>Corbel</vt:lpstr>
      <vt:lpstr>Courier New</vt:lpstr>
      <vt:lpstr>Leelawadee</vt:lpstr>
      <vt:lpstr>Segoe Condensed</vt:lpstr>
      <vt:lpstr>WHE</vt:lpstr>
      <vt:lpstr>Office Theme</vt:lpstr>
      <vt:lpstr>Update on COVID-19</vt:lpstr>
      <vt:lpstr>Current Situation (As of 12 Mar, 6AM Geneva Time)</vt:lpstr>
      <vt:lpstr>PowerPoint Presentation</vt:lpstr>
      <vt:lpstr>Number of confirmed cases notified under IHR or from official government sources as of 12 Mar 6AM</vt:lpstr>
      <vt:lpstr>PowerPoint Presentation</vt:lpstr>
      <vt:lpstr>A research roadmap with clearly defined priorities and governance framework to accelerate research that can contribute to contain the spread of the epidemic </vt:lpstr>
      <vt:lpstr>An imperative for research to focus on actions that can save lives now.</vt:lpstr>
      <vt:lpstr>PowerPoint Presentation</vt:lpstr>
      <vt:lpstr>PowerPoint Presentation</vt:lpstr>
      <vt:lpstr>PowerPoint Presentation</vt:lpstr>
      <vt:lpstr>Randomisation</vt:lpstr>
      <vt:lpstr>PowerPoint Presentation</vt:lpstr>
      <vt:lpstr>Adaptive design</vt:lpstr>
      <vt:lpstr>Numbers to be randomised</vt:lpstr>
      <vt:lpstr>Key Roles and Study Governance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Office PowerPoint</Application>
  <PresentationFormat>On-screen Show (4:3)</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Situation update: COVID-19</dc:title>
  <dc:creator>DOMINGUEZ, Morgane</dc:creator>
  <cp:keywords/>
  <cp:lastModifiedBy>NANNINI, Claudia</cp:lastModifiedBy>
  <cp:revision>20</cp:revision>
  <dcterms:created xsi:type="dcterms:W3CDTF">2020-03-12T03:57:16Z</dcterms:created>
  <dcterms:modified xsi:type="dcterms:W3CDTF">2020-03-12T09:08:25Z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powerpoint_presentation</vt:lpwstr>
  </property>
  <property fmtid="{D5CDD505-2E9C-101B-9397-08002B2CF9AE}" pid="3" name="ContentTypeId">
    <vt:lpwstr>0x010100C9AA25421584824F9BD6F8996586A88E</vt:lpwstr>
  </property>
</Properties>
</file>