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64" r:id="rId2"/>
    <p:sldId id="260" r:id="rId3"/>
    <p:sldId id="277" r:id="rId4"/>
    <p:sldId id="275" r:id="rId5"/>
    <p:sldId id="290" r:id="rId6"/>
    <p:sldId id="294" r:id="rId7"/>
    <p:sldId id="291" r:id="rId8"/>
    <p:sldId id="271"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hitani Hitoshi" initials="OH" lastIdx="1" clrIdx="0">
    <p:extLst>
      <p:ext uri="{19B8F6BF-5375-455C-9EA6-DF929625EA0E}">
        <p15:presenceInfo xmlns:p15="http://schemas.microsoft.com/office/powerpoint/2012/main" userId="a806198091f0b4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83519" autoAdjust="0"/>
  </p:normalViewPr>
  <p:slideViewPr>
    <p:cSldViewPr snapToGrid="0">
      <p:cViewPr varScale="1">
        <p:scale>
          <a:sx n="114" d="100"/>
          <a:sy n="114" d="100"/>
        </p:scale>
        <p:origin x="108" y="240"/>
      </p:cViewPr>
      <p:guideLst/>
    </p:cSldViewPr>
  </p:slideViewPr>
  <p:notesTextViewPr>
    <p:cViewPr>
      <p:scale>
        <a:sx n="1" d="1"/>
        <a:sy n="1" d="1"/>
      </p:scale>
      <p:origin x="0" y="0"/>
    </p:cViewPr>
  </p:notesTextViewPr>
  <p:notesViewPr>
    <p:cSldViewPr snapToGrid="0">
      <p:cViewPr>
        <p:scale>
          <a:sx n="100" d="100"/>
          <a:sy n="100" d="100"/>
        </p:scale>
        <p:origin x="32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ohi\Desktop\&#12486;&#12524;&#12527;&#12540;&#12463;\WH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Sheet1!$A$8</c:f>
              <c:strCache>
                <c:ptCount val="1"/>
                <c:pt idx="0">
                  <c:v>Japan</c:v>
                </c:pt>
              </c:strCache>
            </c:strRef>
          </c:tx>
          <c:spPr>
            <a:ln w="28575" cap="rnd">
              <a:solidFill>
                <a:schemeClr val="accent1"/>
              </a:solidFill>
              <a:round/>
            </a:ln>
            <a:effectLst/>
          </c:spPr>
          <c:marker>
            <c:symbol val="none"/>
          </c:marker>
          <c:dLbls>
            <c:dLbl>
              <c:idx val="36"/>
              <c:layout/>
              <c:tx>
                <c:rich>
                  <a:bodyPr/>
                  <a:lstStyle/>
                  <a:p>
                    <a:fld id="{FEC24C6B-DC4B-41E6-8214-3805A31AC1F7}" type="VALUE">
                      <a:rPr lang="en-US" altLang="ja-JP" sz="1200"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FE6D-49B5-B9CD-F2A03784F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Sheet1!$Z$9:$BJ$9</c:f>
              <c:numCache>
                <c:formatCode>General</c:formatCode>
                <c:ptCount val="37"/>
                <c:pt idx="0">
                  <c:v>1</c:v>
                </c:pt>
                <c:pt idx="1">
                  <c:v>1</c:v>
                </c:pt>
                <c:pt idx="2">
                  <c:v>1</c:v>
                </c:pt>
                <c:pt idx="3">
                  <c:v>1</c:v>
                </c:pt>
                <c:pt idx="4">
                  <c:v>1</c:v>
                </c:pt>
                <c:pt idx="5">
                  <c:v>1</c:v>
                </c:pt>
                <c:pt idx="6">
                  <c:v>1</c:v>
                </c:pt>
                <c:pt idx="7">
                  <c:v>1</c:v>
                </c:pt>
                <c:pt idx="8">
                  <c:v>1</c:v>
                </c:pt>
                <c:pt idx="9">
                  <c:v>1</c:v>
                </c:pt>
                <c:pt idx="10">
                  <c:v>1</c:v>
                </c:pt>
                <c:pt idx="11">
                  <c:v>1</c:v>
                </c:pt>
                <c:pt idx="12">
                  <c:v>1</c:v>
                </c:pt>
                <c:pt idx="13">
                  <c:v>3</c:v>
                </c:pt>
                <c:pt idx="14">
                  <c:v>4</c:v>
                </c:pt>
                <c:pt idx="15">
                  <c:v>5</c:v>
                </c:pt>
                <c:pt idx="16">
                  <c:v>5</c:v>
                </c:pt>
                <c:pt idx="17">
                  <c:v>6</c:v>
                </c:pt>
                <c:pt idx="18">
                  <c:v>6</c:v>
                </c:pt>
                <c:pt idx="19">
                  <c:v>6</c:v>
                </c:pt>
                <c:pt idx="20">
                  <c:v>6</c:v>
                </c:pt>
                <c:pt idx="21">
                  <c:v>6</c:v>
                </c:pt>
                <c:pt idx="22">
                  <c:v>6</c:v>
                </c:pt>
                <c:pt idx="23">
                  <c:v>6</c:v>
                </c:pt>
                <c:pt idx="24">
                  <c:v>7</c:v>
                </c:pt>
                <c:pt idx="25">
                  <c:v>9</c:v>
                </c:pt>
                <c:pt idx="26">
                  <c:v>12</c:v>
                </c:pt>
                <c:pt idx="27">
                  <c:v>15</c:v>
                </c:pt>
                <c:pt idx="28">
                  <c:v>19</c:v>
                </c:pt>
                <c:pt idx="29">
                  <c:v>21</c:v>
                </c:pt>
                <c:pt idx="30">
                  <c:v>22</c:v>
                </c:pt>
                <c:pt idx="31">
                  <c:v>24</c:v>
                </c:pt>
                <c:pt idx="32">
                  <c:v>28</c:v>
                </c:pt>
                <c:pt idx="33">
                  <c:v>28</c:v>
                </c:pt>
                <c:pt idx="34">
                  <c:v>29</c:v>
                </c:pt>
                <c:pt idx="35">
                  <c:v>33</c:v>
                </c:pt>
                <c:pt idx="36">
                  <c:v>35</c:v>
                </c:pt>
              </c:numCache>
            </c:numRef>
          </c:val>
          <c:smooth val="0"/>
          <c:extLst>
            <c:ext xmlns:c16="http://schemas.microsoft.com/office/drawing/2014/chart" uri="{C3380CC4-5D6E-409C-BE32-E72D297353CC}">
              <c16:uniqueId val="{00000001-FE6D-49B5-B9CD-F2A03784F2AF}"/>
            </c:ext>
          </c:extLst>
        </c:ser>
        <c:ser>
          <c:idx val="1"/>
          <c:order val="1"/>
          <c:tx>
            <c:strRef>
              <c:f>Sheet1!$A$10</c:f>
              <c:strCache>
                <c:ptCount val="1"/>
                <c:pt idx="0">
                  <c:v>ROK</c:v>
                </c:pt>
              </c:strCache>
            </c:strRef>
          </c:tx>
          <c:spPr>
            <a:ln w="28575" cap="rnd">
              <a:solidFill>
                <a:schemeClr val="accent2"/>
              </a:solidFill>
              <a:round/>
            </a:ln>
            <a:effectLst/>
          </c:spPr>
          <c:marker>
            <c:symbol val="none"/>
          </c:marker>
          <c:dLbls>
            <c:dLbl>
              <c:idx val="30"/>
              <c:layout/>
              <c:tx>
                <c:rich>
                  <a:bodyPr/>
                  <a:lstStyle/>
                  <a:p>
                    <a:fld id="{3BCB5E77-0C39-44F7-8991-B482438EAD68}" type="VALUE">
                      <a:rPr lang="en-US" altLang="ja-JP" sz="1200"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FE6D-49B5-B9CD-F2A03784F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Sheet1!$AF$11:$BJ$11</c:f>
              <c:numCache>
                <c:formatCode>General</c:formatCode>
                <c:ptCount val="31"/>
                <c:pt idx="0">
                  <c:v>1</c:v>
                </c:pt>
                <c:pt idx="1">
                  <c:v>1</c:v>
                </c:pt>
                <c:pt idx="2">
                  <c:v>2</c:v>
                </c:pt>
                <c:pt idx="3">
                  <c:v>5</c:v>
                </c:pt>
                <c:pt idx="4">
                  <c:v>7</c:v>
                </c:pt>
                <c:pt idx="5">
                  <c:v>10</c:v>
                </c:pt>
                <c:pt idx="6">
                  <c:v>12</c:v>
                </c:pt>
                <c:pt idx="7">
                  <c:v>13</c:v>
                </c:pt>
                <c:pt idx="8">
                  <c:v>13</c:v>
                </c:pt>
                <c:pt idx="9">
                  <c:v>17</c:v>
                </c:pt>
                <c:pt idx="10">
                  <c:v>18</c:v>
                </c:pt>
                <c:pt idx="11">
                  <c:v>22</c:v>
                </c:pt>
                <c:pt idx="12">
                  <c:v>28</c:v>
                </c:pt>
                <c:pt idx="13">
                  <c:v>32</c:v>
                </c:pt>
                <c:pt idx="14">
                  <c:v>35</c:v>
                </c:pt>
                <c:pt idx="15">
                  <c:v>42</c:v>
                </c:pt>
                <c:pt idx="16">
                  <c:v>44</c:v>
                </c:pt>
                <c:pt idx="17">
                  <c:v>50</c:v>
                </c:pt>
                <c:pt idx="18">
                  <c:v>51</c:v>
                </c:pt>
                <c:pt idx="19">
                  <c:v>54</c:v>
                </c:pt>
                <c:pt idx="20">
                  <c:v>60</c:v>
                </c:pt>
                <c:pt idx="21">
                  <c:v>66</c:v>
                </c:pt>
                <c:pt idx="22">
                  <c:v>66</c:v>
                </c:pt>
                <c:pt idx="23">
                  <c:v>72</c:v>
                </c:pt>
                <c:pt idx="24">
                  <c:v>75</c:v>
                </c:pt>
                <c:pt idx="25">
                  <c:v>75</c:v>
                </c:pt>
                <c:pt idx="26">
                  <c:v>81</c:v>
                </c:pt>
                <c:pt idx="27">
                  <c:v>81</c:v>
                </c:pt>
                <c:pt idx="28">
                  <c:v>84</c:v>
                </c:pt>
                <c:pt idx="29">
                  <c:v>94</c:v>
                </c:pt>
                <c:pt idx="30">
                  <c:v>102</c:v>
                </c:pt>
              </c:numCache>
            </c:numRef>
          </c:val>
          <c:smooth val="0"/>
          <c:extLst>
            <c:ext xmlns:c16="http://schemas.microsoft.com/office/drawing/2014/chart" uri="{C3380CC4-5D6E-409C-BE32-E72D297353CC}">
              <c16:uniqueId val="{00000003-FE6D-49B5-B9CD-F2A03784F2AF}"/>
            </c:ext>
          </c:extLst>
        </c:ser>
        <c:ser>
          <c:idx val="2"/>
          <c:order val="2"/>
          <c:tx>
            <c:strRef>
              <c:f>Sheet1!$A$12</c:f>
              <c:strCache>
                <c:ptCount val="1"/>
                <c:pt idx="0">
                  <c:v>Italy</c:v>
                </c:pt>
              </c:strCache>
            </c:strRef>
          </c:tx>
          <c:spPr>
            <a:ln w="28575" cap="rnd">
              <a:solidFill>
                <a:schemeClr val="accent3"/>
              </a:solidFill>
              <a:round/>
            </a:ln>
            <a:effectLst/>
          </c:spPr>
          <c:marker>
            <c:symbol val="none"/>
          </c:marker>
          <c:val>
            <c:numRef>
              <c:f>Sheet1!$AI$13:$BJ$13</c:f>
              <c:numCache>
                <c:formatCode>General</c:formatCode>
                <c:ptCount val="28"/>
                <c:pt idx="0">
                  <c:v>2</c:v>
                </c:pt>
                <c:pt idx="1">
                  <c:v>2</c:v>
                </c:pt>
                <c:pt idx="2">
                  <c:v>6</c:v>
                </c:pt>
                <c:pt idx="3">
                  <c:v>11</c:v>
                </c:pt>
                <c:pt idx="4">
                  <c:v>12</c:v>
                </c:pt>
                <c:pt idx="5">
                  <c:v>17</c:v>
                </c:pt>
                <c:pt idx="6">
                  <c:v>21</c:v>
                </c:pt>
                <c:pt idx="7">
                  <c:v>29</c:v>
                </c:pt>
                <c:pt idx="8">
                  <c:v>35</c:v>
                </c:pt>
                <c:pt idx="9">
                  <c:v>52</c:v>
                </c:pt>
                <c:pt idx="10">
                  <c:v>80</c:v>
                </c:pt>
                <c:pt idx="11">
                  <c:v>107</c:v>
                </c:pt>
                <c:pt idx="12">
                  <c:v>148</c:v>
                </c:pt>
                <c:pt idx="13">
                  <c:v>197</c:v>
                </c:pt>
                <c:pt idx="14">
                  <c:v>234</c:v>
                </c:pt>
                <c:pt idx="15">
                  <c:v>366</c:v>
                </c:pt>
                <c:pt idx="16">
                  <c:v>463</c:v>
                </c:pt>
                <c:pt idx="17">
                  <c:v>631</c:v>
                </c:pt>
                <c:pt idx="18">
                  <c:v>827</c:v>
                </c:pt>
                <c:pt idx="19">
                  <c:v>1016</c:v>
                </c:pt>
                <c:pt idx="20">
                  <c:v>1268</c:v>
                </c:pt>
                <c:pt idx="21">
                  <c:v>1441</c:v>
                </c:pt>
                <c:pt idx="22">
                  <c:v>1809</c:v>
                </c:pt>
                <c:pt idx="23">
                  <c:v>2503</c:v>
                </c:pt>
                <c:pt idx="24">
                  <c:v>2503</c:v>
                </c:pt>
                <c:pt idx="25">
                  <c:v>2978</c:v>
                </c:pt>
                <c:pt idx="26">
                  <c:v>3407</c:v>
                </c:pt>
                <c:pt idx="27">
                  <c:v>4032</c:v>
                </c:pt>
              </c:numCache>
            </c:numRef>
          </c:val>
          <c:smooth val="0"/>
          <c:extLst>
            <c:ext xmlns:c16="http://schemas.microsoft.com/office/drawing/2014/chart" uri="{C3380CC4-5D6E-409C-BE32-E72D297353CC}">
              <c16:uniqueId val="{00000004-FE6D-49B5-B9CD-F2A03784F2AF}"/>
            </c:ext>
          </c:extLst>
        </c:ser>
        <c:ser>
          <c:idx val="3"/>
          <c:order val="3"/>
          <c:tx>
            <c:strRef>
              <c:f>Sheet1!$A$14</c:f>
              <c:strCache>
                <c:ptCount val="1"/>
                <c:pt idx="0">
                  <c:v>France </c:v>
                </c:pt>
              </c:strCache>
            </c:strRef>
          </c:tx>
          <c:spPr>
            <a:ln w="28575" cap="rnd">
              <a:solidFill>
                <a:schemeClr val="accent4"/>
              </a:solidFill>
              <a:round/>
            </a:ln>
            <a:effectLst/>
          </c:spPr>
          <c:marker>
            <c:symbol val="none"/>
          </c:marker>
          <c:dLbls>
            <c:dLbl>
              <c:idx val="34"/>
              <c:layout/>
              <c:tx>
                <c:rich>
                  <a:bodyPr/>
                  <a:lstStyle/>
                  <a:p>
                    <a:fld id="{F987636B-2331-4FDE-92DE-F3E3DF021540}" type="VALUE">
                      <a:rPr lang="en-US" altLang="ja-JP"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E6D-49B5-B9CD-F2A03784F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Sheet1!$AB$15:$BJ$15</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2</c:v>
                </c:pt>
                <c:pt idx="12">
                  <c:v>2</c:v>
                </c:pt>
                <c:pt idx="13">
                  <c:v>2</c:v>
                </c:pt>
                <c:pt idx="14">
                  <c:v>2</c:v>
                </c:pt>
                <c:pt idx="15">
                  <c:v>1</c:v>
                </c:pt>
                <c:pt idx="16">
                  <c:v>3</c:v>
                </c:pt>
                <c:pt idx="17">
                  <c:v>4</c:v>
                </c:pt>
                <c:pt idx="18">
                  <c:v>4</c:v>
                </c:pt>
                <c:pt idx="19">
                  <c:v>6</c:v>
                </c:pt>
                <c:pt idx="20">
                  <c:v>9</c:v>
                </c:pt>
                <c:pt idx="21">
                  <c:v>10</c:v>
                </c:pt>
                <c:pt idx="22">
                  <c:v>19</c:v>
                </c:pt>
                <c:pt idx="23">
                  <c:v>30</c:v>
                </c:pt>
                <c:pt idx="24">
                  <c:v>33</c:v>
                </c:pt>
                <c:pt idx="25">
                  <c:v>48</c:v>
                </c:pt>
                <c:pt idx="26">
                  <c:v>61</c:v>
                </c:pt>
                <c:pt idx="27">
                  <c:v>79</c:v>
                </c:pt>
                <c:pt idx="28">
                  <c:v>91</c:v>
                </c:pt>
                <c:pt idx="29">
                  <c:v>127</c:v>
                </c:pt>
                <c:pt idx="30">
                  <c:v>148</c:v>
                </c:pt>
                <c:pt idx="31">
                  <c:v>175</c:v>
                </c:pt>
                <c:pt idx="32">
                  <c:v>244</c:v>
                </c:pt>
                <c:pt idx="33">
                  <c:v>372</c:v>
                </c:pt>
                <c:pt idx="34">
                  <c:v>450</c:v>
                </c:pt>
              </c:numCache>
            </c:numRef>
          </c:val>
          <c:smooth val="0"/>
          <c:extLst>
            <c:ext xmlns:c16="http://schemas.microsoft.com/office/drawing/2014/chart" uri="{C3380CC4-5D6E-409C-BE32-E72D297353CC}">
              <c16:uniqueId val="{00000006-FE6D-49B5-B9CD-F2A03784F2AF}"/>
            </c:ext>
          </c:extLst>
        </c:ser>
        <c:ser>
          <c:idx val="4"/>
          <c:order val="4"/>
          <c:tx>
            <c:strRef>
              <c:f>Sheet1!$A$16</c:f>
              <c:strCache>
                <c:ptCount val="1"/>
                <c:pt idx="0">
                  <c:v>Germany</c:v>
                </c:pt>
              </c:strCache>
            </c:strRef>
          </c:tx>
          <c:spPr>
            <a:ln w="28575" cap="rnd">
              <a:solidFill>
                <a:schemeClr val="accent5"/>
              </a:solidFill>
              <a:round/>
            </a:ln>
            <a:effectLst/>
          </c:spPr>
          <c:marker>
            <c:symbol val="none"/>
          </c:marker>
          <c:val>
            <c:numRef>
              <c:f>Sheet1!$AY$17:$BJ$17</c:f>
              <c:numCache>
                <c:formatCode>General</c:formatCode>
                <c:ptCount val="12"/>
                <c:pt idx="0">
                  <c:v>2</c:v>
                </c:pt>
                <c:pt idx="1">
                  <c:v>2</c:v>
                </c:pt>
                <c:pt idx="2">
                  <c:v>3</c:v>
                </c:pt>
                <c:pt idx="3">
                  <c:v>6</c:v>
                </c:pt>
                <c:pt idx="4">
                  <c:v>6</c:v>
                </c:pt>
                <c:pt idx="5">
                  <c:v>8</c:v>
                </c:pt>
                <c:pt idx="6">
                  <c:v>12</c:v>
                </c:pt>
                <c:pt idx="7">
                  <c:v>13</c:v>
                </c:pt>
                <c:pt idx="8">
                  <c:v>13</c:v>
                </c:pt>
                <c:pt idx="9">
                  <c:v>13</c:v>
                </c:pt>
                <c:pt idx="10">
                  <c:v>20</c:v>
                </c:pt>
                <c:pt idx="11">
                  <c:v>45</c:v>
                </c:pt>
              </c:numCache>
            </c:numRef>
          </c:val>
          <c:smooth val="0"/>
          <c:extLst>
            <c:ext xmlns:c16="http://schemas.microsoft.com/office/drawing/2014/chart" uri="{C3380CC4-5D6E-409C-BE32-E72D297353CC}">
              <c16:uniqueId val="{00000007-FE6D-49B5-B9CD-F2A03784F2AF}"/>
            </c:ext>
          </c:extLst>
        </c:ser>
        <c:ser>
          <c:idx val="5"/>
          <c:order val="5"/>
          <c:tx>
            <c:strRef>
              <c:f>Sheet1!$A$18</c:f>
              <c:strCache>
                <c:ptCount val="1"/>
                <c:pt idx="0">
                  <c:v>UK</c:v>
                </c:pt>
              </c:strCache>
            </c:strRef>
          </c:tx>
          <c:spPr>
            <a:ln w="28575" cap="rnd">
              <a:solidFill>
                <a:schemeClr val="accent6"/>
              </a:solidFill>
              <a:round/>
            </a:ln>
            <a:effectLst/>
          </c:spPr>
          <c:marker>
            <c:symbol val="none"/>
          </c:marker>
          <c:dLbls>
            <c:dLbl>
              <c:idx val="14"/>
              <c:layout/>
              <c:tx>
                <c:rich>
                  <a:bodyPr/>
                  <a:lstStyle/>
                  <a:p>
                    <a:fld id="{5CC96F9D-647A-4880-A319-E7CE729550C9}" type="VALUE">
                      <a:rPr lang="en-US" altLang="ja-JP" sz="1200"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FE6D-49B5-B9CD-F2A03784F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Sheet1!$AV$19:$BJ$19</c:f>
              <c:numCache>
                <c:formatCode>General</c:formatCode>
                <c:ptCount val="15"/>
                <c:pt idx="0">
                  <c:v>1</c:v>
                </c:pt>
                <c:pt idx="1">
                  <c:v>2</c:v>
                </c:pt>
                <c:pt idx="2">
                  <c:v>2</c:v>
                </c:pt>
                <c:pt idx="3">
                  <c:v>3</c:v>
                </c:pt>
                <c:pt idx="4">
                  <c:v>6</c:v>
                </c:pt>
                <c:pt idx="5">
                  <c:v>6</c:v>
                </c:pt>
                <c:pt idx="6">
                  <c:v>8</c:v>
                </c:pt>
                <c:pt idx="7">
                  <c:v>10</c:v>
                </c:pt>
                <c:pt idx="8">
                  <c:v>21</c:v>
                </c:pt>
                <c:pt idx="9">
                  <c:v>35</c:v>
                </c:pt>
                <c:pt idx="10">
                  <c:v>55</c:v>
                </c:pt>
                <c:pt idx="11">
                  <c:v>55</c:v>
                </c:pt>
                <c:pt idx="12">
                  <c:v>103</c:v>
                </c:pt>
                <c:pt idx="13">
                  <c:v>144</c:v>
                </c:pt>
                <c:pt idx="14">
                  <c:v>177</c:v>
                </c:pt>
              </c:numCache>
            </c:numRef>
          </c:val>
          <c:smooth val="0"/>
          <c:extLst>
            <c:ext xmlns:c16="http://schemas.microsoft.com/office/drawing/2014/chart" uri="{C3380CC4-5D6E-409C-BE32-E72D297353CC}">
              <c16:uniqueId val="{00000009-FE6D-49B5-B9CD-F2A03784F2AF}"/>
            </c:ext>
          </c:extLst>
        </c:ser>
        <c:ser>
          <c:idx val="6"/>
          <c:order val="6"/>
          <c:tx>
            <c:strRef>
              <c:f>Sheet1!$A$20</c:f>
              <c:strCache>
                <c:ptCount val="1"/>
                <c:pt idx="0">
                  <c:v>US</c:v>
                </c:pt>
              </c:strCache>
            </c:strRef>
          </c:tx>
          <c:spPr>
            <a:ln w="28575" cap="rnd">
              <a:solidFill>
                <a:schemeClr val="accent1">
                  <a:lumMod val="60000"/>
                </a:schemeClr>
              </a:solidFill>
              <a:round/>
            </a:ln>
            <a:effectLst/>
          </c:spPr>
          <c:marker>
            <c:symbol val="none"/>
          </c:marker>
          <c:dLbls>
            <c:dLbl>
              <c:idx val="11"/>
              <c:layout/>
              <c:tx>
                <c:rich>
                  <a:bodyPr/>
                  <a:lstStyle/>
                  <a:p>
                    <a:fld id="{CEEBA080-92EA-48C3-8177-E67B4DFD2F74}" type="VALUE">
                      <a:rPr lang="en-US" altLang="ja-JP" sz="1200"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FE6D-49B5-B9CD-F2A03784F2AF}"/>
                </c:ext>
              </c:extLst>
            </c:dLbl>
            <c:dLbl>
              <c:idx val="18"/>
              <c:layout/>
              <c:tx>
                <c:rich>
                  <a:bodyPr/>
                  <a:lstStyle/>
                  <a:p>
                    <a:fld id="{35911105-133C-4E2D-9AE2-E06C6A753041}" type="VALUE">
                      <a:rPr lang="en-US" altLang="ja-JP" sz="1200" baseline="0">
                        <a:latin typeface="ＭＳ ゴシック" panose="020B0609070205080204" pitchFamily="49" charset="-128"/>
                        <a:ea typeface="ＭＳ ゴシック" panose="020B0609070205080204" pitchFamily="49" charset="-128"/>
                      </a:rPr>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FE6D-49B5-B9CD-F2A03784F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Sheet1!$AR$21:$BJ$21</c:f>
              <c:numCache>
                <c:formatCode>General</c:formatCode>
                <c:ptCount val="19"/>
                <c:pt idx="0">
                  <c:v>2</c:v>
                </c:pt>
                <c:pt idx="1">
                  <c:v>6</c:v>
                </c:pt>
                <c:pt idx="2">
                  <c:v>9</c:v>
                </c:pt>
                <c:pt idx="3">
                  <c:v>10</c:v>
                </c:pt>
                <c:pt idx="4">
                  <c:v>11</c:v>
                </c:pt>
                <c:pt idx="5">
                  <c:v>11</c:v>
                </c:pt>
                <c:pt idx="6">
                  <c:v>11</c:v>
                </c:pt>
                <c:pt idx="7">
                  <c:v>19</c:v>
                </c:pt>
                <c:pt idx="8">
                  <c:v>25</c:v>
                </c:pt>
                <c:pt idx="9">
                  <c:v>29</c:v>
                </c:pt>
                <c:pt idx="10">
                  <c:v>36</c:v>
                </c:pt>
                <c:pt idx="11">
                  <c:v>41</c:v>
                </c:pt>
                <c:pt idx="12">
                  <c:v>41</c:v>
                </c:pt>
                <c:pt idx="13">
                  <c:v>41</c:v>
                </c:pt>
                <c:pt idx="14">
                  <c:v>58</c:v>
                </c:pt>
                <c:pt idx="15">
                  <c:v>58</c:v>
                </c:pt>
                <c:pt idx="16">
                  <c:v>100</c:v>
                </c:pt>
                <c:pt idx="17">
                  <c:v>150</c:v>
                </c:pt>
                <c:pt idx="18">
                  <c:v>201</c:v>
                </c:pt>
              </c:numCache>
            </c:numRef>
          </c:val>
          <c:smooth val="0"/>
          <c:extLst>
            <c:ext xmlns:c16="http://schemas.microsoft.com/office/drawing/2014/chart" uri="{C3380CC4-5D6E-409C-BE32-E72D297353CC}">
              <c16:uniqueId val="{0000000C-FE6D-49B5-B9CD-F2A03784F2AF}"/>
            </c:ext>
          </c:extLst>
        </c:ser>
        <c:dLbls>
          <c:showLegendKey val="0"/>
          <c:showVal val="0"/>
          <c:showCatName val="0"/>
          <c:showSerName val="0"/>
          <c:showPercent val="0"/>
          <c:showBubbleSize val="0"/>
        </c:dLbls>
        <c:smooth val="0"/>
        <c:axId val="836786744"/>
        <c:axId val="836783544"/>
      </c:lineChart>
      <c:catAx>
        <c:axId val="83678674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ltLang="ja-JP" sz="2400" dirty="0">
                    <a:latin typeface="ＭＳ ゴシック" panose="020B0609070205080204" pitchFamily="49" charset="-128"/>
                    <a:ea typeface="ＭＳ ゴシック" panose="020B0609070205080204" pitchFamily="49" charset="-128"/>
                  </a:rPr>
                  <a:t>Days</a:t>
                </a:r>
                <a:r>
                  <a:rPr lang="en-US" altLang="ja-JP" sz="2400" baseline="0" dirty="0">
                    <a:latin typeface="ＭＳ ゴシック" panose="020B0609070205080204" pitchFamily="49" charset="-128"/>
                    <a:ea typeface="ＭＳ ゴシック" panose="020B0609070205080204" pitchFamily="49" charset="-128"/>
                  </a:rPr>
                  <a:t> since occurrence of first death case</a:t>
                </a:r>
                <a:r>
                  <a:rPr lang="ja-JP" altLang="en-US" sz="2400" dirty="0">
                    <a:latin typeface="ＭＳ ゴシック" panose="020B0609070205080204" pitchFamily="49" charset="-128"/>
                    <a:ea typeface="ＭＳ ゴシック" panose="020B0609070205080204" pitchFamily="49" charset="-128"/>
                  </a:rPr>
                  <a:t>）</a:t>
                </a:r>
              </a:p>
            </c:rich>
          </c:tx>
          <c:layout>
            <c:manualLayout>
              <c:xMode val="edge"/>
              <c:yMode val="edge"/>
              <c:x val="0.3006079569079772"/>
              <c:y val="0.9034005996838220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36783544"/>
        <c:crosses val="autoZero"/>
        <c:auto val="1"/>
        <c:lblAlgn val="ctr"/>
        <c:lblOffset val="100"/>
        <c:noMultiLvlLbl val="0"/>
      </c:catAx>
      <c:valAx>
        <c:axId val="836783544"/>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ltLang="ja-JP" sz="2400" dirty="0">
                    <a:latin typeface="ＭＳ ゴシック" panose="020B0609070205080204" pitchFamily="49" charset="-128"/>
                    <a:ea typeface="ＭＳ ゴシック" panose="020B0609070205080204" pitchFamily="49" charset="-128"/>
                  </a:rPr>
                  <a:t>No. of Death</a:t>
                </a:r>
                <a:r>
                  <a:rPr lang="ja-JP" altLang="en-US" sz="2400" dirty="0">
                    <a:latin typeface="ＭＳ ゴシック" panose="020B0609070205080204" pitchFamily="49" charset="-128"/>
                    <a:ea typeface="ＭＳ ゴシック" panose="020B0609070205080204" pitchFamily="49" charset="-128"/>
                  </a:rPr>
                  <a:t>（</a:t>
                </a:r>
                <a:r>
                  <a:rPr lang="en-US" altLang="ja-JP" sz="2400" dirty="0">
                    <a:latin typeface="ＭＳ ゴシック" panose="020B0609070205080204" pitchFamily="49" charset="-128"/>
                    <a:ea typeface="ＭＳ ゴシック" panose="020B0609070205080204" pitchFamily="49" charset="-128"/>
                  </a:rPr>
                  <a:t>person</a:t>
                </a:r>
                <a:r>
                  <a:rPr lang="ja-JP" altLang="en-US"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c:rich>
          </c:tx>
          <c:layout>
            <c:manualLayout>
              <c:xMode val="edge"/>
              <c:yMode val="edge"/>
              <c:x val="7.0908344002537016E-3"/>
              <c:y val="6.5309613351738155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36786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AFA1246-9D5D-4D50-9DA2-5033C5B7D99B}" type="datetimeFigureOut">
              <a:rPr kumimoji="1" lang="ja-JP" altLang="en-US" smtClean="0"/>
              <a:t>2020/3/26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48E640-5F00-4301-A10D-ACC7DED3B1C5}" type="slidenum">
              <a:rPr kumimoji="1" lang="ja-JP" altLang="en-US" smtClean="0"/>
              <a:t>‹#›</a:t>
            </a:fld>
            <a:endParaRPr kumimoji="1" lang="ja-JP" altLang="en-US"/>
          </a:p>
        </p:txBody>
      </p:sp>
    </p:spTree>
    <p:extLst>
      <p:ext uri="{BB962C8B-B14F-4D97-AF65-F5344CB8AC3E}">
        <p14:creationId xmlns:p14="http://schemas.microsoft.com/office/powerpoint/2010/main" val="7456687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皆様</a:t>
            </a:r>
            <a:r>
              <a:rPr lang="en-US" altLang="ja-JP" dirty="0"/>
              <a:t> </a:t>
            </a:r>
          </a:p>
          <a:p>
            <a:r>
              <a:rPr lang="ja-JP" altLang="en-US" dirty="0"/>
              <a:t>私は、日本の厚生労働大臣の加藤勝信です。</a:t>
            </a:r>
            <a:endParaRPr lang="en-US" altLang="ja-JP" dirty="0"/>
          </a:p>
          <a:p>
            <a:r>
              <a:rPr lang="ja-JP" altLang="en-US" dirty="0"/>
              <a:t>本日は、このような貴重な機会をいただきありがとうございます。</a:t>
            </a:r>
            <a:endParaRPr lang="en-US" altLang="ja-JP" dirty="0"/>
          </a:p>
          <a:p>
            <a:r>
              <a:rPr lang="ja-JP" altLang="en-US" dirty="0"/>
              <a:t>世界、特に欧州において</a:t>
            </a:r>
            <a:r>
              <a:rPr lang="en-US" altLang="ja-JP" dirty="0"/>
              <a:t>COVID-19</a:t>
            </a:r>
            <a:r>
              <a:rPr lang="ja-JP" altLang="en-US" dirty="0"/>
              <a:t>の感染者が急増しており、ＷＨＯを中心として、世界が一丸となって取り組んでいることろではありますが、今回、</a:t>
            </a:r>
            <a:endParaRPr lang="en-US" altLang="ja-JP" dirty="0"/>
          </a:p>
          <a:p>
            <a:r>
              <a:rPr lang="ja-JP" altLang="en-US" dirty="0"/>
              <a:t>日本の</a:t>
            </a:r>
            <a:r>
              <a:rPr lang="en-US" altLang="ja-JP" dirty="0"/>
              <a:t>COVID-19</a:t>
            </a:r>
            <a:r>
              <a:rPr lang="ja-JP" altLang="en-US" dirty="0"/>
              <a:t>対策の経験を皆様と共有させていただくことで、</a:t>
            </a:r>
            <a:r>
              <a:rPr lang="en-US" altLang="ja-JP" dirty="0"/>
              <a:t>COVID-19</a:t>
            </a:r>
            <a:r>
              <a:rPr lang="ja-JP" altLang="en-US" dirty="0"/>
              <a:t>への対策を考える一助となればとと考えております。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748E640-5F00-4301-A10D-ACC7DED3B1C5}" type="slidenum">
              <a:rPr kumimoji="1" lang="ja-JP" altLang="en-US" smtClean="0"/>
              <a:t>1</a:t>
            </a:fld>
            <a:endParaRPr kumimoji="1" lang="ja-JP" altLang="en-US"/>
          </a:p>
        </p:txBody>
      </p:sp>
    </p:spTree>
    <p:extLst>
      <p:ext uri="{BB962C8B-B14F-4D97-AF65-F5344CB8AC3E}">
        <p14:creationId xmlns:p14="http://schemas.microsoft.com/office/powerpoint/2010/main" val="144416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月</a:t>
            </a:r>
            <a:r>
              <a:rPr kumimoji="1" lang="en-US" altLang="ja-JP" dirty="0"/>
              <a:t>23</a:t>
            </a:r>
            <a:r>
              <a:rPr kumimoji="1" lang="ja-JP" altLang="en-US" dirty="0"/>
              <a:t>日時点での、日本における</a:t>
            </a:r>
            <a:r>
              <a:rPr kumimoji="1" lang="en-US" altLang="ja-JP" dirty="0"/>
              <a:t>COVID-19</a:t>
            </a:r>
            <a:r>
              <a:rPr kumimoji="1" lang="ja-JP" altLang="en-US" dirty="0"/>
              <a:t>の患者数の推移です。</a:t>
            </a:r>
          </a:p>
        </p:txBody>
      </p:sp>
      <p:sp>
        <p:nvSpPr>
          <p:cNvPr id="4" name="スライド番号プレースホルダー 3"/>
          <p:cNvSpPr>
            <a:spLocks noGrp="1"/>
          </p:cNvSpPr>
          <p:nvPr>
            <p:ph type="sldNum" sz="quarter" idx="10"/>
          </p:nvPr>
        </p:nvSpPr>
        <p:spPr/>
        <p:txBody>
          <a:bodyPr/>
          <a:lstStyle/>
          <a:p>
            <a:fld id="{7748E640-5F00-4301-A10D-ACC7DED3B1C5}" type="slidenum">
              <a:rPr kumimoji="1" lang="ja-JP" altLang="en-US" smtClean="0"/>
              <a:t>2</a:t>
            </a:fld>
            <a:endParaRPr kumimoji="1" lang="ja-JP" altLang="en-US"/>
          </a:p>
        </p:txBody>
      </p:sp>
    </p:spTree>
    <p:extLst>
      <p:ext uri="{BB962C8B-B14F-4D97-AF65-F5344CB8AC3E}">
        <p14:creationId xmlns:p14="http://schemas.microsoft.com/office/powerpoint/2010/main" val="355756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この図は、ＷＨＯ</a:t>
            </a:r>
            <a:r>
              <a:rPr lang="en-US" altLang="ja-JP" dirty="0"/>
              <a:t> situation report</a:t>
            </a:r>
            <a:r>
              <a:rPr lang="ja-JP" altLang="en-US" dirty="0"/>
              <a:t>に基づいて、各国の死者数の推移をまとめたグラフです。日本における死者数は、徐々に増加を続けておりますが増加の速度はなだらかであり、欧米諸国の死者数のように急激な増加（オーバーシュート）は見られておらす、医療施設への過度な負担も現在のところ見られておりません。</a:t>
            </a:r>
          </a:p>
        </p:txBody>
      </p:sp>
      <p:sp>
        <p:nvSpPr>
          <p:cNvPr id="4" name="スライド番号プレースホルダー 3"/>
          <p:cNvSpPr>
            <a:spLocks noGrp="1"/>
          </p:cNvSpPr>
          <p:nvPr>
            <p:ph type="sldNum" sz="quarter" idx="10"/>
          </p:nvPr>
        </p:nvSpPr>
        <p:spPr/>
        <p:txBody>
          <a:bodyPr/>
          <a:lstStyle/>
          <a:p>
            <a:fld id="{7748E640-5F00-4301-A10D-ACC7DED3B1C5}" type="slidenum">
              <a:rPr kumimoji="1" lang="ja-JP" altLang="en-US" smtClean="0"/>
              <a:t>3</a:t>
            </a:fld>
            <a:endParaRPr kumimoji="1" lang="ja-JP" altLang="en-US"/>
          </a:p>
        </p:txBody>
      </p:sp>
    </p:spTree>
    <p:extLst>
      <p:ext uri="{BB962C8B-B14F-4D97-AF65-F5344CB8AC3E}">
        <p14:creationId xmlns:p14="http://schemas.microsoft.com/office/powerpoint/2010/main" val="92218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この基本方針を実現するために、日本では基本戦略として３つの柱があります。</a:t>
            </a:r>
            <a:endParaRPr lang="en-US" altLang="ja-JP" dirty="0"/>
          </a:p>
          <a:p>
            <a:pPr marL="514350" indent="-514350">
              <a:buFont typeface="+mj-lt"/>
              <a:buAutoNum type="arabicPeriod"/>
            </a:pPr>
            <a:r>
              <a:rPr lang="ja-JP" altLang="en-US" dirty="0"/>
              <a:t>クラスターの早期発見・早期対応の強化</a:t>
            </a:r>
            <a:endParaRPr lang="en-US" altLang="ja-JP" dirty="0"/>
          </a:p>
          <a:p>
            <a:pPr lvl="1"/>
            <a:r>
              <a:rPr lang="ja-JP" altLang="en-US" dirty="0"/>
              <a:t>　感染源の推定や濃厚接触者の把握のため、保健所等による積極的疫学調査の実施</a:t>
            </a:r>
            <a:endParaRPr lang="en-US" altLang="ja-JP" dirty="0"/>
          </a:p>
          <a:p>
            <a:pPr lvl="1"/>
            <a:r>
              <a:rPr lang="ja-JP" altLang="en-US" dirty="0"/>
              <a:t>　適切な人の検査</a:t>
            </a:r>
            <a:endParaRPr lang="en-US" altLang="ja-JP" dirty="0"/>
          </a:p>
          <a:p>
            <a:pPr marL="514350" indent="-514350">
              <a:buFont typeface="+mj-lt"/>
              <a:buAutoNum type="arabicPeriod"/>
            </a:pPr>
            <a:r>
              <a:rPr lang="ja-JP" altLang="en-US" dirty="0"/>
              <a:t>患者の早期診断・重症者への集中治療の充実と医療提供体制の構築。</a:t>
            </a:r>
            <a:endParaRPr lang="en-US" altLang="ja-JP" dirty="0"/>
          </a:p>
          <a:p>
            <a:pPr marL="514350" indent="-514350">
              <a:buFont typeface="+mj-lt"/>
              <a:buAutoNum type="arabicPeriod"/>
            </a:pPr>
            <a:r>
              <a:rPr lang="ja-JP" altLang="en-US" dirty="0"/>
              <a:t>市民の行動変容</a:t>
            </a:r>
            <a:endParaRPr lang="en-US" altLang="ja-JP" dirty="0"/>
          </a:p>
          <a:p>
            <a:r>
              <a:rPr lang="ja-JP" altLang="en-US" dirty="0"/>
              <a:t>　　　　リスクのある環境を避ける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48E640-5F00-4301-A10D-ACC7DED3B1C5}" type="slidenum">
              <a:rPr kumimoji="1" lang="ja-JP" altLang="en-US" smtClean="0"/>
              <a:t>4</a:t>
            </a:fld>
            <a:endParaRPr kumimoji="1" lang="ja-JP" altLang="en-US"/>
          </a:p>
        </p:txBody>
      </p:sp>
    </p:spTree>
    <p:extLst>
      <p:ext uri="{BB962C8B-B14F-4D97-AF65-F5344CB8AC3E}">
        <p14:creationId xmlns:p14="http://schemas.microsoft.com/office/powerpoint/2010/main" val="247034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症例の調査により、重症度によらず、</a:t>
            </a:r>
            <a:r>
              <a:rPr lang="ja-JP" altLang="en-US" dirty="0"/>
              <a:t>８０％以上の症例で、他の人へ感染させていなかったことが分かり、感染の連鎖を防げば、感染を抑え込めることが示唆されました。</a:t>
            </a:r>
            <a:endParaRPr lang="en-US" altLang="ja-JP" dirty="0"/>
          </a:p>
          <a:p>
            <a:endParaRPr lang="en-US" altLang="ja-JP" dirty="0"/>
          </a:p>
          <a:p>
            <a:r>
              <a:rPr lang="ja-JP" altLang="en-US" dirty="0"/>
              <a:t>また、感染が確認された場には、①換気の悪い空間、③人が密集している、③近距離での会話や</a:t>
            </a:r>
            <a:r>
              <a:rPr lang="ja-JP" altLang="en-US" dirty="0" smtClean="0"/>
              <a:t>発声が</a:t>
            </a:r>
            <a:r>
              <a:rPr lang="ja-JP" altLang="en-US" dirty="0"/>
              <a:t>行われたという３つの条件が同時に重なっていたことが分かり、このような場を避けることが、感染の連鎖を防ぐために重要であることが示唆されました。</a:t>
            </a:r>
            <a:endParaRPr lang="en-US" altLang="ja-JP" dirty="0"/>
          </a:p>
          <a:p>
            <a:endParaRPr lang="en-US" altLang="ja-JP" dirty="0"/>
          </a:p>
          <a:p>
            <a:r>
              <a:rPr lang="ja-JP" altLang="en-US" dirty="0"/>
              <a:t>このため、わが国では、大規模集会の自粛や休校といった対策を行い、可能な限り３条件を満たす環境を作らないような工夫をしました。</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7748E640-5F00-4301-A10D-ACC7DED3B1C5}" type="slidenum">
              <a:rPr kumimoji="1" lang="ja-JP" altLang="en-US" smtClean="0"/>
              <a:t>5</a:t>
            </a:fld>
            <a:endParaRPr kumimoji="1" lang="ja-JP" altLang="en-US"/>
          </a:p>
        </p:txBody>
      </p:sp>
    </p:spTree>
    <p:extLst>
      <p:ext uri="{BB962C8B-B14F-4D97-AF65-F5344CB8AC3E}">
        <p14:creationId xmlns:p14="http://schemas.microsoft.com/office/powerpoint/2010/main" val="8344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841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このグラフは、黄色が感染者数と示しており、青色が</a:t>
            </a:r>
            <a:r>
              <a:rPr lang="ja-JP" altLang="en-US" dirty="0"/>
              <a:t>実行再生産数（感染症の流行が進行中の集団のある時点における、１人の感染者から２次感染させた平均数）の推定値を示しております。</a:t>
            </a:r>
            <a:endParaRPr kumimoji="1" lang="en-US" altLang="ja-JP" dirty="0"/>
          </a:p>
          <a:p>
            <a:endParaRPr lang="en-US" altLang="ja-JP" dirty="0"/>
          </a:p>
          <a:p>
            <a:r>
              <a:rPr kumimoji="1" lang="ja-JP" altLang="en-US" dirty="0"/>
              <a:t>このグラフで表したように、現在は、おおむね実行再生産数１程度で推移しています。これは、前のスライドで示してきた対策により、クラスターを早期発見したたくことで、感染者の増加のスピードを抑えることができていることが示唆されます。</a:t>
            </a:r>
          </a:p>
        </p:txBody>
      </p:sp>
      <p:sp>
        <p:nvSpPr>
          <p:cNvPr id="4" name="スライド番号プレースホルダー 3"/>
          <p:cNvSpPr>
            <a:spLocks noGrp="1"/>
          </p:cNvSpPr>
          <p:nvPr>
            <p:ph type="sldNum" sz="quarter" idx="5"/>
          </p:nvPr>
        </p:nvSpPr>
        <p:spPr/>
        <p:txBody>
          <a:bodyPr/>
          <a:lstStyle/>
          <a:p>
            <a:fld id="{7748E640-5F00-4301-A10D-ACC7DED3B1C5}" type="slidenum">
              <a:rPr kumimoji="1" lang="ja-JP" altLang="en-US" smtClean="0"/>
              <a:t>7</a:t>
            </a:fld>
            <a:endParaRPr kumimoji="1" lang="ja-JP" altLang="en-US"/>
          </a:p>
        </p:txBody>
      </p:sp>
    </p:spTree>
    <p:extLst>
      <p:ext uri="{BB962C8B-B14F-4D97-AF65-F5344CB8AC3E}">
        <p14:creationId xmlns:p14="http://schemas.microsoft.com/office/powerpoint/2010/main" val="111487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日本の対策における強みと課題について述べたいと思います。</a:t>
            </a:r>
            <a:endParaRPr kumimoji="1" lang="en-US" altLang="ja-JP" dirty="0"/>
          </a:p>
          <a:p>
            <a:r>
              <a:rPr lang="ja-JP" altLang="en-US" dirty="0"/>
              <a:t>まず、強みですが、保健システムへの良好なアクセス、疑い症例はほぼ検査ができている、素晴らしい検査室のネットワーク、保健士を中心とした保健所のスタッフの献身等があげられます。また、課題としては、中央および地方レベルにおけるい疫学的キャパシティー、大衆の認知度、中央と地方の連携やコミュニケーションがあげられる。</a:t>
            </a:r>
            <a:endParaRPr lang="en-US" altLang="ja-JP" dirty="0"/>
          </a:p>
        </p:txBody>
      </p:sp>
      <p:sp>
        <p:nvSpPr>
          <p:cNvPr id="4" name="スライド番号プレースホルダー 3"/>
          <p:cNvSpPr>
            <a:spLocks noGrp="1"/>
          </p:cNvSpPr>
          <p:nvPr>
            <p:ph type="sldNum" sz="quarter" idx="5"/>
          </p:nvPr>
        </p:nvSpPr>
        <p:spPr/>
        <p:txBody>
          <a:bodyPr/>
          <a:lstStyle/>
          <a:p>
            <a:fld id="{7748E640-5F00-4301-A10D-ACC7DED3B1C5}" type="slidenum">
              <a:rPr kumimoji="1" lang="ja-JP" altLang="en-US" smtClean="0"/>
              <a:t>8</a:t>
            </a:fld>
            <a:endParaRPr kumimoji="1" lang="ja-JP" altLang="en-US"/>
          </a:p>
        </p:txBody>
      </p:sp>
    </p:spTree>
    <p:extLst>
      <p:ext uri="{BB962C8B-B14F-4D97-AF65-F5344CB8AC3E}">
        <p14:creationId xmlns:p14="http://schemas.microsoft.com/office/powerpoint/2010/main" val="117680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1E810D0-F7EA-4FA3-BCFE-F06DA9D16770}" type="datetime1">
              <a:rPr kumimoji="1" lang="ja-JP" altLang="en-US" smtClean="0"/>
              <a:t>2020/3/26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92751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45CD71-3391-429F-A974-7F8D748064A6}" type="datetime1">
              <a:rPr kumimoji="1" lang="ja-JP" altLang="en-US" smtClean="0"/>
              <a:t>2020/3/26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61961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7620CA-3BB0-49A5-BE57-49D17805B138}" type="datetime1">
              <a:rPr kumimoji="1" lang="ja-JP" altLang="en-US" smtClean="0"/>
              <a:t>2020/3/26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2868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4CFA66-F168-43B8-AB74-542DF88E1A3C}" type="datetime1">
              <a:rPr kumimoji="1" lang="ja-JP" altLang="en-US" smtClean="0"/>
              <a:t>2020/3/26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172848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CA6B743-0941-4549-88E1-EDB931C3ABE9}" type="datetime1">
              <a:rPr kumimoji="1" lang="ja-JP" altLang="en-US" smtClean="0"/>
              <a:t>2020/3/26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91152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A6CA38-E95E-463F-BB06-6FADCE49ABB7}" type="datetime1">
              <a:rPr kumimoji="1" lang="ja-JP" altLang="en-US" smtClean="0"/>
              <a:t>2020/3/26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03804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6468D7-EDB7-4986-B92A-4E217C8B14B6}" type="datetime1">
              <a:rPr kumimoji="1" lang="ja-JP" altLang="en-US" smtClean="0"/>
              <a:t>2020/3/26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359793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E42D827-8F8E-4F4E-BBD6-02AF3A676E0B}" type="datetime1">
              <a:rPr kumimoji="1" lang="ja-JP" altLang="en-US" smtClean="0"/>
              <a:t>2020/3/26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63243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31157A-85C0-48DA-948C-D6A04C719B7C}" type="datetime1">
              <a:rPr kumimoji="1" lang="ja-JP" altLang="en-US" smtClean="0"/>
              <a:t>2020/3/26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308547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257D68-ADF0-41AA-A865-30BCEB8B05D6}" type="datetime1">
              <a:rPr kumimoji="1" lang="ja-JP" altLang="en-US" smtClean="0"/>
              <a:t>2020/3/26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69535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77EF82-C537-4608-88F9-28A59A815AB7}" type="datetime1">
              <a:rPr kumimoji="1" lang="ja-JP" altLang="en-US" smtClean="0"/>
              <a:t>2020/3/26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172898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39A45-C244-4403-A4A1-F921E5096B71}" type="datetime1">
              <a:rPr kumimoji="1" lang="ja-JP" altLang="en-US" smtClean="0"/>
              <a:t>2020/3/26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43EC2-75B9-4136-B40B-31EEDC4E8A41}" type="slidenum">
              <a:rPr kumimoji="1" lang="ja-JP" altLang="en-US" smtClean="0"/>
              <a:t>‹#›</a:t>
            </a:fld>
            <a:endParaRPr kumimoji="1" lang="ja-JP" altLang="en-US"/>
          </a:p>
        </p:txBody>
      </p:sp>
    </p:spTree>
    <p:extLst>
      <p:ext uri="{BB962C8B-B14F-4D97-AF65-F5344CB8AC3E}">
        <p14:creationId xmlns:p14="http://schemas.microsoft.com/office/powerpoint/2010/main" val="231066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latin typeface="Century" panose="02040604050505020304" pitchFamily="18" charset="0"/>
              </a:rPr>
              <a:t>Experiences of Japan to respond to COVID-19 </a:t>
            </a:r>
            <a:endParaRPr kumimoji="1" lang="ja-JP" altLang="en-US" dirty="0">
              <a:latin typeface="Century" panose="02040604050505020304" pitchFamily="18" charset="0"/>
            </a:endParaRPr>
          </a:p>
        </p:txBody>
      </p:sp>
      <p:sp>
        <p:nvSpPr>
          <p:cNvPr id="3" name="サブタイトル 2"/>
          <p:cNvSpPr>
            <a:spLocks noGrp="1"/>
          </p:cNvSpPr>
          <p:nvPr>
            <p:ph type="subTitle" idx="1"/>
          </p:nvPr>
        </p:nvSpPr>
        <p:spPr/>
        <p:txBody>
          <a:bodyPr/>
          <a:lstStyle/>
          <a:p>
            <a:r>
              <a:rPr lang="en-US" altLang="ja-JP" dirty="0">
                <a:latin typeface="Century" panose="02040604050505020304" pitchFamily="18" charset="0"/>
              </a:rPr>
              <a:t>KATO </a:t>
            </a:r>
            <a:r>
              <a:rPr lang="en-US" altLang="ja-JP" dirty="0" err="1">
                <a:latin typeface="Century" panose="02040604050505020304" pitchFamily="18" charset="0"/>
              </a:rPr>
              <a:t>Katsunobu</a:t>
            </a:r>
            <a:endParaRPr lang="en-US" altLang="ja-JP" dirty="0">
              <a:latin typeface="Century" panose="02040604050505020304" pitchFamily="18" charset="0"/>
            </a:endParaRPr>
          </a:p>
          <a:p>
            <a:r>
              <a:rPr kumimoji="1" lang="en-US" altLang="ja-JP" dirty="0">
                <a:latin typeface="Century" panose="02040604050505020304" pitchFamily="18" charset="0"/>
              </a:rPr>
              <a:t>Minister of Health, </a:t>
            </a:r>
            <a:r>
              <a:rPr kumimoji="1" lang="en-US" altLang="ja-JP" dirty="0" err="1">
                <a:latin typeface="Century" panose="02040604050505020304" pitchFamily="18" charset="0"/>
              </a:rPr>
              <a:t>Labour</a:t>
            </a:r>
            <a:r>
              <a:rPr kumimoji="1" lang="en-US" altLang="ja-JP" dirty="0">
                <a:latin typeface="Century" panose="02040604050505020304" pitchFamily="18" charset="0"/>
              </a:rPr>
              <a:t> and Welfare, Japan</a:t>
            </a:r>
            <a:endParaRPr kumimoji="1" lang="ja-JP" altLang="en-US" dirty="0">
              <a:latin typeface="Century" panose="02040604050505020304" pitchFamily="18" charset="0"/>
            </a:endParaRPr>
          </a:p>
        </p:txBody>
      </p:sp>
    </p:spTree>
    <p:extLst>
      <p:ext uri="{BB962C8B-B14F-4D97-AF65-F5344CB8AC3E}">
        <p14:creationId xmlns:p14="http://schemas.microsoft.com/office/powerpoint/2010/main" val="349427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8699" y="267819"/>
            <a:ext cx="10884494" cy="400110"/>
          </a:xfrm>
          <a:prstGeom prst="rect">
            <a:avLst/>
          </a:prstGeom>
          <a:noFill/>
        </p:spPr>
        <p:txBody>
          <a:bodyPr wrap="square" rtlCol="0">
            <a:spAutoFit/>
          </a:bodyPr>
          <a:lstStyle/>
          <a:p>
            <a:pPr algn="ctr"/>
            <a:r>
              <a:rPr lang="en-US" altLang="ja-JP" sz="2000" b="1" dirty="0">
                <a:latin typeface="Century" panose="02040604050505020304" pitchFamily="18" charset="0"/>
                <a:ea typeface="Meiryo UI" panose="020B0604030504040204" pitchFamily="50" charset="-128"/>
              </a:rPr>
              <a:t>The trend of confirmed cases of COVID-19 in </a:t>
            </a:r>
            <a:r>
              <a:rPr lang="en-US" altLang="ja-JP" sz="2000" b="1" dirty="0" smtClean="0">
                <a:latin typeface="Century" panose="02040604050505020304" pitchFamily="18" charset="0"/>
                <a:ea typeface="Meiryo UI" panose="020B0604030504040204" pitchFamily="50" charset="-128"/>
              </a:rPr>
              <a:t>Japan, as of 26</a:t>
            </a:r>
            <a:r>
              <a:rPr lang="en-US" altLang="ja-JP" sz="2000" b="1" baseline="30000" dirty="0" smtClean="0">
                <a:latin typeface="Century" panose="02040604050505020304" pitchFamily="18" charset="0"/>
                <a:ea typeface="Meiryo UI" panose="020B0604030504040204" pitchFamily="50" charset="-128"/>
              </a:rPr>
              <a:t>nd</a:t>
            </a:r>
            <a:r>
              <a:rPr lang="en-US" altLang="ja-JP" sz="2000" b="1" dirty="0" smtClean="0">
                <a:latin typeface="Century" panose="02040604050505020304" pitchFamily="18" charset="0"/>
                <a:ea typeface="Meiryo UI" panose="020B0604030504040204" pitchFamily="50" charset="-128"/>
              </a:rPr>
              <a:t> </a:t>
            </a:r>
            <a:r>
              <a:rPr lang="en-US" altLang="ja-JP" sz="2000" b="1" dirty="0">
                <a:latin typeface="Century" panose="02040604050505020304" pitchFamily="18" charset="0"/>
                <a:ea typeface="Meiryo UI" panose="020B0604030504040204" pitchFamily="50" charset="-128"/>
              </a:rPr>
              <a:t>March 2020</a:t>
            </a:r>
          </a:p>
        </p:txBody>
      </p:sp>
      <p:sp>
        <p:nvSpPr>
          <p:cNvPr id="6" name="テキスト ボックス 5"/>
          <p:cNvSpPr txBox="1"/>
          <p:nvPr/>
        </p:nvSpPr>
        <p:spPr>
          <a:xfrm>
            <a:off x="6527897" y="6472693"/>
            <a:ext cx="8341811" cy="40780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【Note1】The number of patients on charter flights and cruise ship is not included.</a:t>
            </a:r>
          </a:p>
          <a:p>
            <a:endParaRPr lang="en-US" altLang="ja-JP" sz="105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8610600" y="6356350"/>
            <a:ext cx="2743200" cy="365125"/>
          </a:xfrm>
        </p:spPr>
        <p:txBody>
          <a:bodyPr/>
          <a:lstStyle/>
          <a:p>
            <a:fld id="{1E843EC2-75B9-4136-B40B-31EEDC4E8A41}" type="slidenum">
              <a:rPr kumimoji="1" lang="ja-JP" altLang="en-US" smtClean="0"/>
              <a:t>2</a:t>
            </a:fld>
            <a:endParaRPr kumimoji="1" lang="ja-JP" altLang="en-US" dirty="0"/>
          </a:p>
        </p:txBody>
      </p:sp>
      <p:pic>
        <p:nvPicPr>
          <p:cNvPr id="2" name="図 1"/>
          <p:cNvPicPr>
            <a:picLocks noChangeAspect="1"/>
          </p:cNvPicPr>
          <p:nvPr/>
        </p:nvPicPr>
        <p:blipFill>
          <a:blip r:embed="rId3"/>
          <a:stretch>
            <a:fillRect/>
          </a:stretch>
        </p:blipFill>
        <p:spPr>
          <a:xfrm rot="5400000">
            <a:off x="3150597" y="-961171"/>
            <a:ext cx="5105571" cy="9894594"/>
          </a:xfrm>
          <a:prstGeom prst="rect">
            <a:avLst/>
          </a:prstGeom>
        </p:spPr>
      </p:pic>
      <p:sp>
        <p:nvSpPr>
          <p:cNvPr id="3" name="テキスト ボックス 2"/>
          <p:cNvSpPr txBox="1"/>
          <p:nvPr/>
        </p:nvSpPr>
        <p:spPr>
          <a:xfrm>
            <a:off x="908220" y="881445"/>
            <a:ext cx="10098136" cy="369332"/>
          </a:xfrm>
          <a:prstGeom prst="rect">
            <a:avLst/>
          </a:prstGeom>
          <a:noFill/>
        </p:spPr>
        <p:txBody>
          <a:bodyPr wrap="square" rtlCol="0">
            <a:spAutoFit/>
          </a:bodyPr>
          <a:lstStyle/>
          <a:p>
            <a:r>
              <a:rPr kumimoji="1" lang="en-US" altLang="ja-JP" u="sng" dirty="0">
                <a:latin typeface="Century" panose="02040604050505020304" pitchFamily="18" charset="0"/>
              </a:rPr>
              <a:t>The number of newly confirmed cases </a:t>
            </a:r>
            <a:r>
              <a:rPr lang="en-US" altLang="ja-JP" u="sng" dirty="0" smtClean="0">
                <a:latin typeface="Century" panose="02040604050505020304" pitchFamily="18" charset="0"/>
              </a:rPr>
              <a:t>in the past</a:t>
            </a:r>
            <a:r>
              <a:rPr kumimoji="1" lang="en-US" altLang="ja-JP" u="sng" dirty="0" smtClean="0">
                <a:latin typeface="Century" panose="02040604050505020304" pitchFamily="18" charset="0"/>
              </a:rPr>
              <a:t> </a:t>
            </a:r>
            <a:r>
              <a:rPr kumimoji="1" lang="en-US" altLang="ja-JP" u="sng" dirty="0">
                <a:latin typeface="Century" panose="02040604050505020304" pitchFamily="18" charset="0"/>
              </a:rPr>
              <a:t>2 weeks range from 20 to 60 cases per day. </a:t>
            </a:r>
            <a:endParaRPr kumimoji="1" lang="ja-JP" altLang="en-US" u="sng" dirty="0">
              <a:latin typeface="Century" panose="02040604050505020304" pitchFamily="18" charset="0"/>
            </a:endParaRPr>
          </a:p>
        </p:txBody>
      </p:sp>
      <p:sp>
        <p:nvSpPr>
          <p:cNvPr id="4" name="テキスト ボックス 3"/>
          <p:cNvSpPr txBox="1"/>
          <p:nvPr/>
        </p:nvSpPr>
        <p:spPr>
          <a:xfrm>
            <a:off x="1963024" y="2416029"/>
            <a:ext cx="4655890" cy="646331"/>
          </a:xfrm>
          <a:prstGeom prst="rect">
            <a:avLst/>
          </a:prstGeom>
          <a:noFill/>
        </p:spPr>
        <p:txBody>
          <a:bodyPr wrap="square" rtlCol="0">
            <a:spAutoFit/>
          </a:bodyPr>
          <a:lstStyle/>
          <a:p>
            <a:r>
              <a:rPr lang="en-US" altLang="ja-JP" dirty="0" smtClean="0"/>
              <a:t>Cumulative No. of confirmed cases:</a:t>
            </a:r>
          </a:p>
          <a:p>
            <a:r>
              <a:rPr lang="en-US" altLang="ja-JP" dirty="0" smtClean="0"/>
              <a:t>Cumulative No. of death cases:  </a:t>
            </a:r>
            <a:endParaRPr kumimoji="1" lang="ja-JP" altLang="en-US" dirty="0"/>
          </a:p>
        </p:txBody>
      </p:sp>
    </p:spTree>
    <p:extLst>
      <p:ext uri="{BB962C8B-B14F-4D97-AF65-F5344CB8AC3E}">
        <p14:creationId xmlns:p14="http://schemas.microsoft.com/office/powerpoint/2010/main" val="194411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362C39-AEA0-4B26-ACAD-19B062DAAE9F}"/>
              </a:ext>
            </a:extLst>
          </p:cNvPr>
          <p:cNvSpPr/>
          <p:nvPr/>
        </p:nvSpPr>
        <p:spPr>
          <a:xfrm>
            <a:off x="914400" y="162874"/>
            <a:ext cx="10893581" cy="1039660"/>
          </a:xfrm>
          <a:prstGeom prst="rect">
            <a:avLst/>
          </a:prstGeom>
          <a:solidFill>
            <a:srgbClr val="00206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2800" dirty="0">
                <a:solidFill>
                  <a:schemeClr val="bg1"/>
                </a:solidFill>
                <a:latin typeface="Century" panose="02040604050505020304" pitchFamily="18" charset="0"/>
                <a:ea typeface="ＭＳ ゴシック" panose="020B0609070205080204" pitchFamily="49" charset="-128"/>
              </a:rPr>
              <a:t>The trend of </a:t>
            </a:r>
            <a:r>
              <a:rPr lang="en-US" altLang="ja-JP" sz="2800" dirty="0" smtClean="0">
                <a:solidFill>
                  <a:schemeClr val="bg1"/>
                </a:solidFill>
                <a:latin typeface="Century" panose="02040604050505020304" pitchFamily="18" charset="0"/>
                <a:ea typeface="ＭＳ ゴシック" panose="020B0609070205080204" pitchFamily="49" charset="-128"/>
              </a:rPr>
              <a:t>death cases </a:t>
            </a:r>
            <a:r>
              <a:rPr lang="en-US" altLang="ja-JP" sz="2800" dirty="0">
                <a:solidFill>
                  <a:schemeClr val="bg1"/>
                </a:solidFill>
                <a:latin typeface="Century" panose="02040604050505020304" pitchFamily="18" charset="0"/>
                <a:ea typeface="ＭＳ ゴシック" panose="020B0609070205080204" pitchFamily="49" charset="-128"/>
              </a:rPr>
              <a:t>in several </a:t>
            </a:r>
            <a:r>
              <a:rPr lang="en-US" altLang="ja-JP" sz="2800" dirty="0" smtClean="0">
                <a:solidFill>
                  <a:schemeClr val="bg1"/>
                </a:solidFill>
                <a:latin typeface="Century" panose="02040604050505020304" pitchFamily="18" charset="0"/>
                <a:ea typeface="ＭＳ ゴシック" panose="020B0609070205080204" pitchFamily="49" charset="-128"/>
              </a:rPr>
              <a:t>countries, as of 21</a:t>
            </a:r>
            <a:r>
              <a:rPr lang="en-US" altLang="ja-JP" sz="2800" baseline="30000" dirty="0" smtClean="0">
                <a:solidFill>
                  <a:schemeClr val="bg1"/>
                </a:solidFill>
                <a:latin typeface="Century" panose="02040604050505020304" pitchFamily="18" charset="0"/>
                <a:ea typeface="ＭＳ ゴシック" panose="020B0609070205080204" pitchFamily="49" charset="-128"/>
              </a:rPr>
              <a:t>st</a:t>
            </a:r>
            <a:r>
              <a:rPr lang="en-US" altLang="ja-JP" sz="2800" dirty="0" smtClean="0">
                <a:solidFill>
                  <a:schemeClr val="bg1"/>
                </a:solidFill>
                <a:latin typeface="Century" panose="02040604050505020304" pitchFamily="18" charset="0"/>
                <a:ea typeface="ＭＳ ゴシック" panose="020B0609070205080204" pitchFamily="49" charset="-128"/>
              </a:rPr>
              <a:t> </a:t>
            </a:r>
            <a:r>
              <a:rPr lang="en-US" altLang="ja-JP" sz="2800" dirty="0">
                <a:solidFill>
                  <a:schemeClr val="bg1"/>
                </a:solidFill>
                <a:latin typeface="Century" panose="02040604050505020304" pitchFamily="18" charset="0"/>
                <a:ea typeface="ＭＳ ゴシック" panose="020B0609070205080204" pitchFamily="49" charset="-128"/>
              </a:rPr>
              <a:t>March </a:t>
            </a:r>
          </a:p>
        </p:txBody>
      </p:sp>
      <p:grpSp>
        <p:nvGrpSpPr>
          <p:cNvPr id="3" name="グループ化 2">
            <a:extLst>
              <a:ext uri="{FF2B5EF4-FFF2-40B4-BE49-F238E27FC236}">
                <a16:creationId xmlns:a16="http://schemas.microsoft.com/office/drawing/2014/main" id="{E2CA9E40-31E8-494D-A178-CE4A373D34B8}"/>
              </a:ext>
            </a:extLst>
          </p:cNvPr>
          <p:cNvGrpSpPr/>
          <p:nvPr/>
        </p:nvGrpSpPr>
        <p:grpSpPr>
          <a:xfrm>
            <a:off x="221064" y="2104958"/>
            <a:ext cx="11187964" cy="4627772"/>
            <a:chOff x="1333851" y="1327759"/>
            <a:chExt cx="9873842" cy="5054252"/>
          </a:xfrm>
        </p:grpSpPr>
        <p:graphicFrame>
          <p:nvGraphicFramePr>
            <p:cNvPr id="5" name="グラフ 4">
              <a:extLst>
                <a:ext uri="{FF2B5EF4-FFF2-40B4-BE49-F238E27FC236}">
                  <a16:creationId xmlns:a16="http://schemas.microsoft.com/office/drawing/2014/main" id="{330B4211-11A2-4753-BE0D-AD044464DF95}"/>
                </a:ext>
              </a:extLst>
            </p:cNvPr>
            <p:cNvGraphicFramePr/>
            <p:nvPr>
              <p:extLst>
                <p:ext uri="{D42A27DB-BD31-4B8C-83A1-F6EECF244321}">
                  <p14:modId xmlns:p14="http://schemas.microsoft.com/office/powerpoint/2010/main" val="2117803227"/>
                </p:ext>
              </p:extLst>
            </p:nvPr>
          </p:nvGraphicFramePr>
          <p:xfrm>
            <a:off x="1333851" y="1327759"/>
            <a:ext cx="9873842" cy="505425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34A3F63E-AAB1-421E-892B-E31CCB733BC9}"/>
                </a:ext>
              </a:extLst>
            </p:cNvPr>
            <p:cNvSpPr txBox="1"/>
            <p:nvPr/>
          </p:nvSpPr>
          <p:spPr>
            <a:xfrm>
              <a:off x="5171173" y="2497084"/>
              <a:ext cx="12926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Italy</a:t>
              </a:r>
              <a:endParaRPr lang="ja-JP" altLang="en-US" dirty="0">
                <a:latin typeface="Century" panose="02040604050505020304" pitchFamily="18" charset="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61241ADF-1479-4592-A9F7-2520979B3445}"/>
                </a:ext>
              </a:extLst>
            </p:cNvPr>
            <p:cNvSpPr txBox="1"/>
            <p:nvPr/>
          </p:nvSpPr>
          <p:spPr>
            <a:xfrm>
              <a:off x="9411754" y="2578740"/>
              <a:ext cx="12926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France</a:t>
              </a:r>
              <a:endParaRPr lang="ja-JP" altLang="en-US" dirty="0">
                <a:latin typeface="Century" panose="02040604050505020304" pitchFamily="18"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23EED0AC-4F93-4466-B0F2-2307EA4C3DCD}"/>
                </a:ext>
              </a:extLst>
            </p:cNvPr>
            <p:cNvSpPr txBox="1"/>
            <p:nvPr/>
          </p:nvSpPr>
          <p:spPr>
            <a:xfrm>
              <a:off x="8896728" y="4958154"/>
              <a:ext cx="12926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Japan</a:t>
              </a:r>
              <a:endParaRPr lang="ja-JP" altLang="en-US" dirty="0">
                <a:latin typeface="Century" panose="02040604050505020304" pitchFamily="18" charset="0"/>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C1C8AA6E-23EE-4C26-B252-236B229D7844}"/>
                </a:ext>
              </a:extLst>
            </p:cNvPr>
            <p:cNvSpPr txBox="1"/>
            <p:nvPr/>
          </p:nvSpPr>
          <p:spPr>
            <a:xfrm>
              <a:off x="7040760" y="4602536"/>
              <a:ext cx="14105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South Korea</a:t>
              </a:r>
              <a:endParaRPr lang="ja-JP" altLang="en-US" dirty="0">
                <a:latin typeface="Century" panose="02040604050505020304" pitchFamily="18" charset="0"/>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6FACC5B0-ABBB-483B-8E79-92EE7377D909}"/>
                </a:ext>
              </a:extLst>
            </p:cNvPr>
            <p:cNvSpPr txBox="1"/>
            <p:nvPr/>
          </p:nvSpPr>
          <p:spPr>
            <a:xfrm>
              <a:off x="6270772" y="4439547"/>
              <a:ext cx="12926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USA</a:t>
              </a:r>
              <a:endParaRPr lang="ja-JP" altLang="en-US" dirty="0">
                <a:latin typeface="Century" panose="02040604050505020304" pitchFamily="18"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D15F1BB3-5729-4BE8-B4C4-924ECCFA5A8B}"/>
                </a:ext>
              </a:extLst>
            </p:cNvPr>
            <p:cNvSpPr txBox="1"/>
            <p:nvPr/>
          </p:nvSpPr>
          <p:spPr>
            <a:xfrm>
              <a:off x="5390513" y="4439547"/>
              <a:ext cx="533342" cy="436983"/>
            </a:xfrm>
            <a:prstGeom prst="rect">
              <a:avLst/>
            </a:prstGeom>
            <a:noFill/>
          </p:spPr>
          <p:txBody>
            <a:bodyPr wrap="square" rtlCol="0">
              <a:spAutoFit/>
            </a:bodyPr>
            <a:lstStyle/>
            <a:p>
              <a:r>
                <a:rPr lang="en-US" altLang="ja-JP" sz="2000" dirty="0">
                  <a:latin typeface="Century" panose="02040604050505020304" pitchFamily="18" charset="0"/>
                  <a:ea typeface="ＭＳ ゴシック" panose="020B0609070205080204" pitchFamily="49" charset="-128"/>
                </a:rPr>
                <a:t>UK</a:t>
              </a:r>
              <a:endParaRPr lang="ja-JP" altLang="en-US" sz="2000" dirty="0">
                <a:latin typeface="Century" panose="02040604050505020304" pitchFamily="18"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71406CF8-674B-4334-B788-78BC8D5BAB7A}"/>
                </a:ext>
              </a:extLst>
            </p:cNvPr>
            <p:cNvSpPr txBox="1"/>
            <p:nvPr/>
          </p:nvSpPr>
          <p:spPr>
            <a:xfrm>
              <a:off x="4294300" y="5361523"/>
              <a:ext cx="1292605" cy="403368"/>
            </a:xfrm>
            <a:prstGeom prst="rect">
              <a:avLst/>
            </a:prstGeom>
            <a:noFill/>
          </p:spPr>
          <p:txBody>
            <a:bodyPr wrap="square" rtlCol="0">
              <a:spAutoFit/>
            </a:bodyPr>
            <a:lstStyle/>
            <a:p>
              <a:r>
                <a:rPr lang="en-US" altLang="ja-JP" dirty="0">
                  <a:latin typeface="Century" panose="02040604050505020304" pitchFamily="18" charset="0"/>
                  <a:ea typeface="ＭＳ ゴシック" panose="020B0609070205080204" pitchFamily="49" charset="-128"/>
                </a:rPr>
                <a:t>Germany</a:t>
              </a:r>
              <a:endParaRPr lang="ja-JP" altLang="en-US" dirty="0">
                <a:latin typeface="Century" panose="02040604050505020304" pitchFamily="18" charset="0"/>
                <a:ea typeface="ＭＳ ゴシック" panose="020B0609070205080204" pitchFamily="49" charset="-128"/>
              </a:endParaRPr>
            </a:p>
          </p:txBody>
        </p:sp>
        <p:sp>
          <p:nvSpPr>
            <p:cNvPr id="15" name="吹き出し: 四角形 14">
              <a:extLst>
                <a:ext uri="{FF2B5EF4-FFF2-40B4-BE49-F238E27FC236}">
                  <a16:creationId xmlns:a16="http://schemas.microsoft.com/office/drawing/2014/main" id="{B93E3E39-7E7E-4960-8C97-1AB9E33B7F8B}"/>
                </a:ext>
              </a:extLst>
            </p:cNvPr>
            <p:cNvSpPr/>
            <p:nvPr/>
          </p:nvSpPr>
          <p:spPr>
            <a:xfrm>
              <a:off x="6270772" y="1508960"/>
              <a:ext cx="1902870" cy="214769"/>
            </a:xfrm>
            <a:prstGeom prst="wedgeRectCallout">
              <a:avLst>
                <a:gd name="adj1" fmla="val -54977"/>
                <a:gd name="adj2" fmla="val -48422"/>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r>
                <a:rPr lang="en-US"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3/21(Day 28):4032</a:t>
              </a:r>
              <a:endParaRPr lang="ja-JP" altLang="en-US" sz="1200" kern="100" dirty="0">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4F0E3CC-29C1-4B42-9ED8-DE50DD4AB873}"/>
                </a:ext>
              </a:extLst>
            </p:cNvPr>
            <p:cNvSpPr txBox="1"/>
            <p:nvPr/>
          </p:nvSpPr>
          <p:spPr>
            <a:xfrm>
              <a:off x="2293965" y="1511601"/>
              <a:ext cx="7953614" cy="336141"/>
            </a:xfrm>
            <a:prstGeom prst="rect">
              <a:avLst/>
            </a:prstGeom>
            <a:noFill/>
          </p:spPr>
          <p:txBody>
            <a:bodyPr wrap="square" rtlCol="0">
              <a:spAutoFit/>
            </a:bodyPr>
            <a:lstStyle/>
            <a:p>
              <a:r>
                <a:rPr lang="en-US" altLang="ja-JP" sz="1400" dirty="0">
                  <a:solidFill>
                    <a:srgbClr val="FF0000"/>
                  </a:solidFill>
                  <a:latin typeface="Century" panose="02040604050505020304" pitchFamily="18" charset="0"/>
                  <a:ea typeface="ＭＳ ゴシック" panose="020B0609070205080204" pitchFamily="49" charset="-128"/>
                </a:rPr>
                <a:t>Source</a:t>
              </a:r>
              <a:r>
                <a:rPr lang="ja-JP" altLang="en-US" sz="1400" dirty="0">
                  <a:solidFill>
                    <a:srgbClr val="FF0000"/>
                  </a:solidFill>
                  <a:latin typeface="Century" panose="02040604050505020304" pitchFamily="18" charset="0"/>
                  <a:ea typeface="ＭＳ ゴシック" panose="020B0609070205080204" pitchFamily="49" charset="-128"/>
                </a:rPr>
                <a:t>：</a:t>
              </a:r>
              <a:r>
                <a:rPr lang="en-US" altLang="ja-JP" sz="1400" dirty="0">
                  <a:solidFill>
                    <a:srgbClr val="FF0000"/>
                  </a:solidFill>
                  <a:latin typeface="Century" panose="02040604050505020304" pitchFamily="18" charset="0"/>
                  <a:ea typeface="ＭＳ ゴシック" panose="020B0609070205080204" pitchFamily="49" charset="-128"/>
                </a:rPr>
                <a:t>WHO Situation Reports</a:t>
              </a:r>
              <a:endParaRPr lang="ja-JP" altLang="en-US" sz="1400" dirty="0">
                <a:solidFill>
                  <a:srgbClr val="FF0000"/>
                </a:solidFill>
                <a:latin typeface="Century" panose="02040604050505020304" pitchFamily="18" charset="0"/>
                <a:ea typeface="ＭＳ ゴシック" panose="020B0609070205080204" pitchFamily="49" charset="-128"/>
              </a:endParaRPr>
            </a:p>
          </p:txBody>
        </p:sp>
      </p:grpSp>
      <p:sp>
        <p:nvSpPr>
          <p:cNvPr id="2" name="テキスト ボックス 1">
            <a:extLst>
              <a:ext uri="{FF2B5EF4-FFF2-40B4-BE49-F238E27FC236}">
                <a16:creationId xmlns:a16="http://schemas.microsoft.com/office/drawing/2014/main" id="{BB771499-B0EE-47B6-BF3A-4932F1D4ED88}"/>
              </a:ext>
            </a:extLst>
          </p:cNvPr>
          <p:cNvSpPr txBox="1"/>
          <p:nvPr/>
        </p:nvSpPr>
        <p:spPr>
          <a:xfrm>
            <a:off x="2004970" y="1273961"/>
            <a:ext cx="8892330"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Century" panose="02040604050505020304" pitchFamily="18" charset="0"/>
              </a:rPr>
              <a:t>The slow increase of death cases</a:t>
            </a:r>
          </a:p>
          <a:p>
            <a:pPr marL="285750" indent="-285750">
              <a:buFont typeface="Arial" panose="020B0604020202020204" pitchFamily="34" charset="0"/>
              <a:buChar char="•"/>
            </a:pPr>
            <a:r>
              <a:rPr lang="en-US" altLang="ja-JP" sz="2400" dirty="0">
                <a:latin typeface="Century" panose="02040604050505020304" pitchFamily="18" charset="0"/>
              </a:rPr>
              <a:t>B</a:t>
            </a:r>
            <a:r>
              <a:rPr lang="en-US" altLang="ja-JP" sz="2400" dirty="0" smtClean="0">
                <a:latin typeface="Century" panose="02040604050505020304" pitchFamily="18" charset="0"/>
              </a:rPr>
              <a:t>urden </a:t>
            </a:r>
            <a:r>
              <a:rPr lang="en-US" altLang="ja-JP" sz="2400" dirty="0">
                <a:latin typeface="Century" panose="02040604050505020304" pitchFamily="18" charset="0"/>
              </a:rPr>
              <a:t>on local health </a:t>
            </a:r>
            <a:r>
              <a:rPr lang="en-US" altLang="ja-JP" sz="2400" dirty="0" smtClean="0">
                <a:latin typeface="Century" panose="02040604050505020304" pitchFamily="18" charset="0"/>
              </a:rPr>
              <a:t>system is not overwhelming so far</a:t>
            </a:r>
            <a:endParaRPr lang="en-US" altLang="ja-JP" sz="2400" dirty="0">
              <a:latin typeface="Century" panose="02040604050505020304" pitchFamily="18" charset="0"/>
            </a:endParaRPr>
          </a:p>
        </p:txBody>
      </p:sp>
    </p:spTree>
    <p:extLst>
      <p:ext uri="{BB962C8B-B14F-4D97-AF65-F5344CB8AC3E}">
        <p14:creationId xmlns:p14="http://schemas.microsoft.com/office/powerpoint/2010/main" val="165896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530" y="381903"/>
            <a:ext cx="10872832" cy="1325563"/>
          </a:xfrm>
        </p:spPr>
        <p:txBody>
          <a:bodyPr>
            <a:normAutofit/>
          </a:bodyPr>
          <a:lstStyle/>
          <a:p>
            <a:r>
              <a:rPr kumimoji="1" lang="en-US" altLang="ja-JP" dirty="0" smtClean="0">
                <a:latin typeface="Century" panose="02040604050505020304" pitchFamily="18" charset="0"/>
              </a:rPr>
              <a:t>Three Pillars </a:t>
            </a:r>
            <a:r>
              <a:rPr kumimoji="1" lang="en-US" altLang="ja-JP" dirty="0">
                <a:latin typeface="Century" panose="02040604050505020304" pitchFamily="18" charset="0"/>
              </a:rPr>
              <a:t>of </a:t>
            </a:r>
            <a:r>
              <a:rPr kumimoji="1" lang="en-US" altLang="ja-JP" dirty="0" smtClean="0">
                <a:latin typeface="Century" panose="02040604050505020304" pitchFamily="18" charset="0"/>
              </a:rPr>
              <a:t>Basic </a:t>
            </a:r>
            <a:r>
              <a:rPr lang="en-US" altLang="ja-JP" dirty="0" smtClean="0">
                <a:latin typeface="Century" panose="02040604050505020304" pitchFamily="18" charset="0"/>
              </a:rPr>
              <a:t>S</a:t>
            </a:r>
            <a:r>
              <a:rPr kumimoji="1" lang="en-US" altLang="ja-JP" dirty="0" smtClean="0">
                <a:latin typeface="Century" panose="02040604050505020304" pitchFamily="18" charset="0"/>
              </a:rPr>
              <a:t>trategy to combat COVID-19 in Japan</a:t>
            </a:r>
            <a:endParaRPr kumimoji="1" lang="ja-JP" altLang="en-US" dirty="0">
              <a:latin typeface="Century" panose="02040604050505020304" pitchFamily="18" charset="0"/>
            </a:endParaRPr>
          </a:p>
        </p:txBody>
      </p:sp>
      <p:sp>
        <p:nvSpPr>
          <p:cNvPr id="3" name="コンテンツ プレースホルダー 2"/>
          <p:cNvSpPr>
            <a:spLocks noGrp="1"/>
          </p:cNvSpPr>
          <p:nvPr>
            <p:ph idx="1"/>
          </p:nvPr>
        </p:nvSpPr>
        <p:spPr>
          <a:xfrm>
            <a:off x="586530" y="1951460"/>
            <a:ext cx="10872832" cy="4351338"/>
          </a:xfrm>
        </p:spPr>
        <p:txBody>
          <a:bodyPr>
            <a:normAutofit/>
          </a:bodyPr>
          <a:lstStyle/>
          <a:p>
            <a:pPr marL="0" indent="0">
              <a:buNone/>
            </a:pPr>
            <a:r>
              <a:rPr kumimoji="1" lang="en-US" altLang="ja-JP" dirty="0" smtClean="0">
                <a:latin typeface="Century" panose="02040604050505020304" pitchFamily="18" charset="0"/>
              </a:rPr>
              <a:t>&lt;Overall Goal&gt; </a:t>
            </a:r>
          </a:p>
          <a:p>
            <a:pPr marL="0" indent="0">
              <a:buNone/>
            </a:pPr>
            <a:r>
              <a:rPr kumimoji="1" lang="en-US" altLang="ja-JP" dirty="0" smtClean="0">
                <a:latin typeface="Century" panose="02040604050505020304" pitchFamily="18" charset="0"/>
              </a:rPr>
              <a:t>“To maximize suppression of transmission while minimizing social and economic damage” </a:t>
            </a:r>
          </a:p>
          <a:p>
            <a:pPr marL="514350" indent="-514350">
              <a:buFont typeface="+mj-lt"/>
              <a:buAutoNum type="arabicPeriod"/>
            </a:pPr>
            <a:r>
              <a:rPr kumimoji="1" lang="en-US" altLang="ja-JP" dirty="0" smtClean="0">
                <a:latin typeface="Century" panose="02040604050505020304" pitchFamily="18" charset="0"/>
              </a:rPr>
              <a:t>Early </a:t>
            </a:r>
            <a:r>
              <a:rPr kumimoji="1" lang="en-US" altLang="ja-JP" dirty="0">
                <a:latin typeface="Century" panose="02040604050505020304" pitchFamily="18" charset="0"/>
              </a:rPr>
              <a:t>detection of and early response to </a:t>
            </a:r>
            <a:r>
              <a:rPr kumimoji="1" lang="en-US" altLang="ja-JP" dirty="0" smtClean="0">
                <a:latin typeface="Century" panose="02040604050505020304" pitchFamily="18" charset="0"/>
              </a:rPr>
              <a:t>clusters</a:t>
            </a:r>
            <a:endParaRPr kumimoji="1" lang="en-US" altLang="ja-JP" dirty="0" smtClean="0">
              <a:latin typeface="Century" panose="02040604050505020304" pitchFamily="18" charset="0"/>
            </a:endParaRPr>
          </a:p>
          <a:p>
            <a:pPr marL="514350" indent="-514350">
              <a:buFont typeface="+mj-lt"/>
              <a:buAutoNum type="arabicPeriod"/>
            </a:pPr>
            <a:r>
              <a:rPr kumimoji="1" lang="en-US" altLang="ja-JP" dirty="0" smtClean="0">
                <a:latin typeface="Century" panose="02040604050505020304" pitchFamily="18" charset="0"/>
              </a:rPr>
              <a:t>Enhancement </a:t>
            </a:r>
            <a:r>
              <a:rPr kumimoji="1" lang="en-US" altLang="ja-JP" dirty="0">
                <a:latin typeface="Century" panose="02040604050505020304" pitchFamily="18" charset="0"/>
              </a:rPr>
              <a:t>of intensive care and the securing of a medical service system for the severely </a:t>
            </a:r>
            <a:r>
              <a:rPr kumimoji="1" lang="en-US" altLang="ja-JP" dirty="0" smtClean="0">
                <a:latin typeface="Century" panose="02040604050505020304" pitchFamily="18" charset="0"/>
              </a:rPr>
              <a:t>ill, including medical equipment (Ventilation, ECMO, </a:t>
            </a:r>
            <a:r>
              <a:rPr kumimoji="1" lang="en-US" altLang="ja-JP" dirty="0" err="1" smtClean="0">
                <a:latin typeface="Century" panose="02040604050505020304" pitchFamily="18" charset="0"/>
              </a:rPr>
              <a:t>etc</a:t>
            </a:r>
            <a:r>
              <a:rPr kumimoji="1" lang="en-US" altLang="ja-JP" dirty="0" smtClean="0">
                <a:latin typeface="Century" panose="02040604050505020304" pitchFamily="18" charset="0"/>
              </a:rPr>
              <a:t>)</a:t>
            </a:r>
            <a:endParaRPr lang="en-US" altLang="ja-JP" dirty="0" smtClean="0">
              <a:latin typeface="Century" panose="02040604050505020304" pitchFamily="18" charset="0"/>
            </a:endParaRPr>
          </a:p>
          <a:p>
            <a:pPr marL="514350" indent="-514350">
              <a:buFont typeface="+mj-lt"/>
              <a:buAutoNum type="arabicPeriod"/>
            </a:pPr>
            <a:r>
              <a:rPr lang="en-US" altLang="ja-JP" dirty="0" smtClean="0">
                <a:latin typeface="Century" panose="02040604050505020304" pitchFamily="18" charset="0"/>
              </a:rPr>
              <a:t>Behavior </a:t>
            </a:r>
            <a:r>
              <a:rPr lang="en-US" altLang="ja-JP" dirty="0">
                <a:latin typeface="Century" panose="02040604050505020304" pitchFamily="18" charset="0"/>
              </a:rPr>
              <a:t>modification of </a:t>
            </a:r>
            <a:r>
              <a:rPr lang="en-US" altLang="ja-JP" dirty="0" smtClean="0">
                <a:latin typeface="Century" panose="02040604050505020304" pitchFamily="18" charset="0"/>
              </a:rPr>
              <a:t>citizens</a:t>
            </a:r>
            <a:endParaRPr lang="en-US" altLang="ja-JP" dirty="0">
              <a:latin typeface="Century" panose="02040604050505020304" pitchFamily="18" charset="0"/>
            </a:endParaRPr>
          </a:p>
        </p:txBody>
      </p:sp>
    </p:spTree>
    <p:extLst>
      <p:ext uri="{BB962C8B-B14F-4D97-AF65-F5344CB8AC3E}">
        <p14:creationId xmlns:p14="http://schemas.microsoft.com/office/powerpoint/2010/main" val="335219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4A59DA-E61D-463F-BC0D-76BF8246AD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93" y="1421103"/>
            <a:ext cx="5354650" cy="3679008"/>
          </a:xfrm>
          <a:prstGeom prst="rect">
            <a:avLst/>
          </a:prstGeom>
        </p:spPr>
      </p:pic>
      <p:pic>
        <p:nvPicPr>
          <p:cNvPr id="3" name="Picture 2" descr="「クラスター対策班」の画像検索結果">
            <a:extLst>
              <a:ext uri="{FF2B5EF4-FFF2-40B4-BE49-F238E27FC236}">
                <a16:creationId xmlns:a16="http://schemas.microsoft.com/office/drawing/2014/main" id="{60884D4C-00A0-4321-AC46-31B6357A88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5106" y="4100064"/>
            <a:ext cx="4910947" cy="243222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9C68A776-45B4-455E-B9AA-3B8DE60DD3A9}"/>
              </a:ext>
            </a:extLst>
          </p:cNvPr>
          <p:cNvSpPr>
            <a:spLocks noGrp="1"/>
          </p:cNvSpPr>
          <p:nvPr>
            <p:ph type="title"/>
          </p:nvPr>
        </p:nvSpPr>
        <p:spPr>
          <a:xfrm>
            <a:off x="838200" y="191233"/>
            <a:ext cx="10515600" cy="1151990"/>
          </a:xfrm>
        </p:spPr>
        <p:txBody>
          <a:bodyPr/>
          <a:lstStyle/>
          <a:p>
            <a:pPr algn="ctr"/>
            <a:r>
              <a:rPr kumimoji="1" lang="en-US" altLang="ja-JP" dirty="0">
                <a:latin typeface="Century" panose="02040604050505020304" pitchFamily="18" charset="0"/>
              </a:rPr>
              <a:t>Avoidance of</a:t>
            </a:r>
            <a:r>
              <a:rPr kumimoji="1" lang="ja-JP" altLang="en-US" dirty="0">
                <a:latin typeface="Century" panose="02040604050505020304" pitchFamily="18" charset="0"/>
              </a:rPr>
              <a:t> </a:t>
            </a:r>
            <a:r>
              <a:rPr kumimoji="1" lang="en-US" altLang="ja-JP" dirty="0">
                <a:latin typeface="Century" panose="02040604050505020304" pitchFamily="18" charset="0"/>
              </a:rPr>
              <a:t>high</a:t>
            </a:r>
            <a:r>
              <a:rPr kumimoji="1" lang="ja-JP" altLang="en-US" dirty="0">
                <a:latin typeface="Century" panose="02040604050505020304" pitchFamily="18" charset="0"/>
              </a:rPr>
              <a:t> </a:t>
            </a:r>
            <a:r>
              <a:rPr kumimoji="1" lang="en-US" altLang="ja-JP" dirty="0">
                <a:latin typeface="Century" panose="02040604050505020304" pitchFamily="18" charset="0"/>
              </a:rPr>
              <a:t>risk</a:t>
            </a:r>
            <a:r>
              <a:rPr kumimoji="1" lang="ja-JP" altLang="en-US" dirty="0">
                <a:latin typeface="Century" panose="02040604050505020304" pitchFamily="18" charset="0"/>
              </a:rPr>
              <a:t> </a:t>
            </a:r>
            <a:r>
              <a:rPr kumimoji="1" lang="en-US" altLang="ja-JP" dirty="0">
                <a:latin typeface="Century" panose="02040604050505020304" pitchFamily="18" charset="0"/>
              </a:rPr>
              <a:t>environment</a:t>
            </a:r>
            <a:endParaRPr kumimoji="1" lang="ja-JP" altLang="en-US" dirty="0">
              <a:latin typeface="Century" panose="02040604050505020304" pitchFamily="18" charset="0"/>
            </a:endParaRPr>
          </a:p>
        </p:txBody>
      </p:sp>
      <p:sp>
        <p:nvSpPr>
          <p:cNvPr id="5" name="テキスト ボックス 4">
            <a:extLst>
              <a:ext uri="{FF2B5EF4-FFF2-40B4-BE49-F238E27FC236}">
                <a16:creationId xmlns:a16="http://schemas.microsoft.com/office/drawing/2014/main" id="{A9213C0C-F120-401B-B93F-7E35FB8BE7A7}"/>
              </a:ext>
            </a:extLst>
          </p:cNvPr>
          <p:cNvSpPr txBox="1"/>
          <p:nvPr/>
        </p:nvSpPr>
        <p:spPr>
          <a:xfrm>
            <a:off x="5815052" y="1398204"/>
            <a:ext cx="6093627" cy="1323439"/>
          </a:xfrm>
          <a:prstGeom prst="rect">
            <a:avLst/>
          </a:prstGeom>
          <a:noFill/>
        </p:spPr>
        <p:txBody>
          <a:bodyPr wrap="square" rtlCol="0">
            <a:spAutoFit/>
          </a:bodyPr>
          <a:lstStyle/>
          <a:p>
            <a:r>
              <a:rPr kumimoji="1" lang="en-US" altLang="ja-JP" sz="2000" b="1" u="sng" dirty="0">
                <a:solidFill>
                  <a:srgbClr val="FF0000"/>
                </a:solidFill>
                <a:latin typeface="Century" panose="02040604050505020304" pitchFamily="18" charset="0"/>
              </a:rPr>
              <a:t>Three </a:t>
            </a:r>
            <a:r>
              <a:rPr kumimoji="1" lang="en-US" altLang="ja-JP" sz="2000" b="1" u="sng" dirty="0" smtClean="0">
                <a:solidFill>
                  <a:srgbClr val="FF0000"/>
                </a:solidFill>
                <a:latin typeface="Century" panose="02040604050505020304" pitchFamily="18" charset="0"/>
              </a:rPr>
              <a:t>“C” high risk </a:t>
            </a:r>
            <a:r>
              <a:rPr kumimoji="1" lang="en-US" altLang="ja-JP" sz="2000" b="1" u="sng" dirty="0">
                <a:solidFill>
                  <a:srgbClr val="FF0000"/>
                </a:solidFill>
                <a:latin typeface="Century" panose="02040604050505020304" pitchFamily="18" charset="0"/>
              </a:rPr>
              <a:t>environments</a:t>
            </a:r>
          </a:p>
          <a:p>
            <a:pPr marL="457200" indent="-457200">
              <a:buFont typeface="+mj-ea"/>
              <a:buAutoNum type="circleNumDbPlain"/>
            </a:pPr>
            <a:r>
              <a:rPr kumimoji="1" lang="en-US" altLang="ja-JP" sz="2000" b="1" dirty="0">
                <a:latin typeface="Century" panose="02040604050505020304" pitchFamily="18" charset="0"/>
              </a:rPr>
              <a:t>Closed</a:t>
            </a:r>
            <a:r>
              <a:rPr kumimoji="1" lang="ja-JP" altLang="en-US" sz="2000" b="1" dirty="0">
                <a:latin typeface="Century" panose="02040604050505020304" pitchFamily="18" charset="0"/>
              </a:rPr>
              <a:t> </a:t>
            </a:r>
            <a:r>
              <a:rPr lang="en-US" altLang="ja-JP" sz="2000" b="1" dirty="0" smtClean="0">
                <a:latin typeface="Century" panose="02040604050505020304" pitchFamily="18" charset="0"/>
              </a:rPr>
              <a:t>spaces</a:t>
            </a:r>
            <a:r>
              <a:rPr kumimoji="1" lang="ja-JP" altLang="en-US" sz="2000" b="1" dirty="0" smtClean="0">
                <a:latin typeface="Century" panose="02040604050505020304" pitchFamily="18" charset="0"/>
              </a:rPr>
              <a:t> </a:t>
            </a:r>
            <a:r>
              <a:rPr kumimoji="1" lang="en-US" altLang="ja-JP" sz="2000" b="1" dirty="0">
                <a:latin typeface="Century" panose="02040604050505020304" pitchFamily="18" charset="0"/>
              </a:rPr>
              <a:t>with</a:t>
            </a:r>
            <a:r>
              <a:rPr kumimoji="1" lang="ja-JP" altLang="en-US" sz="2000" b="1" dirty="0">
                <a:latin typeface="Century" panose="02040604050505020304" pitchFamily="18" charset="0"/>
              </a:rPr>
              <a:t> </a:t>
            </a:r>
            <a:r>
              <a:rPr kumimoji="1" lang="en-US" altLang="ja-JP" sz="2000" b="1" dirty="0">
                <a:latin typeface="Century" panose="02040604050505020304" pitchFamily="18" charset="0"/>
              </a:rPr>
              <a:t>insufficient</a:t>
            </a:r>
            <a:r>
              <a:rPr kumimoji="1" lang="ja-JP" altLang="en-US" sz="2000" b="1" dirty="0">
                <a:latin typeface="Century" panose="02040604050505020304" pitchFamily="18" charset="0"/>
              </a:rPr>
              <a:t> </a:t>
            </a:r>
            <a:r>
              <a:rPr kumimoji="1" lang="en-US" altLang="ja-JP" sz="2000" b="1" dirty="0">
                <a:latin typeface="Century" panose="02040604050505020304" pitchFamily="18" charset="0"/>
              </a:rPr>
              <a:t>ventilation</a:t>
            </a:r>
          </a:p>
          <a:p>
            <a:pPr marL="457200" indent="-457200">
              <a:buFont typeface="+mj-ea"/>
              <a:buAutoNum type="circleNumDbPlain"/>
            </a:pPr>
            <a:r>
              <a:rPr lang="en-US" altLang="ja-JP" sz="2000" b="1" dirty="0">
                <a:latin typeface="Century" panose="02040604050505020304" pitchFamily="18" charset="0"/>
              </a:rPr>
              <a:t>Crowded</a:t>
            </a:r>
            <a:r>
              <a:rPr lang="ja-JP" altLang="en-US" sz="2000" b="1" dirty="0">
                <a:latin typeface="Century" panose="02040604050505020304" pitchFamily="18" charset="0"/>
              </a:rPr>
              <a:t> </a:t>
            </a:r>
            <a:r>
              <a:rPr lang="en-US" altLang="ja-JP" sz="2000" b="1" dirty="0" smtClean="0">
                <a:latin typeface="Century" panose="02040604050505020304" pitchFamily="18" charset="0"/>
              </a:rPr>
              <a:t>conditions with people</a:t>
            </a:r>
            <a:endParaRPr lang="en-US" altLang="ja-JP" sz="2000" b="1" dirty="0">
              <a:latin typeface="Century" panose="02040604050505020304" pitchFamily="18" charset="0"/>
            </a:endParaRPr>
          </a:p>
          <a:p>
            <a:pPr marL="457200" indent="-457200">
              <a:buFont typeface="+mj-ea"/>
              <a:buAutoNum type="circleNumDbPlain"/>
            </a:pPr>
            <a:r>
              <a:rPr lang="en-US" altLang="ja-JP" sz="2000" b="1" dirty="0" smtClean="0">
                <a:latin typeface="Century" panose="02040604050505020304" pitchFamily="18" charset="0"/>
              </a:rPr>
              <a:t>Conversations</a:t>
            </a:r>
            <a:r>
              <a:rPr lang="ja-JP" altLang="en-US" sz="2000" b="1" dirty="0" smtClean="0">
                <a:latin typeface="Century" panose="02040604050505020304" pitchFamily="18" charset="0"/>
              </a:rPr>
              <a:t> </a:t>
            </a:r>
            <a:r>
              <a:rPr lang="en-US" altLang="ja-JP" sz="2000" b="1" dirty="0" smtClean="0">
                <a:latin typeface="Century" panose="02040604050505020304" pitchFamily="18" charset="0"/>
              </a:rPr>
              <a:t>in short distance</a:t>
            </a:r>
            <a:endParaRPr lang="en-US" altLang="ja-JP" sz="2000" b="1" dirty="0">
              <a:latin typeface="Century" panose="02040604050505020304" pitchFamily="18" charset="0"/>
            </a:endParaRPr>
          </a:p>
        </p:txBody>
      </p:sp>
      <p:sp>
        <p:nvSpPr>
          <p:cNvPr id="6" name="テキスト ボックス 5">
            <a:extLst>
              <a:ext uri="{FF2B5EF4-FFF2-40B4-BE49-F238E27FC236}">
                <a16:creationId xmlns:a16="http://schemas.microsoft.com/office/drawing/2014/main" id="{7ECF328C-B79B-4041-A2E8-AB5160CEF4BC}"/>
              </a:ext>
            </a:extLst>
          </p:cNvPr>
          <p:cNvSpPr txBox="1"/>
          <p:nvPr/>
        </p:nvSpPr>
        <p:spPr>
          <a:xfrm>
            <a:off x="5995332" y="3189736"/>
            <a:ext cx="5551838" cy="707886"/>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Century" panose="02040604050505020304" pitchFamily="18" charset="0"/>
              </a:rPr>
              <a:t>Voluntary restraint of </a:t>
            </a:r>
            <a:r>
              <a:rPr lang="en-US" altLang="ja-JP" sz="2000" dirty="0" smtClean="0">
                <a:latin typeface="Century" panose="02040604050505020304" pitchFamily="18" charset="0"/>
              </a:rPr>
              <a:t>mass gathering.</a:t>
            </a:r>
            <a:endParaRPr lang="en-US" altLang="ja-JP" sz="2000" dirty="0">
              <a:latin typeface="Century" panose="02040604050505020304" pitchFamily="18" charset="0"/>
            </a:endParaRPr>
          </a:p>
          <a:p>
            <a:pPr marL="342900" indent="-342900">
              <a:buFont typeface="Arial" panose="020B0604020202020204" pitchFamily="34" charset="0"/>
              <a:buChar char="•"/>
            </a:pPr>
            <a:r>
              <a:rPr lang="en-US" altLang="ja-JP" sz="2000" dirty="0">
                <a:latin typeface="Century" panose="02040604050505020304" pitchFamily="18" charset="0"/>
              </a:rPr>
              <a:t>Closure of </a:t>
            </a:r>
            <a:r>
              <a:rPr lang="en-US" altLang="ja-JP" sz="2000" dirty="0" smtClean="0">
                <a:latin typeface="Century" panose="02040604050505020304" pitchFamily="18" charset="0"/>
              </a:rPr>
              <a:t>school. </a:t>
            </a:r>
            <a:endParaRPr lang="en-US" altLang="ja-JP" sz="2000" dirty="0">
              <a:latin typeface="Century" panose="02040604050505020304" pitchFamily="18" charset="0"/>
            </a:endParaRPr>
          </a:p>
        </p:txBody>
      </p:sp>
      <p:sp>
        <p:nvSpPr>
          <p:cNvPr id="7" name="正方形/長方形 6"/>
          <p:cNvSpPr/>
          <p:nvPr/>
        </p:nvSpPr>
        <p:spPr>
          <a:xfrm>
            <a:off x="345066" y="5316176"/>
            <a:ext cx="5469986" cy="1200329"/>
          </a:xfrm>
          <a:prstGeom prst="rect">
            <a:avLst/>
          </a:prstGeom>
        </p:spPr>
        <p:txBody>
          <a:bodyPr wrap="square">
            <a:spAutoFit/>
          </a:bodyPr>
          <a:lstStyle/>
          <a:p>
            <a:r>
              <a:rPr lang="en-US" altLang="ja-JP" dirty="0">
                <a:latin typeface="Century" panose="02040604050505020304" pitchFamily="18" charset="0"/>
              </a:rPr>
              <a:t>80% of  cases infected </a:t>
            </a:r>
            <a:r>
              <a:rPr lang="en-US" altLang="ja-JP" dirty="0" smtClean="0">
                <a:latin typeface="Century" panose="02040604050505020304" pitchFamily="18" charset="0"/>
              </a:rPr>
              <a:t>not in closed environment  have </a:t>
            </a:r>
            <a:r>
              <a:rPr lang="en-US" altLang="ja-JP" dirty="0">
                <a:latin typeface="Century" panose="02040604050505020304" pitchFamily="18" charset="0"/>
              </a:rPr>
              <a:t>not transmitted to </a:t>
            </a:r>
            <a:r>
              <a:rPr lang="en-US" altLang="ja-JP" dirty="0" smtClean="0">
                <a:latin typeface="Century" panose="02040604050505020304" pitchFamily="18" charset="0"/>
              </a:rPr>
              <a:t>others, </a:t>
            </a:r>
            <a:r>
              <a:rPr lang="en-US" altLang="ja-JP" dirty="0">
                <a:latin typeface="Century" panose="02040604050505020304" pitchFamily="18" charset="0"/>
              </a:rPr>
              <a:t>regardless of the severity  of </a:t>
            </a:r>
            <a:r>
              <a:rPr lang="en-US" altLang="ja-JP" dirty="0" smtClean="0">
                <a:latin typeface="Century" panose="02040604050505020304" pitchFamily="18" charset="0"/>
              </a:rPr>
              <a:t>symptoms.</a:t>
            </a:r>
            <a:endParaRPr lang="en-US" altLang="ja-JP" dirty="0">
              <a:latin typeface="Century" panose="02040604050505020304" pitchFamily="18" charset="0"/>
            </a:endParaRPr>
          </a:p>
          <a:p>
            <a:endParaRPr lang="ja-JP" altLang="en-US" dirty="0">
              <a:latin typeface="Century" panose="02040604050505020304" pitchFamily="18" charset="0"/>
            </a:endParaRPr>
          </a:p>
        </p:txBody>
      </p:sp>
      <p:sp>
        <p:nvSpPr>
          <p:cNvPr id="8" name="下矢印 7"/>
          <p:cNvSpPr/>
          <p:nvPr/>
        </p:nvSpPr>
        <p:spPr>
          <a:xfrm>
            <a:off x="8150465" y="2864694"/>
            <a:ext cx="620786" cy="245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61688" y="3557244"/>
            <a:ext cx="3296874" cy="461665"/>
          </a:xfrm>
          <a:prstGeom prst="rect">
            <a:avLst/>
          </a:prstGeom>
          <a:noFill/>
          <a:ln>
            <a:solidFill>
              <a:schemeClr val="tx1"/>
            </a:solidFill>
          </a:ln>
        </p:spPr>
        <p:txBody>
          <a:bodyPr wrap="square" rtlCol="0">
            <a:spAutoFit/>
          </a:bodyPr>
          <a:lstStyle/>
          <a:p>
            <a:r>
              <a:rPr kumimoji="1" lang="en-US" altLang="ja-JP" sz="1200" dirty="0" smtClean="0"/>
              <a:t>If these cases are prevented, broad transmission will </a:t>
            </a:r>
            <a:r>
              <a:rPr kumimoji="1" lang="en-US" altLang="ja-JP" sz="1200" smtClean="0"/>
              <a:t>not occur. </a:t>
            </a:r>
            <a:endParaRPr kumimoji="1" lang="ja-JP" altLang="en-US" sz="1200" dirty="0"/>
          </a:p>
        </p:txBody>
      </p:sp>
      <p:sp>
        <p:nvSpPr>
          <p:cNvPr id="10" name="下矢印 9"/>
          <p:cNvSpPr/>
          <p:nvPr/>
        </p:nvSpPr>
        <p:spPr>
          <a:xfrm>
            <a:off x="2063692" y="4100064"/>
            <a:ext cx="159391" cy="1447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724400" y="4100977"/>
            <a:ext cx="159391" cy="1447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3758617" y="4096789"/>
            <a:ext cx="159391" cy="1447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10275" y="2257005"/>
            <a:ext cx="939567" cy="307777"/>
          </a:xfrm>
          <a:prstGeom prst="rect">
            <a:avLst/>
          </a:prstGeom>
          <a:noFill/>
        </p:spPr>
        <p:txBody>
          <a:bodyPr wrap="square" rtlCol="0">
            <a:spAutoFit/>
          </a:bodyPr>
          <a:lstStyle/>
          <a:p>
            <a:r>
              <a:rPr kumimoji="1" lang="en-US" altLang="ja-JP" sz="1400" dirty="0" smtClean="0"/>
              <a:t>N=110</a:t>
            </a:r>
            <a:endParaRPr kumimoji="1" lang="ja-JP" altLang="en-US" sz="1400" dirty="0"/>
          </a:p>
        </p:txBody>
      </p:sp>
    </p:spTree>
    <p:extLst>
      <p:ext uri="{BB962C8B-B14F-4D97-AF65-F5344CB8AC3E}">
        <p14:creationId xmlns:p14="http://schemas.microsoft.com/office/powerpoint/2010/main" val="262151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6038C5-B790-479B-AD4C-57F4396D75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 t="1354" r="808" b="7340"/>
          <a:stretch/>
        </p:blipFill>
        <p:spPr>
          <a:xfrm>
            <a:off x="1853083" y="-470968"/>
            <a:ext cx="5112370" cy="7019925"/>
          </a:xfrm>
          <a:prstGeom prst="rect">
            <a:avLst/>
          </a:prstGeom>
        </p:spPr>
      </p:pic>
      <p:sp>
        <p:nvSpPr>
          <p:cNvPr id="18" name="Oval 17">
            <a:extLst>
              <a:ext uri="{FF2B5EF4-FFF2-40B4-BE49-F238E27FC236}">
                <a16:creationId xmlns:a16="http://schemas.microsoft.com/office/drawing/2014/main" id="{EA6C409B-251D-42EA-878F-BF24E7307B10}"/>
              </a:ext>
            </a:extLst>
          </p:cNvPr>
          <p:cNvSpPr/>
          <p:nvPr/>
        </p:nvSpPr>
        <p:spPr>
          <a:xfrm>
            <a:off x="7580658" y="5110419"/>
            <a:ext cx="198622" cy="198622"/>
          </a:xfrm>
          <a:prstGeom prst="ellipse">
            <a:avLst/>
          </a:prstGeom>
          <a:solidFill>
            <a:srgbClr val="007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19" name="Oval 18">
            <a:extLst>
              <a:ext uri="{FF2B5EF4-FFF2-40B4-BE49-F238E27FC236}">
                <a16:creationId xmlns:a16="http://schemas.microsoft.com/office/drawing/2014/main" id="{6EEAEB1C-5368-44B0-B803-305ED7AD4E36}"/>
              </a:ext>
            </a:extLst>
          </p:cNvPr>
          <p:cNvSpPr/>
          <p:nvPr/>
        </p:nvSpPr>
        <p:spPr>
          <a:xfrm>
            <a:off x="7574082" y="5400444"/>
            <a:ext cx="219164" cy="219164"/>
          </a:xfrm>
          <a:prstGeom prst="ellipse">
            <a:avLst/>
          </a:prstGeom>
          <a:solidFill>
            <a:srgbClr val="007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20" name="Oval 19">
            <a:extLst>
              <a:ext uri="{FF2B5EF4-FFF2-40B4-BE49-F238E27FC236}">
                <a16:creationId xmlns:a16="http://schemas.microsoft.com/office/drawing/2014/main" id="{309EB197-0F04-49CF-B3BE-57B8A441B8CB}"/>
              </a:ext>
            </a:extLst>
          </p:cNvPr>
          <p:cNvSpPr/>
          <p:nvPr/>
        </p:nvSpPr>
        <p:spPr>
          <a:xfrm>
            <a:off x="7548749" y="5696314"/>
            <a:ext cx="269831" cy="269831"/>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24" name="TextBox 23">
            <a:extLst>
              <a:ext uri="{FF2B5EF4-FFF2-40B4-BE49-F238E27FC236}">
                <a16:creationId xmlns:a16="http://schemas.microsoft.com/office/drawing/2014/main" id="{E44C11B4-9604-4AB1-B996-5ECED7534870}"/>
              </a:ext>
            </a:extLst>
          </p:cNvPr>
          <p:cNvSpPr txBox="1"/>
          <p:nvPr/>
        </p:nvSpPr>
        <p:spPr>
          <a:xfrm>
            <a:off x="7846491" y="5009597"/>
            <a:ext cx="1107996" cy="1027204"/>
          </a:xfrm>
          <a:prstGeom prst="rect">
            <a:avLst/>
          </a:prstGeom>
          <a:noFill/>
        </p:spPr>
        <p:txBody>
          <a:bodyPr wrap="none" rtlCol="0">
            <a:spAutoFit/>
          </a:bodyPr>
          <a:lstStyle/>
          <a:p>
            <a:pPr>
              <a:lnSpc>
                <a:spcPct val="150000"/>
              </a:lnSpc>
            </a:pPr>
            <a:r>
              <a:rPr lang="en-US" altLang="ja-JP" sz="1350" dirty="0">
                <a:solidFill>
                  <a:schemeClr val="tx1">
                    <a:lumMod val="85000"/>
                    <a:lumOff val="15000"/>
                  </a:schemeClr>
                </a:solidFill>
                <a:latin typeface="+mn-ea"/>
              </a:rPr>
              <a:t>≧5 cases</a:t>
            </a:r>
          </a:p>
          <a:p>
            <a:pPr>
              <a:lnSpc>
                <a:spcPct val="150000"/>
              </a:lnSpc>
            </a:pPr>
            <a:r>
              <a:rPr lang="en-US" altLang="ja-JP" sz="1350" dirty="0">
                <a:solidFill>
                  <a:schemeClr val="tx1">
                    <a:lumMod val="85000"/>
                    <a:lumOff val="15000"/>
                  </a:schemeClr>
                </a:solidFill>
                <a:latin typeface="+mn-ea"/>
              </a:rPr>
              <a:t>≧ 10 cases</a:t>
            </a:r>
          </a:p>
          <a:p>
            <a:pPr>
              <a:lnSpc>
                <a:spcPct val="150000"/>
              </a:lnSpc>
            </a:pPr>
            <a:r>
              <a:rPr lang="en-US" altLang="ja-JP" sz="1350" dirty="0">
                <a:solidFill>
                  <a:schemeClr val="tx1">
                    <a:lumMod val="85000"/>
                    <a:lumOff val="15000"/>
                  </a:schemeClr>
                </a:solidFill>
                <a:latin typeface="+mn-ea"/>
              </a:rPr>
              <a:t>≧ 50</a:t>
            </a:r>
            <a:r>
              <a:rPr lang="ja-JP" altLang="en-US" sz="1350" dirty="0">
                <a:solidFill>
                  <a:schemeClr val="tx1">
                    <a:lumMod val="85000"/>
                    <a:lumOff val="15000"/>
                  </a:schemeClr>
                </a:solidFill>
                <a:latin typeface="+mn-ea"/>
              </a:rPr>
              <a:t> </a:t>
            </a:r>
            <a:r>
              <a:rPr lang="en-US" altLang="ja-JP" sz="1350" dirty="0">
                <a:solidFill>
                  <a:schemeClr val="tx1">
                    <a:lumMod val="85000"/>
                    <a:lumOff val="15000"/>
                  </a:schemeClr>
                </a:solidFill>
                <a:latin typeface="+mn-ea"/>
              </a:rPr>
              <a:t>cases</a:t>
            </a:r>
            <a:endParaRPr lang="en-US" sz="1350" dirty="0">
              <a:solidFill>
                <a:schemeClr val="tx1">
                  <a:lumMod val="85000"/>
                  <a:lumOff val="15000"/>
                </a:schemeClr>
              </a:solidFill>
              <a:latin typeface="+mn-ea"/>
            </a:endParaRPr>
          </a:p>
        </p:txBody>
      </p:sp>
      <p:pic>
        <p:nvPicPr>
          <p:cNvPr id="2" name="図 1"/>
          <p:cNvPicPr>
            <a:picLocks noChangeAspect="1"/>
          </p:cNvPicPr>
          <p:nvPr/>
        </p:nvPicPr>
        <p:blipFill rotWithShape="1">
          <a:blip r:embed="rId4"/>
          <a:srcRect l="11578" t="14807" b="6205"/>
          <a:stretch/>
        </p:blipFill>
        <p:spPr>
          <a:xfrm>
            <a:off x="6345728" y="2637648"/>
            <a:ext cx="2397162" cy="1000125"/>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54" name="TextBox 25">
            <a:extLst>
              <a:ext uri="{FF2B5EF4-FFF2-40B4-BE49-F238E27FC236}">
                <a16:creationId xmlns:a16="http://schemas.microsoft.com/office/drawing/2014/main" id="{05E4333B-D128-40D2-AF46-CE4EFB227673}"/>
              </a:ext>
            </a:extLst>
          </p:cNvPr>
          <p:cNvSpPr txBox="1"/>
          <p:nvPr/>
        </p:nvSpPr>
        <p:spPr>
          <a:xfrm>
            <a:off x="2349842" y="-145511"/>
            <a:ext cx="7806945" cy="646331"/>
          </a:xfrm>
          <a:prstGeom prst="rect">
            <a:avLst/>
          </a:prstGeom>
          <a:noFill/>
        </p:spPr>
        <p:txBody>
          <a:bodyPr wrap="none" rtlCol="0">
            <a:spAutoFit/>
          </a:bodyPr>
          <a:lstStyle/>
          <a:p>
            <a:pPr>
              <a:lnSpc>
                <a:spcPct val="150000"/>
              </a:lnSpc>
            </a:pPr>
            <a:r>
              <a:rPr lang="en-US" altLang="ja-JP" sz="2400" b="1" dirty="0">
                <a:solidFill>
                  <a:schemeClr val="tx1">
                    <a:lumMod val="85000"/>
                    <a:lumOff val="15000"/>
                  </a:schemeClr>
                </a:solidFill>
                <a:latin typeface="+mn-ea"/>
              </a:rPr>
              <a:t>COVID-19 Clusters in Japan, as of 25</a:t>
            </a:r>
            <a:r>
              <a:rPr lang="en-US" altLang="ja-JP" sz="2400" b="1" baseline="30000" dirty="0">
                <a:solidFill>
                  <a:schemeClr val="tx1">
                    <a:lumMod val="85000"/>
                    <a:lumOff val="15000"/>
                  </a:schemeClr>
                </a:solidFill>
                <a:latin typeface="+mn-ea"/>
              </a:rPr>
              <a:t>th</a:t>
            </a:r>
            <a:r>
              <a:rPr lang="en-US" altLang="ja-JP" sz="2400" b="1" dirty="0">
                <a:solidFill>
                  <a:schemeClr val="tx1">
                    <a:lumMod val="85000"/>
                    <a:lumOff val="15000"/>
                  </a:schemeClr>
                </a:solidFill>
                <a:latin typeface="+mn-ea"/>
              </a:rPr>
              <a:t> March, 2020</a:t>
            </a:r>
          </a:p>
        </p:txBody>
      </p:sp>
      <p:sp>
        <p:nvSpPr>
          <p:cNvPr id="68" name="TextBox 25">
            <a:extLst>
              <a:ext uri="{FF2B5EF4-FFF2-40B4-BE49-F238E27FC236}">
                <a16:creationId xmlns:a16="http://schemas.microsoft.com/office/drawing/2014/main" id="{05E4333B-D128-40D2-AF46-CE4EFB227673}"/>
              </a:ext>
            </a:extLst>
          </p:cNvPr>
          <p:cNvSpPr txBox="1"/>
          <p:nvPr/>
        </p:nvSpPr>
        <p:spPr>
          <a:xfrm>
            <a:off x="3350941" y="6578379"/>
            <a:ext cx="5680830" cy="334707"/>
          </a:xfrm>
          <a:prstGeom prst="rect">
            <a:avLst/>
          </a:prstGeom>
          <a:noFill/>
          <a:ln>
            <a:noFill/>
          </a:ln>
        </p:spPr>
        <p:txBody>
          <a:bodyPr wrap="square" rtlCol="0">
            <a:spAutoFit/>
          </a:bodyPr>
          <a:lstStyle/>
          <a:p>
            <a:pPr defTabSz="844083">
              <a:lnSpc>
                <a:spcPct val="150000"/>
              </a:lnSpc>
              <a:defRPr/>
            </a:pP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Note</a:t>
            </a: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３）</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Clusters are grouped by Prof. Oshitani and Prof. Nishiura</a:t>
            </a:r>
          </a:p>
        </p:txBody>
      </p:sp>
      <p:sp>
        <p:nvSpPr>
          <p:cNvPr id="69" name="Isosceles Triangle 35">
            <a:extLst>
              <a:ext uri="{FF2B5EF4-FFF2-40B4-BE49-F238E27FC236}">
                <a16:creationId xmlns:a16="http://schemas.microsoft.com/office/drawing/2014/main" id="{2CB56895-FB3D-49A4-BAEF-66630D8E14BA}"/>
              </a:ext>
            </a:extLst>
          </p:cNvPr>
          <p:cNvSpPr/>
          <p:nvPr/>
        </p:nvSpPr>
        <p:spPr>
          <a:xfrm rot="14839343">
            <a:off x="5178024" y="2437955"/>
            <a:ext cx="389293" cy="1344243"/>
          </a:xfrm>
          <a:prstGeom prst="triangle">
            <a:avLst>
              <a:gd name="adj" fmla="val 2967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1" name="Isosceles Triangle 37">
            <a:extLst>
              <a:ext uri="{FF2B5EF4-FFF2-40B4-BE49-F238E27FC236}">
                <a16:creationId xmlns:a16="http://schemas.microsoft.com/office/drawing/2014/main" id="{626F74E2-5699-455A-B858-55DF7BF37C2B}"/>
              </a:ext>
            </a:extLst>
          </p:cNvPr>
          <p:cNvSpPr/>
          <p:nvPr/>
        </p:nvSpPr>
        <p:spPr>
          <a:xfrm rot="6803982">
            <a:off x="2422845" y="3652051"/>
            <a:ext cx="382287" cy="1941935"/>
          </a:xfrm>
          <a:prstGeom prst="triangle">
            <a:avLst>
              <a:gd name="adj" fmla="val 266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3" name="Isosceles Triangle 39">
            <a:extLst>
              <a:ext uri="{FF2B5EF4-FFF2-40B4-BE49-F238E27FC236}">
                <a16:creationId xmlns:a16="http://schemas.microsoft.com/office/drawing/2014/main" id="{A2AB1E6D-60C5-4762-A989-10661E966E73}"/>
              </a:ext>
            </a:extLst>
          </p:cNvPr>
          <p:cNvSpPr/>
          <p:nvPr/>
        </p:nvSpPr>
        <p:spPr>
          <a:xfrm rot="6765813">
            <a:off x="5100578" y="340088"/>
            <a:ext cx="331428" cy="1345721"/>
          </a:xfrm>
          <a:prstGeom prst="triangle">
            <a:avLst>
              <a:gd name="adj" fmla="val 24666"/>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4" name="Isosceles Triangle 40">
            <a:extLst>
              <a:ext uri="{FF2B5EF4-FFF2-40B4-BE49-F238E27FC236}">
                <a16:creationId xmlns:a16="http://schemas.microsoft.com/office/drawing/2014/main" id="{82A74368-F9E0-45BD-9294-BF276646D025}"/>
              </a:ext>
            </a:extLst>
          </p:cNvPr>
          <p:cNvSpPr/>
          <p:nvPr/>
        </p:nvSpPr>
        <p:spPr>
          <a:xfrm rot="10015430">
            <a:off x="7873420" y="2170734"/>
            <a:ext cx="284073" cy="794810"/>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dirty="0">
              <a:solidFill>
                <a:schemeClr val="tx1">
                  <a:lumMod val="85000"/>
                  <a:lumOff val="15000"/>
                </a:schemeClr>
              </a:solidFill>
            </a:endParaRPr>
          </a:p>
        </p:txBody>
      </p:sp>
      <p:sp>
        <p:nvSpPr>
          <p:cNvPr id="75" name="Isosceles Triangle 41">
            <a:extLst>
              <a:ext uri="{FF2B5EF4-FFF2-40B4-BE49-F238E27FC236}">
                <a16:creationId xmlns:a16="http://schemas.microsoft.com/office/drawing/2014/main" id="{42D302B0-B701-4135-9D2E-1D05BD48679E}"/>
              </a:ext>
            </a:extLst>
          </p:cNvPr>
          <p:cNvSpPr/>
          <p:nvPr/>
        </p:nvSpPr>
        <p:spPr>
          <a:xfrm rot="21404787">
            <a:off x="6722257" y="3503923"/>
            <a:ext cx="614814" cy="92435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6" name="Isosceles Triangle 42">
            <a:extLst>
              <a:ext uri="{FF2B5EF4-FFF2-40B4-BE49-F238E27FC236}">
                <a16:creationId xmlns:a16="http://schemas.microsoft.com/office/drawing/2014/main" id="{9B9F7B4C-DF0F-4915-8D8F-836B55A16E12}"/>
              </a:ext>
            </a:extLst>
          </p:cNvPr>
          <p:cNvSpPr/>
          <p:nvPr/>
        </p:nvSpPr>
        <p:spPr>
          <a:xfrm rot="18995668">
            <a:off x="7933328" y="3080569"/>
            <a:ext cx="620784" cy="1264655"/>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8" name="Rectangle: Rounded Corners 12">
            <a:extLst>
              <a:ext uri="{FF2B5EF4-FFF2-40B4-BE49-F238E27FC236}">
                <a16:creationId xmlns:a16="http://schemas.microsoft.com/office/drawing/2014/main" id="{4926485E-6DF1-4816-9EE6-7A02AEF274F8}"/>
              </a:ext>
            </a:extLst>
          </p:cNvPr>
          <p:cNvSpPr/>
          <p:nvPr/>
        </p:nvSpPr>
        <p:spPr>
          <a:xfrm>
            <a:off x="303463" y="4016204"/>
            <a:ext cx="1637541" cy="66232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100" b="1" dirty="0" err="1">
                <a:solidFill>
                  <a:schemeClr val="tx1">
                    <a:lumMod val="85000"/>
                    <a:lumOff val="15000"/>
                  </a:schemeClr>
                </a:solidFill>
                <a:latin typeface="游ゴシック" panose="020B0400000000000000" pitchFamily="50" charset="-128"/>
              </a:rPr>
              <a:t>Arita</a:t>
            </a:r>
            <a:r>
              <a:rPr lang="en-US" altLang="ja-JP" sz="1100" b="1" dirty="0">
                <a:solidFill>
                  <a:schemeClr val="tx1">
                    <a:lumMod val="85000"/>
                    <a:lumOff val="15000"/>
                  </a:schemeClr>
                </a:solidFill>
                <a:latin typeface="游ゴシック" panose="020B0400000000000000" pitchFamily="50" charset="-128"/>
              </a:rPr>
              <a:t> “Hospital”</a:t>
            </a:r>
            <a:r>
              <a:rPr lang="ja-JP" altLang="en-US" sz="1100" b="1" dirty="0">
                <a:solidFill>
                  <a:schemeClr val="tx1">
                    <a:lumMod val="85000"/>
                    <a:lumOff val="15000"/>
                  </a:schemeClr>
                </a:solidFill>
                <a:latin typeface="游ゴシック" panose="020B0400000000000000" pitchFamily="50" charset="-128"/>
              </a:rPr>
              <a:t> </a:t>
            </a:r>
            <a:r>
              <a:rPr lang="en-US" altLang="ja-JP" sz="1100" b="1" dirty="0">
                <a:solidFill>
                  <a:schemeClr val="tx1">
                    <a:lumMod val="85000"/>
                    <a:lumOff val="15000"/>
                  </a:schemeClr>
                </a:solidFill>
                <a:latin typeface="游ゴシック" panose="020B0400000000000000" pitchFamily="50" charset="-128"/>
              </a:rPr>
              <a:t>(25</a:t>
            </a:r>
            <a:r>
              <a:rPr lang="en-US" altLang="ja-JP" sz="1100" b="1" baseline="30000" dirty="0">
                <a:solidFill>
                  <a:schemeClr val="tx1">
                    <a:lumMod val="85000"/>
                    <a:lumOff val="15000"/>
                  </a:schemeClr>
                </a:solidFill>
                <a:latin typeface="游ゴシック" panose="020B0400000000000000" pitchFamily="50" charset="-128"/>
              </a:rPr>
              <a:t>th</a:t>
            </a:r>
            <a:r>
              <a:rPr lang="en-US" altLang="ja-JP" sz="1100" b="1" dirty="0">
                <a:solidFill>
                  <a:schemeClr val="tx1">
                    <a:lumMod val="85000"/>
                    <a:lumOff val="15000"/>
                  </a:schemeClr>
                </a:solidFill>
                <a:latin typeface="游ゴシック" panose="020B0400000000000000" pitchFamily="50" charset="-128"/>
              </a:rPr>
              <a:t> Jan </a:t>
            </a:r>
            <a:r>
              <a:rPr lang="ja-JP" altLang="en-US" sz="1100" b="1" dirty="0">
                <a:solidFill>
                  <a:schemeClr val="tx1">
                    <a:lumMod val="85000"/>
                    <a:lumOff val="15000"/>
                  </a:schemeClr>
                </a:solidFill>
                <a:latin typeface="游ゴシック" panose="020B0400000000000000" pitchFamily="50" charset="-128"/>
              </a:rPr>
              <a:t>～</a:t>
            </a:r>
            <a:r>
              <a:rPr lang="en-US" altLang="ja-JP" sz="1100" b="1" dirty="0">
                <a:solidFill>
                  <a:schemeClr val="tx1">
                    <a:lumMod val="85000"/>
                    <a:lumOff val="15000"/>
                  </a:schemeClr>
                </a:solidFill>
                <a:latin typeface="游ゴシック" panose="020B0400000000000000" pitchFamily="50" charset="-128"/>
              </a:rPr>
              <a:t>)</a:t>
            </a:r>
            <a:endParaRPr lang="ja-JP" altLang="en-US" sz="1100" b="1" dirty="0">
              <a:solidFill>
                <a:schemeClr val="tx1">
                  <a:lumMod val="85000"/>
                  <a:lumOff val="15000"/>
                </a:schemeClr>
              </a:solidFill>
              <a:latin typeface="游ゴシック" panose="020B0400000000000000" pitchFamily="50" charset="-128"/>
            </a:endParaRPr>
          </a:p>
          <a:p>
            <a:pPr defTabSz="844083">
              <a:defRPr/>
            </a:pPr>
            <a:r>
              <a:rPr lang="en-US" altLang="ja-JP" sz="1100" dirty="0">
                <a:solidFill>
                  <a:prstClr val="black">
                    <a:lumMod val="85000"/>
                    <a:lumOff val="15000"/>
                  </a:prstClr>
                </a:solidFill>
                <a:latin typeface="游ゴシック" panose="020B0400000000000000" pitchFamily="50" charset="-128"/>
              </a:rPr>
              <a:t>Number</a:t>
            </a:r>
            <a:r>
              <a:rPr lang="ja-JP" altLang="en-US" sz="1100" dirty="0">
                <a:solidFill>
                  <a:prstClr val="black">
                    <a:lumMod val="85000"/>
                    <a:lumOff val="15000"/>
                  </a:prstClr>
                </a:solidFill>
                <a:latin typeface="游ゴシック" panose="020B0400000000000000" pitchFamily="50" charset="-128"/>
              </a:rPr>
              <a:t>：</a:t>
            </a:r>
            <a:r>
              <a:rPr lang="en-US" altLang="ja-JP" sz="1100" dirty="0">
                <a:solidFill>
                  <a:prstClr val="black">
                    <a:lumMod val="85000"/>
                    <a:lumOff val="15000"/>
                  </a:prstClr>
                </a:solidFill>
                <a:latin typeface="游ゴシック" panose="020B0400000000000000" pitchFamily="50" charset="-128"/>
              </a:rPr>
              <a:t>11</a:t>
            </a:r>
            <a:r>
              <a:rPr lang="ja-JP" altLang="en-US" sz="1100" dirty="0">
                <a:solidFill>
                  <a:prstClr val="black">
                    <a:lumMod val="85000"/>
                    <a:lumOff val="15000"/>
                  </a:prstClr>
                </a:solidFill>
                <a:latin typeface="游ゴシック" panose="020B0400000000000000" pitchFamily="50" charset="-128"/>
              </a:rPr>
              <a:t> </a:t>
            </a:r>
            <a:r>
              <a:rPr lang="en-US" altLang="ja-JP" sz="1100" dirty="0">
                <a:solidFill>
                  <a:prstClr val="black">
                    <a:lumMod val="85000"/>
                    <a:lumOff val="15000"/>
                  </a:prstClr>
                </a:solidFill>
                <a:latin typeface="游ゴシック" panose="020B0400000000000000" pitchFamily="50" charset="-128"/>
              </a:rPr>
              <a:t>cases</a:t>
            </a:r>
            <a:endParaRPr lang="ja-JP" altLang="en-US" sz="1100" dirty="0">
              <a:solidFill>
                <a:prstClr val="black">
                  <a:lumMod val="85000"/>
                  <a:lumOff val="15000"/>
                </a:prstClr>
              </a:solidFill>
              <a:latin typeface="游ゴシック" panose="020B0400000000000000" pitchFamily="50" charset="-128"/>
            </a:endParaRPr>
          </a:p>
        </p:txBody>
      </p:sp>
      <p:sp>
        <p:nvSpPr>
          <p:cNvPr id="79" name="Rectangle: Rounded Corners 15">
            <a:extLst>
              <a:ext uri="{FF2B5EF4-FFF2-40B4-BE49-F238E27FC236}">
                <a16:creationId xmlns:a16="http://schemas.microsoft.com/office/drawing/2014/main" id="{06C506B8-C410-479E-B265-4E090578249A}"/>
              </a:ext>
            </a:extLst>
          </p:cNvPr>
          <p:cNvSpPr/>
          <p:nvPr/>
        </p:nvSpPr>
        <p:spPr>
          <a:xfrm>
            <a:off x="5535081" y="3754207"/>
            <a:ext cx="1923808" cy="7689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Sagamihara “Care Home” </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(16</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prstClr val="black">
                    <a:lumMod val="85000"/>
                    <a:lumOff val="15000"/>
                  </a:prstClr>
                </a:solidFill>
                <a:latin typeface="游ゴシック" panose="020B0400000000000000" pitchFamily="50" charset="-128"/>
              </a:rPr>
              <a:t>13</a:t>
            </a:r>
            <a:r>
              <a:rPr lang="ja-JP" altLang="en-US" sz="1050" dirty="0">
                <a:solidFill>
                  <a:prstClr val="black">
                    <a:lumMod val="85000"/>
                    <a:lumOff val="15000"/>
                  </a:prstClr>
                </a:solidFill>
                <a:latin typeface="游ゴシック" panose="020B0400000000000000" pitchFamily="50" charset="-128"/>
              </a:rPr>
              <a:t> </a:t>
            </a:r>
            <a:r>
              <a:rPr lang="en-US" altLang="ja-JP" sz="1050" dirty="0">
                <a:solidFill>
                  <a:prstClr val="black">
                    <a:lumMod val="85000"/>
                    <a:lumOff val="15000"/>
                  </a:prstClr>
                </a:solidFill>
                <a:latin typeface="游ゴシック" panose="020B0400000000000000" pitchFamily="50" charset="-128"/>
              </a:rPr>
              <a:t>cases</a:t>
            </a:r>
            <a:endParaRPr lang="ja-JP" altLang="en-US" sz="1050" dirty="0">
              <a:solidFill>
                <a:schemeClr val="tx1">
                  <a:lumMod val="85000"/>
                  <a:lumOff val="15000"/>
                </a:schemeClr>
              </a:solidFill>
              <a:latin typeface="游ゴシック" panose="020B0400000000000000" pitchFamily="50" charset="-128"/>
            </a:endParaRPr>
          </a:p>
        </p:txBody>
      </p:sp>
      <p:sp>
        <p:nvSpPr>
          <p:cNvPr id="80" name="Rectangle: Rounded Corners 16">
            <a:extLst>
              <a:ext uri="{FF2B5EF4-FFF2-40B4-BE49-F238E27FC236}">
                <a16:creationId xmlns:a16="http://schemas.microsoft.com/office/drawing/2014/main" id="{E5F3F527-9B47-4E9C-B504-07413979EBB7}"/>
              </a:ext>
            </a:extLst>
          </p:cNvPr>
          <p:cNvSpPr/>
          <p:nvPr/>
        </p:nvSpPr>
        <p:spPr>
          <a:xfrm>
            <a:off x="3843350" y="610279"/>
            <a:ext cx="1671964" cy="67504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Kitami “Dinner Party” (10</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Number</a:t>
            </a:r>
            <a:r>
              <a:rPr lang="ja-JP" altLang="en-US" sz="1050" dirty="0">
                <a:solidFill>
                  <a:schemeClr val="tx1">
                    <a:lumMod val="85000"/>
                    <a:lumOff val="15000"/>
                  </a:schemeClr>
                </a:solidFill>
                <a:latin typeface="游ゴシック" panose="020B0400000000000000" pitchFamily="50" charset="-128"/>
              </a:rPr>
              <a:t>：</a:t>
            </a:r>
            <a:r>
              <a:rPr lang="en-US" altLang="ja-JP" sz="1050" dirty="0">
                <a:solidFill>
                  <a:schemeClr val="tx1"/>
                </a:solidFill>
                <a:latin typeface="游ゴシック" panose="020B0400000000000000" pitchFamily="50" charset="-128"/>
              </a:rPr>
              <a:t>14 cases</a:t>
            </a:r>
            <a:endParaRPr lang="ja-JP" altLang="en-US" sz="1050" dirty="0">
              <a:solidFill>
                <a:schemeClr val="tx1"/>
              </a:solidFill>
              <a:latin typeface="游ゴシック" panose="020B0400000000000000" pitchFamily="50" charset="-128"/>
            </a:endParaRPr>
          </a:p>
        </p:txBody>
      </p:sp>
      <p:sp>
        <p:nvSpPr>
          <p:cNvPr id="81" name="Rectangle: Rounded Corners 14">
            <a:extLst>
              <a:ext uri="{FF2B5EF4-FFF2-40B4-BE49-F238E27FC236}">
                <a16:creationId xmlns:a16="http://schemas.microsoft.com/office/drawing/2014/main" id="{9B967791-F787-4439-A0BC-46871CE20648}"/>
              </a:ext>
            </a:extLst>
          </p:cNvPr>
          <p:cNvSpPr/>
          <p:nvPr/>
        </p:nvSpPr>
        <p:spPr>
          <a:xfrm>
            <a:off x="7531581" y="3754207"/>
            <a:ext cx="1652312" cy="74131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Tokyo “</a:t>
            </a:r>
            <a:r>
              <a:rPr lang="en-US" altLang="ja-JP" sz="1050" b="1" dirty="0" err="1">
                <a:solidFill>
                  <a:schemeClr val="tx1">
                    <a:lumMod val="85000"/>
                    <a:lumOff val="15000"/>
                  </a:schemeClr>
                </a:solidFill>
                <a:latin typeface="游ゴシック" panose="020B0400000000000000" pitchFamily="50" charset="-128"/>
              </a:rPr>
              <a:t>Yakata</a:t>
            </a:r>
            <a:r>
              <a:rPr lang="en-US" altLang="ja-JP" sz="1050" b="1" dirty="0">
                <a:solidFill>
                  <a:schemeClr val="tx1">
                    <a:lumMod val="85000"/>
                    <a:lumOff val="15000"/>
                  </a:schemeClr>
                </a:solidFill>
                <a:latin typeface="游ゴシック" panose="020B0400000000000000" pitchFamily="50" charset="-128"/>
              </a:rPr>
              <a:t> Ship”</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(20</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Jan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prstClr val="black">
                    <a:lumMod val="85000"/>
                    <a:lumOff val="15000"/>
                  </a:prstClr>
                </a:solidFill>
                <a:latin typeface="游ゴシック" panose="020B0400000000000000" pitchFamily="50" charset="-128"/>
              </a:rPr>
              <a:t>25</a:t>
            </a:r>
            <a:r>
              <a:rPr lang="ja-JP" altLang="en-US" sz="1050" dirty="0">
                <a:solidFill>
                  <a:prstClr val="black">
                    <a:lumMod val="85000"/>
                    <a:lumOff val="15000"/>
                  </a:prstClr>
                </a:solidFill>
                <a:latin typeface="游ゴシック" panose="020B0400000000000000" pitchFamily="50" charset="-128"/>
              </a:rPr>
              <a:t> </a:t>
            </a:r>
            <a:r>
              <a:rPr lang="en-US" altLang="ja-JP" sz="1050" dirty="0">
                <a:solidFill>
                  <a:prstClr val="black">
                    <a:lumMod val="85000"/>
                    <a:lumOff val="15000"/>
                  </a:prstClr>
                </a:solidFill>
                <a:latin typeface="游ゴシック" panose="020B0400000000000000" pitchFamily="50" charset="-128"/>
              </a:rPr>
              <a:t>cases</a:t>
            </a:r>
            <a:endParaRPr lang="ja-JP" altLang="en-US" sz="1050" dirty="0">
              <a:solidFill>
                <a:prstClr val="black">
                  <a:lumMod val="85000"/>
                  <a:lumOff val="15000"/>
                </a:prstClr>
              </a:solidFill>
              <a:latin typeface="游ゴシック" panose="020B0400000000000000" pitchFamily="50" charset="-128"/>
            </a:endParaRPr>
          </a:p>
        </p:txBody>
      </p:sp>
      <p:sp>
        <p:nvSpPr>
          <p:cNvPr id="82" name="Rectangle: Rounded Corners 24">
            <a:extLst>
              <a:ext uri="{FF2B5EF4-FFF2-40B4-BE49-F238E27FC236}">
                <a16:creationId xmlns:a16="http://schemas.microsoft.com/office/drawing/2014/main" id="{BE550B23-BD4D-4A5F-A248-9BFACAF62755}"/>
              </a:ext>
            </a:extLst>
          </p:cNvPr>
          <p:cNvSpPr/>
          <p:nvPr/>
        </p:nvSpPr>
        <p:spPr>
          <a:xfrm>
            <a:off x="4423173" y="2576538"/>
            <a:ext cx="1740981" cy="6488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Niigata “Table Tennis School” (24</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schemeClr val="tx1"/>
                </a:solidFill>
                <a:latin typeface="游ゴシック" panose="020B0400000000000000" pitchFamily="50" charset="-128"/>
              </a:rPr>
              <a:t>18</a:t>
            </a:r>
            <a:r>
              <a:rPr lang="ja-JP" altLang="en-US" sz="1050" dirty="0">
                <a:solidFill>
                  <a:schemeClr val="tx1"/>
                </a:solidFill>
                <a:latin typeface="游ゴシック" panose="020B0400000000000000" pitchFamily="50" charset="-128"/>
              </a:rPr>
              <a:t> </a:t>
            </a:r>
            <a:r>
              <a:rPr lang="en-US" altLang="ja-JP" sz="1050" dirty="0">
                <a:solidFill>
                  <a:schemeClr val="tx1"/>
                </a:solidFill>
                <a:latin typeface="游ゴシック" panose="020B0400000000000000" pitchFamily="50" charset="-128"/>
              </a:rPr>
              <a:t>cases</a:t>
            </a:r>
            <a:endParaRPr lang="ja-JP" altLang="en-US" sz="1050" dirty="0">
              <a:solidFill>
                <a:prstClr val="black">
                  <a:lumMod val="85000"/>
                  <a:lumOff val="15000"/>
                </a:prstClr>
              </a:solidFill>
              <a:latin typeface="游ゴシック" panose="020B0400000000000000" pitchFamily="50" charset="-128"/>
            </a:endParaRPr>
          </a:p>
        </p:txBody>
      </p:sp>
      <p:sp>
        <p:nvSpPr>
          <p:cNvPr id="87" name="Isosceles Triangle 64">
            <a:extLst>
              <a:ext uri="{FF2B5EF4-FFF2-40B4-BE49-F238E27FC236}">
                <a16:creationId xmlns:a16="http://schemas.microsoft.com/office/drawing/2014/main" id="{F11788C2-AAE4-4806-A0A1-70876CEBE6E8}"/>
              </a:ext>
            </a:extLst>
          </p:cNvPr>
          <p:cNvSpPr/>
          <p:nvPr/>
        </p:nvSpPr>
        <p:spPr>
          <a:xfrm rot="3346325">
            <a:off x="4419532" y="1102397"/>
            <a:ext cx="433514" cy="1175966"/>
          </a:xfrm>
          <a:prstGeom prst="triangle">
            <a:avLst>
              <a:gd name="adj" fmla="val 10000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89" name="Rectangle: Rounded Corners 11">
            <a:extLst>
              <a:ext uri="{FF2B5EF4-FFF2-40B4-BE49-F238E27FC236}">
                <a16:creationId xmlns:a16="http://schemas.microsoft.com/office/drawing/2014/main" id="{EF136A98-1745-4A96-9E0B-7A30D9A75EF9}"/>
              </a:ext>
            </a:extLst>
          </p:cNvPr>
          <p:cNvSpPr/>
          <p:nvPr/>
        </p:nvSpPr>
        <p:spPr>
          <a:xfrm>
            <a:off x="1758157" y="5900833"/>
            <a:ext cx="1501898" cy="8285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Ooita “Restaurant” </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(23</a:t>
            </a:r>
            <a:r>
              <a:rPr lang="en-US" altLang="ja-JP" sz="105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rd</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lnSpc>
                <a:spcPct val="120000"/>
              </a:lnSpc>
            </a:pPr>
            <a:r>
              <a:rPr lang="en-US" altLang="ja-JP" sz="1050" dirty="0">
                <a:solidFill>
                  <a:schemeClr val="tx1">
                    <a:lumMod val="85000"/>
                    <a:lumOff val="15000"/>
                  </a:schemeClr>
                </a:solidFill>
                <a:latin typeface="游ゴシック" panose="020B0400000000000000" pitchFamily="50" charset="-128"/>
              </a:rPr>
              <a:t>Number</a:t>
            </a:r>
            <a:r>
              <a:rPr lang="ja-JP" altLang="en-US" sz="1050" dirty="0">
                <a:solidFill>
                  <a:schemeClr val="tx1">
                    <a:lumMod val="85000"/>
                    <a:lumOff val="15000"/>
                  </a:schemeClr>
                </a:solidFill>
                <a:latin typeface="游ゴシック" panose="020B0400000000000000" pitchFamily="50" charset="-128"/>
              </a:rPr>
              <a:t>：９</a:t>
            </a:r>
            <a:r>
              <a:rPr lang="en-US" altLang="ja-JP" sz="1050" dirty="0">
                <a:solidFill>
                  <a:schemeClr val="tx1"/>
                </a:solidFill>
                <a:latin typeface="游ゴシック" panose="020B0400000000000000" pitchFamily="50" charset="-128"/>
              </a:rPr>
              <a:t>cases</a:t>
            </a:r>
            <a:endParaRPr lang="ja-JP" altLang="en-US" sz="10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91" name="Isosceles Triangle 35">
            <a:extLst>
              <a:ext uri="{FF2B5EF4-FFF2-40B4-BE49-F238E27FC236}">
                <a16:creationId xmlns:a16="http://schemas.microsoft.com/office/drawing/2014/main" id="{2CB56895-FB3D-49A4-BAEF-66630D8E14BA}"/>
              </a:ext>
            </a:extLst>
          </p:cNvPr>
          <p:cNvSpPr/>
          <p:nvPr/>
        </p:nvSpPr>
        <p:spPr>
          <a:xfrm rot="18127490">
            <a:off x="4760729" y="4018346"/>
            <a:ext cx="389293" cy="1649818"/>
          </a:xfrm>
          <a:prstGeom prst="triangle">
            <a:avLst>
              <a:gd name="adj" fmla="val 2967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92" name="Isosceles Triangle 35">
            <a:extLst>
              <a:ext uri="{FF2B5EF4-FFF2-40B4-BE49-F238E27FC236}">
                <a16:creationId xmlns:a16="http://schemas.microsoft.com/office/drawing/2014/main" id="{2CB56895-FB3D-49A4-BAEF-66630D8E14BA}"/>
              </a:ext>
            </a:extLst>
          </p:cNvPr>
          <p:cNvSpPr/>
          <p:nvPr/>
        </p:nvSpPr>
        <p:spPr>
          <a:xfrm rot="20776734">
            <a:off x="4143042" y="4465484"/>
            <a:ext cx="389293" cy="1649818"/>
          </a:xfrm>
          <a:prstGeom prst="triangle">
            <a:avLst>
              <a:gd name="adj" fmla="val 2967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84" name="Rectangle: Rounded Corners 61">
            <a:extLst>
              <a:ext uri="{FF2B5EF4-FFF2-40B4-BE49-F238E27FC236}">
                <a16:creationId xmlns:a16="http://schemas.microsoft.com/office/drawing/2014/main" id="{1E870410-97E9-4D7E-B208-AEC41CF392D7}"/>
              </a:ext>
            </a:extLst>
          </p:cNvPr>
          <p:cNvSpPr/>
          <p:nvPr/>
        </p:nvSpPr>
        <p:spPr>
          <a:xfrm>
            <a:off x="3843351" y="5484829"/>
            <a:ext cx="1529319" cy="7973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Aichi “Day Service”</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(23</a:t>
            </a:r>
            <a:r>
              <a:rPr lang="en-US" altLang="ja-JP" sz="1050" b="1" baseline="30000" dirty="0">
                <a:solidFill>
                  <a:schemeClr val="tx1">
                    <a:lumMod val="85000"/>
                    <a:lumOff val="15000"/>
                  </a:schemeClr>
                </a:solidFill>
                <a:latin typeface="游ゴシック" panose="020B0400000000000000" pitchFamily="50" charset="-128"/>
              </a:rPr>
              <a:t>rd</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schemeClr val="tx1"/>
                </a:solidFill>
                <a:latin typeface="游ゴシック" panose="020B0400000000000000" pitchFamily="50" charset="-128"/>
              </a:rPr>
              <a:t>60</a:t>
            </a:r>
            <a:r>
              <a:rPr lang="ja-JP" altLang="en-US" sz="1050" dirty="0">
                <a:solidFill>
                  <a:schemeClr val="tx1"/>
                </a:solidFill>
                <a:latin typeface="游ゴシック" panose="020B0400000000000000" pitchFamily="50" charset="-128"/>
              </a:rPr>
              <a:t> </a:t>
            </a:r>
            <a:r>
              <a:rPr lang="en-US" altLang="ja-JP" sz="1050" dirty="0">
                <a:solidFill>
                  <a:schemeClr val="tx1"/>
                </a:solidFill>
                <a:latin typeface="游ゴシック" panose="020B0400000000000000" pitchFamily="50" charset="-128"/>
              </a:rPr>
              <a:t>cases</a:t>
            </a:r>
            <a:endParaRPr lang="ja-JP" altLang="en-US" sz="1050" dirty="0">
              <a:solidFill>
                <a:srgbClr val="FF0000"/>
              </a:solidFill>
              <a:latin typeface="游ゴシック" panose="020B0400000000000000" pitchFamily="50" charset="-128"/>
            </a:endParaRPr>
          </a:p>
        </p:txBody>
      </p:sp>
      <p:sp>
        <p:nvSpPr>
          <p:cNvPr id="86" name="Rectangle: Rounded Corners 60">
            <a:extLst>
              <a:ext uri="{FF2B5EF4-FFF2-40B4-BE49-F238E27FC236}">
                <a16:creationId xmlns:a16="http://schemas.microsoft.com/office/drawing/2014/main" id="{CBD73E5D-04E2-416B-A1CF-71BD17A28692}"/>
              </a:ext>
            </a:extLst>
          </p:cNvPr>
          <p:cNvSpPr/>
          <p:nvPr/>
        </p:nvSpPr>
        <p:spPr>
          <a:xfrm>
            <a:off x="4732955" y="4637952"/>
            <a:ext cx="1553742" cy="760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Aichi “Sport Gym”</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(3</a:t>
            </a:r>
            <a:r>
              <a:rPr lang="en-US" altLang="ja-JP" sz="1050" b="1" baseline="30000" dirty="0">
                <a:solidFill>
                  <a:schemeClr val="tx1">
                    <a:lumMod val="85000"/>
                    <a:lumOff val="15000"/>
                  </a:schemeClr>
                </a:solidFill>
                <a:latin typeface="游ゴシック" panose="020B0400000000000000" pitchFamily="50" charset="-128"/>
              </a:rPr>
              <a:t>rd</a:t>
            </a:r>
            <a:r>
              <a:rPr lang="en-US" altLang="ja-JP" sz="1050" b="1" dirty="0">
                <a:solidFill>
                  <a:schemeClr val="tx1">
                    <a:lumMod val="85000"/>
                    <a:lumOff val="15000"/>
                  </a:schemeClr>
                </a:solidFill>
                <a:latin typeface="游ゴシック" panose="020B0400000000000000" pitchFamily="50" charset="-128"/>
              </a:rPr>
              <a:t> Mar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prstClr val="black">
                    <a:lumMod val="85000"/>
                    <a:lumOff val="15000"/>
                  </a:prstClr>
                </a:solidFill>
                <a:latin typeface="游ゴシック" panose="020B0400000000000000" pitchFamily="50" charset="-128"/>
              </a:rPr>
              <a:t>37</a:t>
            </a:r>
            <a:r>
              <a:rPr lang="ja-JP" altLang="en-US" sz="1050" dirty="0">
                <a:solidFill>
                  <a:schemeClr val="tx1"/>
                </a:solidFill>
                <a:latin typeface="游ゴシック" panose="020B0400000000000000" pitchFamily="50" charset="-128"/>
              </a:rPr>
              <a:t> </a:t>
            </a:r>
            <a:r>
              <a:rPr lang="en-US" altLang="ja-JP" sz="1050" dirty="0">
                <a:solidFill>
                  <a:schemeClr val="tx1"/>
                </a:solidFill>
                <a:latin typeface="游ゴシック" panose="020B0400000000000000" pitchFamily="50" charset="-128"/>
              </a:rPr>
              <a:t>cases</a:t>
            </a:r>
            <a:endParaRPr lang="ja-JP" altLang="en-US" sz="1050" dirty="0">
              <a:solidFill>
                <a:schemeClr val="tx1"/>
              </a:solidFill>
              <a:latin typeface="游ゴシック" panose="020B0400000000000000" pitchFamily="50" charset="-128"/>
            </a:endParaRPr>
          </a:p>
        </p:txBody>
      </p:sp>
      <p:sp>
        <p:nvSpPr>
          <p:cNvPr id="96" name="TextBox 25">
            <a:extLst>
              <a:ext uri="{FF2B5EF4-FFF2-40B4-BE49-F238E27FC236}">
                <a16:creationId xmlns:a16="http://schemas.microsoft.com/office/drawing/2014/main" id="{05E4333B-D128-40D2-AF46-CE4EFB227673}"/>
              </a:ext>
            </a:extLst>
          </p:cNvPr>
          <p:cNvSpPr txBox="1"/>
          <p:nvPr/>
        </p:nvSpPr>
        <p:spPr>
          <a:xfrm>
            <a:off x="3365715" y="6241663"/>
            <a:ext cx="5908947" cy="334707"/>
          </a:xfrm>
          <a:prstGeom prst="rect">
            <a:avLst/>
          </a:prstGeom>
          <a:noFill/>
          <a:ln>
            <a:noFill/>
          </a:ln>
        </p:spPr>
        <p:txBody>
          <a:bodyPr wrap="square" rtlCol="0">
            <a:spAutoFit/>
          </a:bodyPr>
          <a:lstStyle/>
          <a:p>
            <a:pPr defTabSz="844083">
              <a:lnSpc>
                <a:spcPct val="150000"/>
              </a:lnSpc>
              <a:defRPr/>
            </a:pP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Note</a:t>
            </a: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１）</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Number indicates the infected cases in the cluster, not in the prefecture </a:t>
            </a:r>
          </a:p>
        </p:txBody>
      </p:sp>
      <p:sp>
        <p:nvSpPr>
          <p:cNvPr id="35" name="Oval 17">
            <a:extLst>
              <a:ext uri="{FF2B5EF4-FFF2-40B4-BE49-F238E27FC236}">
                <a16:creationId xmlns:a16="http://schemas.microsoft.com/office/drawing/2014/main" id="{EA6C409B-251D-42EA-878F-BF24E7307B10}"/>
              </a:ext>
            </a:extLst>
          </p:cNvPr>
          <p:cNvSpPr/>
          <p:nvPr/>
        </p:nvSpPr>
        <p:spPr>
          <a:xfrm>
            <a:off x="8043145" y="2924736"/>
            <a:ext cx="133200" cy="133200"/>
          </a:xfrm>
          <a:prstGeom prst="ellipse">
            <a:avLst/>
          </a:prstGeom>
          <a:solidFill>
            <a:srgbClr val="00734C">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endParaRPr kumimoji="0" lang="en-US" sz="1350">
              <a:solidFill>
                <a:prstClr val="black">
                  <a:lumMod val="85000"/>
                  <a:lumOff val="15000"/>
                </a:prstClr>
              </a:solidFill>
              <a:latin typeface="Calibri" panose="020F0502020204030204"/>
            </a:endParaRPr>
          </a:p>
        </p:txBody>
      </p:sp>
      <p:sp>
        <p:nvSpPr>
          <p:cNvPr id="36" name="Rectangle: Rounded Corners 34">
            <a:extLst>
              <a:ext uri="{FF2B5EF4-FFF2-40B4-BE49-F238E27FC236}">
                <a16:creationId xmlns:a16="http://schemas.microsoft.com/office/drawing/2014/main" id="{BD5FEC48-5BA3-4853-AC8B-005304AAF342}"/>
              </a:ext>
            </a:extLst>
          </p:cNvPr>
          <p:cNvSpPr/>
          <p:nvPr/>
        </p:nvSpPr>
        <p:spPr>
          <a:xfrm>
            <a:off x="7440921" y="1701854"/>
            <a:ext cx="1772479" cy="7001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Ichikawa “Day Service”</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(24</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prstClr val="black">
                    <a:lumMod val="85000"/>
                    <a:lumOff val="15000"/>
                  </a:prstClr>
                </a:solidFill>
                <a:latin typeface="游ゴシック" panose="020B0400000000000000" pitchFamily="50" charset="-128"/>
              </a:rPr>
              <a:t>6 cases</a:t>
            </a:r>
            <a:endParaRPr lang="ja-JP" altLang="en-US" sz="1050" dirty="0">
              <a:solidFill>
                <a:prstClr val="black">
                  <a:lumMod val="85000"/>
                  <a:lumOff val="15000"/>
                </a:prstClr>
              </a:solidFill>
              <a:latin typeface="游ゴシック" panose="020B0400000000000000" pitchFamily="50" charset="-128"/>
            </a:endParaRPr>
          </a:p>
        </p:txBody>
      </p:sp>
      <p:sp>
        <p:nvSpPr>
          <p:cNvPr id="37" name="Isosceles Triangle 40">
            <a:extLst>
              <a:ext uri="{FF2B5EF4-FFF2-40B4-BE49-F238E27FC236}">
                <a16:creationId xmlns:a16="http://schemas.microsoft.com/office/drawing/2014/main" id="{82A74368-F9E0-45BD-9294-BF276646D025}"/>
              </a:ext>
            </a:extLst>
          </p:cNvPr>
          <p:cNvSpPr/>
          <p:nvPr/>
        </p:nvSpPr>
        <p:spPr>
          <a:xfrm rot="8267500">
            <a:off x="7339364" y="1815429"/>
            <a:ext cx="284073" cy="1270873"/>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dirty="0">
              <a:solidFill>
                <a:schemeClr val="tx1">
                  <a:lumMod val="85000"/>
                  <a:lumOff val="15000"/>
                </a:schemeClr>
              </a:solidFill>
            </a:endParaRPr>
          </a:p>
        </p:txBody>
      </p:sp>
      <p:cxnSp>
        <p:nvCxnSpPr>
          <p:cNvPr id="5" name="直線矢印コネクタ 4"/>
          <p:cNvCxnSpPr/>
          <p:nvPr/>
        </p:nvCxnSpPr>
        <p:spPr>
          <a:xfrm flipH="1" flipV="1">
            <a:off x="1885115" y="3538478"/>
            <a:ext cx="1774709" cy="104521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25">
            <a:extLst>
              <a:ext uri="{FF2B5EF4-FFF2-40B4-BE49-F238E27FC236}">
                <a16:creationId xmlns:a16="http://schemas.microsoft.com/office/drawing/2014/main" id="{05E4333B-D128-40D2-AF46-CE4EFB227673}"/>
              </a:ext>
            </a:extLst>
          </p:cNvPr>
          <p:cNvSpPr txBox="1"/>
          <p:nvPr/>
        </p:nvSpPr>
        <p:spPr>
          <a:xfrm>
            <a:off x="3365716" y="6406150"/>
            <a:ext cx="5666055" cy="334707"/>
          </a:xfrm>
          <a:prstGeom prst="rect">
            <a:avLst/>
          </a:prstGeom>
          <a:noFill/>
          <a:ln>
            <a:noFill/>
          </a:ln>
        </p:spPr>
        <p:txBody>
          <a:bodyPr wrap="square" rtlCol="0">
            <a:spAutoFit/>
          </a:bodyPr>
          <a:lstStyle/>
          <a:p>
            <a:pPr defTabSz="844083">
              <a:lnSpc>
                <a:spcPct val="150000"/>
              </a:lnSpc>
              <a:defRPr/>
            </a:pP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Note</a:t>
            </a:r>
            <a:r>
              <a:rPr lang="ja-JP" altLang="en-US" sz="1050" dirty="0">
                <a:solidFill>
                  <a:prstClr val="black">
                    <a:lumMod val="85000"/>
                    <a:lumOff val="15000"/>
                  </a:prstClr>
                </a:solidFill>
                <a:latin typeface="HGSｺﾞｼｯｸM" panose="020B0600000000000000" pitchFamily="50" charset="-128"/>
                <a:ea typeface="HGSｺﾞｼｯｸM" panose="020B0600000000000000" pitchFamily="50" charset="-128"/>
              </a:rPr>
              <a:t>２）</a:t>
            </a:r>
            <a:r>
              <a:rPr lang="en-US" altLang="ja-JP" sz="1050" dirty="0">
                <a:solidFill>
                  <a:prstClr val="black">
                    <a:lumMod val="85000"/>
                    <a:lumOff val="15000"/>
                  </a:prstClr>
                </a:solidFill>
                <a:latin typeface="HGSｺﾞｼｯｸM" panose="020B0600000000000000" pitchFamily="50" charset="-128"/>
                <a:ea typeface="HGSｺﾞｼｯｸM" panose="020B0600000000000000" pitchFamily="50" charset="-128"/>
              </a:rPr>
              <a:t>Number includes the secondary cases in the cluster </a:t>
            </a:r>
          </a:p>
        </p:txBody>
      </p:sp>
      <p:sp>
        <p:nvSpPr>
          <p:cNvPr id="41" name="Isosceles Triangle 35">
            <a:extLst>
              <a:ext uri="{FF2B5EF4-FFF2-40B4-BE49-F238E27FC236}">
                <a16:creationId xmlns:a16="http://schemas.microsoft.com/office/drawing/2014/main" id="{2CB56895-FB3D-49A4-BAEF-66630D8E14BA}"/>
              </a:ext>
            </a:extLst>
          </p:cNvPr>
          <p:cNvSpPr/>
          <p:nvPr/>
        </p:nvSpPr>
        <p:spPr>
          <a:xfrm rot="6969953">
            <a:off x="3973500" y="3265751"/>
            <a:ext cx="293152" cy="1043328"/>
          </a:xfrm>
          <a:prstGeom prst="triangle">
            <a:avLst>
              <a:gd name="adj" fmla="val 2967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42" name="Rectangle: Rounded Corners 24">
            <a:extLst>
              <a:ext uri="{FF2B5EF4-FFF2-40B4-BE49-F238E27FC236}">
                <a16:creationId xmlns:a16="http://schemas.microsoft.com/office/drawing/2014/main" id="{BE550B23-BD4D-4A5F-A248-9BFACAF62755}"/>
              </a:ext>
            </a:extLst>
          </p:cNvPr>
          <p:cNvSpPr/>
          <p:nvPr/>
        </p:nvSpPr>
        <p:spPr>
          <a:xfrm>
            <a:off x="2916091" y="3293883"/>
            <a:ext cx="1428586" cy="6488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Gunma “Clinic”</a:t>
            </a:r>
            <a:r>
              <a:rPr lang="ja-JP" altLang="en-US" sz="1050" b="1" dirty="0">
                <a:solidFill>
                  <a:schemeClr val="tx1">
                    <a:lumMod val="85000"/>
                    <a:lumOff val="15000"/>
                  </a:schemeClr>
                </a:solidFill>
                <a:latin typeface="游ゴシック" panose="020B0400000000000000" pitchFamily="50" charset="-128"/>
              </a:rPr>
              <a:t> </a:t>
            </a:r>
            <a:endParaRPr lang="en-US" altLang="ja-JP" sz="1050" b="1" dirty="0">
              <a:solidFill>
                <a:schemeClr val="tx1">
                  <a:lumMod val="85000"/>
                  <a:lumOff val="15000"/>
                </a:schemeClr>
              </a:solidFill>
              <a:latin typeface="游ゴシック" panose="020B0400000000000000" pitchFamily="50" charset="-128"/>
            </a:endParaRPr>
          </a:p>
          <a:p>
            <a:pPr>
              <a:lnSpc>
                <a:spcPct val="120000"/>
              </a:lnSpc>
            </a:pPr>
            <a:r>
              <a:rPr lang="en-US" altLang="ja-JP" sz="1050" b="1" dirty="0">
                <a:solidFill>
                  <a:schemeClr val="tx1">
                    <a:lumMod val="85000"/>
                    <a:lumOff val="15000"/>
                  </a:schemeClr>
                </a:solidFill>
                <a:latin typeface="游ゴシック" panose="020B0400000000000000" pitchFamily="50" charset="-128"/>
              </a:rPr>
              <a:t>(7</a:t>
            </a:r>
            <a:r>
              <a:rPr lang="en-US" altLang="ja-JP" sz="1050" b="1" baseline="30000" dirty="0">
                <a:solidFill>
                  <a:schemeClr val="tx1">
                    <a:lumMod val="85000"/>
                    <a:lumOff val="15000"/>
                  </a:schemeClr>
                </a:solidFill>
                <a:latin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rPr>
              <a:t> Mar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：９ </a:t>
            </a:r>
            <a:r>
              <a:rPr lang="en-US" altLang="ja-JP" sz="1050" dirty="0">
                <a:solidFill>
                  <a:prstClr val="black">
                    <a:lumMod val="85000"/>
                    <a:lumOff val="15000"/>
                  </a:prstClr>
                </a:solidFill>
                <a:latin typeface="游ゴシック" panose="020B0400000000000000" pitchFamily="50" charset="-128"/>
              </a:rPr>
              <a:t>cases</a:t>
            </a:r>
            <a:endParaRPr lang="ja-JP" altLang="en-US" sz="1050" dirty="0">
              <a:solidFill>
                <a:prstClr val="black">
                  <a:lumMod val="85000"/>
                  <a:lumOff val="15000"/>
                </a:prstClr>
              </a:solidFill>
              <a:latin typeface="游ゴシック" panose="020B0400000000000000" pitchFamily="50" charset="-128"/>
            </a:endParaRPr>
          </a:p>
        </p:txBody>
      </p:sp>
      <p:sp>
        <p:nvSpPr>
          <p:cNvPr id="44" name="Oval 17">
            <a:extLst>
              <a:ext uri="{FF2B5EF4-FFF2-40B4-BE49-F238E27FC236}">
                <a16:creationId xmlns:a16="http://schemas.microsoft.com/office/drawing/2014/main" id="{EA6C409B-251D-42EA-878F-BF24E7307B10}"/>
              </a:ext>
            </a:extLst>
          </p:cNvPr>
          <p:cNvSpPr>
            <a:spLocks noChangeAspect="1"/>
          </p:cNvSpPr>
          <p:nvPr/>
        </p:nvSpPr>
        <p:spPr>
          <a:xfrm>
            <a:off x="4581282" y="3889127"/>
            <a:ext cx="191764" cy="191764"/>
          </a:xfrm>
          <a:prstGeom prst="ellipse">
            <a:avLst/>
          </a:prstGeom>
          <a:solidFill>
            <a:srgbClr val="00734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45" name="Isosceles Triangle 36">
            <a:extLst>
              <a:ext uri="{FF2B5EF4-FFF2-40B4-BE49-F238E27FC236}">
                <a16:creationId xmlns:a16="http://schemas.microsoft.com/office/drawing/2014/main" id="{95A1A410-3B24-4557-BB77-9A1120D7C8FD}"/>
              </a:ext>
            </a:extLst>
          </p:cNvPr>
          <p:cNvSpPr/>
          <p:nvPr/>
        </p:nvSpPr>
        <p:spPr>
          <a:xfrm rot="3821281">
            <a:off x="1730636" y="4582827"/>
            <a:ext cx="456283" cy="1202455"/>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43" name="Rectangle: Rounded Corners 11">
            <a:extLst>
              <a:ext uri="{FF2B5EF4-FFF2-40B4-BE49-F238E27FC236}">
                <a16:creationId xmlns:a16="http://schemas.microsoft.com/office/drawing/2014/main" id="{EF136A98-1745-4A96-9E0B-7A30D9A75EF9}"/>
              </a:ext>
            </a:extLst>
          </p:cNvPr>
          <p:cNvSpPr/>
          <p:nvPr/>
        </p:nvSpPr>
        <p:spPr>
          <a:xfrm>
            <a:off x="198160" y="5096703"/>
            <a:ext cx="1735370" cy="6922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Ooita “Health Facility”</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(7</a:t>
            </a:r>
            <a:r>
              <a:rPr lang="en-US" altLang="ja-JP" sz="105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th</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 Mar </a:t>
            </a:r>
            <a:r>
              <a:rPr lang="ja-JP" altLang="en-US" sz="105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lnSpc>
                <a:spcPct val="120000"/>
              </a:lnSpc>
            </a:pPr>
            <a:r>
              <a:rPr lang="en-US" altLang="ja-JP" sz="1050" dirty="0">
                <a:solidFill>
                  <a:schemeClr val="tx1">
                    <a:lumMod val="85000"/>
                    <a:lumOff val="15000"/>
                  </a:schemeClr>
                </a:solidFill>
                <a:latin typeface="游ゴシック" panose="020B0400000000000000" pitchFamily="50" charset="-128"/>
              </a:rPr>
              <a:t>Number</a:t>
            </a:r>
            <a:r>
              <a:rPr lang="ja-JP" altLang="en-US" sz="1050" dirty="0">
                <a:solidFill>
                  <a:schemeClr val="tx1">
                    <a:lumMod val="85000"/>
                    <a:lumOff val="15000"/>
                  </a:schemeClr>
                </a:solidFill>
                <a:latin typeface="游ゴシック" panose="020B0400000000000000" pitchFamily="50" charset="-128"/>
              </a:rPr>
              <a:t>：</a:t>
            </a:r>
            <a:r>
              <a:rPr lang="en-US" altLang="ja-JP" sz="1050" dirty="0">
                <a:solidFill>
                  <a:schemeClr val="tx1">
                    <a:lumMod val="85000"/>
                    <a:lumOff val="15000"/>
                  </a:schemeClr>
                </a:solidFill>
                <a:latin typeface="游ゴシック" panose="020B0400000000000000" pitchFamily="50" charset="-128"/>
              </a:rPr>
              <a:t>18 cases</a:t>
            </a:r>
          </a:p>
        </p:txBody>
      </p:sp>
      <p:sp>
        <p:nvSpPr>
          <p:cNvPr id="48" name="Oval 19">
            <a:extLst>
              <a:ext uri="{FF2B5EF4-FFF2-40B4-BE49-F238E27FC236}">
                <a16:creationId xmlns:a16="http://schemas.microsoft.com/office/drawing/2014/main" id="{309EB197-0F04-49CF-B3BE-57B8A441B8CB}"/>
              </a:ext>
            </a:extLst>
          </p:cNvPr>
          <p:cNvSpPr/>
          <p:nvPr/>
        </p:nvSpPr>
        <p:spPr>
          <a:xfrm>
            <a:off x="4016517" y="4346290"/>
            <a:ext cx="180000" cy="180000"/>
          </a:xfrm>
          <a:prstGeom prst="ellipse">
            <a:avLst/>
          </a:prstGeom>
          <a:solidFill>
            <a:srgbClr val="E6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grpSp>
        <p:nvGrpSpPr>
          <p:cNvPr id="7" name="グループ化 6"/>
          <p:cNvGrpSpPr/>
          <p:nvPr/>
        </p:nvGrpSpPr>
        <p:grpSpPr>
          <a:xfrm>
            <a:off x="233458" y="1939080"/>
            <a:ext cx="2030675" cy="1523897"/>
            <a:chOff x="-1674481" y="1740729"/>
            <a:chExt cx="2657406" cy="1878668"/>
          </a:xfrm>
          <a:effectLst>
            <a:outerShdw blurRad="50800" dist="38100" dir="2700000" algn="tl" rotWithShape="0">
              <a:prstClr val="black">
                <a:alpha val="40000"/>
              </a:prstClr>
            </a:outerShdw>
          </a:effectLst>
        </p:grpSpPr>
        <p:pic>
          <p:nvPicPr>
            <p:cNvPr id="50" name="図 49">
              <a:extLst>
                <a:ext uri="{FF2B5EF4-FFF2-40B4-BE49-F238E27FC236}">
                  <a16:creationId xmlns:a16="http://schemas.microsoft.com/office/drawing/2014/main" id="{8C6AD225-50F2-4D80-A627-DDAC91DE6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4481" y="1740729"/>
              <a:ext cx="2657406" cy="1878668"/>
            </a:xfrm>
            <a:prstGeom prst="rect">
              <a:avLst/>
            </a:prstGeom>
            <a:ln>
              <a:solidFill>
                <a:schemeClr val="tx1"/>
              </a:solidFill>
            </a:ln>
          </p:spPr>
        </p:pic>
        <p:sp>
          <p:nvSpPr>
            <p:cNvPr id="52" name="Oval 19">
              <a:extLst>
                <a:ext uri="{FF2B5EF4-FFF2-40B4-BE49-F238E27FC236}">
                  <a16:creationId xmlns:a16="http://schemas.microsoft.com/office/drawing/2014/main" id="{150198B8-6BAE-4BA8-B49C-8172C2F5CA1D}"/>
                </a:ext>
              </a:extLst>
            </p:cNvPr>
            <p:cNvSpPr/>
            <p:nvPr/>
          </p:nvSpPr>
          <p:spPr>
            <a:xfrm>
              <a:off x="-329955" y="2503448"/>
              <a:ext cx="136981" cy="132597"/>
            </a:xfrm>
            <a:prstGeom prst="ellipse">
              <a:avLst/>
            </a:prstGeom>
            <a:solidFill>
              <a:srgbClr val="E6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53" name="Oval 19">
              <a:extLst>
                <a:ext uri="{FF2B5EF4-FFF2-40B4-BE49-F238E27FC236}">
                  <a16:creationId xmlns:a16="http://schemas.microsoft.com/office/drawing/2014/main" id="{150198B8-6BAE-4BA8-B49C-8172C2F5CA1D}"/>
                </a:ext>
              </a:extLst>
            </p:cNvPr>
            <p:cNvSpPr/>
            <p:nvPr/>
          </p:nvSpPr>
          <p:spPr>
            <a:xfrm>
              <a:off x="-153745" y="2672122"/>
              <a:ext cx="136981" cy="118704"/>
            </a:xfrm>
            <a:prstGeom prst="ellipse">
              <a:avLst/>
            </a:prstGeom>
            <a:solidFill>
              <a:srgbClr val="E6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grpSp>
      <p:sp>
        <p:nvSpPr>
          <p:cNvPr id="88" name="Rectangle: Rounded Corners 62">
            <a:extLst>
              <a:ext uri="{FF2B5EF4-FFF2-40B4-BE49-F238E27FC236}">
                <a16:creationId xmlns:a16="http://schemas.microsoft.com/office/drawing/2014/main" id="{030A1A9D-4720-48CC-915D-30E0676D45C0}"/>
              </a:ext>
            </a:extLst>
          </p:cNvPr>
          <p:cNvSpPr/>
          <p:nvPr/>
        </p:nvSpPr>
        <p:spPr>
          <a:xfrm>
            <a:off x="3759112" y="1769772"/>
            <a:ext cx="1613557" cy="6366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Sapporo “Music Bar”</a:t>
            </a:r>
            <a:r>
              <a:rPr lang="ja-JP" altLang="en-US" sz="1050" b="1" dirty="0">
                <a:solidFill>
                  <a:schemeClr val="tx1">
                    <a:lumMod val="85000"/>
                    <a:lumOff val="15000"/>
                  </a:schemeClr>
                </a:solidFill>
                <a:latin typeface="游ゴシック" panose="020B0400000000000000" pitchFamily="50" charset="-128"/>
              </a:rPr>
              <a:t> </a:t>
            </a:r>
            <a:r>
              <a:rPr lang="en-US" altLang="ja-JP" sz="1050" b="1" dirty="0">
                <a:solidFill>
                  <a:schemeClr val="tx1">
                    <a:lumMod val="85000"/>
                    <a:lumOff val="15000"/>
                  </a:schemeClr>
                </a:solidFill>
                <a:latin typeface="游ゴシック" panose="020B0400000000000000" pitchFamily="50" charset="-128"/>
              </a:rPr>
              <a:t>(21</a:t>
            </a:r>
            <a:r>
              <a:rPr lang="en-US" altLang="ja-JP" sz="1050" b="1" baseline="30000" dirty="0">
                <a:solidFill>
                  <a:schemeClr val="tx1">
                    <a:lumMod val="85000"/>
                    <a:lumOff val="15000"/>
                  </a:schemeClr>
                </a:solidFill>
                <a:latin typeface="游ゴシック" panose="020B0400000000000000" pitchFamily="50" charset="-128"/>
              </a:rPr>
              <a:t>st</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a:lnSpc>
                <a:spcPct val="120000"/>
              </a:lnSpc>
            </a:pPr>
            <a:r>
              <a:rPr lang="en-US" altLang="ja-JP" sz="1050" dirty="0">
                <a:solidFill>
                  <a:schemeClr val="tx1">
                    <a:lumMod val="85000"/>
                    <a:lumOff val="15000"/>
                  </a:schemeClr>
                </a:solidFill>
                <a:latin typeface="游ゴシック" panose="020B0400000000000000" pitchFamily="50" charset="-128"/>
              </a:rPr>
              <a:t>Number</a:t>
            </a:r>
            <a:r>
              <a:rPr lang="ja-JP" altLang="en-US" sz="1050" dirty="0">
                <a:solidFill>
                  <a:schemeClr val="tx1">
                    <a:lumMod val="85000"/>
                    <a:lumOff val="15000"/>
                  </a:schemeClr>
                </a:solidFill>
                <a:latin typeface="游ゴシック" panose="020B0400000000000000" pitchFamily="50" charset="-128"/>
              </a:rPr>
              <a:t>：</a:t>
            </a:r>
            <a:r>
              <a:rPr lang="en-US" altLang="ja-JP" sz="1050" dirty="0">
                <a:solidFill>
                  <a:schemeClr val="tx1">
                    <a:lumMod val="85000"/>
                    <a:lumOff val="15000"/>
                  </a:schemeClr>
                </a:solidFill>
                <a:latin typeface="游ゴシック" panose="020B0400000000000000" pitchFamily="50" charset="-128"/>
              </a:rPr>
              <a:t>20</a:t>
            </a:r>
            <a:r>
              <a:rPr lang="ja-JP" altLang="en-US" sz="1050" dirty="0">
                <a:solidFill>
                  <a:schemeClr val="tx1">
                    <a:lumMod val="85000"/>
                    <a:lumOff val="15000"/>
                  </a:schemeClr>
                </a:solidFill>
                <a:latin typeface="游ゴシック" panose="020B0400000000000000" pitchFamily="50" charset="-128"/>
              </a:rPr>
              <a:t> </a:t>
            </a:r>
            <a:r>
              <a:rPr lang="en-US" altLang="ja-JP" sz="1050" dirty="0">
                <a:solidFill>
                  <a:schemeClr val="tx1">
                    <a:lumMod val="85000"/>
                    <a:lumOff val="15000"/>
                  </a:schemeClr>
                </a:solidFill>
                <a:latin typeface="游ゴシック" panose="020B0400000000000000" pitchFamily="50" charset="-128"/>
              </a:rPr>
              <a:t>cases</a:t>
            </a:r>
          </a:p>
        </p:txBody>
      </p:sp>
      <p:sp>
        <p:nvSpPr>
          <p:cNvPr id="56" name="Oval 17">
            <a:extLst>
              <a:ext uri="{FF2B5EF4-FFF2-40B4-BE49-F238E27FC236}">
                <a16:creationId xmlns:a16="http://schemas.microsoft.com/office/drawing/2014/main" id="{EA6C409B-251D-42EA-878F-BF24E7307B10}"/>
              </a:ext>
            </a:extLst>
          </p:cNvPr>
          <p:cNvSpPr/>
          <p:nvPr/>
        </p:nvSpPr>
        <p:spPr>
          <a:xfrm>
            <a:off x="980482" y="2699816"/>
            <a:ext cx="89677" cy="90068"/>
          </a:xfrm>
          <a:prstGeom prst="ellipse">
            <a:avLst/>
          </a:prstGeom>
          <a:solidFill>
            <a:srgbClr val="00734C">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endParaRPr kumimoji="0" lang="en-US" sz="1350">
              <a:solidFill>
                <a:prstClr val="black">
                  <a:lumMod val="85000"/>
                  <a:lumOff val="15000"/>
                </a:prstClr>
              </a:solidFill>
              <a:latin typeface="Calibri" panose="020F0502020204030204"/>
            </a:endParaRPr>
          </a:p>
        </p:txBody>
      </p:sp>
      <p:sp>
        <p:nvSpPr>
          <p:cNvPr id="59" name="Oval 18">
            <a:extLst>
              <a:ext uri="{FF2B5EF4-FFF2-40B4-BE49-F238E27FC236}">
                <a16:creationId xmlns:a16="http://schemas.microsoft.com/office/drawing/2014/main" id="{6EEAEB1C-5368-44B0-B803-305ED7AD4E36}"/>
              </a:ext>
            </a:extLst>
          </p:cNvPr>
          <p:cNvSpPr/>
          <p:nvPr/>
        </p:nvSpPr>
        <p:spPr>
          <a:xfrm>
            <a:off x="285014" y="2520972"/>
            <a:ext cx="100939" cy="106005"/>
          </a:xfrm>
          <a:prstGeom prst="ellipse">
            <a:avLst/>
          </a:prstGeom>
          <a:solidFill>
            <a:srgbClr val="007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cxnSp>
        <p:nvCxnSpPr>
          <p:cNvPr id="64" name="直線矢印コネクタ 63"/>
          <p:cNvCxnSpPr/>
          <p:nvPr/>
        </p:nvCxnSpPr>
        <p:spPr>
          <a:xfrm flipV="1">
            <a:off x="4887337" y="3453362"/>
            <a:ext cx="1399361" cy="78639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25">
            <a:extLst>
              <a:ext uri="{FF2B5EF4-FFF2-40B4-BE49-F238E27FC236}">
                <a16:creationId xmlns:a16="http://schemas.microsoft.com/office/drawing/2014/main" id="{0810A05F-5F03-4D4B-9E29-649FC3526915}"/>
              </a:ext>
            </a:extLst>
          </p:cNvPr>
          <p:cNvSpPr txBox="1"/>
          <p:nvPr/>
        </p:nvSpPr>
        <p:spPr>
          <a:xfrm>
            <a:off x="6473821" y="2584905"/>
            <a:ext cx="1595309" cy="369332"/>
          </a:xfrm>
          <a:prstGeom prst="rect">
            <a:avLst/>
          </a:prstGeom>
          <a:noFill/>
        </p:spPr>
        <p:txBody>
          <a:bodyPr wrap="none" rtlCol="0">
            <a:spAutoFit/>
          </a:bodyPr>
          <a:lstStyle/>
          <a:p>
            <a:pPr>
              <a:lnSpc>
                <a:spcPct val="150000"/>
              </a:lnSpc>
            </a:pPr>
            <a:r>
              <a:rPr lang="en-US" altLang="ja-JP" sz="1200" b="1" dirty="0">
                <a:solidFill>
                  <a:schemeClr val="tx1">
                    <a:lumMod val="85000"/>
                    <a:lumOff val="15000"/>
                  </a:schemeClr>
                </a:solidFill>
                <a:latin typeface="+mn-ea"/>
              </a:rPr>
              <a:t>Tokyo Cluster Map</a:t>
            </a:r>
          </a:p>
        </p:txBody>
      </p:sp>
      <p:sp>
        <p:nvSpPr>
          <p:cNvPr id="90" name="Isosceles Triangle 36">
            <a:extLst>
              <a:ext uri="{FF2B5EF4-FFF2-40B4-BE49-F238E27FC236}">
                <a16:creationId xmlns:a16="http://schemas.microsoft.com/office/drawing/2014/main" id="{95A1A410-3B24-4557-BB77-9A1120D7C8FD}"/>
              </a:ext>
            </a:extLst>
          </p:cNvPr>
          <p:cNvSpPr/>
          <p:nvPr/>
        </p:nvSpPr>
        <p:spPr>
          <a:xfrm>
            <a:off x="212915" y="2648649"/>
            <a:ext cx="456283" cy="771012"/>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63" name="Rectangle: Rounded Corners 11">
            <a:extLst>
              <a:ext uri="{FF2B5EF4-FFF2-40B4-BE49-F238E27FC236}">
                <a16:creationId xmlns:a16="http://schemas.microsoft.com/office/drawing/2014/main" id="{F4D723F2-12EB-4912-9F52-D5DC49AA976F}"/>
              </a:ext>
            </a:extLst>
          </p:cNvPr>
          <p:cNvSpPr/>
          <p:nvPr/>
        </p:nvSpPr>
        <p:spPr>
          <a:xfrm>
            <a:off x="152497" y="3117738"/>
            <a:ext cx="1700739" cy="6603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Himeji “Psychiatric Hospital” (7</a:t>
            </a:r>
            <a:r>
              <a:rPr lang="en-US" altLang="ja-JP" sz="110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th</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 Mar </a:t>
            </a:r>
            <a:r>
              <a:rPr lang="ja-JP" altLang="en-US"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lnSpc>
                <a:spcPct val="120000"/>
              </a:lnSpc>
            </a:pPr>
            <a:r>
              <a:rPr lang="en-US" altLang="ja-JP" sz="1100" dirty="0">
                <a:solidFill>
                  <a:schemeClr val="tx1">
                    <a:lumMod val="85000"/>
                    <a:lumOff val="15000"/>
                  </a:schemeClr>
                </a:solidFill>
                <a:latin typeface="游ゴシック" panose="020B0400000000000000" pitchFamily="50" charset="-128"/>
              </a:rPr>
              <a:t>Number</a:t>
            </a:r>
            <a:r>
              <a:rPr lang="ja-JP" altLang="en-US" sz="1100" dirty="0">
                <a:solidFill>
                  <a:schemeClr val="tx1">
                    <a:lumMod val="85000"/>
                    <a:lumOff val="15000"/>
                  </a:schemeClr>
                </a:solidFill>
                <a:latin typeface="游ゴシック" panose="020B0400000000000000" pitchFamily="50" charset="-128"/>
              </a:rPr>
              <a:t>：</a:t>
            </a:r>
            <a:r>
              <a:rPr lang="en-US" altLang="ja-JP" sz="1100" dirty="0">
                <a:solidFill>
                  <a:schemeClr val="tx1">
                    <a:lumMod val="85000"/>
                    <a:lumOff val="15000"/>
                  </a:schemeClr>
                </a:solidFill>
                <a:latin typeface="游ゴシック" panose="020B0400000000000000" pitchFamily="50" charset="-128"/>
              </a:rPr>
              <a:t>14 </a:t>
            </a:r>
            <a:r>
              <a:rPr lang="en-US" altLang="ja-JP" sz="1100" dirty="0">
                <a:solidFill>
                  <a:schemeClr val="tx1"/>
                </a:solidFill>
                <a:latin typeface="游ゴシック" panose="020B0400000000000000" pitchFamily="50" charset="-128"/>
              </a:rPr>
              <a:t>cases</a:t>
            </a:r>
          </a:p>
        </p:txBody>
      </p:sp>
      <p:sp>
        <p:nvSpPr>
          <p:cNvPr id="72" name="Isosceles Triangle 36">
            <a:extLst>
              <a:ext uri="{FF2B5EF4-FFF2-40B4-BE49-F238E27FC236}">
                <a16:creationId xmlns:a16="http://schemas.microsoft.com/office/drawing/2014/main" id="{95A1A410-3B24-4557-BB77-9A1120D7C8FD}"/>
              </a:ext>
            </a:extLst>
          </p:cNvPr>
          <p:cNvSpPr/>
          <p:nvPr/>
        </p:nvSpPr>
        <p:spPr>
          <a:xfrm rot="11048809">
            <a:off x="736813" y="1604013"/>
            <a:ext cx="456283" cy="1076412"/>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77" name="Isosceles Triangle 36">
            <a:extLst>
              <a:ext uri="{FF2B5EF4-FFF2-40B4-BE49-F238E27FC236}">
                <a16:creationId xmlns:a16="http://schemas.microsoft.com/office/drawing/2014/main" id="{95A1A410-3B24-4557-BB77-9A1120D7C8FD}"/>
              </a:ext>
            </a:extLst>
          </p:cNvPr>
          <p:cNvSpPr/>
          <p:nvPr/>
        </p:nvSpPr>
        <p:spPr>
          <a:xfrm rot="13989010">
            <a:off x="1697875" y="1220287"/>
            <a:ext cx="456283" cy="1598378"/>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60" name="Rectangle: Rounded Corners 11">
            <a:extLst>
              <a:ext uri="{FF2B5EF4-FFF2-40B4-BE49-F238E27FC236}">
                <a16:creationId xmlns:a16="http://schemas.microsoft.com/office/drawing/2014/main" id="{F4D723F2-12EB-4912-9F52-D5DC49AA976F}"/>
              </a:ext>
            </a:extLst>
          </p:cNvPr>
          <p:cNvSpPr/>
          <p:nvPr/>
        </p:nvSpPr>
        <p:spPr>
          <a:xfrm>
            <a:off x="2212517" y="1140242"/>
            <a:ext cx="1535283" cy="7672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100" b="1" dirty="0" err="1">
                <a:solidFill>
                  <a:schemeClr val="tx1">
                    <a:lumMod val="85000"/>
                    <a:lumOff val="15000"/>
                  </a:schemeClr>
                </a:solidFill>
                <a:latin typeface="游ゴシック" panose="020B0400000000000000" pitchFamily="50" charset="-128"/>
                <a:ea typeface="游ゴシック" panose="020B0400000000000000" pitchFamily="50" charset="-128"/>
              </a:rPr>
              <a:t>Itami</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 “Care Home” </a:t>
            </a:r>
          </a:p>
          <a:p>
            <a:pPr>
              <a:lnSpc>
                <a:spcPct val="120000"/>
              </a:lnSpc>
            </a:pP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(7</a:t>
            </a:r>
            <a:r>
              <a:rPr lang="en-US" altLang="ja-JP" sz="110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th</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 Mar </a:t>
            </a:r>
            <a:r>
              <a:rPr lang="ja-JP" altLang="en-US"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lnSpc>
                <a:spcPct val="120000"/>
              </a:lnSpc>
            </a:pPr>
            <a:r>
              <a:rPr lang="en-US" altLang="ja-JP" sz="1100" dirty="0">
                <a:solidFill>
                  <a:schemeClr val="tx1">
                    <a:lumMod val="85000"/>
                    <a:lumOff val="15000"/>
                  </a:schemeClr>
                </a:solidFill>
                <a:latin typeface="游ゴシック" panose="020B0400000000000000" pitchFamily="50" charset="-128"/>
              </a:rPr>
              <a:t>Number</a:t>
            </a:r>
            <a:r>
              <a:rPr lang="ja-JP" altLang="en-US" sz="1100" dirty="0">
                <a:solidFill>
                  <a:schemeClr val="tx1">
                    <a:lumMod val="85000"/>
                    <a:lumOff val="15000"/>
                  </a:schemeClr>
                </a:solidFill>
                <a:latin typeface="游ゴシック" panose="020B0400000000000000" pitchFamily="50" charset="-128"/>
              </a:rPr>
              <a:t>：</a:t>
            </a:r>
            <a:r>
              <a:rPr lang="en-US" altLang="ja-JP" sz="1100" dirty="0">
                <a:solidFill>
                  <a:schemeClr val="tx1">
                    <a:lumMod val="85000"/>
                    <a:lumOff val="15000"/>
                  </a:schemeClr>
                </a:solidFill>
                <a:latin typeface="游ゴシック" panose="020B0400000000000000" pitchFamily="50" charset="-128"/>
              </a:rPr>
              <a:t>55</a:t>
            </a:r>
            <a:r>
              <a:rPr lang="ja-JP" altLang="en-US" sz="1100" dirty="0">
                <a:solidFill>
                  <a:schemeClr val="tx1"/>
                </a:solidFill>
                <a:latin typeface="游ゴシック" panose="020B0400000000000000" pitchFamily="50" charset="-128"/>
              </a:rPr>
              <a:t> </a:t>
            </a:r>
            <a:r>
              <a:rPr lang="en-US" altLang="ja-JP" sz="1100" dirty="0">
                <a:solidFill>
                  <a:schemeClr val="tx1"/>
                </a:solidFill>
                <a:latin typeface="游ゴシック" panose="020B0400000000000000" pitchFamily="50" charset="-128"/>
              </a:rPr>
              <a:t>cases</a:t>
            </a:r>
            <a:endParaRPr lang="ja-JP" altLang="en-US" sz="11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5" name="Isosceles Triangle 36">
            <a:extLst>
              <a:ext uri="{FF2B5EF4-FFF2-40B4-BE49-F238E27FC236}">
                <a16:creationId xmlns:a16="http://schemas.microsoft.com/office/drawing/2014/main" id="{95A1A410-3B24-4557-BB77-9A1120D7C8FD}"/>
              </a:ext>
            </a:extLst>
          </p:cNvPr>
          <p:cNvSpPr/>
          <p:nvPr/>
        </p:nvSpPr>
        <p:spPr>
          <a:xfrm rot="16549747">
            <a:off x="2099878" y="1964833"/>
            <a:ext cx="456283" cy="1598378"/>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61" name="Rectangle: Rounded Corners 11">
            <a:extLst>
              <a:ext uri="{FF2B5EF4-FFF2-40B4-BE49-F238E27FC236}">
                <a16:creationId xmlns:a16="http://schemas.microsoft.com/office/drawing/2014/main" id="{A3DF0E57-E490-4E33-ABD3-392FCE387E99}"/>
              </a:ext>
            </a:extLst>
          </p:cNvPr>
          <p:cNvSpPr/>
          <p:nvPr/>
        </p:nvSpPr>
        <p:spPr>
          <a:xfrm>
            <a:off x="1849288" y="2480188"/>
            <a:ext cx="1638202" cy="7286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Osaka “Live Music House</a:t>
            </a:r>
            <a:r>
              <a:rPr lang="ja-JP" altLang="en-US" sz="1100" b="1"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“(13</a:t>
            </a:r>
            <a:r>
              <a:rPr lang="en-US" altLang="ja-JP" sz="110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th</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 Feb </a:t>
            </a:r>
            <a:r>
              <a:rPr lang="ja-JP" altLang="en-US"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defTabSz="844083">
              <a:defRPr/>
            </a:pPr>
            <a:r>
              <a:rPr lang="en-US" altLang="ja-JP" sz="1100" dirty="0">
                <a:solidFill>
                  <a:prstClr val="black">
                    <a:lumMod val="85000"/>
                    <a:lumOff val="15000"/>
                  </a:prstClr>
                </a:solidFill>
                <a:latin typeface="游ゴシック" panose="020B0400000000000000" pitchFamily="50" charset="-128"/>
              </a:rPr>
              <a:t>Number</a:t>
            </a:r>
            <a:r>
              <a:rPr lang="ja-JP" altLang="en-US" sz="1100" dirty="0">
                <a:solidFill>
                  <a:prstClr val="black">
                    <a:lumMod val="85000"/>
                    <a:lumOff val="15000"/>
                  </a:prstClr>
                </a:solidFill>
                <a:latin typeface="游ゴシック" panose="020B0400000000000000" pitchFamily="50" charset="-128"/>
              </a:rPr>
              <a:t>：</a:t>
            </a:r>
            <a:r>
              <a:rPr lang="en-US" altLang="ja-JP" sz="1100" dirty="0">
                <a:solidFill>
                  <a:prstClr val="black">
                    <a:lumMod val="85000"/>
                    <a:lumOff val="15000"/>
                  </a:prstClr>
                </a:solidFill>
                <a:latin typeface="游ゴシック" panose="020B0400000000000000" pitchFamily="50" charset="-128"/>
              </a:rPr>
              <a:t>132</a:t>
            </a:r>
            <a:r>
              <a:rPr lang="ja-JP" altLang="en-US" sz="1100" dirty="0">
                <a:solidFill>
                  <a:schemeClr val="tx1"/>
                </a:solidFill>
                <a:latin typeface="游ゴシック" panose="020B0400000000000000" pitchFamily="50" charset="-128"/>
              </a:rPr>
              <a:t> </a:t>
            </a:r>
            <a:r>
              <a:rPr lang="en-US" altLang="ja-JP" sz="1100" dirty="0">
                <a:solidFill>
                  <a:schemeClr val="tx1"/>
                </a:solidFill>
                <a:latin typeface="游ゴシック" panose="020B0400000000000000" pitchFamily="50" charset="-128"/>
              </a:rPr>
              <a:t>cases</a:t>
            </a:r>
            <a:endParaRPr lang="en-US" altLang="ja-JP" sz="1100" dirty="0">
              <a:solidFill>
                <a:srgbClr val="FF0000"/>
              </a:solidFill>
              <a:latin typeface="游ゴシック" panose="020B0400000000000000" pitchFamily="50" charset="-128"/>
            </a:endParaRPr>
          </a:p>
        </p:txBody>
      </p:sp>
      <p:sp>
        <p:nvSpPr>
          <p:cNvPr id="93" name="Isosceles Triangle 36">
            <a:extLst>
              <a:ext uri="{FF2B5EF4-FFF2-40B4-BE49-F238E27FC236}">
                <a16:creationId xmlns:a16="http://schemas.microsoft.com/office/drawing/2014/main" id="{95A1A410-3B24-4557-BB77-9A1120D7C8FD}"/>
              </a:ext>
            </a:extLst>
          </p:cNvPr>
          <p:cNvSpPr/>
          <p:nvPr/>
        </p:nvSpPr>
        <p:spPr>
          <a:xfrm>
            <a:off x="2516826" y="5253361"/>
            <a:ext cx="456283" cy="771012"/>
          </a:xfrm>
          <a:prstGeom prst="triangle">
            <a:avLst>
              <a:gd name="adj" fmla="val 31954"/>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83" name="Rectangle: Rounded Corners 34">
            <a:extLst>
              <a:ext uri="{FF2B5EF4-FFF2-40B4-BE49-F238E27FC236}">
                <a16:creationId xmlns:a16="http://schemas.microsoft.com/office/drawing/2014/main" id="{BD5FEC48-5BA3-4853-AC8B-005304AAF342}"/>
              </a:ext>
            </a:extLst>
          </p:cNvPr>
          <p:cNvSpPr/>
          <p:nvPr/>
        </p:nvSpPr>
        <p:spPr>
          <a:xfrm>
            <a:off x="5679200" y="1733590"/>
            <a:ext cx="1683608" cy="6896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050" b="1" dirty="0">
                <a:solidFill>
                  <a:schemeClr val="tx1">
                    <a:lumMod val="85000"/>
                    <a:lumOff val="15000"/>
                  </a:schemeClr>
                </a:solidFill>
                <a:latin typeface="游ゴシック" panose="020B0400000000000000" pitchFamily="50" charset="-128"/>
              </a:rPr>
              <a:t>Ichikawa “Sport Gym” (2</a:t>
            </a:r>
            <a:r>
              <a:rPr lang="en-US" altLang="ja-JP" sz="1050" b="1" baseline="30000" dirty="0">
                <a:solidFill>
                  <a:schemeClr val="tx1">
                    <a:lumMod val="85000"/>
                    <a:lumOff val="15000"/>
                  </a:schemeClr>
                </a:solidFill>
                <a:latin typeface="游ゴシック" panose="020B0400000000000000" pitchFamily="50" charset="-128"/>
              </a:rPr>
              <a:t>nd</a:t>
            </a:r>
            <a:r>
              <a:rPr lang="en-US" altLang="ja-JP" sz="1050" b="1" dirty="0">
                <a:solidFill>
                  <a:schemeClr val="tx1">
                    <a:lumMod val="85000"/>
                    <a:lumOff val="15000"/>
                  </a:schemeClr>
                </a:solidFill>
                <a:latin typeface="游ゴシック" panose="020B0400000000000000" pitchFamily="50" charset="-128"/>
              </a:rPr>
              <a:t> Feb </a:t>
            </a:r>
            <a:r>
              <a:rPr lang="ja-JP" altLang="en-US" sz="1050" b="1" dirty="0">
                <a:solidFill>
                  <a:schemeClr val="tx1">
                    <a:lumMod val="85000"/>
                    <a:lumOff val="15000"/>
                  </a:schemeClr>
                </a:solidFill>
                <a:latin typeface="游ゴシック" panose="020B0400000000000000" pitchFamily="50" charset="-128"/>
              </a:rPr>
              <a:t>～</a:t>
            </a:r>
            <a:r>
              <a:rPr lang="en-US" altLang="ja-JP" sz="1050" b="1" dirty="0">
                <a:solidFill>
                  <a:schemeClr val="tx1">
                    <a:lumMod val="85000"/>
                    <a:lumOff val="15000"/>
                  </a:schemeClr>
                </a:solidFill>
                <a:latin typeface="游ゴシック" panose="020B0400000000000000" pitchFamily="50" charset="-128"/>
              </a:rPr>
              <a:t>)</a:t>
            </a:r>
            <a:endParaRPr lang="ja-JP" altLang="en-US" sz="1050" b="1" dirty="0">
              <a:solidFill>
                <a:schemeClr val="tx1">
                  <a:lumMod val="85000"/>
                  <a:lumOff val="15000"/>
                </a:schemeClr>
              </a:solidFill>
              <a:latin typeface="游ゴシック" panose="020B0400000000000000" pitchFamily="50" charset="-128"/>
            </a:endParaRPr>
          </a:p>
          <a:p>
            <a:pPr defTabSz="844083">
              <a:defRPr/>
            </a:pPr>
            <a:r>
              <a:rPr lang="en-US" altLang="ja-JP" sz="1050" dirty="0">
                <a:solidFill>
                  <a:prstClr val="black">
                    <a:lumMod val="85000"/>
                    <a:lumOff val="15000"/>
                  </a:prstClr>
                </a:solidFill>
                <a:latin typeface="游ゴシック" panose="020B0400000000000000" pitchFamily="50" charset="-128"/>
              </a:rPr>
              <a:t>Number</a:t>
            </a:r>
            <a:r>
              <a:rPr lang="ja-JP" altLang="en-US" sz="1050" dirty="0">
                <a:solidFill>
                  <a:prstClr val="black">
                    <a:lumMod val="85000"/>
                    <a:lumOff val="15000"/>
                  </a:prstClr>
                </a:solidFill>
                <a:latin typeface="游ゴシック" panose="020B0400000000000000" pitchFamily="50" charset="-128"/>
              </a:rPr>
              <a:t>：</a:t>
            </a:r>
            <a:r>
              <a:rPr lang="en-US" altLang="ja-JP" sz="1050" dirty="0">
                <a:solidFill>
                  <a:prstClr val="black">
                    <a:lumMod val="85000"/>
                    <a:lumOff val="15000"/>
                  </a:prstClr>
                </a:solidFill>
                <a:latin typeface="游ゴシック" panose="020B0400000000000000" pitchFamily="50" charset="-128"/>
              </a:rPr>
              <a:t>5 cases</a:t>
            </a:r>
            <a:endParaRPr lang="ja-JP" altLang="en-US" sz="1050" dirty="0">
              <a:solidFill>
                <a:prstClr val="black">
                  <a:lumMod val="85000"/>
                  <a:lumOff val="15000"/>
                </a:prstClr>
              </a:solidFill>
              <a:latin typeface="游ゴシック" panose="020B0400000000000000" pitchFamily="50" charset="-128"/>
            </a:endParaRPr>
          </a:p>
        </p:txBody>
      </p:sp>
      <p:sp>
        <p:nvSpPr>
          <p:cNvPr id="95" name="Oval 19">
            <a:extLst>
              <a:ext uri="{FF2B5EF4-FFF2-40B4-BE49-F238E27FC236}">
                <a16:creationId xmlns:a16="http://schemas.microsoft.com/office/drawing/2014/main" id="{309EB197-0F04-49CF-B3BE-57B8A441B8CB}"/>
              </a:ext>
            </a:extLst>
          </p:cNvPr>
          <p:cNvSpPr/>
          <p:nvPr/>
        </p:nvSpPr>
        <p:spPr>
          <a:xfrm>
            <a:off x="3592588" y="4485726"/>
            <a:ext cx="180000" cy="180000"/>
          </a:xfrm>
          <a:prstGeom prst="ellipse">
            <a:avLst/>
          </a:prstGeom>
          <a:solidFill>
            <a:srgbClr val="E6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94" name="Oval 17">
            <a:extLst>
              <a:ext uri="{FF2B5EF4-FFF2-40B4-BE49-F238E27FC236}">
                <a16:creationId xmlns:a16="http://schemas.microsoft.com/office/drawing/2014/main" id="{EA6C409B-251D-42EA-878F-BF24E7307B10}"/>
              </a:ext>
            </a:extLst>
          </p:cNvPr>
          <p:cNvSpPr>
            <a:spLocks noChangeAspect="1"/>
          </p:cNvSpPr>
          <p:nvPr/>
        </p:nvSpPr>
        <p:spPr>
          <a:xfrm>
            <a:off x="3530417" y="4520380"/>
            <a:ext cx="180000" cy="180000"/>
          </a:xfrm>
          <a:prstGeom prst="ellipse">
            <a:avLst/>
          </a:prstGeom>
          <a:solidFill>
            <a:srgbClr val="00734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schemeClr val="tx1">
                  <a:lumMod val="85000"/>
                  <a:lumOff val="15000"/>
                </a:schemeClr>
              </a:solidFill>
            </a:endParaRPr>
          </a:p>
        </p:txBody>
      </p:sp>
      <p:sp>
        <p:nvSpPr>
          <p:cNvPr id="62" name="Rectangle: Rounded Corners 11">
            <a:extLst>
              <a:ext uri="{FF2B5EF4-FFF2-40B4-BE49-F238E27FC236}">
                <a16:creationId xmlns:a16="http://schemas.microsoft.com/office/drawing/2014/main" id="{EA9E859F-7BEC-412C-B593-7CA9942972BE}"/>
              </a:ext>
            </a:extLst>
          </p:cNvPr>
          <p:cNvSpPr/>
          <p:nvPr/>
        </p:nvSpPr>
        <p:spPr>
          <a:xfrm>
            <a:off x="198160" y="1035171"/>
            <a:ext cx="1861479" cy="6878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ja-JP" sz="1100" b="1" dirty="0">
                <a:solidFill>
                  <a:schemeClr val="tx1">
                    <a:lumMod val="85000"/>
                    <a:lumOff val="15000"/>
                  </a:schemeClr>
                </a:solidFill>
                <a:latin typeface="游ゴシック" panose="020B0400000000000000" pitchFamily="50" charset="-128"/>
              </a:rPr>
              <a:t>Kobe “Nursery School”</a:t>
            </a:r>
            <a:r>
              <a:rPr lang="ja-JP" altLang="en-US" sz="1100" b="1" dirty="0">
                <a:solidFill>
                  <a:schemeClr val="tx1">
                    <a:lumMod val="85000"/>
                    <a:lumOff val="15000"/>
                  </a:schemeClr>
                </a:solidFill>
                <a:latin typeface="游ゴシック" panose="020B0400000000000000" pitchFamily="50" charset="-128"/>
              </a:rPr>
              <a:t> </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(9</a:t>
            </a:r>
            <a:r>
              <a:rPr lang="en-US" altLang="ja-JP" sz="1100" b="1" baseline="30000" dirty="0">
                <a:solidFill>
                  <a:schemeClr val="tx1">
                    <a:lumMod val="85000"/>
                    <a:lumOff val="15000"/>
                  </a:schemeClr>
                </a:solidFill>
                <a:latin typeface="游ゴシック" panose="020B0400000000000000" pitchFamily="50" charset="-128"/>
                <a:ea typeface="游ゴシック" panose="020B0400000000000000" pitchFamily="50" charset="-128"/>
              </a:rPr>
              <a:t>th</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 Mar </a:t>
            </a:r>
            <a:r>
              <a:rPr lang="ja-JP" altLang="en-US"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1100" b="1"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lnSpc>
                <a:spcPct val="120000"/>
              </a:lnSpc>
            </a:pPr>
            <a:r>
              <a:rPr lang="en-US" altLang="ja-JP" sz="1100" dirty="0">
                <a:solidFill>
                  <a:schemeClr val="tx1">
                    <a:lumMod val="85000"/>
                    <a:lumOff val="15000"/>
                  </a:schemeClr>
                </a:solidFill>
                <a:latin typeface="游ゴシック" panose="020B0400000000000000" pitchFamily="50" charset="-128"/>
              </a:rPr>
              <a:t>Number</a:t>
            </a:r>
            <a:r>
              <a:rPr lang="ja-JP" altLang="en-US" sz="1100" dirty="0">
                <a:solidFill>
                  <a:schemeClr val="tx1">
                    <a:lumMod val="85000"/>
                    <a:lumOff val="15000"/>
                  </a:schemeClr>
                </a:solidFill>
                <a:latin typeface="游ゴシック" panose="020B0400000000000000" pitchFamily="50" charset="-128"/>
              </a:rPr>
              <a:t>：８</a:t>
            </a:r>
            <a:r>
              <a:rPr lang="en-US" altLang="ja-JP" sz="1100" dirty="0">
                <a:solidFill>
                  <a:schemeClr val="tx1"/>
                </a:solidFill>
                <a:latin typeface="游ゴシック" panose="020B0400000000000000" pitchFamily="50" charset="-128"/>
              </a:rPr>
              <a:t>cases</a:t>
            </a:r>
            <a:endParaRPr lang="en-US" altLang="ja-JP" sz="1100" dirty="0">
              <a:solidFill>
                <a:srgbClr val="FF0000"/>
              </a:solidFill>
              <a:latin typeface="游ゴシック" panose="020B0400000000000000" pitchFamily="50" charset="-128"/>
            </a:endParaRPr>
          </a:p>
        </p:txBody>
      </p:sp>
      <p:sp>
        <p:nvSpPr>
          <p:cNvPr id="40" name="TextBox 25">
            <a:extLst>
              <a:ext uri="{FF2B5EF4-FFF2-40B4-BE49-F238E27FC236}">
                <a16:creationId xmlns:a16="http://schemas.microsoft.com/office/drawing/2014/main" id="{0810A05F-5F03-4D4B-9E29-649FC3526915}"/>
              </a:ext>
            </a:extLst>
          </p:cNvPr>
          <p:cNvSpPr txBox="1"/>
          <p:nvPr/>
        </p:nvSpPr>
        <p:spPr>
          <a:xfrm>
            <a:off x="263234" y="1934616"/>
            <a:ext cx="1608133" cy="369332"/>
          </a:xfrm>
          <a:prstGeom prst="rect">
            <a:avLst/>
          </a:prstGeom>
          <a:noFill/>
        </p:spPr>
        <p:txBody>
          <a:bodyPr wrap="none" rtlCol="0">
            <a:spAutoFit/>
          </a:bodyPr>
          <a:lstStyle/>
          <a:p>
            <a:pPr>
              <a:lnSpc>
                <a:spcPct val="150000"/>
              </a:lnSpc>
            </a:pPr>
            <a:r>
              <a:rPr lang="en-US" altLang="ja-JP" sz="1200" b="1" dirty="0">
                <a:solidFill>
                  <a:schemeClr val="tx1">
                    <a:lumMod val="85000"/>
                    <a:lumOff val="15000"/>
                  </a:schemeClr>
                </a:solidFill>
                <a:latin typeface="+mn-ea"/>
              </a:rPr>
              <a:t>Osaka Cluster Map</a:t>
            </a:r>
          </a:p>
        </p:txBody>
      </p:sp>
      <p:pic>
        <p:nvPicPr>
          <p:cNvPr id="4" name="図 3">
            <a:extLst>
              <a:ext uri="{FF2B5EF4-FFF2-40B4-BE49-F238E27FC236}">
                <a16:creationId xmlns:a16="http://schemas.microsoft.com/office/drawing/2014/main" id="{0ACDCC76-EAA7-4E04-902A-A9AE7BAB7017}"/>
              </a:ext>
            </a:extLst>
          </p:cNvPr>
          <p:cNvPicPr>
            <a:picLocks noChangeAspect="1"/>
          </p:cNvPicPr>
          <p:nvPr/>
        </p:nvPicPr>
        <p:blipFill>
          <a:blip r:embed="rId6"/>
          <a:stretch>
            <a:fillRect/>
          </a:stretch>
        </p:blipFill>
        <p:spPr>
          <a:xfrm>
            <a:off x="9151483" y="4851875"/>
            <a:ext cx="2968512" cy="1265324"/>
          </a:xfrm>
          <a:prstGeom prst="rect">
            <a:avLst/>
          </a:prstGeom>
        </p:spPr>
      </p:pic>
      <p:sp>
        <p:nvSpPr>
          <p:cNvPr id="6" name="テキスト ボックス 5">
            <a:extLst>
              <a:ext uri="{FF2B5EF4-FFF2-40B4-BE49-F238E27FC236}">
                <a16:creationId xmlns:a16="http://schemas.microsoft.com/office/drawing/2014/main" id="{3EEBB064-5CA0-4E51-92AF-C66B76C36436}"/>
              </a:ext>
            </a:extLst>
          </p:cNvPr>
          <p:cNvSpPr txBox="1"/>
          <p:nvPr/>
        </p:nvSpPr>
        <p:spPr>
          <a:xfrm>
            <a:off x="9183893" y="1122687"/>
            <a:ext cx="2968513" cy="2893100"/>
          </a:xfrm>
          <a:prstGeom prst="rect">
            <a:avLst/>
          </a:prstGeom>
          <a:noFill/>
        </p:spPr>
        <p:txBody>
          <a:bodyPr wrap="square" rtlCol="0">
            <a:spAutoFit/>
          </a:bodyPr>
          <a:lstStyle/>
          <a:p>
            <a:r>
              <a:rPr kumimoji="1" lang="en-US" altLang="ja-JP" sz="2000" b="1" dirty="0"/>
              <a:t>Common</a:t>
            </a:r>
            <a:r>
              <a:rPr lang="ja-JP" altLang="en-US" sz="2000" b="1" dirty="0"/>
              <a:t> </a:t>
            </a:r>
            <a:r>
              <a:rPr lang="en-US" altLang="ja-JP" sz="2000" b="1" dirty="0"/>
              <a:t>cluster</a:t>
            </a:r>
            <a:r>
              <a:rPr lang="ja-JP" altLang="en-US" sz="2000" b="1" dirty="0"/>
              <a:t> </a:t>
            </a:r>
            <a:r>
              <a:rPr kumimoji="1" lang="en-US" altLang="ja-JP" sz="2000" b="1" dirty="0"/>
              <a:t>sites</a:t>
            </a:r>
          </a:p>
          <a:p>
            <a:pPr marL="285750" indent="-285750">
              <a:buFont typeface="Arial" panose="020B0604020202020204" pitchFamily="34" charset="0"/>
              <a:buChar char="•"/>
            </a:pPr>
            <a:r>
              <a:rPr lang="en-US" altLang="ja-JP" dirty="0"/>
              <a:t>Healthcare</a:t>
            </a:r>
            <a:r>
              <a:rPr lang="ja-JP" altLang="en-US" dirty="0"/>
              <a:t> </a:t>
            </a:r>
            <a:r>
              <a:rPr lang="en-US" altLang="ja-JP" dirty="0"/>
              <a:t>facility</a:t>
            </a:r>
          </a:p>
          <a:p>
            <a:pPr marL="285750" indent="-285750">
              <a:buFont typeface="Arial" panose="020B0604020202020204" pitchFamily="34" charset="0"/>
              <a:buChar char="•"/>
            </a:pPr>
            <a:r>
              <a:rPr kumimoji="1" lang="en-US" altLang="ja-JP" dirty="0"/>
              <a:t>Household</a:t>
            </a:r>
          </a:p>
          <a:p>
            <a:pPr marL="285750" indent="-285750">
              <a:buFont typeface="Arial" panose="020B0604020202020204" pitchFamily="34" charset="0"/>
              <a:buChar char="•"/>
            </a:pPr>
            <a:r>
              <a:rPr lang="en-US" altLang="ja-JP" dirty="0"/>
              <a:t>Nursery</a:t>
            </a:r>
            <a:r>
              <a:rPr lang="ja-JP" altLang="en-US" dirty="0"/>
              <a:t> </a:t>
            </a:r>
            <a:r>
              <a:rPr lang="en-US" altLang="ja-JP" dirty="0"/>
              <a:t>school</a:t>
            </a:r>
          </a:p>
          <a:p>
            <a:pPr marL="285750" indent="-285750">
              <a:buFont typeface="Arial" panose="020B0604020202020204" pitchFamily="34" charset="0"/>
              <a:buChar char="•"/>
            </a:pPr>
            <a:r>
              <a:rPr kumimoji="1" lang="en-US" altLang="ja-JP" b="1" dirty="0">
                <a:solidFill>
                  <a:srgbClr val="FF0000"/>
                </a:solidFill>
              </a:rPr>
              <a:t>Live</a:t>
            </a:r>
            <a:r>
              <a:rPr kumimoji="1" lang="ja-JP" altLang="en-US" b="1" dirty="0">
                <a:solidFill>
                  <a:srgbClr val="FF0000"/>
                </a:solidFill>
              </a:rPr>
              <a:t> </a:t>
            </a:r>
            <a:r>
              <a:rPr kumimoji="1" lang="en-US" altLang="ja-JP" b="1" dirty="0">
                <a:solidFill>
                  <a:srgbClr val="FF0000"/>
                </a:solidFill>
              </a:rPr>
              <a:t>music</a:t>
            </a:r>
            <a:r>
              <a:rPr kumimoji="1" lang="ja-JP" altLang="en-US" b="1" dirty="0">
                <a:solidFill>
                  <a:srgbClr val="FF0000"/>
                </a:solidFill>
              </a:rPr>
              <a:t> </a:t>
            </a:r>
            <a:r>
              <a:rPr kumimoji="1" lang="en-US" altLang="ja-JP" b="1" dirty="0">
                <a:solidFill>
                  <a:srgbClr val="FF0000"/>
                </a:solidFill>
              </a:rPr>
              <a:t>club</a:t>
            </a:r>
          </a:p>
          <a:p>
            <a:pPr marL="285750" indent="-285750">
              <a:buFont typeface="Arial" panose="020B0604020202020204" pitchFamily="34" charset="0"/>
              <a:buChar char="•"/>
            </a:pPr>
            <a:r>
              <a:rPr lang="en-US" altLang="ja-JP" b="1" dirty="0">
                <a:solidFill>
                  <a:srgbClr val="FF0000"/>
                </a:solidFill>
              </a:rPr>
              <a:t>Karaoke</a:t>
            </a:r>
          </a:p>
          <a:p>
            <a:pPr marL="285750" indent="-285750">
              <a:buFont typeface="Arial" panose="020B0604020202020204" pitchFamily="34" charset="0"/>
              <a:buChar char="•"/>
            </a:pPr>
            <a:r>
              <a:rPr kumimoji="1" lang="en-US" altLang="ja-JP" b="1" dirty="0">
                <a:solidFill>
                  <a:srgbClr val="FF0000"/>
                </a:solidFill>
              </a:rPr>
              <a:t>Night</a:t>
            </a:r>
            <a:r>
              <a:rPr kumimoji="1" lang="ja-JP" altLang="en-US" b="1" dirty="0">
                <a:solidFill>
                  <a:srgbClr val="FF0000"/>
                </a:solidFill>
              </a:rPr>
              <a:t> </a:t>
            </a:r>
            <a:r>
              <a:rPr kumimoji="1" lang="en-US" altLang="ja-JP" b="1" dirty="0">
                <a:solidFill>
                  <a:srgbClr val="FF0000"/>
                </a:solidFill>
              </a:rPr>
              <a:t>club</a:t>
            </a:r>
          </a:p>
          <a:p>
            <a:pPr marL="285750" indent="-285750">
              <a:buFont typeface="Arial" panose="020B0604020202020204" pitchFamily="34" charset="0"/>
              <a:buChar char="•"/>
            </a:pPr>
            <a:r>
              <a:rPr lang="en-US" altLang="ja-JP" b="1" dirty="0">
                <a:solidFill>
                  <a:srgbClr val="FF0000"/>
                </a:solidFill>
              </a:rPr>
              <a:t>Sports</a:t>
            </a:r>
            <a:r>
              <a:rPr lang="ja-JP" altLang="en-US" b="1" dirty="0">
                <a:solidFill>
                  <a:srgbClr val="FF0000"/>
                </a:solidFill>
              </a:rPr>
              <a:t> </a:t>
            </a:r>
            <a:r>
              <a:rPr lang="en-US" altLang="ja-JP" b="1" dirty="0">
                <a:solidFill>
                  <a:srgbClr val="FF0000"/>
                </a:solidFill>
              </a:rPr>
              <a:t>gym</a:t>
            </a:r>
          </a:p>
          <a:p>
            <a:pPr marL="285750" indent="-285750">
              <a:buFont typeface="Arial" panose="020B0604020202020204" pitchFamily="34" charset="0"/>
              <a:buChar char="•"/>
            </a:pPr>
            <a:r>
              <a:rPr kumimoji="1" lang="en-US" altLang="ja-JP" b="1" dirty="0">
                <a:solidFill>
                  <a:srgbClr val="FF0000"/>
                </a:solidFill>
              </a:rPr>
              <a:t>Indoor</a:t>
            </a:r>
            <a:r>
              <a:rPr kumimoji="1" lang="ja-JP" altLang="en-US" b="1" dirty="0">
                <a:solidFill>
                  <a:srgbClr val="FF0000"/>
                </a:solidFill>
              </a:rPr>
              <a:t> </a:t>
            </a:r>
            <a:r>
              <a:rPr kumimoji="1" lang="en-US" altLang="ja-JP" b="1" dirty="0">
                <a:solidFill>
                  <a:srgbClr val="FF0000"/>
                </a:solidFill>
              </a:rPr>
              <a:t>sports</a:t>
            </a:r>
            <a:r>
              <a:rPr kumimoji="1" lang="ja-JP" altLang="en-US" b="1" dirty="0">
                <a:solidFill>
                  <a:srgbClr val="FF0000"/>
                </a:solidFill>
              </a:rPr>
              <a:t> </a:t>
            </a:r>
            <a:r>
              <a:rPr kumimoji="1" lang="en-US" altLang="ja-JP" b="1" dirty="0">
                <a:solidFill>
                  <a:srgbClr val="FF0000"/>
                </a:solidFill>
              </a:rPr>
              <a:t>event</a:t>
            </a:r>
          </a:p>
          <a:p>
            <a:pPr marL="285750" indent="-285750">
              <a:buFont typeface="Arial" panose="020B0604020202020204" pitchFamily="34" charset="0"/>
              <a:buChar char="•"/>
            </a:pPr>
            <a:r>
              <a:rPr lang="en-US" altLang="ja-JP" b="1" dirty="0">
                <a:solidFill>
                  <a:srgbClr val="FF0000"/>
                </a:solidFill>
              </a:rPr>
              <a:t>Mahjong</a:t>
            </a:r>
            <a:endParaRPr kumimoji="1" lang="ja-JP" altLang="en-US" b="1" dirty="0">
              <a:solidFill>
                <a:srgbClr val="FF0000"/>
              </a:solidFill>
            </a:endParaRPr>
          </a:p>
        </p:txBody>
      </p:sp>
    </p:spTree>
    <p:extLst>
      <p:ext uri="{BB962C8B-B14F-4D97-AF65-F5344CB8AC3E}">
        <p14:creationId xmlns:p14="http://schemas.microsoft.com/office/powerpoint/2010/main" val="46927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D9097-8635-4899-8F39-ECEA0000B617}"/>
              </a:ext>
            </a:extLst>
          </p:cNvPr>
          <p:cNvSpPr>
            <a:spLocks noGrp="1"/>
          </p:cNvSpPr>
          <p:nvPr>
            <p:ph type="title"/>
          </p:nvPr>
        </p:nvSpPr>
        <p:spPr>
          <a:xfrm>
            <a:off x="650999" y="263218"/>
            <a:ext cx="10515600" cy="825722"/>
          </a:xfrm>
        </p:spPr>
        <p:txBody>
          <a:bodyPr/>
          <a:lstStyle/>
          <a:p>
            <a:pPr algn="ctr"/>
            <a:r>
              <a:rPr kumimoji="1" lang="en-US" altLang="ja-JP" dirty="0">
                <a:latin typeface="Century" panose="02040604050505020304" pitchFamily="18" charset="0"/>
              </a:rPr>
              <a:t>Current</a:t>
            </a:r>
            <a:r>
              <a:rPr kumimoji="1" lang="ja-JP" altLang="en-US" dirty="0">
                <a:latin typeface="Century" panose="02040604050505020304" pitchFamily="18" charset="0"/>
              </a:rPr>
              <a:t> </a:t>
            </a:r>
            <a:r>
              <a:rPr kumimoji="1" lang="en-US" altLang="ja-JP" dirty="0">
                <a:latin typeface="Century" panose="02040604050505020304" pitchFamily="18" charset="0"/>
              </a:rPr>
              <a:t>situation</a:t>
            </a:r>
            <a:r>
              <a:rPr kumimoji="1" lang="ja-JP" altLang="en-US" dirty="0">
                <a:latin typeface="Century" panose="02040604050505020304" pitchFamily="18" charset="0"/>
              </a:rPr>
              <a:t> </a:t>
            </a:r>
            <a:r>
              <a:rPr kumimoji="1" lang="en-US" altLang="ja-JP" dirty="0">
                <a:latin typeface="Century" panose="02040604050505020304" pitchFamily="18" charset="0"/>
              </a:rPr>
              <a:t>in</a:t>
            </a:r>
            <a:r>
              <a:rPr kumimoji="1" lang="ja-JP" altLang="en-US" dirty="0">
                <a:latin typeface="Century" panose="02040604050505020304" pitchFamily="18" charset="0"/>
              </a:rPr>
              <a:t> </a:t>
            </a:r>
            <a:r>
              <a:rPr kumimoji="1" lang="en-US" altLang="ja-JP" dirty="0">
                <a:latin typeface="Century" panose="02040604050505020304" pitchFamily="18" charset="0"/>
              </a:rPr>
              <a:t>Japan</a:t>
            </a:r>
            <a:endParaRPr kumimoji="1" lang="ja-JP" altLang="en-US" dirty="0">
              <a:latin typeface="Century" panose="02040604050505020304" pitchFamily="18" charset="0"/>
            </a:endParaRPr>
          </a:p>
        </p:txBody>
      </p:sp>
      <p:pic>
        <p:nvPicPr>
          <p:cNvPr id="4" name="コンテンツ プレースホルダー 3">
            <a:extLst>
              <a:ext uri="{FF2B5EF4-FFF2-40B4-BE49-F238E27FC236}">
                <a16:creationId xmlns:a16="http://schemas.microsoft.com/office/drawing/2014/main" id="{C54AF4C1-7BAD-4C3F-99F6-457C4DE34C4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36409" y="954717"/>
            <a:ext cx="9825148" cy="4865280"/>
          </a:xfrm>
          <a:prstGeom prst="rect">
            <a:avLst/>
          </a:prstGeom>
        </p:spPr>
      </p:pic>
      <p:sp>
        <p:nvSpPr>
          <p:cNvPr id="3" name="正方形/長方形 2"/>
          <p:cNvSpPr/>
          <p:nvPr/>
        </p:nvSpPr>
        <p:spPr>
          <a:xfrm>
            <a:off x="911910" y="5744496"/>
            <a:ext cx="9993778" cy="923330"/>
          </a:xfrm>
          <a:prstGeom prst="rect">
            <a:avLst/>
          </a:prstGeom>
        </p:spPr>
        <p:txBody>
          <a:bodyPr wrap="square">
            <a:spAutoFit/>
          </a:bodyPr>
          <a:lstStyle/>
          <a:p>
            <a:r>
              <a:rPr lang="en-US" altLang="ja-JP" dirty="0">
                <a:latin typeface="Century" panose="02040604050505020304" pitchFamily="18" charset="0"/>
              </a:rPr>
              <a:t>Reproduction number remains less than 1. This suggests that the early detection of cluster could slow the increase of confirmed cases, compared with the countries with high frequency of infected cases</a:t>
            </a:r>
            <a:endParaRPr lang="ja-JP" altLang="ja-JP" dirty="0">
              <a:latin typeface="Century" panose="02040604050505020304" pitchFamily="18" charset="0"/>
            </a:endParaRPr>
          </a:p>
        </p:txBody>
      </p:sp>
    </p:spTree>
    <p:extLst>
      <p:ext uri="{BB962C8B-B14F-4D97-AF65-F5344CB8AC3E}">
        <p14:creationId xmlns:p14="http://schemas.microsoft.com/office/powerpoint/2010/main" val="413918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B558F4-33B6-4DC3-982E-105525DFE148}"/>
              </a:ext>
            </a:extLst>
          </p:cNvPr>
          <p:cNvSpPr>
            <a:spLocks noGrp="1"/>
          </p:cNvSpPr>
          <p:nvPr>
            <p:ph type="title"/>
          </p:nvPr>
        </p:nvSpPr>
        <p:spPr>
          <a:xfrm>
            <a:off x="838200" y="365125"/>
            <a:ext cx="10515600" cy="795217"/>
          </a:xfrm>
        </p:spPr>
        <p:txBody>
          <a:bodyPr/>
          <a:lstStyle/>
          <a:p>
            <a:pPr algn="ctr"/>
            <a:r>
              <a:rPr kumimoji="1" lang="en-US" altLang="ja-JP" dirty="0">
                <a:latin typeface="Century" panose="02040604050505020304" pitchFamily="18" charset="0"/>
              </a:rPr>
              <a:t>Strengths and </a:t>
            </a:r>
            <a:r>
              <a:rPr lang="en-US" altLang="ja-JP" dirty="0">
                <a:latin typeface="Century" panose="02040604050505020304" pitchFamily="18" charset="0"/>
              </a:rPr>
              <a:t>C</a:t>
            </a:r>
            <a:r>
              <a:rPr kumimoji="1" lang="en-US" altLang="ja-JP" dirty="0" smtClean="0">
                <a:latin typeface="Century" panose="02040604050505020304" pitchFamily="18" charset="0"/>
              </a:rPr>
              <a:t>hallenges </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AFDB8DF5-F935-41D9-800F-0AE96EF88424}"/>
              </a:ext>
            </a:extLst>
          </p:cNvPr>
          <p:cNvSpPr>
            <a:spLocks noGrp="1"/>
          </p:cNvSpPr>
          <p:nvPr>
            <p:ph idx="1"/>
          </p:nvPr>
        </p:nvSpPr>
        <p:spPr>
          <a:xfrm>
            <a:off x="486629" y="1391154"/>
            <a:ext cx="11218741" cy="5101721"/>
          </a:xfrm>
        </p:spPr>
        <p:txBody>
          <a:bodyPr>
            <a:normAutofit fontScale="92500"/>
          </a:bodyPr>
          <a:lstStyle/>
          <a:p>
            <a:pPr marL="0" indent="0">
              <a:buNone/>
            </a:pPr>
            <a:r>
              <a:rPr kumimoji="1" lang="en-US" altLang="ja-JP" sz="2400" dirty="0">
                <a:latin typeface="Century" panose="02040604050505020304" pitchFamily="18" charset="0"/>
              </a:rPr>
              <a:t>【Strengths】</a:t>
            </a:r>
          </a:p>
          <a:p>
            <a:pPr marL="457200" indent="-457200">
              <a:buFont typeface="+mj-lt"/>
              <a:buAutoNum type="arabicPeriod"/>
            </a:pPr>
            <a:r>
              <a:rPr kumimoji="1" lang="en-US" altLang="ja-JP" sz="2400" dirty="0">
                <a:latin typeface="Century" panose="02040604050505020304" pitchFamily="18" charset="0"/>
              </a:rPr>
              <a:t>Good</a:t>
            </a:r>
            <a:r>
              <a:rPr kumimoji="1" lang="ja-JP" altLang="en-US" sz="2400" dirty="0">
                <a:latin typeface="Century" panose="02040604050505020304" pitchFamily="18" charset="0"/>
              </a:rPr>
              <a:t> </a:t>
            </a:r>
            <a:r>
              <a:rPr kumimoji="1" lang="en-US" altLang="ja-JP" sz="2400" dirty="0">
                <a:latin typeface="Century" panose="02040604050505020304" pitchFamily="18" charset="0"/>
              </a:rPr>
              <a:t>access</a:t>
            </a:r>
            <a:r>
              <a:rPr kumimoji="1" lang="ja-JP" altLang="en-US" sz="2400" dirty="0">
                <a:latin typeface="Century" panose="02040604050505020304" pitchFamily="18" charset="0"/>
              </a:rPr>
              <a:t> </a:t>
            </a:r>
            <a:r>
              <a:rPr kumimoji="1" lang="en-US" altLang="ja-JP" sz="2400" dirty="0">
                <a:latin typeface="Century" panose="02040604050505020304" pitchFamily="18" charset="0"/>
              </a:rPr>
              <a:t>to</a:t>
            </a:r>
            <a:r>
              <a:rPr kumimoji="1" lang="ja-JP" altLang="en-US" sz="2400" dirty="0">
                <a:latin typeface="Century" panose="02040604050505020304" pitchFamily="18" charset="0"/>
              </a:rPr>
              <a:t> </a:t>
            </a:r>
            <a:r>
              <a:rPr kumimoji="1" lang="en-US" altLang="ja-JP" sz="2400" dirty="0">
                <a:latin typeface="Century" panose="02040604050505020304" pitchFamily="18" charset="0"/>
              </a:rPr>
              <a:t>health</a:t>
            </a:r>
            <a:r>
              <a:rPr kumimoji="1" lang="ja-JP" altLang="en-US" sz="2400" dirty="0">
                <a:latin typeface="Century" panose="02040604050505020304" pitchFamily="18" charset="0"/>
              </a:rPr>
              <a:t> </a:t>
            </a:r>
            <a:r>
              <a:rPr kumimoji="1" lang="en-US" altLang="ja-JP" sz="2400" dirty="0">
                <a:latin typeface="Century" panose="02040604050505020304" pitchFamily="18" charset="0"/>
              </a:rPr>
              <a:t>care</a:t>
            </a:r>
            <a:r>
              <a:rPr kumimoji="1" lang="ja-JP" altLang="en-US" sz="2400" dirty="0">
                <a:latin typeface="Century" panose="02040604050505020304" pitchFamily="18" charset="0"/>
              </a:rPr>
              <a:t> </a:t>
            </a:r>
            <a:r>
              <a:rPr kumimoji="1" lang="en-US" altLang="ja-JP" sz="2400" dirty="0" smtClean="0">
                <a:latin typeface="Century" panose="02040604050505020304" pitchFamily="18" charset="0"/>
              </a:rPr>
              <a:t>system.</a:t>
            </a:r>
            <a:endParaRPr kumimoji="1" lang="en-US" altLang="ja-JP" sz="2400" dirty="0">
              <a:latin typeface="Century" panose="02040604050505020304" pitchFamily="18" charset="0"/>
            </a:endParaRPr>
          </a:p>
          <a:p>
            <a:pPr marL="457200" indent="-457200">
              <a:buFont typeface="+mj-lt"/>
              <a:buAutoNum type="arabicPeriod"/>
            </a:pPr>
            <a:r>
              <a:rPr lang="en-US" altLang="ja-JP" sz="2400" dirty="0" smtClean="0">
                <a:latin typeface="Century" panose="02040604050505020304" pitchFamily="18" charset="0"/>
              </a:rPr>
              <a:t>All</a:t>
            </a:r>
            <a:r>
              <a:rPr kumimoji="1" lang="ja-JP" altLang="en-US" sz="2400" dirty="0" smtClean="0">
                <a:latin typeface="Century" panose="02040604050505020304" pitchFamily="18" charset="0"/>
              </a:rPr>
              <a:t> </a:t>
            </a:r>
            <a:r>
              <a:rPr kumimoji="1" lang="en-US" altLang="ja-JP" sz="2400" dirty="0">
                <a:latin typeface="Century" panose="02040604050505020304" pitchFamily="18" charset="0"/>
              </a:rPr>
              <a:t>suspected</a:t>
            </a:r>
            <a:r>
              <a:rPr kumimoji="1" lang="ja-JP" altLang="en-US" sz="2400" dirty="0">
                <a:latin typeface="Century" panose="02040604050505020304" pitchFamily="18" charset="0"/>
              </a:rPr>
              <a:t> </a:t>
            </a:r>
            <a:r>
              <a:rPr kumimoji="1" lang="en-US" altLang="ja-JP" sz="2400" dirty="0">
                <a:latin typeface="Century" panose="02040604050505020304" pitchFamily="18" charset="0"/>
              </a:rPr>
              <a:t>cases</a:t>
            </a:r>
            <a:r>
              <a:rPr kumimoji="1" lang="ja-JP" altLang="en-US" sz="2400" dirty="0">
                <a:latin typeface="Century" panose="02040604050505020304" pitchFamily="18" charset="0"/>
              </a:rPr>
              <a:t> </a:t>
            </a:r>
            <a:r>
              <a:rPr kumimoji="1" lang="en-US" altLang="ja-JP" sz="2400" dirty="0">
                <a:latin typeface="Century" panose="02040604050505020304" pitchFamily="18" charset="0"/>
              </a:rPr>
              <a:t>are being </a:t>
            </a:r>
            <a:r>
              <a:rPr kumimoji="1" lang="en-US" altLang="ja-JP" sz="2400" dirty="0" smtClean="0">
                <a:latin typeface="Century" panose="02040604050505020304" pitchFamily="18" charset="0"/>
              </a:rPr>
              <a:t>tested in principle.</a:t>
            </a:r>
            <a:endParaRPr kumimoji="1" lang="en-US" altLang="ja-JP" sz="2400" dirty="0">
              <a:latin typeface="Century" panose="02040604050505020304" pitchFamily="18" charset="0"/>
            </a:endParaRPr>
          </a:p>
          <a:p>
            <a:pPr marL="457200" indent="-457200">
              <a:buFont typeface="+mj-lt"/>
              <a:buAutoNum type="arabicPeriod"/>
            </a:pPr>
            <a:r>
              <a:rPr lang="en-US" altLang="ja-JP" sz="2400" dirty="0" smtClean="0">
                <a:latin typeface="Century" panose="02040604050505020304" pitchFamily="18" charset="0"/>
              </a:rPr>
              <a:t>Moderate social distancing policy, considering local situation and economic damage. </a:t>
            </a:r>
            <a:endParaRPr lang="en-US" altLang="ja-JP" sz="2400" dirty="0">
              <a:latin typeface="Century" panose="02040604050505020304" pitchFamily="18" charset="0"/>
            </a:endParaRPr>
          </a:p>
          <a:p>
            <a:pPr marL="457200" indent="-457200">
              <a:buFont typeface="+mj-lt"/>
              <a:buAutoNum type="arabicPeriod"/>
            </a:pPr>
            <a:r>
              <a:rPr lang="en-US" altLang="ja-JP" sz="2400" dirty="0">
                <a:latin typeface="Century" panose="02040604050505020304" pitchFamily="18" charset="0"/>
              </a:rPr>
              <a:t>Hard</a:t>
            </a:r>
            <a:r>
              <a:rPr lang="ja-JP" altLang="en-US" sz="2400" dirty="0">
                <a:latin typeface="Century" panose="02040604050505020304" pitchFamily="18" charset="0"/>
              </a:rPr>
              <a:t> </a:t>
            </a:r>
            <a:r>
              <a:rPr lang="en-US" altLang="ja-JP" sz="2400" dirty="0">
                <a:latin typeface="Century" panose="02040604050505020304" pitchFamily="18" charset="0"/>
              </a:rPr>
              <a:t>work</a:t>
            </a:r>
            <a:r>
              <a:rPr lang="ja-JP" altLang="en-US" sz="2400" dirty="0">
                <a:latin typeface="Century" panose="02040604050505020304" pitchFamily="18" charset="0"/>
              </a:rPr>
              <a:t> </a:t>
            </a:r>
            <a:r>
              <a:rPr lang="en-US" altLang="ja-JP" sz="2400" dirty="0">
                <a:latin typeface="Century" panose="02040604050505020304" pitchFamily="18" charset="0"/>
              </a:rPr>
              <a:t>of</a:t>
            </a:r>
            <a:r>
              <a:rPr lang="ja-JP" altLang="en-US" sz="2400" dirty="0">
                <a:latin typeface="Century" panose="02040604050505020304" pitchFamily="18" charset="0"/>
              </a:rPr>
              <a:t> </a:t>
            </a:r>
            <a:r>
              <a:rPr lang="en-US" altLang="ja-JP" sz="2400" dirty="0">
                <a:latin typeface="Century" panose="02040604050505020304" pitchFamily="18" charset="0"/>
              </a:rPr>
              <a:t>local</a:t>
            </a:r>
            <a:r>
              <a:rPr lang="ja-JP" altLang="en-US" sz="2400" dirty="0">
                <a:latin typeface="Century" panose="02040604050505020304" pitchFamily="18" charset="0"/>
              </a:rPr>
              <a:t> </a:t>
            </a:r>
            <a:r>
              <a:rPr lang="en-US" altLang="ja-JP" sz="2400" dirty="0">
                <a:latin typeface="Century" panose="02040604050505020304" pitchFamily="18" charset="0"/>
              </a:rPr>
              <a:t>public</a:t>
            </a:r>
            <a:r>
              <a:rPr lang="ja-JP" altLang="en-US" sz="2400" dirty="0">
                <a:latin typeface="Century" panose="02040604050505020304" pitchFamily="18" charset="0"/>
              </a:rPr>
              <a:t> </a:t>
            </a:r>
            <a:r>
              <a:rPr lang="en-US" altLang="ja-JP" sz="2400" dirty="0">
                <a:latin typeface="Century" panose="02040604050505020304" pitchFamily="18" charset="0"/>
              </a:rPr>
              <a:t>heath</a:t>
            </a:r>
            <a:r>
              <a:rPr lang="ja-JP" altLang="en-US" sz="2400" dirty="0">
                <a:latin typeface="Century" panose="02040604050505020304" pitchFamily="18" charset="0"/>
              </a:rPr>
              <a:t> </a:t>
            </a:r>
            <a:r>
              <a:rPr lang="en-US" altLang="ja-JP" sz="2400" dirty="0">
                <a:latin typeface="Century" panose="02040604050505020304" pitchFamily="18" charset="0"/>
              </a:rPr>
              <a:t>centers,</a:t>
            </a:r>
            <a:r>
              <a:rPr lang="ja-JP" altLang="en-US" sz="2400" dirty="0">
                <a:latin typeface="Century" panose="02040604050505020304" pitchFamily="18" charset="0"/>
              </a:rPr>
              <a:t> </a:t>
            </a:r>
            <a:r>
              <a:rPr lang="en-US" altLang="ja-JP" sz="2400" dirty="0">
                <a:latin typeface="Century" panose="02040604050505020304" pitchFamily="18" charset="0"/>
              </a:rPr>
              <a:t>especially</a:t>
            </a:r>
            <a:r>
              <a:rPr lang="ja-JP" altLang="en-US" sz="2400" dirty="0">
                <a:latin typeface="Century" panose="02040604050505020304" pitchFamily="18" charset="0"/>
              </a:rPr>
              <a:t> </a:t>
            </a:r>
            <a:r>
              <a:rPr lang="en-US" altLang="ja-JP" sz="2400" dirty="0">
                <a:latin typeface="Century" panose="02040604050505020304" pitchFamily="18" charset="0"/>
              </a:rPr>
              <a:t>public</a:t>
            </a:r>
            <a:r>
              <a:rPr lang="ja-JP" altLang="en-US" sz="2400" dirty="0">
                <a:latin typeface="Century" panose="02040604050505020304" pitchFamily="18" charset="0"/>
              </a:rPr>
              <a:t> </a:t>
            </a:r>
            <a:r>
              <a:rPr lang="en-US" altLang="ja-JP" sz="2400" dirty="0">
                <a:latin typeface="Century" panose="02040604050505020304" pitchFamily="18" charset="0"/>
              </a:rPr>
              <a:t>health</a:t>
            </a:r>
            <a:r>
              <a:rPr lang="ja-JP" altLang="en-US" sz="2400" dirty="0">
                <a:latin typeface="Century" panose="02040604050505020304" pitchFamily="18" charset="0"/>
              </a:rPr>
              <a:t> </a:t>
            </a:r>
            <a:r>
              <a:rPr lang="en-US" altLang="ja-JP" sz="2400" dirty="0" smtClean="0">
                <a:latin typeface="Century" panose="02040604050505020304" pitchFamily="18" charset="0"/>
              </a:rPr>
              <a:t>nurses.</a:t>
            </a:r>
            <a:endParaRPr lang="en-US" altLang="ja-JP" sz="2400" dirty="0">
              <a:latin typeface="Century" panose="02040604050505020304" pitchFamily="18" charset="0"/>
            </a:endParaRPr>
          </a:p>
          <a:p>
            <a:pPr marL="0" indent="0">
              <a:buNone/>
            </a:pPr>
            <a:endParaRPr kumimoji="1" lang="en-US" altLang="ja-JP" sz="2400" dirty="0" smtClean="0">
              <a:latin typeface="Century" panose="02040604050505020304" pitchFamily="18" charset="0"/>
            </a:endParaRPr>
          </a:p>
          <a:p>
            <a:pPr marL="0" indent="0">
              <a:buNone/>
            </a:pPr>
            <a:r>
              <a:rPr kumimoji="1" lang="en-US" altLang="ja-JP" sz="2400" dirty="0" smtClean="0">
                <a:latin typeface="Century" panose="02040604050505020304" pitchFamily="18" charset="0"/>
              </a:rPr>
              <a:t>【</a:t>
            </a:r>
            <a:r>
              <a:rPr lang="en-US" altLang="ja-JP" sz="2400" dirty="0">
                <a:latin typeface="Century" panose="02040604050505020304" pitchFamily="18" charset="0"/>
              </a:rPr>
              <a:t>Challenges</a:t>
            </a:r>
            <a:r>
              <a:rPr kumimoji="1" lang="en-US" altLang="ja-JP" sz="2400" dirty="0">
                <a:latin typeface="Century" panose="02040604050505020304" pitchFamily="18" charset="0"/>
              </a:rPr>
              <a:t>】</a:t>
            </a:r>
          </a:p>
          <a:p>
            <a:pPr marL="457200" indent="-457200">
              <a:buFont typeface="+mj-lt"/>
              <a:buAutoNum type="arabicPeriod"/>
            </a:pPr>
            <a:r>
              <a:rPr lang="en-US" altLang="ja-JP" sz="2400" dirty="0" smtClean="0">
                <a:latin typeface="Century" panose="02040604050505020304" pitchFamily="18" charset="0"/>
              </a:rPr>
              <a:t>Further Strengthening epidemiological </a:t>
            </a:r>
            <a:r>
              <a:rPr lang="en-US" altLang="ja-JP" sz="2400" dirty="0">
                <a:latin typeface="Century" panose="02040604050505020304" pitchFamily="18" charset="0"/>
              </a:rPr>
              <a:t>capacity at the central and local </a:t>
            </a:r>
            <a:r>
              <a:rPr lang="en-US" altLang="ja-JP" sz="2400" dirty="0" smtClean="0">
                <a:latin typeface="Century" panose="02040604050505020304" pitchFamily="18" charset="0"/>
              </a:rPr>
              <a:t>levels.</a:t>
            </a:r>
            <a:endParaRPr lang="en-US" altLang="ja-JP" sz="2400" dirty="0">
              <a:latin typeface="Century" panose="02040604050505020304" pitchFamily="18" charset="0"/>
            </a:endParaRPr>
          </a:p>
          <a:p>
            <a:pPr marL="457200" indent="-457200">
              <a:buFont typeface="+mj-lt"/>
              <a:buAutoNum type="arabicPeriod"/>
            </a:pPr>
            <a:r>
              <a:rPr lang="en-US" altLang="ja-JP" sz="2400" dirty="0" smtClean="0">
                <a:latin typeface="Century" panose="02040604050505020304" pitchFamily="18" charset="0"/>
              </a:rPr>
              <a:t>Balancing social distancing policy and economic damage.</a:t>
            </a:r>
            <a:endParaRPr lang="en-US" altLang="ja-JP" sz="2400" dirty="0">
              <a:latin typeface="Century" panose="02040604050505020304" pitchFamily="18" charset="0"/>
            </a:endParaRPr>
          </a:p>
          <a:p>
            <a:pPr marL="457200" indent="-457200">
              <a:buFont typeface="+mj-lt"/>
              <a:buAutoNum type="arabicPeriod"/>
            </a:pPr>
            <a:r>
              <a:rPr lang="en-US" altLang="ja-JP" sz="2400" dirty="0" smtClean="0">
                <a:latin typeface="Century" panose="02040604050505020304" pitchFamily="18" charset="0"/>
              </a:rPr>
              <a:t>Enhancing public awareness especially among younger generation.</a:t>
            </a:r>
          </a:p>
          <a:p>
            <a:pPr marL="457200" indent="-457200">
              <a:buFont typeface="+mj-lt"/>
              <a:buAutoNum type="arabicPeriod"/>
            </a:pPr>
            <a:r>
              <a:rPr lang="en-US" altLang="ja-JP" sz="2400" dirty="0" smtClean="0">
                <a:latin typeface="Century" panose="02040604050505020304" pitchFamily="18" charset="0"/>
              </a:rPr>
              <a:t>Improving coordination </a:t>
            </a:r>
            <a:r>
              <a:rPr lang="en-US" altLang="ja-JP" sz="2400" dirty="0">
                <a:latin typeface="Century" panose="02040604050505020304" pitchFamily="18" charset="0"/>
              </a:rPr>
              <a:t>and communication between central and local </a:t>
            </a:r>
            <a:r>
              <a:rPr lang="en-US" altLang="ja-JP" sz="2400" dirty="0" smtClean="0">
                <a:latin typeface="Century" panose="02040604050505020304" pitchFamily="18" charset="0"/>
              </a:rPr>
              <a:t>levels.</a:t>
            </a:r>
            <a:endParaRPr lang="en-US" altLang="ja-JP" sz="2400" dirty="0">
              <a:latin typeface="Century" panose="02040604050505020304" pitchFamily="18" charset="0"/>
            </a:endParaRPr>
          </a:p>
          <a:p>
            <a:pPr marL="0" indent="0">
              <a:buNone/>
            </a:pPr>
            <a:endParaRPr lang="en-US" altLang="ja-JP" sz="2400" dirty="0">
              <a:latin typeface="Century" panose="02040604050505020304" pitchFamily="18" charset="0"/>
            </a:endParaRPr>
          </a:p>
          <a:p>
            <a:endParaRPr lang="en-US" altLang="ja-JP" sz="2400" dirty="0">
              <a:latin typeface="Century" panose="02040604050505020304" pitchFamily="18" charset="0"/>
            </a:endParaRPr>
          </a:p>
          <a:p>
            <a:endParaRPr kumimoji="1" lang="ja-JP" altLang="en-US" sz="2400" dirty="0">
              <a:latin typeface="Century" panose="02040604050505020304" pitchFamily="18" charset="0"/>
            </a:endParaRPr>
          </a:p>
        </p:txBody>
      </p:sp>
    </p:spTree>
    <p:extLst>
      <p:ext uri="{BB962C8B-B14F-4D97-AF65-F5344CB8AC3E}">
        <p14:creationId xmlns:p14="http://schemas.microsoft.com/office/powerpoint/2010/main" val="27964273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1294</Words>
  <Application>Microsoft Office PowerPoint</Application>
  <PresentationFormat>ワイド画面</PresentationFormat>
  <Paragraphs>145</Paragraphs>
  <Slides>8</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HGSｺﾞｼｯｸM</vt:lpstr>
      <vt:lpstr>Meiryo UI</vt:lpstr>
      <vt:lpstr>ＭＳ ゴシック</vt:lpstr>
      <vt:lpstr>游ゴシック</vt:lpstr>
      <vt:lpstr>游ゴシック Light</vt:lpstr>
      <vt:lpstr>Arial</vt:lpstr>
      <vt:lpstr>Calibri</vt:lpstr>
      <vt:lpstr>Century</vt:lpstr>
      <vt:lpstr>Times New Roman</vt:lpstr>
      <vt:lpstr>Office テーマ</vt:lpstr>
      <vt:lpstr>Experiences of Japan to respond to COVID-19 </vt:lpstr>
      <vt:lpstr>PowerPoint プレゼンテーション</vt:lpstr>
      <vt:lpstr>PowerPoint プレゼンテーション</vt:lpstr>
      <vt:lpstr>Three Pillars of Basic Strategy to combat COVID-19 in Japan</vt:lpstr>
      <vt:lpstr>Avoidance of high risk environment</vt:lpstr>
      <vt:lpstr>PowerPoint プレゼンテーション</vt:lpstr>
      <vt:lpstr>Current situation in Japan</vt:lpstr>
      <vt:lpstr>Strengths and Challenges </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田口 一穂(taguchi-kazuho.is5)</dc:creator>
  <cp:lastModifiedBy>横堀 雄太(yokobori-yuuta.mi5)</cp:lastModifiedBy>
  <cp:revision>69</cp:revision>
  <cp:lastPrinted>2020-03-26T03:23:19Z</cp:lastPrinted>
  <dcterms:created xsi:type="dcterms:W3CDTF">2020-03-17T01:44:23Z</dcterms:created>
  <dcterms:modified xsi:type="dcterms:W3CDTF">2020-03-26T04:23:03Z</dcterms:modified>
</cp:coreProperties>
</file>