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9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4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0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4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1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8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2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2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4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3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7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C5DE1-219C-4E16-8573-33AE1F7F86F7}" type="datetimeFigureOut">
              <a:rPr lang="en-US" smtClean="0"/>
              <a:t>26-Dec-19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B456-616C-4A18-A174-E992EB708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649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4648200" y="1600200"/>
            <a:ext cx="4191000" cy="419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" y="381000"/>
            <a:ext cx="2895600" cy="762000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ჯანდაცვის სამინისტრო</a:t>
            </a:r>
          </a:p>
          <a:p>
            <a:pPr algn="ctr"/>
            <a:r>
              <a:rPr lang="ka-GE" sz="1400" b="1" dirty="0" smtClean="0"/>
              <a:t>4,0მლრდ</a:t>
            </a:r>
          </a:p>
          <a:p>
            <a:pPr algn="ctr"/>
            <a:r>
              <a:rPr lang="ka-GE" sz="1400" b="1" dirty="0" smtClean="0"/>
              <a:t>სახელმწიფო ბიუჯეტის  34%</a:t>
            </a:r>
            <a:endParaRPr lang="en-US" sz="1400" b="1" dirty="0"/>
          </a:p>
        </p:txBody>
      </p:sp>
      <p:sp>
        <p:nvSpPr>
          <p:cNvPr id="7" name="Rectangle 6"/>
          <p:cNvSpPr/>
          <p:nvPr/>
        </p:nvSpPr>
        <p:spPr>
          <a:xfrm>
            <a:off x="3238500" y="381000"/>
            <a:ext cx="2552700" cy="762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სახელმწიფო ბიუჯეტი</a:t>
            </a:r>
            <a:endParaRPr lang="en-US" sz="1400" b="1" dirty="0"/>
          </a:p>
        </p:txBody>
      </p:sp>
      <p:sp>
        <p:nvSpPr>
          <p:cNvPr id="8" name="Rectangle 7"/>
          <p:cNvSpPr/>
          <p:nvPr/>
        </p:nvSpPr>
        <p:spPr>
          <a:xfrm>
            <a:off x="5998029" y="413657"/>
            <a:ext cx="2817420" cy="762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კერძო სადაზღვევო კომპანიები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2819400"/>
            <a:ext cx="4038600" cy="3429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4721"/>
              </p:ext>
            </p:extLst>
          </p:nvPr>
        </p:nvGraphicFramePr>
        <p:xfrm>
          <a:off x="304800" y="2819400"/>
          <a:ext cx="42672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066800"/>
              </a:tblGrid>
              <a:tr h="232352">
                <a:tc>
                  <a:txBody>
                    <a:bodyPr/>
                    <a:lstStyle/>
                    <a:p>
                      <a:r>
                        <a:rPr lang="ka-GE" sz="1100" b="1" dirty="0" smtClean="0">
                          <a:solidFill>
                            <a:schemeClr val="bg1"/>
                          </a:solidFill>
                        </a:rPr>
                        <a:t>იმუნიზაცია</a:t>
                      </a:r>
                      <a:endParaRPr 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100" b="1" dirty="0" smtClean="0">
                          <a:solidFill>
                            <a:schemeClr val="bg1"/>
                          </a:solidFill>
                        </a:rPr>
                        <a:t>22.9 მლნ</a:t>
                      </a:r>
                      <a:endParaRPr 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C </a:t>
                      </a:r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ჰეპატიტის მართვა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7,2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ტუბერკულოზის მართვა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13,0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აივ/ინფექცია შიდსი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11.5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დიალიზი და თირკმლის ტრანსლპანტაცია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39.4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ფსიქიკური ჯანმრთელობა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23.9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დიაბეტის მართვა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13.9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სასწრაფო სამედიცინო დახმარება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45,2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სოფლის ექიმი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26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,1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ქრ. დაავადებების მედიკამენტები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7.2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ჯანდაცვის სხვა პროგრამები</a:t>
                      </a:r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70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სამედ. დაწესებულებათა რეაბილიტაცია</a:t>
                      </a:r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6.8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304800" y="1295400"/>
            <a:ext cx="4038600" cy="609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სოციალური დაცვა - 2,8 მლრდ</a:t>
            </a:r>
          </a:p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 სამინისტროს ბიუჯეტის  </a:t>
            </a:r>
            <a:r>
              <a:rPr lang="ka-GE" sz="1400" b="1" dirty="0" smtClean="0">
                <a:solidFill>
                  <a:schemeClr val="tx1"/>
                </a:solidFill>
              </a:rPr>
              <a:t>- 70</a:t>
            </a:r>
            <a:r>
              <a:rPr lang="ka-GE" sz="1400" b="1" dirty="0" smtClean="0">
                <a:solidFill>
                  <a:schemeClr val="tx1"/>
                </a:solidFill>
              </a:rPr>
              <a:t>%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4800" y="1959429"/>
            <a:ext cx="4038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საყოველთაო ჯანდაცვის პროგრამა - 825 მლნ სამინისტროს ბიუჯეტის </a:t>
            </a:r>
            <a:r>
              <a:rPr lang="ka-GE" sz="1400" b="1" dirty="0" smtClean="0">
                <a:solidFill>
                  <a:schemeClr val="tx1"/>
                </a:solidFill>
              </a:rPr>
              <a:t>- 21</a:t>
            </a:r>
            <a:r>
              <a:rPr lang="ka-GE" sz="1400" b="1" dirty="0" smtClean="0">
                <a:solidFill>
                  <a:schemeClr val="tx1"/>
                </a:solidFill>
              </a:rPr>
              <a:t>%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08072" y="2264228"/>
            <a:ext cx="1257300" cy="17308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b="1" dirty="0" smtClean="0">
                <a:solidFill>
                  <a:schemeClr val="tx1"/>
                </a:solidFill>
              </a:rPr>
              <a:t>N36 დადგენილებით მოსარგებლეები</a:t>
            </a:r>
            <a:endParaRPr lang="en-US" sz="1100" b="1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52400" y="11430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52400" y="46482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52400" y="16002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04800" y="48006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52400" y="22860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740729" y="5943600"/>
            <a:ext cx="4098471" cy="3048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rgbClr val="FF0000"/>
                </a:solidFill>
              </a:rPr>
              <a:t>კლინიკები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4495800" y="2264229"/>
            <a:ext cx="0" cy="383177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648200" y="1600200"/>
            <a:ext cx="3962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მოსახლეობა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04800" y="24384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267200" y="1175657"/>
            <a:ext cx="1676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>
                <a:solidFill>
                  <a:schemeClr val="tx1"/>
                </a:solidFill>
              </a:rPr>
              <a:t>გადასახადები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4495800" y="1143000"/>
            <a:ext cx="0" cy="304800"/>
          </a:xfrm>
          <a:prstGeom prst="line">
            <a:avLst/>
          </a:prstGeom>
          <a:ln>
            <a:solidFill>
              <a:srgbClr val="C0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495800" y="1447800"/>
            <a:ext cx="23622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858000" y="1447800"/>
            <a:ext cx="0" cy="152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762500" y="1883229"/>
            <a:ext cx="3771900" cy="25037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>
                <a:solidFill>
                  <a:schemeClr val="tx1"/>
                </a:solidFill>
              </a:rPr>
              <a:t>კერძო სტრუქტურებში დაზღვეულები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166757" y="2264228"/>
            <a:ext cx="2596243" cy="17308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1000 ლარზე ნაკლები შემოსავლების მქონე პირები - </a:t>
            </a:r>
            <a:r>
              <a:rPr lang="ka-GE" sz="1050" b="1" dirty="0" smtClean="0">
                <a:solidFill>
                  <a:schemeClr val="tx1"/>
                </a:solidFill>
              </a:rPr>
              <a:t>61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თვეში 1000 ლარზე მეტი და წელიწადში 40000-ზე ნაკლები შემოსავლების მქონე პირები - </a:t>
            </a:r>
            <a:r>
              <a:rPr lang="ka-GE" sz="1050" b="1" dirty="0" smtClean="0">
                <a:solidFill>
                  <a:schemeClr val="tx1"/>
                </a:solidFill>
              </a:rPr>
              <a:t>54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40000 ლარზე მეტი შემოსავლის მქონე პირები - 0%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70000-100000 ქულის მქონე პირები - </a:t>
            </a:r>
            <a:r>
              <a:rPr lang="ka-GE" sz="1050" b="1" dirty="0" smtClean="0">
                <a:solidFill>
                  <a:schemeClr val="tx1"/>
                </a:solidFill>
              </a:rPr>
              <a:t>68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6-18 წლის მოზარდები - </a:t>
            </a:r>
            <a:r>
              <a:rPr lang="ka-GE" sz="1050" b="1" dirty="0" smtClean="0">
                <a:solidFill>
                  <a:schemeClr val="tx1"/>
                </a:solidFill>
              </a:rPr>
              <a:t>67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708071" y="4191000"/>
            <a:ext cx="12573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b="1" dirty="0" smtClean="0">
                <a:solidFill>
                  <a:schemeClr val="tx1"/>
                </a:solidFill>
              </a:rPr>
              <a:t>N36 დადგენილებით მოსარგებლეები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740729" y="4909458"/>
            <a:ext cx="1257300" cy="80554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b="1" dirty="0" smtClean="0">
                <a:solidFill>
                  <a:schemeClr val="tx1"/>
                </a:solidFill>
              </a:rPr>
              <a:t>N36 დადგენილებით მოსარგებლეები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166756" y="4191000"/>
            <a:ext cx="2596243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სოც დაუცველები - </a:t>
            </a:r>
            <a:r>
              <a:rPr lang="ka-GE" sz="1050" b="1" dirty="0" smtClean="0">
                <a:solidFill>
                  <a:schemeClr val="tx1"/>
                </a:solidFill>
              </a:rPr>
              <a:t>76%</a:t>
            </a:r>
            <a:endParaRPr lang="ka-GE" sz="1050" b="1" dirty="0" smtClean="0">
              <a:solidFill>
                <a:schemeClr val="tx1"/>
              </a:solidFill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პედაგოგები - </a:t>
            </a:r>
            <a:r>
              <a:rPr lang="ka-GE" sz="1050" b="1" dirty="0" smtClean="0">
                <a:solidFill>
                  <a:schemeClr val="tx1"/>
                </a:solidFill>
              </a:rPr>
              <a:t>77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166755" y="4920344"/>
            <a:ext cx="2596243" cy="794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საპენსიო ასაკის პირები - </a:t>
            </a:r>
            <a:r>
              <a:rPr lang="ka-GE" sz="1050" b="1" dirty="0" smtClean="0">
                <a:solidFill>
                  <a:schemeClr val="tx1"/>
                </a:solidFill>
              </a:rPr>
              <a:t>71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0-5 წლის ასაკის ბავშვები - </a:t>
            </a:r>
            <a:r>
              <a:rPr lang="ka-GE" sz="1050" b="1" dirty="0" smtClean="0">
                <a:solidFill>
                  <a:schemeClr val="tx1"/>
                </a:solidFill>
              </a:rPr>
              <a:t>71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შშმ პირები - </a:t>
            </a:r>
            <a:r>
              <a:rPr lang="ka-GE" sz="1050" b="1" dirty="0" smtClean="0">
                <a:solidFill>
                  <a:schemeClr val="tx1"/>
                </a:solidFill>
              </a:rPr>
              <a:t>79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სტუდენტები - </a:t>
            </a:r>
            <a:r>
              <a:rPr lang="ka-GE" sz="1050" b="1" dirty="0" smtClean="0">
                <a:solidFill>
                  <a:schemeClr val="tx1"/>
                </a:solidFill>
              </a:rPr>
              <a:t>61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</p:txBody>
      </p:sp>
      <p:cxnSp>
        <p:nvCxnSpPr>
          <p:cNvPr id="63" name="Straight Connector 62"/>
          <p:cNvCxnSpPr>
            <a:stCxn id="14" idx="3"/>
          </p:cNvCxnSpPr>
          <p:nvPr/>
        </p:nvCxnSpPr>
        <p:spPr>
          <a:xfrm>
            <a:off x="4343400" y="2264229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495800" y="2895600"/>
            <a:ext cx="212271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495800" y="4495800"/>
            <a:ext cx="212271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495800" y="5257800"/>
            <a:ext cx="212271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495800" y="6096000"/>
            <a:ext cx="212271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991600" y="794657"/>
            <a:ext cx="0" cy="5301343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8" idx="3"/>
          </p:cNvCxnSpPr>
          <p:nvPr/>
        </p:nvCxnSpPr>
        <p:spPr>
          <a:xfrm>
            <a:off x="8815449" y="794657"/>
            <a:ext cx="17615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25" idx="3"/>
          </p:cNvCxnSpPr>
          <p:nvPr/>
        </p:nvCxnSpPr>
        <p:spPr>
          <a:xfrm flipH="1">
            <a:off x="8839200" y="60960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5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4648200" y="1600200"/>
            <a:ext cx="4191000" cy="419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" y="381000"/>
            <a:ext cx="2895600" cy="762000"/>
          </a:xfrm>
          <a:prstGeom prst="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ჯანდაცვის სამინისტრო</a:t>
            </a:r>
          </a:p>
          <a:p>
            <a:pPr algn="ctr"/>
            <a:r>
              <a:rPr lang="ka-GE" sz="1400" b="1" dirty="0" smtClean="0"/>
              <a:t>4,0მლრდ</a:t>
            </a:r>
          </a:p>
          <a:p>
            <a:pPr algn="ctr"/>
            <a:r>
              <a:rPr lang="ka-GE" sz="1400" b="1" dirty="0" smtClean="0"/>
              <a:t>სახელმწიფო ბიუჯეტის  34%</a:t>
            </a:r>
            <a:endParaRPr lang="en-US" sz="1400" b="1" dirty="0"/>
          </a:p>
        </p:txBody>
      </p:sp>
      <p:sp>
        <p:nvSpPr>
          <p:cNvPr id="7" name="Rectangle 6"/>
          <p:cNvSpPr/>
          <p:nvPr/>
        </p:nvSpPr>
        <p:spPr>
          <a:xfrm>
            <a:off x="3238500" y="381000"/>
            <a:ext cx="2552700" cy="762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სახელმწიფო ბიუჯეტი</a:t>
            </a:r>
            <a:endParaRPr lang="en-US" sz="1400" b="1" dirty="0"/>
          </a:p>
        </p:txBody>
      </p:sp>
      <p:sp>
        <p:nvSpPr>
          <p:cNvPr id="8" name="Rectangle 7"/>
          <p:cNvSpPr/>
          <p:nvPr/>
        </p:nvSpPr>
        <p:spPr>
          <a:xfrm>
            <a:off x="5998029" y="413657"/>
            <a:ext cx="2817420" cy="762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კერძო სადაზღვევო კომპანიები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2819400"/>
            <a:ext cx="4038600" cy="3429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042677"/>
              </p:ext>
            </p:extLst>
          </p:nvPr>
        </p:nvGraphicFramePr>
        <p:xfrm>
          <a:off x="304800" y="2819400"/>
          <a:ext cx="42672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066800"/>
              </a:tblGrid>
              <a:tr h="232352">
                <a:tc>
                  <a:txBody>
                    <a:bodyPr/>
                    <a:lstStyle/>
                    <a:p>
                      <a:r>
                        <a:rPr lang="ka-GE" sz="1100" b="1" dirty="0" smtClean="0">
                          <a:solidFill>
                            <a:schemeClr val="bg1"/>
                          </a:solidFill>
                        </a:rPr>
                        <a:t>იმუნიზაცია</a:t>
                      </a:r>
                      <a:endParaRPr 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100" b="1" dirty="0" smtClean="0">
                          <a:solidFill>
                            <a:schemeClr val="bg1"/>
                          </a:solidFill>
                        </a:rPr>
                        <a:t>22.9 მლნ</a:t>
                      </a:r>
                      <a:endParaRPr 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C </a:t>
                      </a:r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ჰეპატიტის მართვა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7,2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ტუბერკულოზის მართვა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13,0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აივ/ინფექცია შიდსი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11.5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დიალიზი და თირკმლის ტრანსლპანტაცია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39.4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ფსიქიკური ჯანმრთელობა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23.9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დიაბეტის მართვა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13.9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სასწრაფო სამედიცინო დახმარება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45,2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სოფლის ექიმი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26</a:t>
                      </a:r>
                      <a:r>
                        <a:rPr lang="ka-GE" sz="1200" b="1" baseline="0" dirty="0" smtClean="0">
                          <a:solidFill>
                            <a:schemeClr val="bg1"/>
                          </a:solidFill>
                        </a:rPr>
                        <a:t>,1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2352"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ქრ. დაავადებების მედიკამენტები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7.2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43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ჯანდაცვის სხვა პროგრამები</a:t>
                      </a:r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70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სამედ. დაწესებულებათა რეაბილიტაცია</a:t>
                      </a:r>
                      <a:endParaRPr lang="en-US" sz="12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a-GE" sz="1200" b="1" dirty="0" smtClean="0">
                          <a:solidFill>
                            <a:schemeClr val="bg1"/>
                          </a:solidFill>
                        </a:rPr>
                        <a:t>6.8 მლნ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304800" y="1295400"/>
            <a:ext cx="4038600" cy="609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სოციალური დაცვა - 2,8 მლრდ</a:t>
            </a:r>
          </a:p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 სამინისტროს ბიუჯეტის  70%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4800" y="1959429"/>
            <a:ext cx="4038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საყოველთაო ჯანდაცვის პროგრამა - 825 მლნ სამინისტროს ბიუჯეტის 21%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08072" y="2264228"/>
            <a:ext cx="1257300" cy="17308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b="1" dirty="0" smtClean="0">
                <a:solidFill>
                  <a:schemeClr val="tx1"/>
                </a:solidFill>
              </a:rPr>
              <a:t>N36 დადგენილებით მოსარგებლეები</a:t>
            </a:r>
            <a:endParaRPr lang="en-US" sz="1100" b="1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152400" y="1143000"/>
            <a:ext cx="0" cy="3505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52400" y="46482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52400" y="16002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04800" y="48006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52400" y="22860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740729" y="5943600"/>
            <a:ext cx="4098471" cy="3048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rgbClr val="FF0000"/>
                </a:solidFill>
              </a:rPr>
              <a:t>კლინიკები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4495800" y="2264229"/>
            <a:ext cx="0" cy="3831771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648200" y="1600200"/>
            <a:ext cx="3962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/>
                </a:solidFill>
              </a:rPr>
              <a:t>მოსახლეობა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04800" y="24384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267200" y="1175657"/>
            <a:ext cx="1676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>
                <a:solidFill>
                  <a:schemeClr val="tx1"/>
                </a:solidFill>
              </a:rPr>
              <a:t>გადასახადები</a:t>
            </a:r>
            <a:endParaRPr lang="en-US" sz="1200" b="1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4495800" y="1143000"/>
            <a:ext cx="0" cy="304800"/>
          </a:xfrm>
          <a:prstGeom prst="line">
            <a:avLst/>
          </a:prstGeom>
          <a:ln>
            <a:solidFill>
              <a:srgbClr val="C0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495800" y="1447800"/>
            <a:ext cx="236220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858000" y="1447800"/>
            <a:ext cx="0" cy="152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762500" y="1883229"/>
            <a:ext cx="3771900" cy="250371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</a:schemeClr>
              </a:gs>
              <a:gs pos="50000">
                <a:schemeClr val="bg1">
                  <a:lumMod val="95000"/>
                  <a:shade val="67500"/>
                  <a:satMod val="115000"/>
                </a:schemeClr>
              </a:gs>
              <a:gs pos="100000">
                <a:schemeClr val="bg1">
                  <a:lumMod val="95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 smtClean="0">
                <a:solidFill>
                  <a:schemeClr val="tx1"/>
                </a:solidFill>
              </a:rPr>
              <a:t>კერძო სტრუქტურებში დაზღვეულები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166757" y="2264228"/>
            <a:ext cx="2596243" cy="17308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1000 ლარზე ნაკლები შემოსავლების მქონე პირები - </a:t>
            </a:r>
            <a:r>
              <a:rPr lang="ka-GE" sz="1050" b="1" dirty="0" smtClean="0">
                <a:solidFill>
                  <a:schemeClr val="tx1"/>
                </a:solidFill>
              </a:rPr>
              <a:t>70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თვეში 1000 ლარზე მეტი და წელიწადში 40000-ზე ნაკლები შემოსავლების მქონე პირები - </a:t>
            </a:r>
            <a:r>
              <a:rPr lang="ka-GE" sz="1050" b="1" dirty="0" smtClean="0">
                <a:solidFill>
                  <a:schemeClr val="tx1"/>
                </a:solidFill>
              </a:rPr>
              <a:t>70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40000 ლარზე მეტი შემოსავლის მქონე პირები - 0%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70000-100000 ქულის მქონე პირები - 70%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6-18 წლის მოზარდები - </a:t>
            </a:r>
            <a:r>
              <a:rPr lang="ka-GE" sz="1050" b="1" dirty="0" smtClean="0">
                <a:solidFill>
                  <a:schemeClr val="tx1"/>
                </a:solidFill>
              </a:rPr>
              <a:t>70</a:t>
            </a:r>
            <a:r>
              <a:rPr lang="ka-GE" sz="1050" b="1" dirty="0" smtClean="0">
                <a:solidFill>
                  <a:schemeClr val="tx1"/>
                </a:solidFill>
              </a:rPr>
              <a:t>%</a:t>
            </a:r>
            <a:endParaRPr lang="ka-GE" sz="1050" b="1" dirty="0" smtClean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708071" y="4191000"/>
            <a:ext cx="12573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b="1" dirty="0" smtClean="0">
                <a:solidFill>
                  <a:schemeClr val="tx1"/>
                </a:solidFill>
              </a:rPr>
              <a:t>N36 დადგენილებით მოსარგებლეები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740729" y="4909458"/>
            <a:ext cx="1257300" cy="80554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b="1" dirty="0" smtClean="0">
                <a:solidFill>
                  <a:schemeClr val="tx1"/>
                </a:solidFill>
              </a:rPr>
              <a:t>N36 დადგენილებით მოსარგებლეები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166756" y="4191000"/>
            <a:ext cx="2596243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სოც დაუცველები - 100%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პედაგოგები - 100%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166755" y="4920344"/>
            <a:ext cx="2596243" cy="7946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საპენსიო ასაკის პირები - 90%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0-5 წლის ასაკის ბავშვები - 80%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შშმ პირები - 80%</a:t>
            </a:r>
          </a:p>
          <a:p>
            <a:pPr marL="119063" indent="-119063">
              <a:buFont typeface="Arial" panose="020B0604020202020204" pitchFamily="34" charset="0"/>
              <a:buChar char="•"/>
            </a:pPr>
            <a:r>
              <a:rPr lang="ka-GE" sz="1050" b="1" dirty="0" smtClean="0">
                <a:solidFill>
                  <a:schemeClr val="tx1"/>
                </a:solidFill>
              </a:rPr>
              <a:t>სტუდენტები - 80%</a:t>
            </a:r>
          </a:p>
        </p:txBody>
      </p:sp>
      <p:cxnSp>
        <p:nvCxnSpPr>
          <p:cNvPr id="63" name="Straight Connector 62"/>
          <p:cNvCxnSpPr>
            <a:stCxn id="14" idx="3"/>
          </p:cNvCxnSpPr>
          <p:nvPr/>
        </p:nvCxnSpPr>
        <p:spPr>
          <a:xfrm>
            <a:off x="4343400" y="2264229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495800" y="2895600"/>
            <a:ext cx="212271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495800" y="4495800"/>
            <a:ext cx="212271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4495800" y="5257800"/>
            <a:ext cx="212271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4495800" y="6096000"/>
            <a:ext cx="212271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991600" y="794657"/>
            <a:ext cx="0" cy="5301343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8" idx="3"/>
          </p:cNvCxnSpPr>
          <p:nvPr/>
        </p:nvCxnSpPr>
        <p:spPr>
          <a:xfrm>
            <a:off x="8815449" y="794657"/>
            <a:ext cx="17615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25" idx="3"/>
          </p:cNvCxnSpPr>
          <p:nvPr/>
        </p:nvCxnSpPr>
        <p:spPr>
          <a:xfrm flipH="1">
            <a:off x="8839200" y="60960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72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360</Words>
  <Application>Microsoft Office PowerPoint</Application>
  <PresentationFormat>On-screen Show (4:3)</PresentationFormat>
  <Paragraphs>100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11</cp:revision>
  <dcterms:created xsi:type="dcterms:W3CDTF">2019-12-26T11:05:22Z</dcterms:created>
  <dcterms:modified xsi:type="dcterms:W3CDTF">2019-12-26T13:38:16Z</dcterms:modified>
</cp:coreProperties>
</file>