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5"/>
  </p:notesMasterIdLst>
  <p:sldIdLst>
    <p:sldId id="262" r:id="rId2"/>
    <p:sldId id="265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1380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6293C9B-B224-4B80-A375-966E45E208C2}" type="doc">
      <dgm:prSet loTypeId="urn:microsoft.com/office/officeart/2005/8/layout/lProcess1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83C4FBCE-9BB6-4DCA-8319-ECC8B30C190D}">
      <dgm:prSet phldrT="[Text]"/>
      <dgm:spPr/>
      <dgm:t>
        <a:bodyPr/>
        <a:lstStyle/>
        <a:p>
          <a:r>
            <a:rPr lang="ka-GE" dirty="0" smtClean="0"/>
            <a:t>მწვავე ჰოსპიტალური საწოლები</a:t>
          </a:r>
          <a:endParaRPr lang="en-US" dirty="0"/>
        </a:p>
      </dgm:t>
    </dgm:pt>
    <dgm:pt modelId="{D7F0968D-E9E0-49BE-AA25-DA7887B5607C}" type="parTrans" cxnId="{2E7358BC-AF5C-4AF1-BF2A-1C735684418B}">
      <dgm:prSet/>
      <dgm:spPr/>
      <dgm:t>
        <a:bodyPr/>
        <a:lstStyle/>
        <a:p>
          <a:endParaRPr lang="en-US"/>
        </a:p>
      </dgm:t>
    </dgm:pt>
    <dgm:pt modelId="{66D88421-9162-415F-B8DC-D44B9ACEFA8F}" type="sibTrans" cxnId="{2E7358BC-AF5C-4AF1-BF2A-1C735684418B}">
      <dgm:prSet/>
      <dgm:spPr/>
      <dgm:t>
        <a:bodyPr/>
        <a:lstStyle/>
        <a:p>
          <a:endParaRPr lang="en-US"/>
        </a:p>
      </dgm:t>
    </dgm:pt>
    <dgm:pt modelId="{28DDC094-2F92-4D23-B394-30B2DE0EC4A5}">
      <dgm:prSet phldrT="[Text]"/>
      <dgm:spPr/>
      <dgm:t>
        <a:bodyPr/>
        <a:lstStyle/>
        <a:p>
          <a:r>
            <a:rPr lang="ka-GE" dirty="0" smtClean="0"/>
            <a:t>არსებული</a:t>
          </a:r>
          <a:r>
            <a:rPr lang="en-US" dirty="0" smtClean="0"/>
            <a:t>:  1347</a:t>
          </a:r>
          <a:endParaRPr lang="en-US" dirty="0"/>
        </a:p>
      </dgm:t>
    </dgm:pt>
    <dgm:pt modelId="{D65AE706-FB95-4E51-97A4-4EECF25DEC05}" type="parTrans" cxnId="{9737252A-56BF-49B9-A3FB-719E24DBDC61}">
      <dgm:prSet/>
      <dgm:spPr/>
      <dgm:t>
        <a:bodyPr/>
        <a:lstStyle/>
        <a:p>
          <a:endParaRPr lang="en-US"/>
        </a:p>
      </dgm:t>
    </dgm:pt>
    <dgm:pt modelId="{7B765318-8F7A-4064-BDD9-65C149FC0A8C}" type="sibTrans" cxnId="{9737252A-56BF-49B9-A3FB-719E24DBDC61}">
      <dgm:prSet/>
      <dgm:spPr/>
      <dgm:t>
        <a:bodyPr/>
        <a:lstStyle/>
        <a:p>
          <a:endParaRPr lang="en-US"/>
        </a:p>
      </dgm:t>
    </dgm:pt>
    <dgm:pt modelId="{5FDEB228-E8CC-4784-88A9-3A1D5C29559D}">
      <dgm:prSet phldrT="[Text]"/>
      <dgm:spPr/>
      <dgm:t>
        <a:bodyPr/>
        <a:lstStyle/>
        <a:p>
          <a:r>
            <a:rPr lang="ka-GE" dirty="0" smtClean="0"/>
            <a:t>პროგნოზი - 2025 </a:t>
          </a:r>
        </a:p>
        <a:p>
          <a:r>
            <a:rPr lang="en-US" dirty="0" smtClean="0"/>
            <a:t>1040</a:t>
          </a:r>
          <a:endParaRPr lang="en-US" dirty="0"/>
        </a:p>
      </dgm:t>
    </dgm:pt>
    <dgm:pt modelId="{4CA3094F-EA19-4A9B-BC91-C28690133FCC}" type="parTrans" cxnId="{14C8984D-3BE2-4B34-B482-E89C11D3FABD}">
      <dgm:prSet/>
      <dgm:spPr/>
      <dgm:t>
        <a:bodyPr/>
        <a:lstStyle/>
        <a:p>
          <a:endParaRPr lang="en-US"/>
        </a:p>
      </dgm:t>
    </dgm:pt>
    <dgm:pt modelId="{99AE8A9F-7F9A-4EE6-A7DB-47C3468F0244}" type="sibTrans" cxnId="{14C8984D-3BE2-4B34-B482-E89C11D3FABD}">
      <dgm:prSet/>
      <dgm:spPr/>
      <dgm:t>
        <a:bodyPr/>
        <a:lstStyle/>
        <a:p>
          <a:endParaRPr lang="en-US"/>
        </a:p>
      </dgm:t>
    </dgm:pt>
    <dgm:pt modelId="{D5FF6899-8F70-4EB5-ABE7-65EAADA06B36}">
      <dgm:prSet phldrT="[Text]"/>
      <dgm:spPr/>
      <dgm:t>
        <a:bodyPr/>
        <a:lstStyle/>
        <a:p>
          <a:r>
            <a:rPr lang="ka-GE" dirty="0" smtClean="0"/>
            <a:t>გრძელვადიანი მოვლის/ საცხოვრისის საწოლები</a:t>
          </a:r>
          <a:endParaRPr lang="en-US" dirty="0"/>
        </a:p>
      </dgm:t>
    </dgm:pt>
    <dgm:pt modelId="{40E6EE00-EDC9-43E4-A441-5956F7C1CC4A}" type="parTrans" cxnId="{EB480078-B2A5-4074-B007-423959E3E615}">
      <dgm:prSet/>
      <dgm:spPr/>
      <dgm:t>
        <a:bodyPr/>
        <a:lstStyle/>
        <a:p>
          <a:endParaRPr lang="en-US"/>
        </a:p>
      </dgm:t>
    </dgm:pt>
    <dgm:pt modelId="{D802025B-817B-4FFE-BD1C-3195F2DC026C}" type="sibTrans" cxnId="{EB480078-B2A5-4074-B007-423959E3E615}">
      <dgm:prSet/>
      <dgm:spPr/>
      <dgm:t>
        <a:bodyPr/>
        <a:lstStyle/>
        <a:p>
          <a:endParaRPr lang="en-US"/>
        </a:p>
      </dgm:t>
    </dgm:pt>
    <dgm:pt modelId="{57DF9FB6-C41C-449A-9BD3-C9459C2C7520}">
      <dgm:prSet phldrT="[Text]"/>
      <dgm:spPr/>
      <dgm:t>
        <a:bodyPr/>
        <a:lstStyle/>
        <a:p>
          <a:r>
            <a:rPr lang="ka-GE" dirty="0" smtClean="0"/>
            <a:t>არსებული</a:t>
          </a:r>
          <a:r>
            <a:rPr lang="en-US" dirty="0" smtClean="0"/>
            <a:t>: 100</a:t>
          </a:r>
          <a:endParaRPr lang="en-US" dirty="0"/>
        </a:p>
      </dgm:t>
    </dgm:pt>
    <dgm:pt modelId="{7F3C07A1-E0FF-4866-90F2-4E6BC312489F}" type="parTrans" cxnId="{0FEB7A13-A4EB-46A9-9085-F1404A8AE545}">
      <dgm:prSet/>
      <dgm:spPr/>
      <dgm:t>
        <a:bodyPr/>
        <a:lstStyle/>
        <a:p>
          <a:endParaRPr lang="en-US"/>
        </a:p>
      </dgm:t>
    </dgm:pt>
    <dgm:pt modelId="{884C1F16-AE26-46EA-8DFD-72CC59F234A9}" type="sibTrans" cxnId="{0FEB7A13-A4EB-46A9-9085-F1404A8AE545}">
      <dgm:prSet/>
      <dgm:spPr/>
      <dgm:t>
        <a:bodyPr/>
        <a:lstStyle/>
        <a:p>
          <a:endParaRPr lang="en-US"/>
        </a:p>
      </dgm:t>
    </dgm:pt>
    <dgm:pt modelId="{7CF8BB1A-1995-4A65-8B19-73E8CC7F8EBE}">
      <dgm:prSet phldrT="[Text]"/>
      <dgm:spPr/>
      <dgm:t>
        <a:bodyPr/>
        <a:lstStyle/>
        <a:p>
          <a:r>
            <a:rPr lang="ka-GE" dirty="0" smtClean="0"/>
            <a:t>პროგნოზი 2025 </a:t>
          </a:r>
        </a:p>
        <a:p>
          <a:r>
            <a:rPr lang="en-US" dirty="0" smtClean="0"/>
            <a:t>445</a:t>
          </a:r>
          <a:endParaRPr lang="en-US" dirty="0"/>
        </a:p>
      </dgm:t>
    </dgm:pt>
    <dgm:pt modelId="{16776F8A-25A9-48F0-8178-236D4FDACB6C}" type="parTrans" cxnId="{9430966C-B8A3-44B0-A6B9-3F9F6E220AFD}">
      <dgm:prSet/>
      <dgm:spPr/>
      <dgm:t>
        <a:bodyPr/>
        <a:lstStyle/>
        <a:p>
          <a:endParaRPr lang="en-US"/>
        </a:p>
      </dgm:t>
    </dgm:pt>
    <dgm:pt modelId="{2B0407C0-737D-43CE-8466-F09741B35334}" type="sibTrans" cxnId="{9430966C-B8A3-44B0-A6B9-3F9F6E220AFD}">
      <dgm:prSet/>
      <dgm:spPr/>
      <dgm:t>
        <a:bodyPr/>
        <a:lstStyle/>
        <a:p>
          <a:endParaRPr lang="en-US"/>
        </a:p>
      </dgm:t>
    </dgm:pt>
    <dgm:pt modelId="{A65DBD9B-3EB3-4E8E-A37B-3E0F711E0974}" type="pres">
      <dgm:prSet presAssocID="{76293C9B-B224-4B80-A375-966E45E208C2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8EFA65A9-8912-4431-9686-83828072126F}" type="pres">
      <dgm:prSet presAssocID="{83C4FBCE-9BB6-4DCA-8319-ECC8B30C190D}" presName="vertFlow" presStyleCnt="0"/>
      <dgm:spPr/>
    </dgm:pt>
    <dgm:pt modelId="{EAC4656D-1673-484B-AD93-31F62F303A50}" type="pres">
      <dgm:prSet presAssocID="{83C4FBCE-9BB6-4DCA-8319-ECC8B30C190D}" presName="header" presStyleLbl="node1" presStyleIdx="0" presStyleCnt="2"/>
      <dgm:spPr/>
      <dgm:t>
        <a:bodyPr/>
        <a:lstStyle/>
        <a:p>
          <a:endParaRPr lang="en-US"/>
        </a:p>
      </dgm:t>
    </dgm:pt>
    <dgm:pt modelId="{7697A03F-445F-4622-AA74-EE20AFDC0220}" type="pres">
      <dgm:prSet presAssocID="{D65AE706-FB95-4E51-97A4-4EECF25DEC05}" presName="parTrans" presStyleLbl="sibTrans2D1" presStyleIdx="0" presStyleCnt="4"/>
      <dgm:spPr/>
      <dgm:t>
        <a:bodyPr/>
        <a:lstStyle/>
        <a:p>
          <a:endParaRPr lang="en-US"/>
        </a:p>
      </dgm:t>
    </dgm:pt>
    <dgm:pt modelId="{F7156DE7-6831-4B5C-B72D-EFE5617D4CFF}" type="pres">
      <dgm:prSet presAssocID="{28DDC094-2F92-4D23-B394-30B2DE0EC4A5}" presName="child" presStyleLbl="alignAccFollowNode1" presStyleIdx="0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2BB8072-6256-4143-9BFE-3FEDFC069F14}" type="pres">
      <dgm:prSet presAssocID="{7B765318-8F7A-4064-BDD9-65C149FC0A8C}" presName="sibTrans" presStyleLbl="sibTrans2D1" presStyleIdx="1" presStyleCnt="4"/>
      <dgm:spPr/>
      <dgm:t>
        <a:bodyPr/>
        <a:lstStyle/>
        <a:p>
          <a:endParaRPr lang="en-US"/>
        </a:p>
      </dgm:t>
    </dgm:pt>
    <dgm:pt modelId="{C0855ADE-4AC4-4641-B8F0-3FCD2301AB89}" type="pres">
      <dgm:prSet presAssocID="{5FDEB228-E8CC-4784-88A9-3A1D5C29559D}" presName="child" presStyleLbl="alignAccFollowNode1" presStyleIdx="1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4B2C149-CC4D-41FD-8462-B398714F641D}" type="pres">
      <dgm:prSet presAssocID="{83C4FBCE-9BB6-4DCA-8319-ECC8B30C190D}" presName="hSp" presStyleCnt="0"/>
      <dgm:spPr/>
    </dgm:pt>
    <dgm:pt modelId="{66DA4ABB-E45C-469A-A156-F888F3CDE0E7}" type="pres">
      <dgm:prSet presAssocID="{D5FF6899-8F70-4EB5-ABE7-65EAADA06B36}" presName="vertFlow" presStyleCnt="0"/>
      <dgm:spPr/>
    </dgm:pt>
    <dgm:pt modelId="{C770791B-0B13-400C-AA8B-F28EDC60BD93}" type="pres">
      <dgm:prSet presAssocID="{D5FF6899-8F70-4EB5-ABE7-65EAADA06B36}" presName="header" presStyleLbl="node1" presStyleIdx="1" presStyleCnt="2"/>
      <dgm:spPr/>
      <dgm:t>
        <a:bodyPr/>
        <a:lstStyle/>
        <a:p>
          <a:endParaRPr lang="en-US"/>
        </a:p>
      </dgm:t>
    </dgm:pt>
    <dgm:pt modelId="{1DC23F45-60BF-4356-8B45-517936B3C4F3}" type="pres">
      <dgm:prSet presAssocID="{7F3C07A1-E0FF-4866-90F2-4E6BC312489F}" presName="parTrans" presStyleLbl="sibTrans2D1" presStyleIdx="2" presStyleCnt="4"/>
      <dgm:spPr/>
      <dgm:t>
        <a:bodyPr/>
        <a:lstStyle/>
        <a:p>
          <a:endParaRPr lang="en-US"/>
        </a:p>
      </dgm:t>
    </dgm:pt>
    <dgm:pt modelId="{FDF95B7E-A218-4A03-836B-944DAB266DD1}" type="pres">
      <dgm:prSet presAssocID="{57DF9FB6-C41C-449A-9BD3-C9459C2C7520}" presName="child" presStyleLbl="alignAccFollowNode1" presStyleIdx="2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D1D44DC-34DC-4310-BFBD-F2F3EEF5A144}" type="pres">
      <dgm:prSet presAssocID="{884C1F16-AE26-46EA-8DFD-72CC59F234A9}" presName="sibTrans" presStyleLbl="sibTrans2D1" presStyleIdx="3" presStyleCnt="4"/>
      <dgm:spPr/>
      <dgm:t>
        <a:bodyPr/>
        <a:lstStyle/>
        <a:p>
          <a:endParaRPr lang="en-US"/>
        </a:p>
      </dgm:t>
    </dgm:pt>
    <dgm:pt modelId="{916BB7AE-652F-4BB8-89D1-5DDBDEFFAC1F}" type="pres">
      <dgm:prSet presAssocID="{7CF8BB1A-1995-4A65-8B19-73E8CC7F8EBE}" presName="child" presStyleLbl="alignAccFollowNode1" presStyleIdx="3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87AAA909-4494-43F5-8932-4E260C414D41}" type="presOf" srcId="{D5FF6899-8F70-4EB5-ABE7-65EAADA06B36}" destId="{C770791B-0B13-400C-AA8B-F28EDC60BD93}" srcOrd="0" destOrd="0" presId="urn:microsoft.com/office/officeart/2005/8/layout/lProcess1"/>
    <dgm:cxn modelId="{EF8DE0CF-3044-4DF8-88F0-3885BAFD4ECE}" type="presOf" srcId="{76293C9B-B224-4B80-A375-966E45E208C2}" destId="{A65DBD9B-3EB3-4E8E-A37B-3E0F711E0974}" srcOrd="0" destOrd="0" presId="urn:microsoft.com/office/officeart/2005/8/layout/lProcess1"/>
    <dgm:cxn modelId="{59F54E41-B51C-49CB-BC3F-4AC680FDF204}" type="presOf" srcId="{57DF9FB6-C41C-449A-9BD3-C9459C2C7520}" destId="{FDF95B7E-A218-4A03-836B-944DAB266DD1}" srcOrd="0" destOrd="0" presId="urn:microsoft.com/office/officeart/2005/8/layout/lProcess1"/>
    <dgm:cxn modelId="{F956293A-E7E2-4812-A7FE-1A147E37B74A}" type="presOf" srcId="{28DDC094-2F92-4D23-B394-30B2DE0EC4A5}" destId="{F7156DE7-6831-4B5C-B72D-EFE5617D4CFF}" srcOrd="0" destOrd="0" presId="urn:microsoft.com/office/officeart/2005/8/layout/lProcess1"/>
    <dgm:cxn modelId="{C34E5A6A-1344-4902-ABF7-789CF246DFAB}" type="presOf" srcId="{83C4FBCE-9BB6-4DCA-8319-ECC8B30C190D}" destId="{EAC4656D-1673-484B-AD93-31F62F303A50}" srcOrd="0" destOrd="0" presId="urn:microsoft.com/office/officeart/2005/8/layout/lProcess1"/>
    <dgm:cxn modelId="{9737252A-56BF-49B9-A3FB-719E24DBDC61}" srcId="{83C4FBCE-9BB6-4DCA-8319-ECC8B30C190D}" destId="{28DDC094-2F92-4D23-B394-30B2DE0EC4A5}" srcOrd="0" destOrd="0" parTransId="{D65AE706-FB95-4E51-97A4-4EECF25DEC05}" sibTransId="{7B765318-8F7A-4064-BDD9-65C149FC0A8C}"/>
    <dgm:cxn modelId="{E38BB4D7-D007-4EF0-95D0-FE5662B6976C}" type="presOf" srcId="{884C1F16-AE26-46EA-8DFD-72CC59F234A9}" destId="{6D1D44DC-34DC-4310-BFBD-F2F3EEF5A144}" srcOrd="0" destOrd="0" presId="urn:microsoft.com/office/officeart/2005/8/layout/lProcess1"/>
    <dgm:cxn modelId="{C782F5CC-D0C4-422A-9EBD-BABE429A9D96}" type="presOf" srcId="{7B765318-8F7A-4064-BDD9-65C149FC0A8C}" destId="{B2BB8072-6256-4143-9BFE-3FEDFC069F14}" srcOrd="0" destOrd="0" presId="urn:microsoft.com/office/officeart/2005/8/layout/lProcess1"/>
    <dgm:cxn modelId="{2E7358BC-AF5C-4AF1-BF2A-1C735684418B}" srcId="{76293C9B-B224-4B80-A375-966E45E208C2}" destId="{83C4FBCE-9BB6-4DCA-8319-ECC8B30C190D}" srcOrd="0" destOrd="0" parTransId="{D7F0968D-E9E0-49BE-AA25-DA7887B5607C}" sibTransId="{66D88421-9162-415F-B8DC-D44B9ACEFA8F}"/>
    <dgm:cxn modelId="{9430966C-B8A3-44B0-A6B9-3F9F6E220AFD}" srcId="{D5FF6899-8F70-4EB5-ABE7-65EAADA06B36}" destId="{7CF8BB1A-1995-4A65-8B19-73E8CC7F8EBE}" srcOrd="1" destOrd="0" parTransId="{16776F8A-25A9-48F0-8178-236D4FDACB6C}" sibTransId="{2B0407C0-737D-43CE-8466-F09741B35334}"/>
    <dgm:cxn modelId="{14C8984D-3BE2-4B34-B482-E89C11D3FABD}" srcId="{83C4FBCE-9BB6-4DCA-8319-ECC8B30C190D}" destId="{5FDEB228-E8CC-4784-88A9-3A1D5C29559D}" srcOrd="1" destOrd="0" parTransId="{4CA3094F-EA19-4A9B-BC91-C28690133FCC}" sibTransId="{99AE8A9F-7F9A-4EE6-A7DB-47C3468F0244}"/>
    <dgm:cxn modelId="{EB480078-B2A5-4074-B007-423959E3E615}" srcId="{76293C9B-B224-4B80-A375-966E45E208C2}" destId="{D5FF6899-8F70-4EB5-ABE7-65EAADA06B36}" srcOrd="1" destOrd="0" parTransId="{40E6EE00-EDC9-43E4-A441-5956F7C1CC4A}" sibTransId="{D802025B-817B-4FFE-BD1C-3195F2DC026C}"/>
    <dgm:cxn modelId="{4DCA8596-BAEA-4C4F-8E66-78F79F85465B}" type="presOf" srcId="{5FDEB228-E8CC-4784-88A9-3A1D5C29559D}" destId="{C0855ADE-4AC4-4641-B8F0-3FCD2301AB89}" srcOrd="0" destOrd="0" presId="urn:microsoft.com/office/officeart/2005/8/layout/lProcess1"/>
    <dgm:cxn modelId="{0FEB7A13-A4EB-46A9-9085-F1404A8AE545}" srcId="{D5FF6899-8F70-4EB5-ABE7-65EAADA06B36}" destId="{57DF9FB6-C41C-449A-9BD3-C9459C2C7520}" srcOrd="0" destOrd="0" parTransId="{7F3C07A1-E0FF-4866-90F2-4E6BC312489F}" sibTransId="{884C1F16-AE26-46EA-8DFD-72CC59F234A9}"/>
    <dgm:cxn modelId="{FB353936-0609-4434-9749-97E490AB837A}" type="presOf" srcId="{D65AE706-FB95-4E51-97A4-4EECF25DEC05}" destId="{7697A03F-445F-4622-AA74-EE20AFDC0220}" srcOrd="0" destOrd="0" presId="urn:microsoft.com/office/officeart/2005/8/layout/lProcess1"/>
    <dgm:cxn modelId="{B9557220-D34D-4FDA-9648-FE9F5D79423D}" type="presOf" srcId="{7CF8BB1A-1995-4A65-8B19-73E8CC7F8EBE}" destId="{916BB7AE-652F-4BB8-89D1-5DDBDEFFAC1F}" srcOrd="0" destOrd="0" presId="urn:microsoft.com/office/officeart/2005/8/layout/lProcess1"/>
    <dgm:cxn modelId="{3846D623-364E-40A9-83E7-CCF01E35AF11}" type="presOf" srcId="{7F3C07A1-E0FF-4866-90F2-4E6BC312489F}" destId="{1DC23F45-60BF-4356-8B45-517936B3C4F3}" srcOrd="0" destOrd="0" presId="urn:microsoft.com/office/officeart/2005/8/layout/lProcess1"/>
    <dgm:cxn modelId="{F8D4796F-AB08-4EA2-94A6-862E50C9B930}" type="presParOf" srcId="{A65DBD9B-3EB3-4E8E-A37B-3E0F711E0974}" destId="{8EFA65A9-8912-4431-9686-83828072126F}" srcOrd="0" destOrd="0" presId="urn:microsoft.com/office/officeart/2005/8/layout/lProcess1"/>
    <dgm:cxn modelId="{393E12AC-605E-43E1-9A54-A078346765FD}" type="presParOf" srcId="{8EFA65A9-8912-4431-9686-83828072126F}" destId="{EAC4656D-1673-484B-AD93-31F62F303A50}" srcOrd="0" destOrd="0" presId="urn:microsoft.com/office/officeart/2005/8/layout/lProcess1"/>
    <dgm:cxn modelId="{D604F0CD-3C54-488A-B7BF-B17A54591EEC}" type="presParOf" srcId="{8EFA65A9-8912-4431-9686-83828072126F}" destId="{7697A03F-445F-4622-AA74-EE20AFDC0220}" srcOrd="1" destOrd="0" presId="urn:microsoft.com/office/officeart/2005/8/layout/lProcess1"/>
    <dgm:cxn modelId="{EAFC9C49-D6B3-4E49-8864-C25191F575DD}" type="presParOf" srcId="{8EFA65A9-8912-4431-9686-83828072126F}" destId="{F7156DE7-6831-4B5C-B72D-EFE5617D4CFF}" srcOrd="2" destOrd="0" presId="urn:microsoft.com/office/officeart/2005/8/layout/lProcess1"/>
    <dgm:cxn modelId="{6999CC03-38E6-4990-AEFE-E2BD2013F1FC}" type="presParOf" srcId="{8EFA65A9-8912-4431-9686-83828072126F}" destId="{B2BB8072-6256-4143-9BFE-3FEDFC069F14}" srcOrd="3" destOrd="0" presId="urn:microsoft.com/office/officeart/2005/8/layout/lProcess1"/>
    <dgm:cxn modelId="{D4C4149C-10FD-4D19-A46C-B7FB25FEDF75}" type="presParOf" srcId="{8EFA65A9-8912-4431-9686-83828072126F}" destId="{C0855ADE-4AC4-4641-B8F0-3FCD2301AB89}" srcOrd="4" destOrd="0" presId="urn:microsoft.com/office/officeart/2005/8/layout/lProcess1"/>
    <dgm:cxn modelId="{68EE30BB-0F51-45D5-85DE-156D38BC412C}" type="presParOf" srcId="{A65DBD9B-3EB3-4E8E-A37B-3E0F711E0974}" destId="{F4B2C149-CC4D-41FD-8462-B398714F641D}" srcOrd="1" destOrd="0" presId="urn:microsoft.com/office/officeart/2005/8/layout/lProcess1"/>
    <dgm:cxn modelId="{E8019253-2667-4D02-804A-FC87C67125FB}" type="presParOf" srcId="{A65DBD9B-3EB3-4E8E-A37B-3E0F711E0974}" destId="{66DA4ABB-E45C-469A-A156-F888F3CDE0E7}" srcOrd="2" destOrd="0" presId="urn:microsoft.com/office/officeart/2005/8/layout/lProcess1"/>
    <dgm:cxn modelId="{B15F35C4-A1B0-4E60-83AE-A72CC0C87FF0}" type="presParOf" srcId="{66DA4ABB-E45C-469A-A156-F888F3CDE0E7}" destId="{C770791B-0B13-400C-AA8B-F28EDC60BD93}" srcOrd="0" destOrd="0" presId="urn:microsoft.com/office/officeart/2005/8/layout/lProcess1"/>
    <dgm:cxn modelId="{13CC79F8-2B08-4F2C-B980-320010CE9DDA}" type="presParOf" srcId="{66DA4ABB-E45C-469A-A156-F888F3CDE0E7}" destId="{1DC23F45-60BF-4356-8B45-517936B3C4F3}" srcOrd="1" destOrd="0" presId="urn:microsoft.com/office/officeart/2005/8/layout/lProcess1"/>
    <dgm:cxn modelId="{44625FF5-FC20-4EF8-9A7E-6F570A56E0FE}" type="presParOf" srcId="{66DA4ABB-E45C-469A-A156-F888F3CDE0E7}" destId="{FDF95B7E-A218-4A03-836B-944DAB266DD1}" srcOrd="2" destOrd="0" presId="urn:microsoft.com/office/officeart/2005/8/layout/lProcess1"/>
    <dgm:cxn modelId="{6ED3533C-889E-404E-9D77-3A8B9FD2E4BE}" type="presParOf" srcId="{66DA4ABB-E45C-469A-A156-F888F3CDE0E7}" destId="{6D1D44DC-34DC-4310-BFBD-F2F3EEF5A144}" srcOrd="3" destOrd="0" presId="urn:microsoft.com/office/officeart/2005/8/layout/lProcess1"/>
    <dgm:cxn modelId="{08E27142-D13E-48AE-AFCF-B888DAE0F5E7}" type="presParOf" srcId="{66DA4ABB-E45C-469A-A156-F888F3CDE0E7}" destId="{916BB7AE-652F-4BB8-89D1-5DDBDEFFAC1F}" srcOrd="4" destOrd="0" presId="urn:microsoft.com/office/officeart/2005/8/layout/l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AC4656D-1673-484B-AD93-31F62F303A50}">
      <dsp:nvSpPr>
        <dsp:cNvPr id="0" name=""/>
        <dsp:cNvSpPr/>
      </dsp:nvSpPr>
      <dsp:spPr>
        <a:xfrm>
          <a:off x="1420" y="381599"/>
          <a:ext cx="3523812" cy="88095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9210" tIns="29210" rIns="29210" bIns="2921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2300" kern="1200" dirty="0" smtClean="0"/>
            <a:t>მწვავე ჰოსპიტალური საწოლები</a:t>
          </a:r>
          <a:endParaRPr lang="en-US" sz="2300" kern="1200" dirty="0"/>
        </a:p>
      </dsp:txBody>
      <dsp:txXfrm>
        <a:off x="27222" y="407401"/>
        <a:ext cx="3472208" cy="829349"/>
      </dsp:txXfrm>
    </dsp:sp>
    <dsp:sp modelId="{7697A03F-445F-4622-AA74-EE20AFDC0220}">
      <dsp:nvSpPr>
        <dsp:cNvPr id="0" name=""/>
        <dsp:cNvSpPr/>
      </dsp:nvSpPr>
      <dsp:spPr>
        <a:xfrm rot="5400000">
          <a:off x="1686243" y="1339635"/>
          <a:ext cx="154166" cy="154166"/>
        </a:xfrm>
        <a:prstGeom prst="rightArrow">
          <a:avLst>
            <a:gd name="adj1" fmla="val 667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7156DE7-6831-4B5C-B72D-EFE5617D4CFF}">
      <dsp:nvSpPr>
        <dsp:cNvPr id="0" name=""/>
        <dsp:cNvSpPr/>
      </dsp:nvSpPr>
      <dsp:spPr>
        <a:xfrm>
          <a:off x="1420" y="1570885"/>
          <a:ext cx="3523812" cy="880953"/>
        </a:xfrm>
        <a:prstGeom prst="roundRect">
          <a:avLst>
            <a:gd name="adj" fmla="val 1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2200" kern="1200" dirty="0" smtClean="0"/>
            <a:t>არსებული</a:t>
          </a:r>
          <a:r>
            <a:rPr lang="en-US" sz="2200" kern="1200" dirty="0" smtClean="0"/>
            <a:t>:  1347</a:t>
          </a:r>
          <a:endParaRPr lang="en-US" sz="2200" kern="1200" dirty="0"/>
        </a:p>
      </dsp:txBody>
      <dsp:txXfrm>
        <a:off x="27222" y="1596687"/>
        <a:ext cx="3472208" cy="829349"/>
      </dsp:txXfrm>
    </dsp:sp>
    <dsp:sp modelId="{B2BB8072-6256-4143-9BFE-3FEDFC069F14}">
      <dsp:nvSpPr>
        <dsp:cNvPr id="0" name=""/>
        <dsp:cNvSpPr/>
      </dsp:nvSpPr>
      <dsp:spPr>
        <a:xfrm rot="5400000">
          <a:off x="1686243" y="2528922"/>
          <a:ext cx="154166" cy="154166"/>
        </a:xfrm>
        <a:prstGeom prst="rightArrow">
          <a:avLst>
            <a:gd name="adj1" fmla="val 667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0855ADE-4AC4-4641-B8F0-3FCD2301AB89}">
      <dsp:nvSpPr>
        <dsp:cNvPr id="0" name=""/>
        <dsp:cNvSpPr/>
      </dsp:nvSpPr>
      <dsp:spPr>
        <a:xfrm>
          <a:off x="1420" y="2760172"/>
          <a:ext cx="3523812" cy="880953"/>
        </a:xfrm>
        <a:prstGeom prst="roundRect">
          <a:avLst>
            <a:gd name="adj" fmla="val 1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2200" kern="1200" dirty="0" smtClean="0"/>
            <a:t>პროგნოზი - 2025 </a:t>
          </a:r>
        </a:p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 smtClean="0"/>
            <a:t>1040</a:t>
          </a:r>
          <a:endParaRPr lang="en-US" sz="2200" kern="1200" dirty="0"/>
        </a:p>
      </dsp:txBody>
      <dsp:txXfrm>
        <a:off x="27222" y="2785974"/>
        <a:ext cx="3472208" cy="829349"/>
      </dsp:txXfrm>
    </dsp:sp>
    <dsp:sp modelId="{C770791B-0B13-400C-AA8B-F28EDC60BD93}">
      <dsp:nvSpPr>
        <dsp:cNvPr id="0" name=""/>
        <dsp:cNvSpPr/>
      </dsp:nvSpPr>
      <dsp:spPr>
        <a:xfrm>
          <a:off x="4018566" y="381599"/>
          <a:ext cx="3523812" cy="88095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9210" tIns="29210" rIns="29210" bIns="2921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2300" kern="1200" dirty="0" smtClean="0"/>
            <a:t>გრძელვადიანი მოვლის/ საცხოვრისის საწოლები</a:t>
          </a:r>
          <a:endParaRPr lang="en-US" sz="2300" kern="1200" dirty="0"/>
        </a:p>
      </dsp:txBody>
      <dsp:txXfrm>
        <a:off x="4044368" y="407401"/>
        <a:ext cx="3472208" cy="829349"/>
      </dsp:txXfrm>
    </dsp:sp>
    <dsp:sp modelId="{1DC23F45-60BF-4356-8B45-517936B3C4F3}">
      <dsp:nvSpPr>
        <dsp:cNvPr id="0" name=""/>
        <dsp:cNvSpPr/>
      </dsp:nvSpPr>
      <dsp:spPr>
        <a:xfrm rot="5400000">
          <a:off x="5703389" y="1339635"/>
          <a:ext cx="154166" cy="154166"/>
        </a:xfrm>
        <a:prstGeom prst="rightArrow">
          <a:avLst>
            <a:gd name="adj1" fmla="val 667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DF95B7E-A218-4A03-836B-944DAB266DD1}">
      <dsp:nvSpPr>
        <dsp:cNvPr id="0" name=""/>
        <dsp:cNvSpPr/>
      </dsp:nvSpPr>
      <dsp:spPr>
        <a:xfrm>
          <a:off x="4018566" y="1570885"/>
          <a:ext cx="3523812" cy="880953"/>
        </a:xfrm>
        <a:prstGeom prst="roundRect">
          <a:avLst>
            <a:gd name="adj" fmla="val 1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2200" kern="1200" dirty="0" smtClean="0"/>
            <a:t>არსებული</a:t>
          </a:r>
          <a:r>
            <a:rPr lang="en-US" sz="2200" kern="1200" dirty="0" smtClean="0"/>
            <a:t>: 100</a:t>
          </a:r>
          <a:endParaRPr lang="en-US" sz="2200" kern="1200" dirty="0"/>
        </a:p>
      </dsp:txBody>
      <dsp:txXfrm>
        <a:off x="4044368" y="1596687"/>
        <a:ext cx="3472208" cy="829349"/>
      </dsp:txXfrm>
    </dsp:sp>
    <dsp:sp modelId="{6D1D44DC-34DC-4310-BFBD-F2F3EEF5A144}">
      <dsp:nvSpPr>
        <dsp:cNvPr id="0" name=""/>
        <dsp:cNvSpPr/>
      </dsp:nvSpPr>
      <dsp:spPr>
        <a:xfrm rot="5400000">
          <a:off x="5703389" y="2528922"/>
          <a:ext cx="154166" cy="154166"/>
        </a:xfrm>
        <a:prstGeom prst="rightArrow">
          <a:avLst>
            <a:gd name="adj1" fmla="val 667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16BB7AE-652F-4BB8-89D1-5DDBDEFFAC1F}">
      <dsp:nvSpPr>
        <dsp:cNvPr id="0" name=""/>
        <dsp:cNvSpPr/>
      </dsp:nvSpPr>
      <dsp:spPr>
        <a:xfrm>
          <a:off x="4018566" y="2760172"/>
          <a:ext cx="3523812" cy="880953"/>
        </a:xfrm>
        <a:prstGeom prst="roundRect">
          <a:avLst>
            <a:gd name="adj" fmla="val 1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2200" kern="1200" dirty="0" smtClean="0"/>
            <a:t>პროგნოზი 2025 </a:t>
          </a:r>
        </a:p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 smtClean="0"/>
            <a:t>445</a:t>
          </a:r>
          <a:endParaRPr lang="en-US" sz="2200" kern="1200" dirty="0"/>
        </a:p>
      </dsp:txBody>
      <dsp:txXfrm>
        <a:off x="4044368" y="2785974"/>
        <a:ext cx="3472208" cy="82934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Process1">
  <dgm:title val=""/>
  <dgm:desc val=""/>
  <dgm:catLst>
    <dgm:cat type="process" pri="1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1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2"/>
      </dgm:ptLst>
      <dgm:cxnLst>
        <dgm:cxn modelId="3" srcId="0" destId="1" srcOrd="0" destOrd="0"/>
        <dgm:cxn modelId="4" srcId="0" destId="2" srcOrd="0" destOrd="0"/>
        <dgm:cxn modelId="5" srcId="1" destId="11" srcOrd="0" destOrd="0"/>
        <dgm:cxn modelId="6" srcId="2" destId="2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51" srcId="1" destId="11" srcOrd="0" destOrd="0"/>
        <dgm:cxn modelId="61" srcId="2" destId="21" srcOrd="0" destOrd="0"/>
        <dgm:cxn modelId="71" srcId="3" destId="31" srcOrd="0" destOrd="0"/>
        <dgm:cxn modelId="81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L"/>
          <dgm:param type="vertAlign" val="mid"/>
          <dgm:param type="nodeHorzAlign" val="l"/>
          <dgm:param type="nodeVertAlign" val="t"/>
          <dgm:param type="fallback" val="2D"/>
        </dgm:alg>
      </dgm:if>
      <dgm:else name="Name3">
        <dgm:alg type="lin">
          <dgm:param type="linDir" val="fromR"/>
          <dgm:param type="vertAlign" val="mid"/>
          <dgm:param type="nodeHorzAlign" val="r"/>
          <dgm:param type="nodeVertAlign" val="t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header" refType="h"/>
      <dgm:constr type="w" for="des" forName="header" refType="h" refFor="des" refForName="header" op="equ" fact="4"/>
      <dgm:constr type="h" for="des" forName="child" refType="h" refFor="des" refForName="header" op="equ"/>
      <dgm:constr type="w" for="des" forName="child" refType="w" refFor="des" refForName="header" op="equ"/>
      <dgm:constr type="w" for="ch" forName="hSp" refType="w" refFor="des" refForName="header" op="equ" fact="0.14"/>
      <dgm:constr type="h" for="des" forName="parTrans" refType="h" refFor="des" refForName="header" op="equ" fact="0.35"/>
      <dgm:constr type="h" for="des" forName="sibTrans" refType="h" refFor="des" refForName="parTrans" op="equ"/>
      <dgm:constr type="primFontSz" for="des" forName="child" op="equ" val="65"/>
      <dgm:constr type="primFontSz" for="des" forName="header" op="equ" val="65"/>
    </dgm:constrLst>
    <dgm:ruleLst/>
    <dgm:forEach name="Name4" axis="ch" ptType="node">
      <dgm:layoutNode name="vertFlow">
        <dgm:choose name="Name5">
          <dgm:if name="Name6" func="var" arg="dir" op="equ" val="norm">
            <dgm:alg type="lin">
              <dgm:param type="linDir" val="fromT"/>
              <dgm:param type="nodeHorzAlign" val="ctr"/>
              <dgm:param type="nodeVertAlign" val="t"/>
              <dgm:param type="fallback" val="2D"/>
            </dgm:alg>
          </dgm:if>
          <dgm:else name="Name7">
            <dgm:alg type="lin">
              <dgm:param type="linDir" val="fromT"/>
              <dgm:param type="nodeHorzAlign" val="ctr"/>
              <dgm:param type="nodeVertAlign" val="t"/>
              <dgm:param type="fallback" val="2D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header" styleLbl="node1"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forEach name="Name8" axis="ch" ptType="parTrans" cnt="1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w" refType="h"/>
              <dgm:constr type="connDist"/>
              <dgm:constr type="wArH" refType="h" fact="0.25"/>
              <dgm:constr type="hArH" refType="wArH" fact="2"/>
              <dgm:constr type="stemThick" refType="hArH" fact="0.667"/>
              <dgm:constr type="begPad" refType="connDist" fact="0.25"/>
              <dgm:constr type="endPad" refType="connDist" fact="0.25"/>
            </dgm:constrLst>
            <dgm:ruleLst/>
          </dgm:layoutNode>
        </dgm:forEach>
        <dgm:forEach name="Name9" axis="ch" ptType="node">
          <dgm:layoutNode name="child" styleLbl="alignAccFollowNode1">
            <dgm:varLst>
              <dgm:chMax val="0"/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  <dgm:forEach name="Name10" axis="followSib" ptType="sibTrans" cnt="1">
            <dgm:layoutNode name="sibTrans" styleLbl="sibTrans2D1">
              <dgm:alg type="conn">
                <dgm:param type="begPts" val="auto"/>
                <dgm:param type="endPts" val="auto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w" refType="h"/>
                <dgm:constr type="connDist"/>
                <dgm:constr type="wArH" refType="h" fact="0.25"/>
                <dgm:constr type="hArH" refType="wArH" fact="2"/>
                <dgm:constr type="stemThick" refType="hArH" fact="0.667"/>
                <dgm:constr type="begPad" refType="w" fact="0.25"/>
                <dgm:constr type="endPad" refType="w" fact="0.25"/>
              </dgm:constrLst>
              <dgm:ruleLst/>
            </dgm:layoutNode>
          </dgm:forEach>
        </dgm:forEach>
      </dgm:layoutNode>
      <dgm:choose name="Name11">
        <dgm:if name="Name12" axis="self" ptType="node" func="revPos" op="gte" val="2">
          <dgm:layoutNode name="hSp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3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2B5006-ADA9-46A0-BE5E-6423E251A5E0}" type="datetimeFigureOut">
              <a:rPr lang="en-US" smtClean="0"/>
              <a:t>01-Aug-19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7C480E4-8D3B-4906-ACBA-E271BE478B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31451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2960" y="758952"/>
            <a:ext cx="75438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5038" y="4455621"/>
            <a:ext cx="75438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B934B-0E7B-4EDA-9C94-AABCB38680A9}" type="datetimeFigureOut">
              <a:rPr lang="en-US" smtClean="0"/>
              <a:t>01-Aug-19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AF628-BF90-4AF0-A964-41BC46D61E68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43130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B934B-0E7B-4EDA-9C94-AABCB38680A9}" type="datetimeFigureOut">
              <a:rPr lang="en-US" smtClean="0"/>
              <a:t>01-Aug-19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AF628-BF90-4AF0-A964-41BC46D61E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98788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412302"/>
            <a:ext cx="1971675" cy="575989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412302"/>
            <a:ext cx="5800725" cy="5759898"/>
          </a:xfrm>
        </p:spPr>
        <p:txBody>
          <a:bodyPr vert="eaVert" lIns="45720" tIns="0" rIns="45720" bIns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B934B-0E7B-4EDA-9C94-AABCB38680A9}" type="datetimeFigureOut">
              <a:rPr lang="en-US" smtClean="0"/>
              <a:t>01-Aug-19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AF628-BF90-4AF0-A964-41BC46D61E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48345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B934B-0E7B-4EDA-9C94-AABCB38680A9}" type="datetimeFigureOut">
              <a:rPr lang="en-US" smtClean="0"/>
              <a:t>01-Aug-19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AF628-BF90-4AF0-A964-41BC46D61E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62546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758952"/>
            <a:ext cx="75438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4453128"/>
            <a:ext cx="75438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B934B-0E7B-4EDA-9C94-AABCB38680A9}" type="datetimeFigureOut">
              <a:rPr lang="en-US" smtClean="0"/>
              <a:t>01-Aug-19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AF628-BF90-4AF0-A964-41BC46D61E68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242389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845734"/>
            <a:ext cx="3703320" cy="402336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440" y="1845735"/>
            <a:ext cx="3703320" cy="402336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B934B-0E7B-4EDA-9C94-AABCB38680A9}" type="datetimeFigureOut">
              <a:rPr lang="en-US" smtClean="0"/>
              <a:t>01-Aug-19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AF628-BF90-4AF0-A964-41BC46D61E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11573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2960" y="2582334"/>
            <a:ext cx="3703320" cy="337820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44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2582334"/>
            <a:ext cx="3703320" cy="337820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B934B-0E7B-4EDA-9C94-AABCB38680A9}" type="datetimeFigureOut">
              <a:rPr lang="en-US" smtClean="0"/>
              <a:t>01-Aug-19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AF628-BF90-4AF0-A964-41BC46D61E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31484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B934B-0E7B-4EDA-9C94-AABCB38680A9}" type="datetimeFigureOut">
              <a:rPr lang="en-US" smtClean="0"/>
              <a:t>01-Aug-19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AF628-BF90-4AF0-A964-41BC46D61E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06577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B934B-0E7B-4EDA-9C94-AABCB38680A9}" type="datetimeFigureOut">
              <a:rPr lang="en-US" smtClean="0"/>
              <a:t>01-Aug-19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AF628-BF90-4AF0-A964-41BC46D61E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13318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3" y="0"/>
            <a:ext cx="3038093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3030053" y="0"/>
            <a:ext cx="48006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594359"/>
            <a:ext cx="24003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00450" y="731520"/>
            <a:ext cx="4869180" cy="525780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926080"/>
            <a:ext cx="24003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49134" y="6459786"/>
            <a:ext cx="1963883" cy="365125"/>
          </a:xfrm>
        </p:spPr>
        <p:txBody>
          <a:bodyPr/>
          <a:lstStyle>
            <a:lvl1pPr algn="l">
              <a:defRPr/>
            </a:lvl1pPr>
          </a:lstStyle>
          <a:p>
            <a:fld id="{C8EB934B-0E7B-4EDA-9C94-AABCB38680A9}" type="datetimeFigureOut">
              <a:rPr lang="en-US" smtClean="0"/>
              <a:t>01-Aug-19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600450" y="6459786"/>
            <a:ext cx="348615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1AF628-BF90-4AF0-A964-41BC46D61E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07961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9141619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2" y="491507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5074920"/>
            <a:ext cx="7585234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" y="0"/>
            <a:ext cx="9143989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2960" y="5907024"/>
            <a:ext cx="7589520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B934B-0E7B-4EDA-9C94-AABCB38680A9}" type="datetimeFigureOut">
              <a:rPr lang="en-US" smtClean="0"/>
              <a:t>01-Aug-19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AF628-BF90-4AF0-A964-41BC46D61E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66095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6400800"/>
            <a:ext cx="9144001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5"/>
            <a:ext cx="9144001" cy="6599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59" y="1845734"/>
            <a:ext cx="7543801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2961" y="6459786"/>
            <a:ext cx="18542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C8EB934B-0E7B-4EDA-9C94-AABCB38680A9}" type="datetimeFigureOut">
              <a:rPr lang="en-US" smtClean="0"/>
              <a:t>01-Aug-19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64639" y="6459786"/>
            <a:ext cx="36171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425344" y="6459786"/>
            <a:ext cx="98401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871AF628-BF90-4AF0-A964-41BC46D61E68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895149" y="1737845"/>
            <a:ext cx="74752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393791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28600"/>
            <a:ext cx="8473440" cy="1450757"/>
          </a:xfrm>
        </p:spPr>
        <p:txBody>
          <a:bodyPr>
            <a:noAutofit/>
          </a:bodyPr>
          <a:lstStyle/>
          <a:p>
            <a:r>
              <a:rPr lang="ka-GE" sz="3200" dirty="0" smtClean="0"/>
              <a:t>ფსიქიკური ჯანმრთელობის სერვისებისთვის მწვავე და გრძელვადიანი მოვლის ინფრასტრუქტურის საჭიროება </a:t>
            </a:r>
            <a:endParaRPr lang="en-US" sz="32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43666966"/>
              </p:ext>
            </p:extLst>
          </p:nvPr>
        </p:nvGraphicFramePr>
        <p:xfrm>
          <a:off x="822325" y="1846263"/>
          <a:ext cx="7543800" cy="40227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9198059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0"/>
            <a:ext cx="7543800" cy="1450757"/>
          </a:xfrm>
        </p:spPr>
        <p:txBody>
          <a:bodyPr>
            <a:normAutofit/>
          </a:bodyPr>
          <a:lstStyle/>
          <a:p>
            <a:r>
              <a:rPr lang="ka-GE" sz="3200" dirty="0" smtClean="0"/>
              <a:t>აღჭურვა-რეაბილიტაცია, სერვისების განვითარება - 2019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828800"/>
            <a:ext cx="7711441" cy="4402666"/>
          </a:xfrm>
        </p:spPr>
        <p:txBody>
          <a:bodyPr>
            <a:normAutofit fontScale="92500" lnSpcReduction="20000"/>
          </a:bodyPr>
          <a:lstStyle/>
          <a:p>
            <a:pPr marL="231775" indent="-231775">
              <a:buFont typeface="Wingdings" panose="05000000000000000000" pitchFamily="2" charset="2"/>
              <a:buChar char="§"/>
            </a:pPr>
            <a:r>
              <a:rPr lang="ka-GE" dirty="0"/>
              <a:t>შპს აღმოსავლეთ საქართველოს ფსიქიკური ჯანმრთელობის </a:t>
            </a:r>
            <a:r>
              <a:rPr lang="ka-GE" dirty="0" smtClean="0"/>
              <a:t>ცენტრის ბედიანის კლინიკის პაციენტების გადაყვანა სხვადასხვა დაწესებულებებში</a:t>
            </a:r>
          </a:p>
          <a:p>
            <a:pPr marL="231775" indent="-231775">
              <a:buFont typeface="Wingdings" panose="05000000000000000000" pitchFamily="2" charset="2"/>
              <a:buChar char="§"/>
            </a:pPr>
            <a:r>
              <a:rPr lang="ka-GE" dirty="0" smtClean="0"/>
              <a:t>შპს </a:t>
            </a:r>
            <a:r>
              <a:rPr lang="ka-GE" dirty="0"/>
              <a:t>აღმოსავლეთ საქართველოს ფსიქიკური ჯანმრთელობის ცენტრი - </a:t>
            </a:r>
            <a:r>
              <a:rPr lang="ka-GE" dirty="0" smtClean="0"/>
              <a:t>სურამის კლინიკის რეაბილიტაცია (</a:t>
            </a:r>
            <a:r>
              <a:rPr lang="ka-GE" dirty="0" smtClean="0">
                <a:cs typeface="Arial"/>
              </a:rPr>
              <a:t>≈</a:t>
            </a:r>
            <a:r>
              <a:rPr lang="ka-GE" dirty="0" smtClean="0"/>
              <a:t>59,000)</a:t>
            </a:r>
          </a:p>
          <a:p>
            <a:pPr marL="231775" indent="-231775">
              <a:buFont typeface="Wingdings" panose="05000000000000000000" pitchFamily="2" charset="2"/>
              <a:buChar char="§"/>
            </a:pPr>
            <a:r>
              <a:rPr lang="ka-GE" dirty="0" smtClean="0"/>
              <a:t>ქ. რუსთავში საცხოვრისის მშენებლობა და აღჭურვა (</a:t>
            </a:r>
            <a:r>
              <a:rPr lang="ka-GE" dirty="0">
                <a:cs typeface="Arial"/>
              </a:rPr>
              <a:t>≈ </a:t>
            </a:r>
            <a:r>
              <a:rPr lang="ka-GE" dirty="0" smtClean="0"/>
              <a:t>200,000 ლარი)</a:t>
            </a:r>
          </a:p>
          <a:p>
            <a:pPr marL="231775" indent="-231775">
              <a:buFont typeface="Wingdings" panose="05000000000000000000" pitchFamily="2" charset="2"/>
              <a:buChar char="§"/>
            </a:pPr>
            <a:r>
              <a:rPr lang="ka-GE" dirty="0"/>
              <a:t>შპს „ფსიქიკური ჯანმრთელობისა და ნარკომანიის პრევენციის </a:t>
            </a:r>
            <a:r>
              <a:rPr lang="ka-GE" dirty="0" smtClean="0"/>
              <a:t>ცენტრის“ რეაბილიტაცია (</a:t>
            </a:r>
            <a:r>
              <a:rPr lang="ka-GE" dirty="0">
                <a:cs typeface="Arial"/>
              </a:rPr>
              <a:t>≈ </a:t>
            </a:r>
            <a:r>
              <a:rPr lang="ka-GE" dirty="0" smtClean="0"/>
              <a:t>100,000 ლარი)</a:t>
            </a:r>
          </a:p>
          <a:p>
            <a:pPr marL="231775" indent="-231775">
              <a:buFont typeface="Wingdings" panose="05000000000000000000" pitchFamily="2" charset="2"/>
              <a:buChar char="§"/>
            </a:pPr>
            <a:r>
              <a:rPr lang="ka-GE" dirty="0"/>
              <a:t>24 საწოლიანი </a:t>
            </a:r>
            <a:r>
              <a:rPr lang="ka-GE" dirty="0" smtClean="0"/>
              <a:t>გრძელვადიანი </a:t>
            </a:r>
            <a:r>
              <a:rPr lang="ka-GE" dirty="0"/>
              <a:t>ზრუნვის საცხოვრისი (ტყვიავი?!) </a:t>
            </a:r>
            <a:r>
              <a:rPr lang="ka-GE" dirty="0" smtClean="0"/>
              <a:t>– </a:t>
            </a:r>
          </a:p>
          <a:p>
            <a:pPr marL="231775" indent="-231775">
              <a:buFont typeface="Wingdings" panose="05000000000000000000" pitchFamily="2" charset="2"/>
              <a:buChar char="§"/>
            </a:pPr>
            <a:r>
              <a:rPr lang="ka-GE" dirty="0" smtClean="0"/>
              <a:t>15 ბენეფიციარის მომსახურების ხარჯები უკვე არსებულ საოჯახო ტიპის სახლებში (1 ბენეფიციარის სერვისი თვეში 900 ლარი)</a:t>
            </a:r>
          </a:p>
          <a:p>
            <a:pPr marL="231775" indent="-231775">
              <a:buFont typeface="Wingdings" panose="05000000000000000000" pitchFamily="2" charset="2"/>
              <a:buChar char="§"/>
            </a:pPr>
            <a:r>
              <a:rPr lang="ka-GE" dirty="0" smtClean="0"/>
              <a:t>10 ბენეფიციარისთვის საოჯახო სახლების მშენებლობა, ბენეფიციართა </a:t>
            </a:r>
            <a:r>
              <a:rPr lang="ka-GE" dirty="0"/>
              <a:t>მომსახურების ხარჯები </a:t>
            </a:r>
            <a:endParaRPr lang="ka-GE" dirty="0" smtClean="0"/>
          </a:p>
          <a:p>
            <a:pPr marL="231775" indent="-231775">
              <a:buFont typeface="Wingdings" panose="05000000000000000000" pitchFamily="2" charset="2"/>
              <a:buChar char="§"/>
            </a:pPr>
            <a:r>
              <a:rPr lang="ka-GE" dirty="0" smtClean="0"/>
              <a:t>სათემო ამბულატორიული გუნდი - </a:t>
            </a:r>
            <a:r>
              <a:rPr lang="ka-GE" dirty="0" smtClean="0"/>
              <a:t>(</a:t>
            </a:r>
            <a:r>
              <a:rPr lang="ka-GE" dirty="0" smtClean="0"/>
              <a:t>ამჟამად </a:t>
            </a:r>
            <a:r>
              <a:rPr lang="ka-GE" dirty="0" smtClean="0"/>
              <a:t>31 გუნდი)</a:t>
            </a:r>
            <a:endParaRPr lang="ka-GE" dirty="0"/>
          </a:p>
          <a:p>
            <a:pPr marL="0" indent="0">
              <a:buNone/>
            </a:pPr>
            <a:endParaRPr lang="ka-GE" dirty="0" smtClean="0"/>
          </a:p>
          <a:p>
            <a:pPr marL="231775" indent="-231775">
              <a:buFont typeface="Wingdings" panose="05000000000000000000" pitchFamily="2" charset="2"/>
              <a:buChar char="§"/>
            </a:pPr>
            <a:endParaRPr lang="ka-GE" dirty="0"/>
          </a:p>
          <a:p>
            <a:pPr marL="231775" indent="-231775">
              <a:buFont typeface="Wingdings" panose="05000000000000000000" pitchFamily="2" charset="2"/>
              <a:buChar char="§"/>
            </a:pPr>
            <a:endParaRPr lang="ka-GE" dirty="0" smtClean="0"/>
          </a:p>
          <a:p>
            <a:pPr marL="231775" indent="-231775">
              <a:buFont typeface="Wingdings" panose="05000000000000000000" pitchFamily="2" charset="2"/>
              <a:buChar char="§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48186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a-GE" sz="3200" dirty="0" smtClean="0"/>
              <a:t>აღჭურვა-რეაბილიტაცია, სერვისის განვითარება - 2020 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88324" y="2057400"/>
            <a:ext cx="7543801" cy="4023360"/>
          </a:xfrm>
        </p:spPr>
        <p:txBody>
          <a:bodyPr>
            <a:normAutofit/>
          </a:bodyPr>
          <a:lstStyle/>
          <a:p>
            <a:pPr marL="231775" indent="-231775">
              <a:buFont typeface="Wingdings" panose="05000000000000000000" pitchFamily="2" charset="2"/>
              <a:buChar char="§"/>
            </a:pPr>
            <a:r>
              <a:rPr lang="en-US" sz="2400" dirty="0" err="1" smtClean="0"/>
              <a:t>შპს</a:t>
            </a:r>
            <a:r>
              <a:rPr lang="en-US" sz="2400" dirty="0" smtClean="0"/>
              <a:t> </a:t>
            </a:r>
            <a:r>
              <a:rPr lang="en-US" sz="2400" dirty="0"/>
              <a:t>„</a:t>
            </a:r>
            <a:r>
              <a:rPr lang="en-US" sz="2400" dirty="0" err="1"/>
              <a:t>ქალაქ</a:t>
            </a:r>
            <a:r>
              <a:rPr lang="en-US" sz="2400" dirty="0"/>
              <a:t> </a:t>
            </a:r>
            <a:r>
              <a:rPr lang="en-US" sz="2400" dirty="0" err="1"/>
              <a:t>თბილისის</a:t>
            </a:r>
            <a:r>
              <a:rPr lang="en-US" sz="2400" dirty="0"/>
              <a:t> </a:t>
            </a:r>
            <a:r>
              <a:rPr lang="en-US" sz="2400" dirty="0" err="1"/>
              <a:t>ფსიქიკური</a:t>
            </a:r>
            <a:r>
              <a:rPr lang="en-US" sz="2400" dirty="0"/>
              <a:t> </a:t>
            </a:r>
            <a:r>
              <a:rPr lang="en-US" sz="2400" dirty="0" err="1"/>
              <a:t>ჯანმრთელობის</a:t>
            </a:r>
            <a:r>
              <a:rPr lang="en-US" sz="2400" dirty="0"/>
              <a:t> </a:t>
            </a:r>
            <a:r>
              <a:rPr lang="en-US" sz="2400" dirty="0" err="1" smtClean="0"/>
              <a:t>ცენტრი</a:t>
            </a:r>
            <a:r>
              <a:rPr lang="ka-GE" sz="2400" dirty="0" smtClean="0"/>
              <a:t>ს</a:t>
            </a:r>
            <a:r>
              <a:rPr lang="en-US" sz="2400" dirty="0" smtClean="0"/>
              <a:t>“ </a:t>
            </a:r>
            <a:r>
              <a:rPr lang="ka-GE" sz="2400" dirty="0" smtClean="0"/>
              <a:t> რეაბილიტაცია</a:t>
            </a:r>
          </a:p>
          <a:p>
            <a:pPr marL="231775" indent="-231775">
              <a:buFont typeface="Wingdings" panose="05000000000000000000" pitchFamily="2" charset="2"/>
              <a:buChar char="§"/>
            </a:pPr>
            <a:r>
              <a:rPr lang="en-US" sz="2400" dirty="0" err="1" smtClean="0"/>
              <a:t>ლანჩხუთის</a:t>
            </a:r>
            <a:r>
              <a:rPr lang="en-US" sz="2400" dirty="0" smtClean="0"/>
              <a:t> </a:t>
            </a:r>
            <a:r>
              <a:rPr lang="en-US" sz="2400" dirty="0" err="1"/>
              <a:t>ფსიქონევროლოგიური</a:t>
            </a:r>
            <a:r>
              <a:rPr lang="en-US" sz="2400" dirty="0"/>
              <a:t> </a:t>
            </a:r>
            <a:r>
              <a:rPr lang="en-US" sz="2400" dirty="0" err="1"/>
              <a:t>დისპანსერი</a:t>
            </a:r>
            <a:r>
              <a:rPr lang="en-US" sz="2400" dirty="0"/>
              <a:t> </a:t>
            </a:r>
            <a:r>
              <a:rPr lang="ka-GE" sz="2400" dirty="0" smtClean="0"/>
              <a:t> </a:t>
            </a:r>
            <a:r>
              <a:rPr lang="en-US" sz="2400" dirty="0" err="1" smtClean="0"/>
              <a:t>შპს</a:t>
            </a:r>
            <a:r>
              <a:rPr lang="en-US" sz="2400" dirty="0" smtClean="0"/>
              <a:t> </a:t>
            </a:r>
            <a:r>
              <a:rPr lang="en-US" sz="2400" dirty="0"/>
              <a:t>„</a:t>
            </a:r>
            <a:r>
              <a:rPr lang="en-US" sz="2400" dirty="0" err="1"/>
              <a:t>ნევრონი</a:t>
            </a:r>
            <a:r>
              <a:rPr lang="en-US" sz="2400" dirty="0" smtClean="0"/>
              <a:t>“</a:t>
            </a:r>
            <a:r>
              <a:rPr lang="ka-GE" sz="2400" dirty="0" smtClean="0"/>
              <a:t> (2020) (სამსჯელოა საცხოვრისად გადაკეთება)</a:t>
            </a:r>
          </a:p>
          <a:p>
            <a:pPr marL="231775" indent="-231775">
              <a:buFont typeface="Wingdings" panose="05000000000000000000" pitchFamily="2" charset="2"/>
              <a:buChar char="§"/>
            </a:pPr>
            <a:r>
              <a:rPr lang="ka-GE" sz="2400" dirty="0" smtClean="0"/>
              <a:t>24 საწოლიანი გრძელვადიანი ზრუნვის საცხოვრისი ?!</a:t>
            </a:r>
          </a:p>
          <a:p>
            <a:pPr marL="231775" indent="-231775">
              <a:buFont typeface="Wingdings" panose="05000000000000000000" pitchFamily="2" charset="2"/>
              <a:buChar char="§"/>
            </a:pPr>
            <a:r>
              <a:rPr lang="ka-GE" sz="2400" dirty="0" smtClean="0"/>
              <a:t>საოჯახო </a:t>
            </a:r>
            <a:r>
              <a:rPr lang="ka-GE" sz="2400" dirty="0"/>
              <a:t>ტიპის საცხოვრისების მშენებლობა </a:t>
            </a:r>
            <a:endParaRPr lang="ka-GE" sz="2400" dirty="0" smtClean="0"/>
          </a:p>
          <a:p>
            <a:pPr marL="231775" indent="-231775">
              <a:buFont typeface="Wingdings" panose="05000000000000000000" pitchFamily="2" charset="2"/>
              <a:buChar char="§"/>
            </a:pPr>
            <a:r>
              <a:rPr lang="ka-GE" sz="2400" dirty="0" smtClean="0"/>
              <a:t>სათემო ამბულატორიული გუნდი - 9 ახალი გუნდი</a:t>
            </a:r>
          </a:p>
          <a:p>
            <a:endParaRPr lang="ka-GE" sz="2400" dirty="0" smtClean="0"/>
          </a:p>
          <a:p>
            <a:pPr marL="457200" lvl="1" indent="0">
              <a:buNone/>
            </a:pPr>
            <a:endParaRPr lang="ka-GE" sz="2000" dirty="0" smtClean="0"/>
          </a:p>
        </p:txBody>
      </p:sp>
    </p:spTree>
    <p:extLst>
      <p:ext uri="{BB962C8B-B14F-4D97-AF65-F5344CB8AC3E}">
        <p14:creationId xmlns:p14="http://schemas.microsoft.com/office/powerpoint/2010/main" val="6437439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Retrospect">
  <a:themeElements>
    <a:clrScheme name="Retrospect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6B9F25"/>
      </a:hlink>
      <a:folHlink>
        <a:srgbClr val="B26B02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Retrospect" id="{5F128B03-DCCA-4EEB-AB3B-CF2899314A46}" vid="{D26EA377-59BD-4C9C-9D94-EE8416EE4C79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132</TotalTime>
  <Words>181</Words>
  <Application>Microsoft Office PowerPoint</Application>
  <PresentationFormat>On-screen Show (4:3)</PresentationFormat>
  <Paragraphs>26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Retrospect</vt:lpstr>
      <vt:lpstr>ფსიქიკური ჯანმრთელობის სერვისებისთვის მწვავე და გრძელვადიანი მოვლის ინფრასტრუქტურის საჭიროება </vt:lpstr>
      <vt:lpstr>აღჭურვა-რეაბილიტაცია, სერვისების განვითარება - 2019</vt:lpstr>
      <vt:lpstr>აღჭურვა-რეაბილიტაცია, სერვისის განვითარება - 2020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ინფრასტრუქტურის განვითარება</dc:title>
  <dc:creator>Ketevan Goginashvili</dc:creator>
  <cp:lastModifiedBy>Ketevan Goginashvili</cp:lastModifiedBy>
  <cp:revision>22</cp:revision>
  <dcterms:created xsi:type="dcterms:W3CDTF">2019-04-30T14:46:52Z</dcterms:created>
  <dcterms:modified xsi:type="dcterms:W3CDTF">2019-08-01T09:33:52Z</dcterms:modified>
</cp:coreProperties>
</file>