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f" ContentType="image/tif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7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0" r:id="rId2"/>
    <p:sldId id="261" r:id="rId3"/>
    <p:sldId id="258" r:id="rId4"/>
    <p:sldId id="259" r:id="rId5"/>
    <p:sldId id="257" r:id="rId6"/>
    <p:sldId id="265" r:id="rId7"/>
    <p:sldId id="267" r:id="rId8"/>
    <p:sldId id="271" r:id="rId9"/>
    <p:sldId id="268" r:id="rId10"/>
    <p:sldId id="269" r:id="rId11"/>
    <p:sldId id="270" r:id="rId12"/>
    <p:sldId id="262" r:id="rId13"/>
    <p:sldId id="266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-54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5.xlsx"/><Relationship Id="rId4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რეგისტრირებულ მოსარგებლეთა თანაფარდობა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solidFill>
            <a:srgbClr val="002060"/>
          </a:solidFill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350-4BF4-B307-2FDAEC4FD542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350-4BF4-B307-2FDAEC4FD542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350-4BF4-B307-2FDAEC4FD542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350-4BF4-B307-2FDAEC4FD54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სოციალურად დაუცველი</c:v>
                </c:pt>
                <c:pt idx="1">
                  <c:v>საპენსიო ასაკის</c:v>
                </c:pt>
                <c:pt idx="2">
                  <c:v>შშმ პირი</c:v>
                </c:pt>
                <c:pt idx="3">
                  <c:v>სხვა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11669</c:v>
                </c:pt>
                <c:pt idx="1">
                  <c:v>22755</c:v>
                </c:pt>
                <c:pt idx="2">
                  <c:v>1839</c:v>
                </c:pt>
                <c:pt idx="3">
                  <c:v>392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5D-4129-AB4D-A8A9DD6226A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dirty="0">
                <a:solidFill>
                  <a:schemeClr val="accent1">
                    <a:lumMod val="50000"/>
                  </a:schemeClr>
                </a:solidFill>
              </a:rPr>
              <a:t>პროგრამის </a:t>
            </a: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ბიუჯეტი,</a:t>
            </a:r>
          </a:p>
          <a:p>
            <a:pPr>
              <a:defRPr sz="14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1400" dirty="0">
                <a:solidFill>
                  <a:schemeClr val="accent1">
                    <a:lumMod val="50000"/>
                  </a:schemeClr>
                </a:solidFill>
              </a:rPr>
              <a:t>2019 წელი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c:rich>
      </c:tx>
      <c:layout>
        <c:manualLayout>
          <c:xMode val="edge"/>
          <c:yMode val="edge"/>
          <c:x val="0.144678704225222"/>
          <c:y val="2.9976504355191565E-2"/>
        </c:manualLayout>
      </c:layout>
      <c:overlay val="0"/>
      <c:spPr>
        <a:noFill/>
        <a:ln>
          <a:solidFill>
            <a:srgbClr val="002060"/>
          </a:solidFill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3.9877586940704E-2"/>
          <c:y val="4.2823577650273663E-2"/>
          <c:w val="0.92024482611859204"/>
          <c:h val="0.7924600830305335"/>
        </c:manualLayout>
      </c:layout>
      <c:ofPieChart>
        <c:ofPieType val="pie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2FF5-46DD-A9F5-955BAE45751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FF5-46DD-A9F5-955BAE45751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FF5-46DD-A9F5-955BAE45751D}"/>
              </c:ext>
            </c:extLst>
          </c:dPt>
          <c:dLbls>
            <c:dLbl>
              <c:idx val="0"/>
              <c:layout>
                <c:manualLayout>
                  <c:x val="0.10685717170497323"/>
                  <c:y val="0.146023679078085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7761912256684224"/>
                      <c:h val="0.180929615572406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2FF5-46DD-A9F5-955BAE45751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34015916803420648"/>
                  <c:y val="-6.851772424043786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31172960796599841"/>
                      <c:h val="0.150824640484263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FF5-46DD-A9F5-955BAE4575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დამტკიცებული ბიუჯეტი</c:v>
                </c:pt>
                <c:pt idx="1">
                  <c:v>საკასო ხარჯი (20.06.19წ)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20000000</c:v>
                </c:pt>
                <c:pt idx="1">
                  <c:v>1109380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FF5-46DD-A9F5-955BAE45751D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2259007134040168E-2"/>
          <c:y val="0.71124972012937426"/>
          <c:w val="0.75491053000959185"/>
          <c:h val="0.228797271160242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მედიკამენტების ჯამური ხარჯვის (აბი/კოლოფი) ტენდენცია მიმართულებების/წლების მიხედვით</a:t>
            </a:r>
            <a:endParaRPr lang="en-US"/>
          </a:p>
        </c:rich>
      </c:tx>
      <c:layout/>
      <c:overlay val="0"/>
      <c:spPr>
        <a:noFill/>
        <a:ln>
          <a:solidFill>
            <a:srgbClr val="002060"/>
          </a:solidFill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2017 (6 თვე)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გულ-სისხლძარღვთა</c:v>
                </c:pt>
                <c:pt idx="1">
                  <c:v>ნევროლოგია</c:v>
                </c:pt>
                <c:pt idx="2">
                  <c:v>ფილტვის დაავადებები</c:v>
                </c:pt>
                <c:pt idx="3">
                  <c:v>დიაბეტი</c:v>
                </c:pt>
                <c:pt idx="4">
                  <c:v>ფარისებრის დაავადებები</c:v>
                </c:pt>
              </c:strCache>
            </c:strRef>
          </c:cat>
          <c:val>
            <c:numRef>
              <c:f>Sheet1!$B$2:$B$6</c:f>
              <c:numCache>
                <c:formatCode>_(* #,##0_);_(* \(#,##0\);_(* "-"??_);_(@_)</c:formatCode>
                <c:ptCount val="5"/>
                <c:pt idx="0">
                  <c:v>2847234</c:v>
                </c:pt>
                <c:pt idx="1">
                  <c:v>0</c:v>
                </c:pt>
                <c:pt idx="2">
                  <c:v>17559</c:v>
                </c:pt>
                <c:pt idx="3">
                  <c:v>1181992</c:v>
                </c:pt>
                <c:pt idx="4">
                  <c:v>160259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0DA-475B-9E7C-378A201D609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 იანვარი-აგვისტო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გულ-სისხლძარღვთა</c:v>
                </c:pt>
                <c:pt idx="1">
                  <c:v>ნევროლოგია</c:v>
                </c:pt>
                <c:pt idx="2">
                  <c:v>ფილტვის დაავადებები</c:v>
                </c:pt>
                <c:pt idx="3">
                  <c:v>დიაბეტი</c:v>
                </c:pt>
                <c:pt idx="4">
                  <c:v>ფარისებრის დაავადებები</c:v>
                </c:pt>
              </c:strCache>
            </c:strRef>
          </c:cat>
          <c:val>
            <c:numRef>
              <c:f>Sheet1!$C$2:$C$6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0DA-475B-9E7C-378A201D609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2018 სექტემბერი-დეკემბერი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გულ-სისხლძარღვთა</c:v>
                </c:pt>
                <c:pt idx="1">
                  <c:v>ნევროლოგია</c:v>
                </c:pt>
                <c:pt idx="2">
                  <c:v>ფილტვის დაავადებები</c:v>
                </c:pt>
                <c:pt idx="3">
                  <c:v>დიაბეტი</c:v>
                </c:pt>
                <c:pt idx="4">
                  <c:v>ფარისებრის დაავადებები</c:v>
                </c:pt>
              </c:strCache>
            </c:strRef>
          </c:cat>
          <c:val>
            <c:numRef>
              <c:f>Sheet1!$D$2:$D$6</c:f>
              <c:numCache>
                <c:formatCode>_(* #,##0_);_(* \(#,##0\);_(* "-"??_);_(@_)</c:formatCode>
                <c:ptCount val="5"/>
                <c:pt idx="0">
                  <c:v>4573098</c:v>
                </c:pt>
                <c:pt idx="1">
                  <c:v>20468</c:v>
                </c:pt>
                <c:pt idx="2">
                  <c:v>16592</c:v>
                </c:pt>
                <c:pt idx="3">
                  <c:v>2213724</c:v>
                </c:pt>
                <c:pt idx="4">
                  <c:v>393353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0DA-475B-9E7C-378A201D609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გულ-სისხლძარღვთა</c:v>
                </c:pt>
                <c:pt idx="1">
                  <c:v>ნევროლოგია</c:v>
                </c:pt>
                <c:pt idx="2">
                  <c:v>ფილტვის დაავადებები</c:v>
                </c:pt>
                <c:pt idx="3">
                  <c:v>დიაბეტი</c:v>
                </c:pt>
                <c:pt idx="4">
                  <c:v>ფარისებრის დაავადებები</c:v>
                </c:pt>
              </c:strCache>
            </c:strRef>
          </c:cat>
          <c:val>
            <c:numRef>
              <c:f>Sheet1!$E$2:$E$6</c:f>
              <c:numCache>
                <c:formatCode>_(* #,##0_);_(* \(#,##0\);_(* "-"??_);_(@_)</c:formatCode>
                <c:ptCount val="5"/>
                <c:pt idx="0">
                  <c:v>9231247</c:v>
                </c:pt>
                <c:pt idx="1">
                  <c:v>20468</c:v>
                </c:pt>
                <c:pt idx="2">
                  <c:v>45196</c:v>
                </c:pt>
                <c:pt idx="3">
                  <c:v>4482909</c:v>
                </c:pt>
                <c:pt idx="4">
                  <c:v>714913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0DA-475B-9E7C-378A201D609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2019 (5 თვე)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გულ-სისხლძარღვთა</c:v>
                </c:pt>
                <c:pt idx="1">
                  <c:v>ნევროლოგია</c:v>
                </c:pt>
                <c:pt idx="2">
                  <c:v>ფილტვის დაავადებები</c:v>
                </c:pt>
                <c:pt idx="3">
                  <c:v>დიაბეტი</c:v>
                </c:pt>
                <c:pt idx="4">
                  <c:v>ფარისებრის დაავადებები</c:v>
                </c:pt>
              </c:strCache>
            </c:strRef>
          </c:cat>
          <c:val>
            <c:numRef>
              <c:f>Sheet1!$F$2:$F$6</c:f>
              <c:numCache>
                <c:formatCode>_(* #,##0_);_(* \(#,##0\);_(* "-"??_);_(@_)</c:formatCode>
                <c:ptCount val="5"/>
                <c:pt idx="0">
                  <c:v>7974536</c:v>
                </c:pt>
                <c:pt idx="1">
                  <c:v>584797</c:v>
                </c:pt>
                <c:pt idx="2">
                  <c:v>28597</c:v>
                </c:pt>
                <c:pt idx="3">
                  <c:v>3584828</c:v>
                </c:pt>
                <c:pt idx="4">
                  <c:v>500966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0DA-475B-9E7C-378A201D60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84871808"/>
        <c:axId val="84885888"/>
      </c:barChart>
      <c:catAx>
        <c:axId val="84871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885888"/>
        <c:crosses val="autoZero"/>
        <c:auto val="1"/>
        <c:lblAlgn val="ctr"/>
        <c:lblOffset val="100"/>
        <c:noMultiLvlLbl val="0"/>
      </c:catAx>
      <c:valAx>
        <c:axId val="84885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871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dirty="0">
                <a:solidFill>
                  <a:schemeClr val="accent1">
                    <a:lumMod val="50000"/>
                  </a:schemeClr>
                </a:solidFill>
              </a:rPr>
              <a:t>პროგრამის </a:t>
            </a: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ბიუჯეტი,</a:t>
            </a:r>
          </a:p>
          <a:p>
            <a:pPr>
              <a:defRPr sz="14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1400" dirty="0">
                <a:solidFill>
                  <a:schemeClr val="accent1">
                    <a:lumMod val="50000"/>
                  </a:schemeClr>
                </a:solidFill>
              </a:rPr>
              <a:t>2019 წელი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c:rich>
      </c:tx>
      <c:layout>
        <c:manualLayout>
          <c:xMode val="edge"/>
          <c:yMode val="edge"/>
          <c:x val="0.144678704225222"/>
          <c:y val="2.9976504355191565E-2"/>
        </c:manualLayout>
      </c:layout>
      <c:overlay val="0"/>
      <c:spPr>
        <a:noFill/>
        <a:ln>
          <a:solidFill>
            <a:srgbClr val="002060"/>
          </a:solidFill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3.9877586940704E-2"/>
          <c:y val="4.2823577650273663E-2"/>
          <c:w val="0.92024482611859204"/>
          <c:h val="0.7924600830305335"/>
        </c:manualLayout>
      </c:layout>
      <c:ofPieChart>
        <c:ofPieType val="pie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2FF5-46DD-A9F5-955BAE45751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FF5-46DD-A9F5-955BAE45751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FF5-46DD-A9F5-955BAE45751D}"/>
              </c:ext>
            </c:extLst>
          </c:dPt>
          <c:dLbls>
            <c:dLbl>
              <c:idx val="0"/>
              <c:layout>
                <c:manualLayout>
                  <c:x val="0.10685717170497323"/>
                  <c:y val="0.146023679078085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7761912256684224"/>
                      <c:h val="0.180929615572406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2FF5-46DD-A9F5-955BAE45751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34195899971358479"/>
                  <c:y val="-9.085422087162352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5671788529016432"/>
                      <c:h val="0.1272751307528533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FF5-46DD-A9F5-955BAE4575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დამტკიცებული ბიუჯეტი </c:v>
                </c:pt>
                <c:pt idx="1">
                  <c:v>საკასო ხარჯი (პირველი კვარტალი)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11000000</c:v>
                </c:pt>
                <c:pt idx="1">
                  <c:v>962898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FF5-46DD-A9F5-955BAE45751D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2259007134040168E-2"/>
          <c:y val="0.71124972012937426"/>
          <c:w val="0.75491053000959185"/>
          <c:h val="0.228797271160242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598250218722658"/>
          <c:y val="0.12683970059298144"/>
          <c:w val="0.7004569116360454"/>
          <c:h val="0.80847438514630121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8A2-4A6E-9044-3149DD60EAC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Sheet1!$A$1:$A$9</c:f>
              <c:strCache>
                <c:ptCount val="9"/>
                <c:pt idx="0">
                  <c:v>Cured</c:v>
                </c:pt>
                <c:pt idx="1">
                  <c:v>Tested for SVR</c:v>
                </c:pt>
                <c:pt idx="2">
                  <c:v>Eligible for SVR Testing</c:v>
                </c:pt>
                <c:pt idx="3">
                  <c:v>Completed Treatment</c:v>
                </c:pt>
                <c:pt idx="4">
                  <c:v>Initiated HCV Treatment</c:v>
                </c:pt>
                <c:pt idx="5">
                  <c:v>Positive for Current HCV Infection</c:v>
                </c:pt>
                <c:pt idx="6">
                  <c:v>Tested for HCV RNA or CoreAg  </c:v>
                </c:pt>
                <c:pt idx="7">
                  <c:v>Positive Anti- HCV Test (Tx eligible)**</c:v>
                </c:pt>
                <c:pt idx="8">
                  <c:v>Positive Anti- HCV Test (Total)*</c:v>
                </c:pt>
              </c:strCache>
            </c:strRef>
          </c:cat>
          <c:val>
            <c:numRef>
              <c:f>Sheet1!$B$1:$B$9</c:f>
              <c:numCache>
                <c:formatCode>#,##0</c:formatCode>
                <c:ptCount val="9"/>
                <c:pt idx="0">
                  <c:v>37462</c:v>
                </c:pt>
                <c:pt idx="1">
                  <c:v>38205</c:v>
                </c:pt>
                <c:pt idx="2">
                  <c:v>50644</c:v>
                </c:pt>
                <c:pt idx="3">
                  <c:v>53070</c:v>
                </c:pt>
                <c:pt idx="4">
                  <c:v>57367</c:v>
                </c:pt>
                <c:pt idx="5">
                  <c:v>73362</c:v>
                </c:pt>
                <c:pt idx="6">
                  <c:v>88445</c:v>
                </c:pt>
                <c:pt idx="7">
                  <c:v>111573</c:v>
                </c:pt>
                <c:pt idx="8">
                  <c:v>115889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8A2-4A6E-9044-3149DD60EA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85795968"/>
        <c:axId val="85797504"/>
      </c:barChart>
      <c:catAx>
        <c:axId val="85795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797504"/>
        <c:crosses val="autoZero"/>
        <c:auto val="1"/>
        <c:lblAlgn val="ctr"/>
        <c:lblOffset val="100"/>
        <c:noMultiLvlLbl val="0"/>
      </c:catAx>
      <c:valAx>
        <c:axId val="8579750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85795968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სამიზნე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დიაგნოსტირებული</c:v>
                </c:pt>
                <c:pt idx="1">
                  <c:v>ნამკურნალევი</c:v>
                </c:pt>
                <c:pt idx="2">
                  <c:v>განკურნებული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135000</c:v>
                </c:pt>
                <c:pt idx="1">
                  <c:v>128250</c:v>
                </c:pt>
                <c:pt idx="2">
                  <c:v>121837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A43-425E-A363-6B39D7488FE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მიღწეული შედეგი (05.19წ)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დიაგნოსტირებული</c:v>
                </c:pt>
                <c:pt idx="1">
                  <c:v>ნამკურნალევი</c:v>
                </c:pt>
                <c:pt idx="2">
                  <c:v>განკურნებული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73362</c:v>
                </c:pt>
                <c:pt idx="1">
                  <c:v>53070</c:v>
                </c:pt>
                <c:pt idx="2">
                  <c:v>37462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A43-425E-A363-6B39D7488F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5766144"/>
        <c:axId val="85767680"/>
      </c:barChart>
      <c:catAx>
        <c:axId val="85766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767680"/>
        <c:crosses val="autoZero"/>
        <c:auto val="1"/>
        <c:lblAlgn val="ctr"/>
        <c:lblOffset val="100"/>
        <c:noMultiLvlLbl val="0"/>
      </c:catAx>
      <c:valAx>
        <c:axId val="85767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766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200" dirty="0"/>
              <a:t>ფსიქიკური ჯანმრთელობის</a:t>
            </a:r>
            <a:r>
              <a:rPr lang="ka-GE" sz="1200" baseline="0" dirty="0"/>
              <a:t> სახელმწიფო პროგრამის ბიუჯეტი, მლნ. ლარი</a:t>
            </a:r>
            <a:endParaRPr lang="en-US" sz="1200" dirty="0"/>
          </a:p>
        </c:rich>
      </c:tx>
      <c:layout>
        <c:manualLayout>
          <c:xMode val="edge"/>
          <c:yMode val="edge"/>
          <c:x val="0.16883734197194344"/>
          <c:y val="3.03458591641507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2.3939987574017017E-2"/>
          <c:y val="0.14321043825768193"/>
          <c:w val="0.96720332965625677"/>
          <c:h val="0.758207344433929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16.2</c:v>
                </c:pt>
                <c:pt idx="1">
                  <c:v>16.5</c:v>
                </c:pt>
                <c:pt idx="2">
                  <c:v>16</c:v>
                </c:pt>
                <c:pt idx="3">
                  <c:v>21</c:v>
                </c:pt>
                <c:pt idx="4">
                  <c:v>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14-D44C-A8EA-42134E327A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99517568"/>
        <c:axId val="99519104"/>
      </c:barChart>
      <c:catAx>
        <c:axId val="9951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519104"/>
        <c:crosses val="autoZero"/>
        <c:auto val="1"/>
        <c:lblAlgn val="ctr"/>
        <c:lblOffset val="100"/>
        <c:noMultiLvlLbl val="0"/>
      </c:catAx>
      <c:valAx>
        <c:axId val="99519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517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image" Target="../media/image7.png"/><Relationship Id="rId4" Type="http://schemas.openxmlformats.org/officeDocument/2006/relationships/image" Target="../media/image10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image" Target="../media/image7.png"/><Relationship Id="rId4" Type="http://schemas.openxmlformats.org/officeDocument/2006/relationships/image" Target="../media/image1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358FD8-7A1C-4BCA-BAD9-FF24E447B4CE}" type="doc">
      <dgm:prSet loTypeId="urn:microsoft.com/office/officeart/2005/8/layout/process1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8EC3C1A-C495-42C8-8973-0AECAB1EAFE5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ka-GE" sz="1400" b="1" u="sng" dirty="0" smtClean="0"/>
            <a:t>ამოცანები</a:t>
          </a:r>
          <a:endParaRPr lang="en-US" sz="1400" b="1" dirty="0"/>
        </a:p>
      </dgm:t>
    </dgm:pt>
    <dgm:pt modelId="{84C1A18C-5CBF-4B1E-9A13-2D71084C6A96}" type="parTrans" cxnId="{FE159215-5482-44B0-B907-2D7C47C24C53}">
      <dgm:prSet/>
      <dgm:spPr/>
      <dgm:t>
        <a:bodyPr/>
        <a:lstStyle/>
        <a:p>
          <a:endParaRPr lang="en-US" sz="1050"/>
        </a:p>
      </dgm:t>
    </dgm:pt>
    <dgm:pt modelId="{27206D57-EDBE-46A4-A41D-A53F39607E6A}" type="sibTrans" cxnId="{FE159215-5482-44B0-B907-2D7C47C24C53}">
      <dgm:prSet custT="1"/>
      <dgm:spPr/>
      <dgm:t>
        <a:bodyPr/>
        <a:lstStyle/>
        <a:p>
          <a:endParaRPr lang="en-US" sz="1050"/>
        </a:p>
      </dgm:t>
    </dgm:pt>
    <dgm:pt modelId="{65DB8206-2873-41B6-A705-D45857292F65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1</a:t>
          </a:r>
          <a:r>
            <a:rPr lang="ka-GE" sz="1050" b="0" dirty="0" smtClean="0"/>
            <a:t>: </a:t>
          </a:r>
          <a:r>
            <a:rPr lang="ka-GE" sz="1050" b="0" i="0" dirty="0" smtClean="0"/>
            <a:t>ხარისხისა და ეფექტიანობის (</a:t>
          </a:r>
          <a:r>
            <a:rPr lang="en-US" sz="1050" b="0" i="0" dirty="0" smtClean="0"/>
            <a:t>efficiency) </a:t>
          </a:r>
          <a:r>
            <a:rPr lang="ka-GE" sz="1050" b="0" i="0" dirty="0" smtClean="0"/>
            <a:t>გაუმჯობესება</a:t>
          </a:r>
          <a:endParaRPr lang="en-US" sz="1050" b="0" dirty="0"/>
        </a:p>
      </dgm:t>
    </dgm:pt>
    <dgm:pt modelId="{2DE78CF0-43BF-45BE-864A-C229C95EBF3F}" type="parTrans" cxnId="{088201E6-992B-48DB-A0D9-D4C7BF2FE5FD}">
      <dgm:prSet/>
      <dgm:spPr/>
      <dgm:t>
        <a:bodyPr/>
        <a:lstStyle/>
        <a:p>
          <a:endParaRPr lang="en-US" sz="1050"/>
        </a:p>
      </dgm:t>
    </dgm:pt>
    <dgm:pt modelId="{69054561-F32E-4E30-983D-C888365A1732}" type="sibTrans" cxnId="{088201E6-992B-48DB-A0D9-D4C7BF2FE5FD}">
      <dgm:prSet/>
      <dgm:spPr/>
      <dgm:t>
        <a:bodyPr/>
        <a:lstStyle/>
        <a:p>
          <a:endParaRPr lang="en-US" sz="1050"/>
        </a:p>
      </dgm:t>
    </dgm:pt>
    <dgm:pt modelId="{D09ADD2F-9D7A-4AF2-9CE1-42E447B744DC}">
      <dgm:prSet phldrT="[Text]" custT="1"/>
      <dgm:spPr/>
      <dgm:t>
        <a:bodyPr/>
        <a:lstStyle/>
        <a:p>
          <a:pPr algn="ctr">
            <a:spcBef>
              <a:spcPct val="0"/>
            </a:spcBef>
          </a:pPr>
          <a:r>
            <a:rPr lang="ka-GE" sz="1400" b="1" u="sng" dirty="0" smtClean="0"/>
            <a:t>შუალედური შედეგები </a:t>
          </a:r>
          <a:endParaRPr lang="en-US" sz="1400" b="1" u="sng" dirty="0"/>
        </a:p>
      </dgm:t>
    </dgm:pt>
    <dgm:pt modelId="{0A630F3F-DD24-448A-A6AF-D9053E1B5EC3}" type="parTrans" cxnId="{F55356BF-3DA7-4DA8-A78B-CF361C3D482C}">
      <dgm:prSet/>
      <dgm:spPr/>
      <dgm:t>
        <a:bodyPr/>
        <a:lstStyle/>
        <a:p>
          <a:endParaRPr lang="en-US" sz="1050"/>
        </a:p>
      </dgm:t>
    </dgm:pt>
    <dgm:pt modelId="{11043BF9-BEF6-404D-89F2-EE5508D0F10E}" type="sibTrans" cxnId="{F55356BF-3DA7-4DA8-A78B-CF361C3D482C}">
      <dgm:prSet custT="1"/>
      <dgm:spPr/>
      <dgm:t>
        <a:bodyPr/>
        <a:lstStyle/>
        <a:p>
          <a:endParaRPr lang="en-US" sz="1050"/>
        </a:p>
      </dgm:t>
    </dgm:pt>
    <dgm:pt modelId="{1D31C6C1-5C4D-4CAE-B66A-25BCB2B8E6F5}">
      <dgm:prSet phldrT="[Text]"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დღის ქირურგიის წილი (%) ქირურგიული პროცედურების საერთო რაოდენობაში (მაგ. კატარაქტა, ტონზილექტომია ან ადენოიდექტომია)</a:t>
          </a:r>
          <a:endParaRPr lang="en-US" sz="1050" dirty="0"/>
        </a:p>
      </dgm:t>
    </dgm:pt>
    <dgm:pt modelId="{98B69364-FCEB-404B-8631-76963636B473}" type="parTrans" cxnId="{873F6C37-C9AD-44DF-A528-3B777C455DC7}">
      <dgm:prSet/>
      <dgm:spPr/>
      <dgm:t>
        <a:bodyPr/>
        <a:lstStyle/>
        <a:p>
          <a:endParaRPr lang="en-US" sz="1050"/>
        </a:p>
      </dgm:t>
    </dgm:pt>
    <dgm:pt modelId="{2DCE9CBF-1D62-4048-B586-15FA040D0B00}" type="sibTrans" cxnId="{873F6C37-C9AD-44DF-A528-3B777C455DC7}">
      <dgm:prSet/>
      <dgm:spPr/>
      <dgm:t>
        <a:bodyPr/>
        <a:lstStyle/>
        <a:p>
          <a:endParaRPr lang="en-US" sz="1050"/>
        </a:p>
      </dgm:t>
    </dgm:pt>
    <dgm:pt modelId="{CA3979B5-0EA4-40E5-A14A-FF564E3BF792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2</a:t>
          </a:r>
          <a:r>
            <a:rPr lang="ka-GE" sz="1050" b="0" dirty="0" smtClean="0"/>
            <a:t>: </a:t>
          </a:r>
          <a:r>
            <a:rPr lang="en-GB" sz="1050" b="0" i="0" dirty="0" err="1" smtClean="0"/>
            <a:t>ანაზღაურებისა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და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დაკონტრაქტების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მექანიზმების</a:t>
          </a:r>
          <a:r>
            <a:rPr lang="en-GB" sz="1050" b="0" i="0" dirty="0" smtClean="0"/>
            <a:t> </a:t>
          </a:r>
          <a:r>
            <a:rPr lang="ka-GE" sz="1050" b="0" i="0" dirty="0" smtClean="0"/>
            <a:t>დახვეწა</a:t>
          </a:r>
          <a:endParaRPr lang="en-US" sz="1050" b="0" dirty="0"/>
        </a:p>
      </dgm:t>
    </dgm:pt>
    <dgm:pt modelId="{4541CF62-083B-4CCF-91C9-A284563715D2}" type="parTrans" cxnId="{82ED4C6C-5A99-4076-99A8-6D7443FDEE11}">
      <dgm:prSet/>
      <dgm:spPr/>
      <dgm:t>
        <a:bodyPr/>
        <a:lstStyle/>
        <a:p>
          <a:endParaRPr lang="en-US" sz="1050"/>
        </a:p>
      </dgm:t>
    </dgm:pt>
    <dgm:pt modelId="{55019CD3-8354-449E-A550-63689D56B86B}" type="sibTrans" cxnId="{82ED4C6C-5A99-4076-99A8-6D7443FDEE11}">
      <dgm:prSet/>
      <dgm:spPr/>
      <dgm:t>
        <a:bodyPr/>
        <a:lstStyle/>
        <a:p>
          <a:endParaRPr lang="en-US" sz="1050"/>
        </a:p>
      </dgm:t>
    </dgm:pt>
    <dgm:pt modelId="{B8D64C28-B07A-474C-93D6-ACD86D388933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3</a:t>
          </a:r>
          <a:r>
            <a:rPr lang="ka-GE" sz="1050" b="0" dirty="0" smtClean="0"/>
            <a:t>: </a:t>
          </a:r>
          <a:r>
            <a:rPr lang="ka-GE" sz="1050" b="0" i="0" dirty="0" smtClean="0"/>
            <a:t>ჯანდაცვის მომსახურების პაკეტის შესაბამისობა მოსახლეობის საჭიროებებთან ჯანდაცვის სფეროში</a:t>
          </a:r>
          <a:endParaRPr lang="en-US" sz="1050" b="0" dirty="0"/>
        </a:p>
      </dgm:t>
    </dgm:pt>
    <dgm:pt modelId="{4F0EDBF7-B692-4E14-9A54-B27DF1ABEC5B}" type="parTrans" cxnId="{4F8A178E-A127-4BAE-BA9B-00C5081856DB}">
      <dgm:prSet/>
      <dgm:spPr/>
      <dgm:t>
        <a:bodyPr/>
        <a:lstStyle/>
        <a:p>
          <a:endParaRPr lang="en-US" sz="1050"/>
        </a:p>
      </dgm:t>
    </dgm:pt>
    <dgm:pt modelId="{06BB6DF7-DC1F-4AFB-A15D-6B4887902350}" type="sibTrans" cxnId="{4F8A178E-A127-4BAE-BA9B-00C5081856DB}">
      <dgm:prSet/>
      <dgm:spPr/>
      <dgm:t>
        <a:bodyPr/>
        <a:lstStyle/>
        <a:p>
          <a:endParaRPr lang="en-US" sz="1050"/>
        </a:p>
      </dgm:t>
    </dgm:pt>
    <dgm:pt modelId="{4C2195FD-3151-4554-996A-9E2EDE9B4F6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4</a:t>
          </a:r>
          <a:r>
            <a:rPr lang="ka-GE" sz="1050" b="0" dirty="0" smtClean="0"/>
            <a:t>: </a:t>
          </a:r>
          <a:r>
            <a:rPr lang="en-GB" sz="1050" b="0" i="0" dirty="0" err="1" smtClean="0"/>
            <a:t>პირველადი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ჯანდაცვის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გაძლიერება</a:t>
          </a:r>
          <a:r>
            <a:rPr lang="ka-GE" sz="1050" b="0" i="0" dirty="0" smtClean="0"/>
            <a:t> და </a:t>
          </a:r>
          <a:r>
            <a:rPr lang="en-GB" sz="1050" b="0" i="0" dirty="0" err="1" smtClean="0"/>
            <a:t>სპეციალისტ</a:t>
          </a:r>
          <a:r>
            <a:rPr lang="ka-GE" sz="1050" b="0" i="0" dirty="0" smtClean="0"/>
            <a:t>ებ</a:t>
          </a:r>
          <a:r>
            <a:rPr lang="en-GB" sz="1050" b="0" i="0" dirty="0" err="1" smtClean="0"/>
            <a:t>ის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მომსახურებაზე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თანასწორი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წვდომის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უზრუნველყოფა</a:t>
          </a:r>
          <a:r>
            <a:rPr lang="en-GB" sz="1050" b="0" i="0" dirty="0" smtClean="0"/>
            <a:t> </a:t>
          </a:r>
          <a:endParaRPr lang="en-US" sz="1050" b="0" i="0" dirty="0"/>
        </a:p>
      </dgm:t>
    </dgm:pt>
    <dgm:pt modelId="{CB901967-A764-4FD3-A55A-2657A8E87E31}" type="parTrans" cxnId="{DBEC16C2-F771-4C79-9D3D-982292C66D7E}">
      <dgm:prSet/>
      <dgm:spPr/>
      <dgm:t>
        <a:bodyPr/>
        <a:lstStyle/>
        <a:p>
          <a:endParaRPr lang="en-US" sz="1050"/>
        </a:p>
      </dgm:t>
    </dgm:pt>
    <dgm:pt modelId="{89A6D880-8ECA-43D7-9829-4C8621DF81A8}" type="sibTrans" cxnId="{DBEC16C2-F771-4C79-9D3D-982292C66D7E}">
      <dgm:prSet/>
      <dgm:spPr/>
      <dgm:t>
        <a:bodyPr/>
        <a:lstStyle/>
        <a:p>
          <a:endParaRPr lang="en-US" sz="1050"/>
        </a:p>
      </dgm:t>
    </dgm:pt>
    <dgm:pt modelId="{BBC114AC-C91F-4C53-AC59-9A0C3C9997CA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5</a:t>
          </a:r>
          <a:r>
            <a:rPr lang="ka-GE" sz="1050" b="0" dirty="0" smtClean="0"/>
            <a:t>: </a:t>
          </a:r>
          <a:r>
            <a:rPr lang="en-US" sz="1050" b="0" dirty="0" err="1" smtClean="0"/>
            <a:t>მაღალსპეციალიზებული</a:t>
          </a:r>
          <a:r>
            <a:rPr lang="en-US" sz="1050" b="0" dirty="0" smtClean="0"/>
            <a:t> </a:t>
          </a:r>
          <a:r>
            <a:rPr lang="en-US" sz="1050" b="0" dirty="0" err="1" smtClean="0"/>
            <a:t>და</a:t>
          </a:r>
          <a:r>
            <a:rPr lang="en-US" sz="1050" b="0" dirty="0" smtClean="0"/>
            <a:t> </a:t>
          </a:r>
          <a:r>
            <a:rPr lang="en-US" sz="1050" b="0" dirty="0" err="1" smtClean="0"/>
            <a:t>ჰოსპიტალური</a:t>
          </a:r>
          <a:r>
            <a:rPr lang="en-US" sz="1050" b="0" dirty="0" smtClean="0"/>
            <a:t> </a:t>
          </a:r>
          <a:r>
            <a:rPr lang="en-US" sz="1050" b="0" dirty="0" err="1" smtClean="0"/>
            <a:t>მომსახურების</a:t>
          </a:r>
          <a:r>
            <a:rPr lang="en-US" sz="1050" b="0" dirty="0" smtClean="0"/>
            <a:t> </a:t>
          </a:r>
          <a:r>
            <a:rPr lang="en-US" sz="1050" b="0" dirty="0" err="1" smtClean="0"/>
            <a:t>კონსოლიდაცია</a:t>
          </a:r>
          <a:endParaRPr lang="en-US" sz="1050" b="0" dirty="0"/>
        </a:p>
      </dgm:t>
    </dgm:pt>
    <dgm:pt modelId="{4AD2C1A8-EBB9-4144-80C9-27C9A8F26508}" type="parTrans" cxnId="{55D72591-0A6D-46C7-B01E-960EB1ADAB4D}">
      <dgm:prSet/>
      <dgm:spPr/>
      <dgm:t>
        <a:bodyPr/>
        <a:lstStyle/>
        <a:p>
          <a:endParaRPr lang="en-US" sz="1050"/>
        </a:p>
      </dgm:t>
    </dgm:pt>
    <dgm:pt modelId="{4AB544E7-628C-4F4C-B64B-8F77596D4737}" type="sibTrans" cxnId="{55D72591-0A6D-46C7-B01E-960EB1ADAB4D}">
      <dgm:prSet/>
      <dgm:spPr/>
      <dgm:t>
        <a:bodyPr/>
        <a:lstStyle/>
        <a:p>
          <a:endParaRPr lang="en-US" sz="1050"/>
        </a:p>
      </dgm:t>
    </dgm:pt>
    <dgm:pt modelId="{B646E13B-545D-495A-8223-139B8AFC5356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6</a:t>
          </a:r>
          <a:r>
            <a:rPr lang="ka-GE" sz="1050" b="0" dirty="0" smtClean="0"/>
            <a:t>: </a:t>
          </a:r>
          <a:r>
            <a:rPr lang="ka-GE" sz="1050" b="0" i="0" dirty="0" smtClean="0"/>
            <a:t>ანგარიშვალდებულებისა და გამჭვირვალობის გაუმჯობესება</a:t>
          </a:r>
          <a:endParaRPr lang="en-US" sz="1050" b="0" i="0" dirty="0"/>
        </a:p>
      </dgm:t>
    </dgm:pt>
    <dgm:pt modelId="{66D6148B-DCCB-4DEA-A225-CEA7D996B3E9}" type="parTrans" cxnId="{13942EED-1E57-470C-ADC5-42A8D4059ED1}">
      <dgm:prSet/>
      <dgm:spPr/>
      <dgm:t>
        <a:bodyPr/>
        <a:lstStyle/>
        <a:p>
          <a:endParaRPr lang="en-US" sz="1050"/>
        </a:p>
      </dgm:t>
    </dgm:pt>
    <dgm:pt modelId="{D513A092-743A-45E3-87A4-F7B74C7207A4}" type="sibTrans" cxnId="{13942EED-1E57-470C-ADC5-42A8D4059ED1}">
      <dgm:prSet/>
      <dgm:spPr/>
      <dgm:t>
        <a:bodyPr/>
        <a:lstStyle/>
        <a:p>
          <a:endParaRPr lang="en-US" sz="1050"/>
        </a:p>
      </dgm:t>
    </dgm:pt>
    <dgm:pt modelId="{D4E21388-5E61-4C0B-B93C-07EAE2EBA9CC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7</a:t>
          </a:r>
          <a:r>
            <a:rPr lang="ka-GE" sz="1050" b="0" dirty="0" smtClean="0"/>
            <a:t>: მოსახლეობის ცნობიერების ამაღლება</a:t>
          </a:r>
          <a:endParaRPr lang="en-US" sz="1050" b="0" dirty="0"/>
        </a:p>
      </dgm:t>
    </dgm:pt>
    <dgm:pt modelId="{07CF9FE7-09D3-4B16-A56C-427BD64A8EE0}" type="parTrans" cxnId="{0A5DEF24-3DB6-4847-A454-C0AC93A47F1C}">
      <dgm:prSet/>
      <dgm:spPr/>
      <dgm:t>
        <a:bodyPr/>
        <a:lstStyle/>
        <a:p>
          <a:endParaRPr lang="en-US" sz="1050"/>
        </a:p>
      </dgm:t>
    </dgm:pt>
    <dgm:pt modelId="{B111C1E8-630B-4E90-B8AF-6AF7BED75DEA}" type="sibTrans" cxnId="{0A5DEF24-3DB6-4847-A454-C0AC93A47F1C}">
      <dgm:prSet/>
      <dgm:spPr/>
      <dgm:t>
        <a:bodyPr/>
        <a:lstStyle/>
        <a:p>
          <a:endParaRPr lang="en-US" sz="1050"/>
        </a:p>
      </dgm:t>
    </dgm:pt>
    <dgm:pt modelId="{4413363C-F634-4C6F-B2C9-90167CA827D7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8: </a:t>
          </a:r>
          <a:r>
            <a:rPr lang="ka-GE" sz="1050" b="0" dirty="0" smtClean="0"/>
            <a:t>მონაცემთა ელექტრონული მიმოცვლის გაუმჯობესება</a:t>
          </a:r>
          <a:endParaRPr lang="en-US" sz="1050" b="0" dirty="0"/>
        </a:p>
      </dgm:t>
    </dgm:pt>
    <dgm:pt modelId="{B33BA821-BF53-4238-A494-9C4EB54F3146}" type="parTrans" cxnId="{F0AA79AF-A9C9-4FC6-86DA-47CD68F4C0A5}">
      <dgm:prSet/>
      <dgm:spPr/>
      <dgm:t>
        <a:bodyPr/>
        <a:lstStyle/>
        <a:p>
          <a:endParaRPr lang="en-US" sz="1050"/>
        </a:p>
      </dgm:t>
    </dgm:pt>
    <dgm:pt modelId="{4E8A89FC-281F-462F-9F99-CF218A22F65C}" type="sibTrans" cxnId="{F0AA79AF-A9C9-4FC6-86DA-47CD68F4C0A5}">
      <dgm:prSet/>
      <dgm:spPr/>
      <dgm:t>
        <a:bodyPr/>
        <a:lstStyle/>
        <a:p>
          <a:endParaRPr lang="en-US" sz="1050"/>
        </a:p>
      </dgm:t>
    </dgm:pt>
    <dgm:pt modelId="{6A61B335-9601-43BA-A5D7-A1238A97C0CE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9: </a:t>
          </a:r>
          <a:r>
            <a:rPr lang="ka-GE" sz="1050" b="0" dirty="0" smtClean="0"/>
            <a:t>სოციალური მომსახურების სააგენტოს რეორგანიზაცია</a:t>
          </a:r>
          <a:endParaRPr lang="en-US" sz="1050" b="0" dirty="0"/>
        </a:p>
      </dgm:t>
    </dgm:pt>
    <dgm:pt modelId="{B796AA8B-AF3A-456F-A345-BE1588E6188A}" type="parTrans" cxnId="{45DD3B40-5708-4160-A416-B644A63888D0}">
      <dgm:prSet/>
      <dgm:spPr/>
      <dgm:t>
        <a:bodyPr/>
        <a:lstStyle/>
        <a:p>
          <a:endParaRPr lang="en-US" sz="1050"/>
        </a:p>
      </dgm:t>
    </dgm:pt>
    <dgm:pt modelId="{7E7A02E2-0F53-4AAD-8C07-ED8AAB922D01}" type="sibTrans" cxnId="{45DD3B40-5708-4160-A416-B644A63888D0}">
      <dgm:prSet/>
      <dgm:spPr/>
      <dgm:t>
        <a:bodyPr/>
        <a:lstStyle/>
        <a:p>
          <a:endParaRPr lang="en-US" sz="1050"/>
        </a:p>
      </dgm:t>
    </dgm:pt>
    <dgm:pt modelId="{BD45188D-DF8F-4425-88B5-4621D8DB3F09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10</a:t>
          </a:r>
          <a:r>
            <a:rPr lang="ka-GE" sz="1050" b="0" dirty="0" smtClean="0"/>
            <a:t>: სოციალური მომსახურების სააგენტოს პერსონალის მოტივაციისა და კომპეტენციის ამაღლება</a:t>
          </a:r>
          <a:endParaRPr lang="en-US" sz="1050" b="0" dirty="0"/>
        </a:p>
      </dgm:t>
    </dgm:pt>
    <dgm:pt modelId="{60FA8468-3A23-4485-B247-65C546E8A41A}" type="parTrans" cxnId="{39455176-0193-47E2-9A8A-DE102056FEB6}">
      <dgm:prSet/>
      <dgm:spPr/>
      <dgm:t>
        <a:bodyPr/>
        <a:lstStyle/>
        <a:p>
          <a:endParaRPr lang="en-US" sz="1050"/>
        </a:p>
      </dgm:t>
    </dgm:pt>
    <dgm:pt modelId="{8AE95A0C-0438-455A-84F0-931F9F4CFD36}" type="sibTrans" cxnId="{39455176-0193-47E2-9A8A-DE102056FEB6}">
      <dgm:prSet/>
      <dgm:spPr/>
      <dgm:t>
        <a:bodyPr/>
        <a:lstStyle/>
        <a:p>
          <a:endParaRPr lang="en-US" sz="1050"/>
        </a:p>
      </dgm:t>
    </dgm:pt>
    <dgm:pt modelId="{E3B42F54-8F1F-449E-AD0B-D65C332DA1DC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11</a:t>
          </a:r>
          <a:r>
            <a:rPr lang="ka-GE" sz="1050" b="0" dirty="0" smtClean="0"/>
            <a:t>: ინფორმაციული ტექნოლოგიების სისტემების განვითარება</a:t>
          </a:r>
          <a:endParaRPr lang="en-US" sz="1050" b="0" dirty="0"/>
        </a:p>
      </dgm:t>
    </dgm:pt>
    <dgm:pt modelId="{E9730BB7-F73E-4B5C-8D6E-1C963B4B1F0D}" type="parTrans" cxnId="{735FF6F0-B1A1-4AE1-AD50-15D3D9F6722C}">
      <dgm:prSet/>
      <dgm:spPr/>
      <dgm:t>
        <a:bodyPr/>
        <a:lstStyle/>
        <a:p>
          <a:endParaRPr lang="en-US" sz="1050"/>
        </a:p>
      </dgm:t>
    </dgm:pt>
    <dgm:pt modelId="{85070249-8AAF-4964-AF30-EA9F3EA6CAC5}" type="sibTrans" cxnId="{735FF6F0-B1A1-4AE1-AD50-15D3D9F6722C}">
      <dgm:prSet/>
      <dgm:spPr/>
      <dgm:t>
        <a:bodyPr/>
        <a:lstStyle/>
        <a:p>
          <a:endParaRPr lang="en-US" sz="1050"/>
        </a:p>
      </dgm:t>
    </dgm:pt>
    <dgm:pt modelId="{9D01EEDD-FD63-459A-9992-2EC702F7FAAA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12: </a:t>
          </a:r>
          <a:r>
            <a:rPr lang="ka-GE" sz="1050" b="0" dirty="0" smtClean="0"/>
            <a:t>მონიტორინგის, ანგარიშგების და ანალიზის პროცესების გაუმჯობესება	</a:t>
          </a:r>
          <a:endParaRPr lang="en-US" sz="1050" b="0" dirty="0"/>
        </a:p>
      </dgm:t>
    </dgm:pt>
    <dgm:pt modelId="{5988416B-4E89-4F3E-A6B3-AB8B95EB2377}" type="parTrans" cxnId="{8EF5ECD7-9FB0-46F6-8581-8330D51A21B1}">
      <dgm:prSet/>
      <dgm:spPr/>
      <dgm:t>
        <a:bodyPr/>
        <a:lstStyle/>
        <a:p>
          <a:endParaRPr lang="en-US" sz="1050"/>
        </a:p>
      </dgm:t>
    </dgm:pt>
    <dgm:pt modelId="{1EC989B4-7B34-4692-B2CC-3689F64880FD}" type="sibTrans" cxnId="{8EF5ECD7-9FB0-46F6-8581-8330D51A21B1}">
      <dgm:prSet/>
      <dgm:spPr/>
      <dgm:t>
        <a:bodyPr/>
        <a:lstStyle/>
        <a:p>
          <a:endParaRPr lang="en-US" sz="1050"/>
        </a:p>
      </dgm:t>
    </dgm:pt>
    <dgm:pt modelId="{379C338E-274D-42C0-B6F4-B15BB70E07B5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რეჰოსპიტალიზაციის სიხშირე </a:t>
          </a:r>
          <a:r>
            <a:rPr lang="ka-GE" sz="1050" dirty="0" smtClean="0">
              <a:cs typeface="Times New Roman" panose="02020603050405020304" pitchFamily="18" charset="0"/>
            </a:rPr>
            <a:t>↓</a:t>
          </a:r>
          <a:endParaRPr lang="ka-GE" sz="1050" dirty="0"/>
        </a:p>
      </dgm:t>
    </dgm:pt>
    <dgm:pt modelId="{2675078D-A25B-43D0-BDA3-B52E94651D4D}" type="parTrans" cxnId="{D49AC6EE-AC49-4B61-92BB-5C6ADF7460DB}">
      <dgm:prSet/>
      <dgm:spPr/>
      <dgm:t>
        <a:bodyPr/>
        <a:lstStyle/>
        <a:p>
          <a:endParaRPr lang="en-US" sz="1050"/>
        </a:p>
      </dgm:t>
    </dgm:pt>
    <dgm:pt modelId="{D5BF4171-DA1E-4D14-A500-1BE711E2B5FB}" type="sibTrans" cxnId="{D49AC6EE-AC49-4B61-92BB-5C6ADF7460DB}">
      <dgm:prSet/>
      <dgm:spPr/>
      <dgm:t>
        <a:bodyPr/>
        <a:lstStyle/>
        <a:p>
          <a:endParaRPr lang="en-US" sz="1050"/>
        </a:p>
      </dgm:t>
    </dgm:pt>
    <dgm:pt modelId="{6DA154E3-E98D-4578-8E81-91B09ED5288C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პირველადი ჯანდაცვის დაწესებულებებში  ვიზიტები ერთ სულზე </a:t>
          </a:r>
          <a:r>
            <a:rPr lang="ka-GE" sz="1050" dirty="0" smtClean="0">
              <a:cs typeface="Times New Roman" panose="02020603050405020304" pitchFamily="18" charset="0"/>
            </a:rPr>
            <a:t>↑</a:t>
          </a:r>
          <a:endParaRPr lang="en-US" sz="1050" dirty="0"/>
        </a:p>
      </dgm:t>
    </dgm:pt>
    <dgm:pt modelId="{57975512-954C-4291-BB9A-4FD8FEEF82F2}" type="parTrans" cxnId="{E930C343-E98E-4731-9D9F-326B8288169D}">
      <dgm:prSet/>
      <dgm:spPr/>
      <dgm:t>
        <a:bodyPr/>
        <a:lstStyle/>
        <a:p>
          <a:endParaRPr lang="en-US" sz="1050"/>
        </a:p>
      </dgm:t>
    </dgm:pt>
    <dgm:pt modelId="{7406ED39-CCD0-40F2-868C-154994CF62F7}" type="sibTrans" cxnId="{E930C343-E98E-4731-9D9F-326B8288169D}">
      <dgm:prSet/>
      <dgm:spPr/>
      <dgm:t>
        <a:bodyPr/>
        <a:lstStyle/>
        <a:p>
          <a:endParaRPr lang="en-US" sz="1050"/>
        </a:p>
      </dgm:t>
    </dgm:pt>
    <dgm:pt modelId="{3335BF2E-AD05-4024-BAB3-AD25966B11D6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მედიკამენტებზე სახელმწიფო დანახარჯის წილი მედიკამენტებზე დანახარჯის საერთო მოცულობიდან </a:t>
          </a:r>
          <a:r>
            <a:rPr lang="ka-GE" sz="1050" dirty="0" smtClean="0">
              <a:cs typeface="Times New Roman" panose="02020603050405020304" pitchFamily="18" charset="0"/>
            </a:rPr>
            <a:t>↑</a:t>
          </a:r>
          <a:endParaRPr lang="en-US" sz="1050" dirty="0"/>
        </a:p>
      </dgm:t>
    </dgm:pt>
    <dgm:pt modelId="{E2B5883B-2872-4225-BBBD-C2F00D71EB03}" type="parTrans" cxnId="{D2F8A865-38F2-4D2D-B35C-1B2813F74AC0}">
      <dgm:prSet/>
      <dgm:spPr/>
      <dgm:t>
        <a:bodyPr/>
        <a:lstStyle/>
        <a:p>
          <a:endParaRPr lang="en-US" sz="1050"/>
        </a:p>
      </dgm:t>
    </dgm:pt>
    <dgm:pt modelId="{DCC2DF55-D511-47CA-8253-D09B343F47BB}" type="sibTrans" cxnId="{D2F8A865-38F2-4D2D-B35C-1B2813F74AC0}">
      <dgm:prSet/>
      <dgm:spPr/>
      <dgm:t>
        <a:bodyPr/>
        <a:lstStyle/>
        <a:p>
          <a:endParaRPr lang="en-US" sz="1050"/>
        </a:p>
      </dgm:t>
    </dgm:pt>
    <dgm:pt modelId="{F9C980DA-536D-41E6-AA7A-696043AAB7C3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სააგენტოს მიერ მრავალპროფილური კლინიკებიდან შესყიდული მომსახურებების წილი (მხოლოდ </a:t>
          </a:r>
          <a:r>
            <a:rPr lang="en-US" sz="1050" dirty="0" smtClean="0"/>
            <a:t>AC, AD </a:t>
          </a:r>
          <a:r>
            <a:rPr lang="ka-GE" sz="1050" dirty="0" smtClean="0"/>
            <a:t>ტიპის სტაციონარი) </a:t>
          </a:r>
          <a:r>
            <a:rPr lang="ka-GE" sz="1050" dirty="0" smtClean="0">
              <a:cs typeface="Times New Roman" panose="02020603050405020304" pitchFamily="18" charset="0"/>
            </a:rPr>
            <a:t>↑</a:t>
          </a:r>
          <a:endParaRPr lang="en-US" sz="1050" dirty="0"/>
        </a:p>
      </dgm:t>
    </dgm:pt>
    <dgm:pt modelId="{980BBBFB-A575-459A-8BE8-DC3A373FA934}" type="parTrans" cxnId="{41F09DB7-B71D-4815-ACCA-1D876AA27843}">
      <dgm:prSet/>
      <dgm:spPr/>
      <dgm:t>
        <a:bodyPr/>
        <a:lstStyle/>
        <a:p>
          <a:endParaRPr lang="en-US" sz="1050"/>
        </a:p>
      </dgm:t>
    </dgm:pt>
    <dgm:pt modelId="{0E5F76B7-6C7A-465C-B0A5-539325E45D0E}" type="sibTrans" cxnId="{41F09DB7-B71D-4815-ACCA-1D876AA27843}">
      <dgm:prSet/>
      <dgm:spPr/>
      <dgm:t>
        <a:bodyPr/>
        <a:lstStyle/>
        <a:p>
          <a:endParaRPr lang="en-US" sz="1050"/>
        </a:p>
      </dgm:t>
    </dgm:pt>
    <dgm:pt modelId="{AAA1ED52-6E0B-4E6C-958E-90890B789598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საწოლების დატვირთვის მაჩვენებელი </a:t>
          </a:r>
          <a:r>
            <a:rPr lang="ka-GE" sz="1050" dirty="0" smtClean="0">
              <a:cs typeface="Times New Roman" panose="02020603050405020304" pitchFamily="18" charset="0"/>
            </a:rPr>
            <a:t>↑</a:t>
          </a:r>
          <a:endParaRPr lang="ka-GE" sz="1050" dirty="0"/>
        </a:p>
      </dgm:t>
    </dgm:pt>
    <dgm:pt modelId="{99052D27-998B-4232-B75F-21CE4ECFE0F8}" type="parTrans" cxnId="{BC187F3D-16B2-43DC-949E-4E0161B047B5}">
      <dgm:prSet/>
      <dgm:spPr/>
      <dgm:t>
        <a:bodyPr/>
        <a:lstStyle/>
        <a:p>
          <a:endParaRPr lang="en-US" sz="1050"/>
        </a:p>
      </dgm:t>
    </dgm:pt>
    <dgm:pt modelId="{F800E755-C646-4FA4-8833-15E8B962DEC7}" type="sibTrans" cxnId="{BC187F3D-16B2-43DC-949E-4E0161B047B5}">
      <dgm:prSet/>
      <dgm:spPr/>
      <dgm:t>
        <a:bodyPr/>
        <a:lstStyle/>
        <a:p>
          <a:endParaRPr lang="en-US" sz="1050"/>
        </a:p>
      </dgm:t>
    </dgm:pt>
    <dgm:pt modelId="{26629463-0519-4B3A-A653-B7C79AD2611C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მოქალაქეთა პორტალზე დარეგისტრირებული პირების წილი </a:t>
          </a:r>
          <a:r>
            <a:rPr lang="ka-GE" sz="1050" dirty="0" smtClean="0">
              <a:cs typeface="Times New Roman" panose="02020603050405020304" pitchFamily="18" charset="0"/>
            </a:rPr>
            <a:t>↑</a:t>
          </a:r>
          <a:endParaRPr lang="ka-GE" sz="1050" dirty="0"/>
        </a:p>
      </dgm:t>
    </dgm:pt>
    <dgm:pt modelId="{30224D66-1654-40E3-8719-A4F16B2B1D0B}" type="parTrans" cxnId="{A52B190D-3321-4D82-BBB1-CCD97E6AD3C3}">
      <dgm:prSet/>
      <dgm:spPr/>
      <dgm:t>
        <a:bodyPr/>
        <a:lstStyle/>
        <a:p>
          <a:endParaRPr lang="en-US" sz="1050"/>
        </a:p>
      </dgm:t>
    </dgm:pt>
    <dgm:pt modelId="{D09BCAA8-5C9C-4313-A6CC-F60AA22AE0D7}" type="sibTrans" cxnId="{A52B190D-3321-4D82-BBB1-CCD97E6AD3C3}">
      <dgm:prSet/>
      <dgm:spPr/>
      <dgm:t>
        <a:bodyPr/>
        <a:lstStyle/>
        <a:p>
          <a:endParaRPr lang="en-US" sz="1050"/>
        </a:p>
      </dgm:t>
    </dgm:pt>
    <dgm:pt modelId="{411F2539-1709-4D42-A4CD-3C83AD97F9BA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სერვისის მიმწოდებელთა მიერ წარმოდგენილი საანგარიშგებო დოკუმენტაციის წილი, რომელიც არ ანაზღაურდა სსიპ სოციალური მომსახურების სააგენტოს მიერ </a:t>
          </a:r>
          <a:r>
            <a:rPr lang="ka-GE" sz="1050" dirty="0" smtClean="0">
              <a:cs typeface="Times New Roman" panose="02020603050405020304" pitchFamily="18" charset="0"/>
            </a:rPr>
            <a:t>↓</a:t>
          </a:r>
          <a:endParaRPr lang="ka-GE" sz="1050" dirty="0"/>
        </a:p>
      </dgm:t>
    </dgm:pt>
    <dgm:pt modelId="{1E1E5DFB-0C64-48B2-8D7A-297F28FCB8FF}" type="sibTrans" cxnId="{5F5018A2-89D7-446A-9152-56951DED6464}">
      <dgm:prSet/>
      <dgm:spPr/>
      <dgm:t>
        <a:bodyPr/>
        <a:lstStyle/>
        <a:p>
          <a:endParaRPr lang="en-US" sz="1050"/>
        </a:p>
      </dgm:t>
    </dgm:pt>
    <dgm:pt modelId="{83D8F599-089C-44A0-9719-6F16DD439887}" type="parTrans" cxnId="{5F5018A2-89D7-446A-9152-56951DED6464}">
      <dgm:prSet/>
      <dgm:spPr/>
      <dgm:t>
        <a:bodyPr/>
        <a:lstStyle/>
        <a:p>
          <a:endParaRPr lang="en-US" sz="1050"/>
        </a:p>
      </dgm:t>
    </dgm:pt>
    <dgm:pt modelId="{0CDA08FB-6695-4E0F-ADF8-8AC832B6E8AE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en-GB" sz="1050" dirty="0" smtClean="0"/>
            <a:t>DRG</a:t>
          </a:r>
          <a:r>
            <a:rPr lang="ka-GE" sz="1050" dirty="0" smtClean="0"/>
            <a:t>-ის წილი ჰოსპიტალურ  მომსახურეობაზე </a:t>
          </a:r>
          <a:r>
            <a:rPr lang="ka-GE" sz="1050" dirty="0" smtClean="0">
              <a:cs typeface="Times New Roman" panose="02020603050405020304" pitchFamily="18" charset="0"/>
            </a:rPr>
            <a:t>↑</a:t>
          </a:r>
          <a:endParaRPr lang="ka-GE" sz="1050" dirty="0"/>
        </a:p>
      </dgm:t>
    </dgm:pt>
    <dgm:pt modelId="{BC7859F5-E78A-4BB4-B5AA-2551D8CB1B2B}" type="parTrans" cxnId="{609E9AFD-4114-40F2-BD44-E9266524077A}">
      <dgm:prSet/>
      <dgm:spPr/>
      <dgm:t>
        <a:bodyPr/>
        <a:lstStyle/>
        <a:p>
          <a:endParaRPr lang="en-US" sz="1050"/>
        </a:p>
      </dgm:t>
    </dgm:pt>
    <dgm:pt modelId="{9DC1F409-B6F6-45BD-98CC-A4F060FA00F5}" type="sibTrans" cxnId="{609E9AFD-4114-40F2-BD44-E9266524077A}">
      <dgm:prSet/>
      <dgm:spPr/>
      <dgm:t>
        <a:bodyPr/>
        <a:lstStyle/>
        <a:p>
          <a:endParaRPr lang="en-US" sz="1050"/>
        </a:p>
      </dgm:t>
    </dgm:pt>
    <dgm:pt modelId="{6D04D48E-CC4F-4EDA-9800-0F76F8D479F2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en-GB" sz="1050" dirty="0" err="1" smtClean="0"/>
            <a:t>ჰოსპიტალური</a:t>
          </a:r>
          <a:r>
            <a:rPr lang="en-GB" sz="1050" dirty="0" smtClean="0"/>
            <a:t> </a:t>
          </a:r>
          <a:r>
            <a:rPr lang="en-GB" sz="1050" dirty="0" err="1" smtClean="0"/>
            <a:t>სპეციალიზებული</a:t>
          </a:r>
          <a:r>
            <a:rPr lang="en-GB" sz="1050" dirty="0" smtClean="0"/>
            <a:t> </a:t>
          </a:r>
          <a:r>
            <a:rPr lang="en-GB" sz="1050" dirty="0" err="1" smtClean="0"/>
            <a:t>მომსახურებების</a:t>
          </a:r>
          <a:r>
            <a:rPr lang="en-GB" sz="1050" dirty="0" smtClean="0"/>
            <a:t> </a:t>
          </a:r>
          <a:r>
            <a:rPr lang="en-GB" sz="1050" dirty="0" err="1" smtClean="0"/>
            <a:t>წილი</a:t>
          </a:r>
          <a:r>
            <a:rPr lang="en-GB" sz="1050" dirty="0" smtClean="0"/>
            <a:t> </a:t>
          </a:r>
          <a:r>
            <a:rPr lang="en-GB" sz="1050" dirty="0" err="1" smtClean="0"/>
            <a:t>საერთო</a:t>
          </a:r>
          <a:r>
            <a:rPr lang="en-GB" sz="1050" dirty="0" smtClean="0"/>
            <a:t> </a:t>
          </a:r>
          <a:r>
            <a:rPr lang="en-GB" sz="1050" dirty="0" err="1" smtClean="0"/>
            <a:t>მოცულობიდან</a:t>
          </a:r>
          <a:r>
            <a:rPr lang="en-GB" sz="1050" dirty="0" smtClean="0"/>
            <a:t>, </a:t>
          </a:r>
          <a:r>
            <a:rPr lang="en-GB" sz="1050" dirty="0" err="1" smtClean="0"/>
            <a:t>რომლებიც</a:t>
          </a:r>
          <a:r>
            <a:rPr lang="en-GB" sz="1050" dirty="0" smtClean="0"/>
            <a:t> </a:t>
          </a:r>
          <a:r>
            <a:rPr lang="en-GB" sz="1050" dirty="0" err="1" smtClean="0"/>
            <a:t>სელექტიური</a:t>
          </a:r>
          <a:r>
            <a:rPr lang="en-GB" sz="1050" dirty="0" smtClean="0"/>
            <a:t> </a:t>
          </a:r>
          <a:r>
            <a:rPr lang="en-GB" sz="1050" dirty="0" err="1" smtClean="0"/>
            <a:t>კონტრაქტირების</a:t>
          </a:r>
          <a:r>
            <a:rPr lang="en-GB" sz="1050" dirty="0" smtClean="0"/>
            <a:t> </a:t>
          </a:r>
          <a:r>
            <a:rPr lang="en-GB" sz="1050" dirty="0" err="1" smtClean="0"/>
            <a:t>მექანიზმებით</a:t>
          </a:r>
          <a:r>
            <a:rPr lang="en-GB" sz="1050" dirty="0" smtClean="0"/>
            <a:t> </a:t>
          </a:r>
          <a:r>
            <a:rPr lang="en-GB" sz="1050" dirty="0" err="1" smtClean="0"/>
            <a:t>იქნა</a:t>
          </a:r>
          <a:r>
            <a:rPr lang="en-GB" sz="1050" dirty="0" smtClean="0"/>
            <a:t> </a:t>
          </a:r>
          <a:r>
            <a:rPr lang="en-GB" sz="1050" dirty="0" err="1" smtClean="0"/>
            <a:t>შესყიდული</a:t>
          </a:r>
          <a:r>
            <a:rPr lang="ka-GE" sz="1050" dirty="0" smtClean="0"/>
            <a:t> </a:t>
          </a:r>
          <a:r>
            <a:rPr lang="ka-GE" sz="1050" dirty="0" smtClean="0">
              <a:cs typeface="Times New Roman" panose="02020603050405020304" pitchFamily="18" charset="0"/>
            </a:rPr>
            <a:t>↑</a:t>
          </a:r>
          <a:endParaRPr lang="ka-GE" sz="1050" dirty="0"/>
        </a:p>
      </dgm:t>
    </dgm:pt>
    <dgm:pt modelId="{1386B777-D781-49AB-A341-31ACE0B1EA50}" type="parTrans" cxnId="{A178698A-BBBA-4FEE-8938-CFA16EC2D89D}">
      <dgm:prSet/>
      <dgm:spPr/>
      <dgm:t>
        <a:bodyPr/>
        <a:lstStyle/>
        <a:p>
          <a:endParaRPr lang="en-US" sz="1050"/>
        </a:p>
      </dgm:t>
    </dgm:pt>
    <dgm:pt modelId="{CC8D7E51-D8E7-4C6F-9C3E-BB4FB8AB8773}" type="sibTrans" cxnId="{A178698A-BBBA-4FEE-8938-CFA16EC2D89D}">
      <dgm:prSet/>
      <dgm:spPr/>
      <dgm:t>
        <a:bodyPr/>
        <a:lstStyle/>
        <a:p>
          <a:endParaRPr lang="en-US" sz="1050"/>
        </a:p>
      </dgm:t>
    </dgm:pt>
    <dgm:pt modelId="{EE9777B0-8B2F-4DC3-A98A-74DF31EF59E8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კონსულტაციების პროცენტული წილი, რომელთა დროსაც მედიკამენტი გამოიწერა, მაგრამ ვერ იქნა შესყიდული მაღალი ფასის გამო</a:t>
          </a:r>
          <a:r>
            <a:rPr lang="ka-GE" sz="1050" dirty="0" smtClean="0">
              <a:cs typeface="Times New Roman" panose="02020603050405020304" pitchFamily="18" charset="0"/>
            </a:rPr>
            <a:t>↓</a:t>
          </a:r>
          <a:r>
            <a:rPr lang="ka-GE" sz="1050" dirty="0" smtClean="0"/>
            <a:t> </a:t>
          </a:r>
          <a:endParaRPr lang="ka-GE" sz="1050" dirty="0"/>
        </a:p>
      </dgm:t>
    </dgm:pt>
    <dgm:pt modelId="{B8F414C6-D1E8-4ED9-AFF7-0C2ACC8FF960}" type="parTrans" cxnId="{3B56A55A-72C7-4A9D-8460-D4405A4559E5}">
      <dgm:prSet/>
      <dgm:spPr/>
      <dgm:t>
        <a:bodyPr/>
        <a:lstStyle/>
        <a:p>
          <a:endParaRPr lang="en-US" sz="1050"/>
        </a:p>
      </dgm:t>
    </dgm:pt>
    <dgm:pt modelId="{E847B313-AB14-4C4F-96D8-FE146A925657}" type="sibTrans" cxnId="{3B56A55A-72C7-4A9D-8460-D4405A4559E5}">
      <dgm:prSet/>
      <dgm:spPr/>
      <dgm:t>
        <a:bodyPr/>
        <a:lstStyle/>
        <a:p>
          <a:endParaRPr lang="en-US" sz="1050"/>
        </a:p>
      </dgm:t>
    </dgm:pt>
    <dgm:pt modelId="{C1643852-1885-4F13-B07D-1EC77B3739C0}">
      <dgm:prSet custT="1"/>
      <dgm:spPr/>
      <dgm:t>
        <a:bodyPr/>
        <a:lstStyle/>
        <a:p>
          <a:pPr>
            <a:spcBef>
              <a:spcPts val="600"/>
            </a:spcBef>
          </a:pPr>
          <a:r>
            <a:rPr lang="ka-GE" sz="1400" b="1" u="sng" dirty="0" smtClean="0"/>
            <a:t>გამოსავლები</a:t>
          </a:r>
        </a:p>
        <a:p>
          <a:pPr>
            <a:spcBef>
              <a:spcPts val="600"/>
            </a:spcBef>
          </a:pPr>
          <a:endParaRPr lang="ka-GE" sz="1050" b="1" u="sng" dirty="0" smtClean="0"/>
        </a:p>
        <a:p>
          <a:pPr>
            <a:spcBef>
              <a:spcPts val="600"/>
            </a:spcBef>
          </a:pPr>
          <a:r>
            <a:rPr lang="ka-GE" sz="1050" b="0" i="0" u="none" dirty="0" smtClean="0"/>
            <a:t>1) ჯანდაცვაზე ჯიბიდან გადახდების ხვედრითი წილი ჯანდაცვის მთლიან დანახარჯებში (%) </a:t>
          </a:r>
        </a:p>
        <a:p>
          <a:pPr>
            <a:spcBef>
              <a:spcPts val="600"/>
            </a:spcBef>
          </a:pPr>
          <a:r>
            <a:rPr lang="ka-GE" sz="1050" b="1" i="0" u="none" dirty="0" smtClean="0"/>
            <a:t>2017 55%    </a:t>
          </a:r>
        </a:p>
        <a:p>
          <a:pPr>
            <a:spcBef>
              <a:spcPts val="600"/>
            </a:spcBef>
          </a:pPr>
          <a:r>
            <a:rPr lang="ka-GE" sz="1050" b="1" i="0" u="none" dirty="0" smtClean="0"/>
            <a:t>2021  52%</a:t>
          </a:r>
          <a:endParaRPr lang="en-US" sz="1050" dirty="0" smtClean="0"/>
        </a:p>
        <a:p>
          <a:pPr rtl="0">
            <a:spcBef>
              <a:spcPts val="600"/>
            </a:spcBef>
          </a:pPr>
          <a:r>
            <a:rPr lang="ka-GE" sz="1050" b="0" i="0" u="none" dirty="0" smtClean="0"/>
            <a:t>2) მედიკამენტებზე ჯიბიდან გადახდების ხვედრითი წილი ჯანდაცვაზე მთლიან დანახარჯებში (%) </a:t>
          </a:r>
        </a:p>
        <a:p>
          <a:pPr rtl="0">
            <a:spcBef>
              <a:spcPts val="600"/>
            </a:spcBef>
          </a:pPr>
          <a:r>
            <a:rPr lang="ka-GE" sz="1050" b="1" i="0" u="none" dirty="0" smtClean="0"/>
            <a:t>2017: 36%</a:t>
          </a:r>
          <a:endParaRPr lang="en-US" sz="1050" b="1" i="0" u="none" dirty="0" smtClean="0"/>
        </a:p>
        <a:p>
          <a:pPr rtl="0">
            <a:spcBef>
              <a:spcPts val="600"/>
            </a:spcBef>
          </a:pPr>
          <a:r>
            <a:rPr lang="ka-GE" sz="1050" b="1" i="0" u="none" dirty="0" smtClean="0"/>
            <a:t>2021: 34%</a:t>
          </a:r>
          <a:endParaRPr lang="en-US" sz="1050" dirty="0" smtClean="0"/>
        </a:p>
        <a:p>
          <a:pPr rtl="0">
            <a:spcBef>
              <a:spcPts val="600"/>
            </a:spcBef>
          </a:pPr>
          <a:r>
            <a:rPr lang="ka-GE" sz="1050" b="0" i="0" u="none" dirty="0" smtClean="0"/>
            <a:t>3) შინამეურნეობების </a:t>
          </a:r>
          <a:r>
            <a:rPr lang="en-US" sz="1050" b="0" i="0" u="none" dirty="0" err="1" smtClean="0"/>
            <a:t>წილი</a:t>
          </a:r>
          <a:r>
            <a:rPr lang="en-US" sz="1050" b="0" i="0" u="none" dirty="0" smtClean="0"/>
            <a:t>, </a:t>
          </a:r>
          <a:r>
            <a:rPr lang="en-US" sz="1050" b="0" i="0" u="none" dirty="0" err="1" smtClean="0"/>
            <a:t>რომ</a:t>
          </a:r>
          <a:r>
            <a:rPr lang="ka-GE" sz="1050" b="0" i="0" u="none" dirty="0" smtClean="0"/>
            <a:t>ელთაც </a:t>
          </a:r>
          <a:r>
            <a:rPr lang="en-US" sz="1050" b="0" i="0" u="none" dirty="0" err="1" smtClean="0"/>
            <a:t>აქვთ</a:t>
          </a:r>
          <a:r>
            <a:rPr lang="en-US" sz="1050" b="0" i="0" u="none" dirty="0" smtClean="0"/>
            <a:t> </a:t>
          </a:r>
          <a:r>
            <a:rPr lang="en-US" sz="1050" b="0" i="0" u="none" dirty="0" err="1" smtClean="0"/>
            <a:t>ჯანდაცვის</a:t>
          </a:r>
          <a:r>
            <a:rPr lang="ka-GE" sz="1050" b="0" i="0" u="none" dirty="0" smtClean="0"/>
            <a:t> მომსახურებისთვის </a:t>
          </a:r>
          <a:r>
            <a:rPr lang="en-US" sz="1050" b="0" i="0" u="none" dirty="0" err="1" smtClean="0"/>
            <a:t>ფინანსური</a:t>
          </a:r>
          <a:r>
            <a:rPr lang="en-US" sz="1050" b="0" i="0" u="none" dirty="0" smtClean="0"/>
            <a:t> </a:t>
          </a:r>
          <a:r>
            <a:rPr lang="en-US" sz="1050" b="0" i="0" u="none" dirty="0" err="1" smtClean="0"/>
            <a:t>ბარიერები</a:t>
          </a:r>
          <a:endParaRPr lang="ka-GE" sz="1050" b="0" i="0" u="none" dirty="0" smtClean="0"/>
        </a:p>
        <a:p>
          <a:pPr rtl="0">
            <a:spcBef>
              <a:spcPts val="600"/>
            </a:spcBef>
          </a:pPr>
          <a:endParaRPr lang="ka-GE" sz="1050" b="0" i="0" u="none" dirty="0" smtClean="0"/>
        </a:p>
        <a:p>
          <a:pPr rtl="0">
            <a:spcBef>
              <a:spcPts val="600"/>
            </a:spcBef>
          </a:pPr>
          <a:r>
            <a:rPr lang="ka-GE" sz="1050" b="1" i="0" u="none" dirty="0" smtClean="0"/>
            <a:t>2017: 22%</a:t>
          </a:r>
          <a:endParaRPr lang="ka-GE" sz="1050" b="1" dirty="0" smtClean="0"/>
        </a:p>
        <a:p>
          <a:pPr>
            <a:spcBef>
              <a:spcPts val="600"/>
            </a:spcBef>
          </a:pPr>
          <a:r>
            <a:rPr lang="ka-GE" sz="1050" b="1" dirty="0" smtClean="0"/>
            <a:t>2021: შემცირების ტენდენცია </a:t>
          </a:r>
          <a:endParaRPr lang="ka-GE" sz="1050" b="1" dirty="0"/>
        </a:p>
      </dgm:t>
    </dgm:pt>
    <dgm:pt modelId="{316F62D7-DCFB-471D-AE41-4AB384A29C23}" type="parTrans" cxnId="{51E851C4-5272-4128-9E12-9C1223C693A4}">
      <dgm:prSet/>
      <dgm:spPr/>
      <dgm:t>
        <a:bodyPr/>
        <a:lstStyle/>
        <a:p>
          <a:endParaRPr lang="en-US" sz="1050"/>
        </a:p>
      </dgm:t>
    </dgm:pt>
    <dgm:pt modelId="{8A6FB227-1EA7-4784-B1BC-607FADA3900B}" type="sibTrans" cxnId="{51E851C4-5272-4128-9E12-9C1223C693A4}">
      <dgm:prSet/>
      <dgm:spPr/>
      <dgm:t>
        <a:bodyPr/>
        <a:lstStyle/>
        <a:p>
          <a:endParaRPr lang="en-US" sz="1050"/>
        </a:p>
      </dgm:t>
    </dgm:pt>
    <dgm:pt modelId="{AF771DE7-4F98-478C-8690-F4897146DB6B}" type="pres">
      <dgm:prSet presAssocID="{E2358FD8-7A1C-4BCA-BAD9-FF24E447B4C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84044F-6638-42CA-8A8C-97C588DF78FE}" type="pres">
      <dgm:prSet presAssocID="{18EC3C1A-C495-42C8-8973-0AECAB1EAFE5}" presName="node" presStyleLbl="node1" presStyleIdx="0" presStyleCnt="3" custScaleX="2453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4035C5-5EC1-493C-A5D6-5751FD0CB926}" type="pres">
      <dgm:prSet presAssocID="{27206D57-EDBE-46A4-A41D-A53F39607E6A}" presName="sibTrans" presStyleLbl="sibTrans2D1" presStyleIdx="0" presStyleCnt="2"/>
      <dgm:spPr/>
      <dgm:t>
        <a:bodyPr/>
        <a:lstStyle/>
        <a:p>
          <a:endParaRPr lang="en-US"/>
        </a:p>
      </dgm:t>
    </dgm:pt>
    <dgm:pt modelId="{4C7716F9-3ACC-475D-BFA2-E2580FC33775}" type="pres">
      <dgm:prSet presAssocID="{27206D57-EDBE-46A4-A41D-A53F39607E6A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FB5465F3-EB76-41ED-8E8D-0814BC2F5C7A}" type="pres">
      <dgm:prSet presAssocID="{D09ADD2F-9D7A-4AF2-9CE1-42E447B744DC}" presName="node" presStyleLbl="node1" presStyleIdx="1" presStyleCnt="3" custScaleX="2183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E123DF-A1F2-4937-A2EE-C314443A5715}" type="pres">
      <dgm:prSet presAssocID="{11043BF9-BEF6-404D-89F2-EE5508D0F10E}" presName="sibTrans" presStyleLbl="sibTrans2D1" presStyleIdx="1" presStyleCnt="2"/>
      <dgm:spPr/>
      <dgm:t>
        <a:bodyPr/>
        <a:lstStyle/>
        <a:p>
          <a:endParaRPr lang="en-US"/>
        </a:p>
      </dgm:t>
    </dgm:pt>
    <dgm:pt modelId="{8EEDF8AE-BB62-4F6E-ADE8-24BA94C8B86A}" type="pres">
      <dgm:prSet presAssocID="{11043BF9-BEF6-404D-89F2-EE5508D0F10E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1FE23234-52C2-449E-8A37-18B4E40680DB}" type="pres">
      <dgm:prSet presAssocID="{C1643852-1885-4F13-B07D-1EC77B3739C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88201E6-992B-48DB-A0D9-D4C7BF2FE5FD}" srcId="{18EC3C1A-C495-42C8-8973-0AECAB1EAFE5}" destId="{65DB8206-2873-41B6-A705-D45857292F65}" srcOrd="0" destOrd="0" parTransId="{2DE78CF0-43BF-45BE-864A-C229C95EBF3F}" sibTransId="{69054561-F32E-4E30-983D-C888365A1732}"/>
    <dgm:cxn modelId="{13942EED-1E57-470C-ADC5-42A8D4059ED1}" srcId="{18EC3C1A-C495-42C8-8973-0AECAB1EAFE5}" destId="{B646E13B-545D-495A-8223-139B8AFC5356}" srcOrd="5" destOrd="0" parTransId="{66D6148B-DCCB-4DEA-A225-CEA7D996B3E9}" sibTransId="{D513A092-743A-45E3-87A4-F7B74C7207A4}"/>
    <dgm:cxn modelId="{A178698A-BBBA-4FEE-8938-CFA16EC2D89D}" srcId="{D09ADD2F-9D7A-4AF2-9CE1-42E447B744DC}" destId="{6D04D48E-CC4F-4EDA-9800-0F76F8D479F2}" srcOrd="3" destOrd="0" parTransId="{1386B777-D781-49AB-A341-31ACE0B1EA50}" sibTransId="{CC8D7E51-D8E7-4C6F-9C3E-BB4FB8AB8773}"/>
    <dgm:cxn modelId="{873F6C37-C9AD-44DF-A528-3B777C455DC7}" srcId="{D09ADD2F-9D7A-4AF2-9CE1-42E447B744DC}" destId="{1D31C6C1-5C4D-4CAE-B66A-25BCB2B8E6F5}" srcOrd="0" destOrd="0" parTransId="{98B69364-FCEB-404B-8631-76963636B473}" sibTransId="{2DCE9CBF-1D62-4048-B586-15FA040D0B00}"/>
    <dgm:cxn modelId="{219ADADF-2150-45EB-B1D8-8FC8BEA9B9C5}" type="presOf" srcId="{BBC114AC-C91F-4C53-AC59-9A0C3C9997CA}" destId="{1A84044F-6638-42CA-8A8C-97C588DF78FE}" srcOrd="0" destOrd="5" presId="urn:microsoft.com/office/officeart/2005/8/layout/process1"/>
    <dgm:cxn modelId="{609E9AFD-4114-40F2-BD44-E9266524077A}" srcId="{D09ADD2F-9D7A-4AF2-9CE1-42E447B744DC}" destId="{0CDA08FB-6695-4E0F-ADF8-8AC832B6E8AE}" srcOrd="2" destOrd="0" parTransId="{BC7859F5-E78A-4BB4-B5AA-2551D8CB1B2B}" sibTransId="{9DC1F409-B6F6-45BD-98CC-A4F060FA00F5}"/>
    <dgm:cxn modelId="{02EA88E9-8969-412E-AB0A-22E1BEA7E541}" type="presOf" srcId="{E2358FD8-7A1C-4BCA-BAD9-FF24E447B4CE}" destId="{AF771DE7-4F98-478C-8690-F4897146DB6B}" srcOrd="0" destOrd="0" presId="urn:microsoft.com/office/officeart/2005/8/layout/process1"/>
    <dgm:cxn modelId="{C3752BE9-C7A0-419D-90A4-62AEB9AB2830}" type="presOf" srcId="{26629463-0519-4B3A-A653-B7C79AD2611C}" destId="{FB5465F3-EB76-41ED-8E8D-0814BC2F5C7A}" srcOrd="0" destOrd="11" presId="urn:microsoft.com/office/officeart/2005/8/layout/process1"/>
    <dgm:cxn modelId="{8EF5ECD7-9FB0-46F6-8581-8330D51A21B1}" srcId="{18EC3C1A-C495-42C8-8973-0AECAB1EAFE5}" destId="{9D01EEDD-FD63-459A-9992-2EC702F7FAAA}" srcOrd="11" destOrd="0" parTransId="{5988416B-4E89-4F3E-A6B3-AB8B95EB2377}" sibTransId="{1EC989B4-7B34-4692-B2CC-3689F64880FD}"/>
    <dgm:cxn modelId="{FE159215-5482-44B0-B907-2D7C47C24C53}" srcId="{E2358FD8-7A1C-4BCA-BAD9-FF24E447B4CE}" destId="{18EC3C1A-C495-42C8-8973-0AECAB1EAFE5}" srcOrd="0" destOrd="0" parTransId="{84C1A18C-5CBF-4B1E-9A13-2D71084C6A96}" sibTransId="{27206D57-EDBE-46A4-A41D-A53F39607E6A}"/>
    <dgm:cxn modelId="{6219D4A3-C5E7-4B49-B910-819B08727BF6}" type="presOf" srcId="{65DB8206-2873-41B6-A705-D45857292F65}" destId="{1A84044F-6638-42CA-8A8C-97C588DF78FE}" srcOrd="0" destOrd="1" presId="urn:microsoft.com/office/officeart/2005/8/layout/process1"/>
    <dgm:cxn modelId="{DBEC16C2-F771-4C79-9D3D-982292C66D7E}" srcId="{18EC3C1A-C495-42C8-8973-0AECAB1EAFE5}" destId="{4C2195FD-3151-4554-996A-9E2EDE9B4F6F}" srcOrd="3" destOrd="0" parTransId="{CB901967-A764-4FD3-A55A-2657A8E87E31}" sibTransId="{89A6D880-8ECA-43D7-9829-4C8621DF81A8}"/>
    <dgm:cxn modelId="{EB938276-1D20-47E9-8D3D-BB534DF91A85}" type="presOf" srcId="{11043BF9-BEF6-404D-89F2-EE5508D0F10E}" destId="{12E123DF-A1F2-4937-A2EE-C314443A5715}" srcOrd="0" destOrd="0" presId="urn:microsoft.com/office/officeart/2005/8/layout/process1"/>
    <dgm:cxn modelId="{735FF6F0-B1A1-4AE1-AD50-15D3D9F6722C}" srcId="{18EC3C1A-C495-42C8-8973-0AECAB1EAFE5}" destId="{E3B42F54-8F1F-449E-AD0B-D65C332DA1DC}" srcOrd="10" destOrd="0" parTransId="{E9730BB7-F73E-4B5C-8D6E-1C963B4B1F0D}" sibTransId="{85070249-8AAF-4964-AF30-EA9F3EA6CAC5}"/>
    <dgm:cxn modelId="{13F3D2D2-473C-4471-B8FD-C6AFCFD788D5}" type="presOf" srcId="{4C2195FD-3151-4554-996A-9E2EDE9B4F6F}" destId="{1A84044F-6638-42CA-8A8C-97C588DF78FE}" srcOrd="0" destOrd="4" presId="urn:microsoft.com/office/officeart/2005/8/layout/process1"/>
    <dgm:cxn modelId="{FB058319-2520-4558-9EC6-3B75BDC6B610}" type="presOf" srcId="{E3B42F54-8F1F-449E-AD0B-D65C332DA1DC}" destId="{1A84044F-6638-42CA-8A8C-97C588DF78FE}" srcOrd="0" destOrd="11" presId="urn:microsoft.com/office/officeart/2005/8/layout/process1"/>
    <dgm:cxn modelId="{E930C343-E98E-4731-9D9F-326B8288169D}" srcId="{D09ADD2F-9D7A-4AF2-9CE1-42E447B744DC}" destId="{6DA154E3-E98D-4578-8E81-91B09ED5288C}" srcOrd="5" destOrd="0" parTransId="{57975512-954C-4291-BB9A-4FD8FEEF82F2}" sibTransId="{7406ED39-CCD0-40F2-868C-154994CF62F7}"/>
    <dgm:cxn modelId="{55D72591-0A6D-46C7-B01E-960EB1ADAB4D}" srcId="{18EC3C1A-C495-42C8-8973-0AECAB1EAFE5}" destId="{BBC114AC-C91F-4C53-AC59-9A0C3C9997CA}" srcOrd="4" destOrd="0" parTransId="{4AD2C1A8-EBB9-4144-80C9-27C9A8F26508}" sibTransId="{4AB544E7-628C-4F4C-B64B-8F77596D4737}"/>
    <dgm:cxn modelId="{0F0C781A-114C-4D8C-9F72-BBD84C00A25B}" type="presOf" srcId="{6DA154E3-E98D-4578-8E81-91B09ED5288C}" destId="{FB5465F3-EB76-41ED-8E8D-0814BC2F5C7A}" srcOrd="0" destOrd="6" presId="urn:microsoft.com/office/officeart/2005/8/layout/process1"/>
    <dgm:cxn modelId="{8C07800F-DB18-4A21-BBC7-9D06F1070855}" type="presOf" srcId="{6A61B335-9601-43BA-A5D7-A1238A97C0CE}" destId="{1A84044F-6638-42CA-8A8C-97C588DF78FE}" srcOrd="0" destOrd="9" presId="urn:microsoft.com/office/officeart/2005/8/layout/process1"/>
    <dgm:cxn modelId="{BC187F3D-16B2-43DC-949E-4E0161B047B5}" srcId="{D09ADD2F-9D7A-4AF2-9CE1-42E447B744DC}" destId="{AAA1ED52-6E0B-4E6C-958E-90890B789598}" srcOrd="8" destOrd="0" parTransId="{99052D27-998B-4232-B75F-21CE4ECFE0F8}" sibTransId="{F800E755-C646-4FA4-8833-15E8B962DEC7}"/>
    <dgm:cxn modelId="{1591D762-721F-4E73-BD95-062FB8075D80}" type="presOf" srcId="{C1643852-1885-4F13-B07D-1EC77B3739C0}" destId="{1FE23234-52C2-449E-8A37-18B4E40680DB}" srcOrd="0" destOrd="0" presId="urn:microsoft.com/office/officeart/2005/8/layout/process1"/>
    <dgm:cxn modelId="{F0AA79AF-A9C9-4FC6-86DA-47CD68F4C0A5}" srcId="{18EC3C1A-C495-42C8-8973-0AECAB1EAFE5}" destId="{4413363C-F634-4C6F-B2C9-90167CA827D7}" srcOrd="7" destOrd="0" parTransId="{B33BA821-BF53-4238-A494-9C4EB54F3146}" sibTransId="{4E8A89FC-281F-462F-9F99-CF218A22F65C}"/>
    <dgm:cxn modelId="{6369446D-015C-4513-BB5E-FD7449BF26F1}" type="presOf" srcId="{CA3979B5-0EA4-40E5-A14A-FF564E3BF792}" destId="{1A84044F-6638-42CA-8A8C-97C588DF78FE}" srcOrd="0" destOrd="2" presId="urn:microsoft.com/office/officeart/2005/8/layout/process1"/>
    <dgm:cxn modelId="{0A5DEF24-3DB6-4847-A454-C0AC93A47F1C}" srcId="{18EC3C1A-C495-42C8-8973-0AECAB1EAFE5}" destId="{D4E21388-5E61-4C0B-B93C-07EAE2EBA9CC}" srcOrd="6" destOrd="0" parTransId="{07CF9FE7-09D3-4B16-A56C-427BD64A8EE0}" sibTransId="{B111C1E8-630B-4E90-B8AF-6AF7BED75DEA}"/>
    <dgm:cxn modelId="{BF211AB4-D474-41D8-8198-F171CF117368}" type="presOf" srcId="{18EC3C1A-C495-42C8-8973-0AECAB1EAFE5}" destId="{1A84044F-6638-42CA-8A8C-97C588DF78FE}" srcOrd="0" destOrd="0" presId="urn:microsoft.com/office/officeart/2005/8/layout/process1"/>
    <dgm:cxn modelId="{82ED4C6C-5A99-4076-99A8-6D7443FDEE11}" srcId="{18EC3C1A-C495-42C8-8973-0AECAB1EAFE5}" destId="{CA3979B5-0EA4-40E5-A14A-FF564E3BF792}" srcOrd="1" destOrd="0" parTransId="{4541CF62-083B-4CCF-91C9-A284563715D2}" sibTransId="{55019CD3-8354-449E-A550-63689D56B86B}"/>
    <dgm:cxn modelId="{A993B31F-E73F-4A6D-BE74-021F73D1AE72}" type="presOf" srcId="{3335BF2E-AD05-4024-BAB3-AD25966B11D6}" destId="{FB5465F3-EB76-41ED-8E8D-0814BC2F5C7A}" srcOrd="0" destOrd="7" presId="urn:microsoft.com/office/officeart/2005/8/layout/process1"/>
    <dgm:cxn modelId="{E846BA07-D7E4-4F79-B13F-140BAA65267F}" type="presOf" srcId="{B646E13B-545D-495A-8223-139B8AFC5356}" destId="{1A84044F-6638-42CA-8A8C-97C588DF78FE}" srcOrd="0" destOrd="6" presId="urn:microsoft.com/office/officeart/2005/8/layout/process1"/>
    <dgm:cxn modelId="{EC04A83E-8CFA-4F30-A110-9A6F71E02586}" type="presOf" srcId="{27206D57-EDBE-46A4-A41D-A53F39607E6A}" destId="{4C7716F9-3ACC-475D-BFA2-E2580FC33775}" srcOrd="1" destOrd="0" presId="urn:microsoft.com/office/officeart/2005/8/layout/process1"/>
    <dgm:cxn modelId="{45DD3B40-5708-4160-A416-B644A63888D0}" srcId="{18EC3C1A-C495-42C8-8973-0AECAB1EAFE5}" destId="{6A61B335-9601-43BA-A5D7-A1238A97C0CE}" srcOrd="8" destOrd="0" parTransId="{B796AA8B-AF3A-456F-A345-BE1588E6188A}" sibTransId="{7E7A02E2-0F53-4AAD-8C07-ED8AAB922D01}"/>
    <dgm:cxn modelId="{27FB8234-F7FE-402B-BC7C-634ECD7BB364}" type="presOf" srcId="{0CDA08FB-6695-4E0F-ADF8-8AC832B6E8AE}" destId="{FB5465F3-EB76-41ED-8E8D-0814BC2F5C7A}" srcOrd="0" destOrd="3" presId="urn:microsoft.com/office/officeart/2005/8/layout/process1"/>
    <dgm:cxn modelId="{692245BC-F6D2-4BA2-A44B-85EE1AA9A31C}" type="presOf" srcId="{379C338E-274D-42C0-B6F4-B15BB70E07B5}" destId="{FB5465F3-EB76-41ED-8E8D-0814BC2F5C7A}" srcOrd="0" destOrd="2" presId="urn:microsoft.com/office/officeart/2005/8/layout/process1"/>
    <dgm:cxn modelId="{0B521F05-6B33-4FCD-A48A-25F509DDAB13}" type="presOf" srcId="{1D31C6C1-5C4D-4CAE-B66A-25BCB2B8E6F5}" destId="{FB5465F3-EB76-41ED-8E8D-0814BC2F5C7A}" srcOrd="0" destOrd="1" presId="urn:microsoft.com/office/officeart/2005/8/layout/process1"/>
    <dgm:cxn modelId="{F55356BF-3DA7-4DA8-A78B-CF361C3D482C}" srcId="{E2358FD8-7A1C-4BCA-BAD9-FF24E447B4CE}" destId="{D09ADD2F-9D7A-4AF2-9CE1-42E447B744DC}" srcOrd="1" destOrd="0" parTransId="{0A630F3F-DD24-448A-A6AF-D9053E1B5EC3}" sibTransId="{11043BF9-BEF6-404D-89F2-EE5508D0F10E}"/>
    <dgm:cxn modelId="{154944C5-6515-43C9-ABBD-E8CCD17A6998}" type="presOf" srcId="{F9C980DA-536D-41E6-AA7A-696043AAB7C3}" destId="{FB5465F3-EB76-41ED-8E8D-0814BC2F5C7A}" srcOrd="0" destOrd="8" presId="urn:microsoft.com/office/officeart/2005/8/layout/process1"/>
    <dgm:cxn modelId="{2F110DD2-2264-481C-A821-01135CF81C3F}" type="presOf" srcId="{27206D57-EDBE-46A4-A41D-A53F39607E6A}" destId="{1B4035C5-5EC1-493C-A5D6-5751FD0CB926}" srcOrd="0" destOrd="0" presId="urn:microsoft.com/office/officeart/2005/8/layout/process1"/>
    <dgm:cxn modelId="{3B56A55A-72C7-4A9D-8460-D4405A4559E5}" srcId="{D09ADD2F-9D7A-4AF2-9CE1-42E447B744DC}" destId="{EE9777B0-8B2F-4DC3-A98A-74DF31EF59E8}" srcOrd="4" destOrd="0" parTransId="{B8F414C6-D1E8-4ED9-AFF7-0C2ACC8FF960}" sibTransId="{E847B313-AB14-4C4F-96D8-FE146A925657}"/>
    <dgm:cxn modelId="{51E851C4-5272-4128-9E12-9C1223C693A4}" srcId="{E2358FD8-7A1C-4BCA-BAD9-FF24E447B4CE}" destId="{C1643852-1885-4F13-B07D-1EC77B3739C0}" srcOrd="2" destOrd="0" parTransId="{316F62D7-DCFB-471D-AE41-4AB384A29C23}" sibTransId="{8A6FB227-1EA7-4784-B1BC-607FADA3900B}"/>
    <dgm:cxn modelId="{A52B190D-3321-4D82-BBB1-CCD97E6AD3C3}" srcId="{D09ADD2F-9D7A-4AF2-9CE1-42E447B744DC}" destId="{26629463-0519-4B3A-A653-B7C79AD2611C}" srcOrd="10" destOrd="0" parTransId="{30224D66-1654-40E3-8719-A4F16B2B1D0B}" sibTransId="{D09BCAA8-5C9C-4313-A6CC-F60AA22AE0D7}"/>
    <dgm:cxn modelId="{3ADD9E99-E8F4-4995-ACB7-0B441B45BAE8}" type="presOf" srcId="{4413363C-F634-4C6F-B2C9-90167CA827D7}" destId="{1A84044F-6638-42CA-8A8C-97C588DF78FE}" srcOrd="0" destOrd="8" presId="urn:microsoft.com/office/officeart/2005/8/layout/process1"/>
    <dgm:cxn modelId="{41F09DB7-B71D-4815-ACCA-1D876AA27843}" srcId="{D09ADD2F-9D7A-4AF2-9CE1-42E447B744DC}" destId="{F9C980DA-536D-41E6-AA7A-696043AAB7C3}" srcOrd="7" destOrd="0" parTransId="{980BBBFB-A575-459A-8BE8-DC3A373FA934}" sibTransId="{0E5F76B7-6C7A-465C-B0A5-539325E45D0E}"/>
    <dgm:cxn modelId="{629F64CC-B8D1-40CE-BEBE-68901BA97A3C}" type="presOf" srcId="{411F2539-1709-4D42-A4CD-3C83AD97F9BA}" destId="{FB5465F3-EB76-41ED-8E8D-0814BC2F5C7A}" srcOrd="0" destOrd="10" presId="urn:microsoft.com/office/officeart/2005/8/layout/process1"/>
    <dgm:cxn modelId="{8274AC94-B9A6-43CB-8070-A7B4596B5BA4}" type="presOf" srcId="{D4E21388-5E61-4C0B-B93C-07EAE2EBA9CC}" destId="{1A84044F-6638-42CA-8A8C-97C588DF78FE}" srcOrd="0" destOrd="7" presId="urn:microsoft.com/office/officeart/2005/8/layout/process1"/>
    <dgm:cxn modelId="{D2F8A865-38F2-4D2D-B35C-1B2813F74AC0}" srcId="{D09ADD2F-9D7A-4AF2-9CE1-42E447B744DC}" destId="{3335BF2E-AD05-4024-BAB3-AD25966B11D6}" srcOrd="6" destOrd="0" parTransId="{E2B5883B-2872-4225-BBBD-C2F00D71EB03}" sibTransId="{DCC2DF55-D511-47CA-8253-D09B343F47BB}"/>
    <dgm:cxn modelId="{6512CA81-7E4A-4582-90D5-D0C0E75E4D7A}" type="presOf" srcId="{EE9777B0-8B2F-4DC3-A98A-74DF31EF59E8}" destId="{FB5465F3-EB76-41ED-8E8D-0814BC2F5C7A}" srcOrd="0" destOrd="5" presId="urn:microsoft.com/office/officeart/2005/8/layout/process1"/>
    <dgm:cxn modelId="{E38BF3A2-08B7-440E-915C-139FB1807FF6}" type="presOf" srcId="{AAA1ED52-6E0B-4E6C-958E-90890B789598}" destId="{FB5465F3-EB76-41ED-8E8D-0814BC2F5C7A}" srcOrd="0" destOrd="9" presId="urn:microsoft.com/office/officeart/2005/8/layout/process1"/>
    <dgm:cxn modelId="{D3B2DDBF-8E0A-440B-B4A5-CA6151562DE2}" type="presOf" srcId="{9D01EEDD-FD63-459A-9992-2EC702F7FAAA}" destId="{1A84044F-6638-42CA-8A8C-97C588DF78FE}" srcOrd="0" destOrd="12" presId="urn:microsoft.com/office/officeart/2005/8/layout/process1"/>
    <dgm:cxn modelId="{7022CCE8-7D98-4FB4-BC69-FD979E18E6EB}" type="presOf" srcId="{D09ADD2F-9D7A-4AF2-9CE1-42E447B744DC}" destId="{FB5465F3-EB76-41ED-8E8D-0814BC2F5C7A}" srcOrd="0" destOrd="0" presId="urn:microsoft.com/office/officeart/2005/8/layout/process1"/>
    <dgm:cxn modelId="{39455176-0193-47E2-9A8A-DE102056FEB6}" srcId="{18EC3C1A-C495-42C8-8973-0AECAB1EAFE5}" destId="{BD45188D-DF8F-4425-88B5-4621D8DB3F09}" srcOrd="9" destOrd="0" parTransId="{60FA8468-3A23-4485-B247-65C546E8A41A}" sibTransId="{8AE95A0C-0438-455A-84F0-931F9F4CFD36}"/>
    <dgm:cxn modelId="{5F5018A2-89D7-446A-9152-56951DED6464}" srcId="{D09ADD2F-9D7A-4AF2-9CE1-42E447B744DC}" destId="{411F2539-1709-4D42-A4CD-3C83AD97F9BA}" srcOrd="9" destOrd="0" parTransId="{83D8F599-089C-44A0-9719-6F16DD439887}" sibTransId="{1E1E5DFB-0C64-48B2-8D7A-297F28FCB8FF}"/>
    <dgm:cxn modelId="{4F8A178E-A127-4BAE-BA9B-00C5081856DB}" srcId="{18EC3C1A-C495-42C8-8973-0AECAB1EAFE5}" destId="{B8D64C28-B07A-474C-93D6-ACD86D388933}" srcOrd="2" destOrd="0" parTransId="{4F0EDBF7-B692-4E14-9A54-B27DF1ABEC5B}" sibTransId="{06BB6DF7-DC1F-4AFB-A15D-6B4887902350}"/>
    <dgm:cxn modelId="{B75AED60-23EB-420E-9A2F-732AC4B1442E}" type="presOf" srcId="{11043BF9-BEF6-404D-89F2-EE5508D0F10E}" destId="{8EEDF8AE-BB62-4F6E-ADE8-24BA94C8B86A}" srcOrd="1" destOrd="0" presId="urn:microsoft.com/office/officeart/2005/8/layout/process1"/>
    <dgm:cxn modelId="{0DCC7825-F352-4B9D-99C2-3B3F15D8BD62}" type="presOf" srcId="{BD45188D-DF8F-4425-88B5-4621D8DB3F09}" destId="{1A84044F-6638-42CA-8A8C-97C588DF78FE}" srcOrd="0" destOrd="10" presId="urn:microsoft.com/office/officeart/2005/8/layout/process1"/>
    <dgm:cxn modelId="{CA828388-6136-41D2-AC74-BDF490E9BEF1}" type="presOf" srcId="{B8D64C28-B07A-474C-93D6-ACD86D388933}" destId="{1A84044F-6638-42CA-8A8C-97C588DF78FE}" srcOrd="0" destOrd="3" presId="urn:microsoft.com/office/officeart/2005/8/layout/process1"/>
    <dgm:cxn modelId="{22ECBEB7-A960-404A-AEC7-63DE77EA342E}" type="presOf" srcId="{6D04D48E-CC4F-4EDA-9800-0F76F8D479F2}" destId="{FB5465F3-EB76-41ED-8E8D-0814BC2F5C7A}" srcOrd="0" destOrd="4" presId="urn:microsoft.com/office/officeart/2005/8/layout/process1"/>
    <dgm:cxn modelId="{D49AC6EE-AC49-4B61-92BB-5C6ADF7460DB}" srcId="{D09ADD2F-9D7A-4AF2-9CE1-42E447B744DC}" destId="{379C338E-274D-42C0-B6F4-B15BB70E07B5}" srcOrd="1" destOrd="0" parTransId="{2675078D-A25B-43D0-BDA3-B52E94651D4D}" sibTransId="{D5BF4171-DA1E-4D14-A500-1BE711E2B5FB}"/>
    <dgm:cxn modelId="{8AAF7540-BFC3-477B-9EC2-135B79668414}" type="presParOf" srcId="{AF771DE7-4F98-478C-8690-F4897146DB6B}" destId="{1A84044F-6638-42CA-8A8C-97C588DF78FE}" srcOrd="0" destOrd="0" presId="urn:microsoft.com/office/officeart/2005/8/layout/process1"/>
    <dgm:cxn modelId="{D85A76E7-A263-4225-B6B2-3CEF0F55FDE9}" type="presParOf" srcId="{AF771DE7-4F98-478C-8690-F4897146DB6B}" destId="{1B4035C5-5EC1-493C-A5D6-5751FD0CB926}" srcOrd="1" destOrd="0" presId="urn:microsoft.com/office/officeart/2005/8/layout/process1"/>
    <dgm:cxn modelId="{123DF2B3-A16F-4104-AC95-70ABBBF88B0D}" type="presParOf" srcId="{1B4035C5-5EC1-493C-A5D6-5751FD0CB926}" destId="{4C7716F9-3ACC-475D-BFA2-E2580FC33775}" srcOrd="0" destOrd="0" presId="urn:microsoft.com/office/officeart/2005/8/layout/process1"/>
    <dgm:cxn modelId="{2EB92EAE-CECB-4774-9328-35BF73000D56}" type="presParOf" srcId="{AF771DE7-4F98-478C-8690-F4897146DB6B}" destId="{FB5465F3-EB76-41ED-8E8D-0814BC2F5C7A}" srcOrd="2" destOrd="0" presId="urn:microsoft.com/office/officeart/2005/8/layout/process1"/>
    <dgm:cxn modelId="{567343C7-FAD1-499D-9635-AC1B74FE3BA2}" type="presParOf" srcId="{AF771DE7-4F98-478C-8690-F4897146DB6B}" destId="{12E123DF-A1F2-4937-A2EE-C314443A5715}" srcOrd="3" destOrd="0" presId="urn:microsoft.com/office/officeart/2005/8/layout/process1"/>
    <dgm:cxn modelId="{8B873374-3710-4084-98EC-205291D2FBFD}" type="presParOf" srcId="{12E123DF-A1F2-4937-A2EE-C314443A5715}" destId="{8EEDF8AE-BB62-4F6E-ADE8-24BA94C8B86A}" srcOrd="0" destOrd="0" presId="urn:microsoft.com/office/officeart/2005/8/layout/process1"/>
    <dgm:cxn modelId="{60D058F0-8C55-4283-A027-0D92D01A75CF}" type="presParOf" srcId="{AF771DE7-4F98-478C-8690-F4897146DB6B}" destId="{1FE23234-52C2-449E-8A37-18B4E40680DB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4F250C-FBF4-4E32-B797-3606BB7DD7AC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E1FA17A9-D024-40AD-A272-29B93FF2C8F1}">
      <dgm:prSet phldrT="[Text]" custT="1"/>
      <dgm:spPr/>
      <dgm:t>
        <a:bodyPr/>
        <a:lstStyle/>
        <a:p>
          <a:r>
            <a:rPr lang="ka-GE" sz="1100" dirty="0" smtClean="0"/>
            <a:t>ჩინეთი</a:t>
          </a:r>
          <a:endParaRPr lang="en-US" sz="1100" dirty="0"/>
        </a:p>
      </dgm:t>
    </dgm:pt>
    <dgm:pt modelId="{6A78311B-8373-45FE-8E64-0BF36081144E}" type="parTrans" cxnId="{F83F0085-FFD1-4858-9863-921793C8CA65}">
      <dgm:prSet/>
      <dgm:spPr/>
      <dgm:t>
        <a:bodyPr/>
        <a:lstStyle/>
        <a:p>
          <a:endParaRPr lang="en-US" sz="1100"/>
        </a:p>
      </dgm:t>
    </dgm:pt>
    <dgm:pt modelId="{0C73EDFC-1CEA-4A41-ADEF-AEC57A1A5309}" type="sibTrans" cxnId="{F83F0085-FFD1-4858-9863-921793C8CA65}">
      <dgm:prSet/>
      <dgm:spPr/>
      <dgm:t>
        <a:bodyPr/>
        <a:lstStyle/>
        <a:p>
          <a:endParaRPr lang="en-US" sz="1100"/>
        </a:p>
      </dgm:t>
    </dgm:pt>
    <dgm:pt modelId="{689D8C56-F216-4B7C-8C77-E15CB3F89AE3}">
      <dgm:prSet custT="1"/>
      <dgm:spPr/>
      <dgm:t>
        <a:bodyPr/>
        <a:lstStyle/>
        <a:p>
          <a:r>
            <a:rPr lang="ka-GE" sz="1100" dirty="0" smtClean="0"/>
            <a:t>ფსიქიკური ჯანმრთელობის ორი ცენტრის მშენებლობა კახეთში (სავარაუდოდ მშენელობა დაიწყება 2019 წლის ბოლოს)</a:t>
          </a:r>
          <a:endParaRPr lang="en-US" sz="1100" dirty="0"/>
        </a:p>
      </dgm:t>
    </dgm:pt>
    <dgm:pt modelId="{2EDC4EAE-7377-427F-8438-2F4C7D1382F6}" type="parTrans" cxnId="{93ABF60C-6DB6-4830-B12E-4BA5EA435EBC}">
      <dgm:prSet/>
      <dgm:spPr/>
      <dgm:t>
        <a:bodyPr/>
        <a:lstStyle/>
        <a:p>
          <a:endParaRPr lang="en-US" sz="1100"/>
        </a:p>
      </dgm:t>
    </dgm:pt>
    <dgm:pt modelId="{34EFBD31-2089-4586-810E-764E01D8116F}" type="sibTrans" cxnId="{93ABF60C-6DB6-4830-B12E-4BA5EA435EBC}">
      <dgm:prSet/>
      <dgm:spPr/>
      <dgm:t>
        <a:bodyPr/>
        <a:lstStyle/>
        <a:p>
          <a:endParaRPr lang="en-US" sz="1100"/>
        </a:p>
      </dgm:t>
    </dgm:pt>
    <dgm:pt modelId="{FCF3E1B9-CB76-4696-9A70-5A37B36E8F4F}">
      <dgm:prSet custT="1"/>
      <dgm:spPr/>
      <dgm:t>
        <a:bodyPr/>
        <a:lstStyle/>
        <a:p>
          <a:r>
            <a:rPr lang="ka-GE" sz="1100" dirty="0" smtClean="0"/>
            <a:t>გლობალური ფონდი</a:t>
          </a:r>
          <a:endParaRPr lang="en-US" sz="1100" dirty="0"/>
        </a:p>
      </dgm:t>
    </dgm:pt>
    <dgm:pt modelId="{ACC63A8F-2F12-4E1F-9623-05D1512B8520}" type="parTrans" cxnId="{A370734F-D322-42C8-ACC9-971B9751F3EB}">
      <dgm:prSet/>
      <dgm:spPr/>
      <dgm:t>
        <a:bodyPr/>
        <a:lstStyle/>
        <a:p>
          <a:endParaRPr lang="en-US" sz="1100"/>
        </a:p>
      </dgm:t>
    </dgm:pt>
    <dgm:pt modelId="{8E420A3B-A9D8-43C5-8ECF-E721DABC804E}" type="sibTrans" cxnId="{A370734F-D322-42C8-ACC9-971B9751F3EB}">
      <dgm:prSet/>
      <dgm:spPr/>
      <dgm:t>
        <a:bodyPr/>
        <a:lstStyle/>
        <a:p>
          <a:endParaRPr lang="en-US" sz="1100"/>
        </a:p>
      </dgm:t>
    </dgm:pt>
    <dgm:pt modelId="{B0181626-0B17-4161-888D-D4A04C6BF0DD}">
      <dgm:prSet custT="1"/>
      <dgm:spPr/>
      <dgm:t>
        <a:bodyPr/>
        <a:lstStyle/>
        <a:p>
          <a:r>
            <a:rPr lang="ka-GE" sz="1100" dirty="0" smtClean="0"/>
            <a:t>აივ/შიდსის მართვა</a:t>
          </a:r>
          <a:endParaRPr lang="en-US" sz="1100" dirty="0"/>
        </a:p>
      </dgm:t>
    </dgm:pt>
    <dgm:pt modelId="{3336D02E-6F77-4720-B4DF-10EA8D887E82}" type="parTrans" cxnId="{61ADCAF0-58B6-457B-988E-6340D79E4B84}">
      <dgm:prSet/>
      <dgm:spPr/>
      <dgm:t>
        <a:bodyPr/>
        <a:lstStyle/>
        <a:p>
          <a:endParaRPr lang="en-US" sz="1100"/>
        </a:p>
      </dgm:t>
    </dgm:pt>
    <dgm:pt modelId="{7DFA77D5-8840-45EB-B904-83810DFA471A}" type="sibTrans" cxnId="{61ADCAF0-58B6-457B-988E-6340D79E4B84}">
      <dgm:prSet/>
      <dgm:spPr/>
      <dgm:t>
        <a:bodyPr/>
        <a:lstStyle/>
        <a:p>
          <a:endParaRPr lang="en-US" sz="1100"/>
        </a:p>
      </dgm:t>
    </dgm:pt>
    <dgm:pt modelId="{59AE23D1-E50F-4E83-9706-C629D9018C30}">
      <dgm:prSet custT="1"/>
      <dgm:spPr/>
      <dgm:t>
        <a:bodyPr/>
        <a:lstStyle/>
        <a:p>
          <a:r>
            <a:rPr lang="ka-GE" sz="1100" dirty="0" smtClean="0"/>
            <a:t>ტუბერკულოზის მართვა</a:t>
          </a:r>
          <a:endParaRPr lang="en-US" sz="1100" dirty="0"/>
        </a:p>
      </dgm:t>
    </dgm:pt>
    <dgm:pt modelId="{6FCC6095-7281-48A5-87E8-76A9A266246A}" type="parTrans" cxnId="{CAC2BE1D-9143-4EC2-815E-681249B7553B}">
      <dgm:prSet/>
      <dgm:spPr/>
      <dgm:t>
        <a:bodyPr/>
        <a:lstStyle/>
        <a:p>
          <a:endParaRPr lang="en-US" sz="1100"/>
        </a:p>
      </dgm:t>
    </dgm:pt>
    <dgm:pt modelId="{F822BE51-0BB3-4FEB-A3C0-50B3E6C3DD24}" type="sibTrans" cxnId="{CAC2BE1D-9143-4EC2-815E-681249B7553B}">
      <dgm:prSet/>
      <dgm:spPr/>
      <dgm:t>
        <a:bodyPr/>
        <a:lstStyle/>
        <a:p>
          <a:endParaRPr lang="en-US" sz="1100"/>
        </a:p>
      </dgm:t>
    </dgm:pt>
    <dgm:pt modelId="{876F667A-F19A-4CD0-ADA7-3B951C9E97B5}">
      <dgm:prSet custT="1"/>
      <dgm:spPr/>
      <dgm:t>
        <a:bodyPr/>
        <a:lstStyle/>
        <a:p>
          <a:r>
            <a:rPr lang="ka-GE" sz="1100" dirty="0" smtClean="0"/>
            <a:t>ინტეგრირებული სკრინინგი და მართვა პჯდ -ში</a:t>
          </a:r>
          <a:endParaRPr lang="en-US" sz="1100" dirty="0"/>
        </a:p>
      </dgm:t>
    </dgm:pt>
    <dgm:pt modelId="{865FAD16-C220-4553-9B48-2E535F3FB82D}" type="parTrans" cxnId="{5FF3B231-B81E-43E9-8C56-B938B47F62FA}">
      <dgm:prSet/>
      <dgm:spPr/>
      <dgm:t>
        <a:bodyPr/>
        <a:lstStyle/>
        <a:p>
          <a:endParaRPr lang="en-US" sz="1100"/>
        </a:p>
      </dgm:t>
    </dgm:pt>
    <dgm:pt modelId="{60F66C6B-2142-475B-B349-3328C606CE3C}" type="sibTrans" cxnId="{5FF3B231-B81E-43E9-8C56-B938B47F62FA}">
      <dgm:prSet/>
      <dgm:spPr/>
      <dgm:t>
        <a:bodyPr/>
        <a:lstStyle/>
        <a:p>
          <a:endParaRPr lang="en-US" sz="1100"/>
        </a:p>
      </dgm:t>
    </dgm:pt>
    <dgm:pt modelId="{06E7C681-FC47-4CD0-B94B-9A938887A340}">
      <dgm:prSet custT="1"/>
      <dgm:spPr/>
      <dgm:t>
        <a:bodyPr/>
        <a:lstStyle/>
        <a:p>
          <a:r>
            <a:rPr lang="ka-GE" sz="1100" dirty="0" smtClean="0"/>
            <a:t>გაეროს სააგენტოები</a:t>
          </a:r>
          <a:endParaRPr lang="en-US" sz="1100" dirty="0"/>
        </a:p>
      </dgm:t>
    </dgm:pt>
    <dgm:pt modelId="{9644F318-97F8-48E9-B5E8-E4B27A4ECDCA}" type="parTrans" cxnId="{72450C1D-17F9-4817-A5F2-C1AB477496D6}">
      <dgm:prSet/>
      <dgm:spPr/>
      <dgm:t>
        <a:bodyPr/>
        <a:lstStyle/>
        <a:p>
          <a:endParaRPr lang="en-US" sz="1100"/>
        </a:p>
      </dgm:t>
    </dgm:pt>
    <dgm:pt modelId="{9B622D52-13BE-4831-B64F-2CA28EE1C692}" type="sibTrans" cxnId="{72450C1D-17F9-4817-A5F2-C1AB477496D6}">
      <dgm:prSet/>
      <dgm:spPr/>
      <dgm:t>
        <a:bodyPr/>
        <a:lstStyle/>
        <a:p>
          <a:endParaRPr lang="en-US" sz="1100"/>
        </a:p>
      </dgm:t>
    </dgm:pt>
    <dgm:pt modelId="{9AEC01B4-4262-43E2-A128-7D3D3AE3A9AD}">
      <dgm:prSet custT="1"/>
      <dgm:spPr/>
      <dgm:t>
        <a:bodyPr/>
        <a:lstStyle/>
        <a:p>
          <a:r>
            <a:rPr lang="en-US" sz="1100" dirty="0" smtClean="0"/>
            <a:t>UNFPA-</a:t>
          </a:r>
          <a:r>
            <a:rPr lang="ka-GE" sz="1100" dirty="0" smtClean="0"/>
            <a:t>დედათა და ბავშვთა ჯანმრთელობა</a:t>
          </a:r>
          <a:endParaRPr lang="en-US" sz="1100" dirty="0"/>
        </a:p>
      </dgm:t>
    </dgm:pt>
    <dgm:pt modelId="{E73DABF1-1870-4F6C-B4BE-72200A5E5529}" type="parTrans" cxnId="{42035AA1-3683-49F0-B233-1A83BAE41520}">
      <dgm:prSet/>
      <dgm:spPr/>
      <dgm:t>
        <a:bodyPr/>
        <a:lstStyle/>
        <a:p>
          <a:endParaRPr lang="en-US" sz="1100"/>
        </a:p>
      </dgm:t>
    </dgm:pt>
    <dgm:pt modelId="{98E2BBDD-5A66-47FF-8BCC-0EBA5AA14AEB}" type="sibTrans" cxnId="{42035AA1-3683-49F0-B233-1A83BAE41520}">
      <dgm:prSet/>
      <dgm:spPr/>
      <dgm:t>
        <a:bodyPr/>
        <a:lstStyle/>
        <a:p>
          <a:endParaRPr lang="en-US" sz="1100"/>
        </a:p>
      </dgm:t>
    </dgm:pt>
    <dgm:pt modelId="{F606EB7F-51C1-4B11-84DE-79A13F624FCC}">
      <dgm:prSet custT="1"/>
      <dgm:spPr/>
      <dgm:t>
        <a:bodyPr/>
        <a:lstStyle/>
        <a:p>
          <a:r>
            <a:rPr lang="en-US" sz="1100" dirty="0" smtClean="0"/>
            <a:t>UNICEF-</a:t>
          </a:r>
          <a:r>
            <a:rPr lang="ka-GE" sz="1100" dirty="0" smtClean="0"/>
            <a:t>ბავშვები</a:t>
          </a:r>
          <a:endParaRPr lang="en-US" sz="1100" dirty="0"/>
        </a:p>
      </dgm:t>
    </dgm:pt>
    <dgm:pt modelId="{E64D75C9-C5BA-43F1-88BF-535B608701B7}" type="parTrans" cxnId="{3463DC6A-56D5-4F1F-B949-278F80E74426}">
      <dgm:prSet/>
      <dgm:spPr/>
      <dgm:t>
        <a:bodyPr/>
        <a:lstStyle/>
        <a:p>
          <a:endParaRPr lang="en-US" sz="1100"/>
        </a:p>
      </dgm:t>
    </dgm:pt>
    <dgm:pt modelId="{5EC1073B-AF4F-41AB-8ACF-25E87F16A8A2}" type="sibTrans" cxnId="{3463DC6A-56D5-4F1F-B949-278F80E74426}">
      <dgm:prSet/>
      <dgm:spPr/>
      <dgm:t>
        <a:bodyPr/>
        <a:lstStyle/>
        <a:p>
          <a:endParaRPr lang="en-US" sz="1100"/>
        </a:p>
      </dgm:t>
    </dgm:pt>
    <dgm:pt modelId="{1DF373C3-37C5-4130-8C7C-049A64B15210}">
      <dgm:prSet custT="1"/>
      <dgm:spPr/>
      <dgm:t>
        <a:bodyPr/>
        <a:lstStyle/>
        <a:p>
          <a:r>
            <a:rPr lang="ka-GE" sz="1100" dirty="0" smtClean="0"/>
            <a:t>ევროკავშირის დელეგაცია </a:t>
          </a:r>
          <a:endParaRPr lang="en-US" sz="1100" dirty="0"/>
        </a:p>
      </dgm:t>
    </dgm:pt>
    <dgm:pt modelId="{F2F94E36-2B79-455E-8C28-F99686295352}" type="parTrans" cxnId="{CB35ECE6-A9F4-4DE2-BC10-B3FA4982066F}">
      <dgm:prSet/>
      <dgm:spPr/>
      <dgm:t>
        <a:bodyPr/>
        <a:lstStyle/>
        <a:p>
          <a:endParaRPr lang="en-US" sz="1100"/>
        </a:p>
      </dgm:t>
    </dgm:pt>
    <dgm:pt modelId="{43F516FA-33B3-40C6-8C48-F4DC2F9A4463}" type="sibTrans" cxnId="{CB35ECE6-A9F4-4DE2-BC10-B3FA4982066F}">
      <dgm:prSet/>
      <dgm:spPr/>
      <dgm:t>
        <a:bodyPr/>
        <a:lstStyle/>
        <a:p>
          <a:endParaRPr lang="en-US" sz="1100"/>
        </a:p>
      </dgm:t>
    </dgm:pt>
    <dgm:pt modelId="{4AA1FF2B-4E38-40CE-96B6-F59F7E134C68}">
      <dgm:prSet custT="1"/>
      <dgm:spPr/>
      <dgm:t>
        <a:bodyPr/>
        <a:lstStyle/>
        <a:p>
          <a:r>
            <a:rPr lang="ka-GE" sz="1100" dirty="0" smtClean="0"/>
            <a:t>ჯანდაცვის სტრატეგია</a:t>
          </a:r>
          <a:endParaRPr lang="en-US" sz="1100" dirty="0"/>
        </a:p>
      </dgm:t>
    </dgm:pt>
    <dgm:pt modelId="{64D9DEAE-DC32-4395-B2F3-021EFA8AAB73}" type="parTrans" cxnId="{00631C76-F1E9-4852-A00D-61CE0321AB30}">
      <dgm:prSet/>
      <dgm:spPr/>
      <dgm:t>
        <a:bodyPr/>
        <a:lstStyle/>
        <a:p>
          <a:endParaRPr lang="en-US" sz="1100"/>
        </a:p>
      </dgm:t>
    </dgm:pt>
    <dgm:pt modelId="{7F6285F9-98EB-4843-90D3-F1B153C7EE97}" type="sibTrans" cxnId="{00631C76-F1E9-4852-A00D-61CE0321AB30}">
      <dgm:prSet/>
      <dgm:spPr/>
      <dgm:t>
        <a:bodyPr/>
        <a:lstStyle/>
        <a:p>
          <a:endParaRPr lang="en-US" sz="1100"/>
        </a:p>
      </dgm:t>
    </dgm:pt>
    <dgm:pt modelId="{37B911C5-48E8-4AC6-8D28-695E4B15EF1C}">
      <dgm:prSet custT="1"/>
      <dgm:spPr/>
      <dgm:t>
        <a:bodyPr/>
        <a:lstStyle/>
        <a:p>
          <a:r>
            <a:rPr lang="ka-GE" sz="1100" dirty="0" smtClean="0"/>
            <a:t>საჯარო ადმინისტრაციის რეფორმის ფარგლებში ტექნიკური დახმარება (თვინინგი უსაფრთხო სისხლი, ტრანსპლანტაცია, გარემოს ჯანმრთელობის დაცვა) </a:t>
          </a:r>
          <a:endParaRPr lang="en-US" sz="1100" dirty="0"/>
        </a:p>
      </dgm:t>
    </dgm:pt>
    <dgm:pt modelId="{777F780A-6547-40D7-89E7-497E6930BA16}" type="parTrans" cxnId="{BBAA8186-2005-445C-8262-879D112D267F}">
      <dgm:prSet/>
      <dgm:spPr/>
      <dgm:t>
        <a:bodyPr/>
        <a:lstStyle/>
        <a:p>
          <a:endParaRPr lang="en-US" sz="1100"/>
        </a:p>
      </dgm:t>
    </dgm:pt>
    <dgm:pt modelId="{A57261B0-0EB6-4952-8740-008CE9A113E3}" type="sibTrans" cxnId="{BBAA8186-2005-445C-8262-879D112D267F}">
      <dgm:prSet/>
      <dgm:spPr/>
      <dgm:t>
        <a:bodyPr/>
        <a:lstStyle/>
        <a:p>
          <a:endParaRPr lang="en-US" sz="1100"/>
        </a:p>
      </dgm:t>
    </dgm:pt>
    <dgm:pt modelId="{446C9693-4014-451C-BA7D-0A0B6C1C86FE}">
      <dgm:prSet custT="1"/>
      <dgm:spPr/>
      <dgm:t>
        <a:bodyPr/>
        <a:lstStyle/>
        <a:p>
          <a:r>
            <a:rPr lang="ka-GE" sz="1100" dirty="0" smtClean="0"/>
            <a:t>ამერიკის მთვარობა და კერძო პარტნიორები </a:t>
          </a:r>
          <a:endParaRPr lang="en-US" sz="1100" dirty="0"/>
        </a:p>
      </dgm:t>
    </dgm:pt>
    <dgm:pt modelId="{6FD8B6CE-FC11-4072-8ED7-B0CD0F9C0B71}" type="parTrans" cxnId="{B7174535-2C44-470A-8CED-528AEE94AACB}">
      <dgm:prSet/>
      <dgm:spPr/>
      <dgm:t>
        <a:bodyPr/>
        <a:lstStyle/>
        <a:p>
          <a:endParaRPr lang="en-US" sz="1100"/>
        </a:p>
      </dgm:t>
    </dgm:pt>
    <dgm:pt modelId="{3200B426-55D5-4829-BA99-4D6B8A3C58FD}" type="sibTrans" cxnId="{B7174535-2C44-470A-8CED-528AEE94AACB}">
      <dgm:prSet/>
      <dgm:spPr/>
      <dgm:t>
        <a:bodyPr/>
        <a:lstStyle/>
        <a:p>
          <a:endParaRPr lang="en-US" sz="1100"/>
        </a:p>
      </dgm:t>
    </dgm:pt>
    <dgm:pt modelId="{06FEA6C5-494E-4B68-B537-C1D2977CF058}">
      <dgm:prSet custT="1"/>
      <dgm:spPr/>
      <dgm:t>
        <a:bodyPr/>
        <a:lstStyle/>
        <a:p>
          <a:r>
            <a:rPr lang="en-US" sz="1100" dirty="0" smtClean="0"/>
            <a:t>C </a:t>
          </a:r>
          <a:r>
            <a:rPr lang="ka-GE" sz="1100" dirty="0" smtClean="0"/>
            <a:t>ჰეპატიტი</a:t>
          </a:r>
          <a:endParaRPr lang="en-US" sz="1100" dirty="0"/>
        </a:p>
      </dgm:t>
    </dgm:pt>
    <dgm:pt modelId="{A04533FD-027B-40F4-AC1E-EDEAA79135F5}" type="parTrans" cxnId="{B9C0BB41-858B-4526-A6D2-651E9E39F35F}">
      <dgm:prSet/>
      <dgm:spPr/>
      <dgm:t>
        <a:bodyPr/>
        <a:lstStyle/>
        <a:p>
          <a:endParaRPr lang="en-US" sz="1100"/>
        </a:p>
      </dgm:t>
    </dgm:pt>
    <dgm:pt modelId="{55D42EC9-DC71-4B7C-B4EB-3A899F389929}" type="sibTrans" cxnId="{B9C0BB41-858B-4526-A6D2-651E9E39F35F}">
      <dgm:prSet/>
      <dgm:spPr/>
      <dgm:t>
        <a:bodyPr/>
        <a:lstStyle/>
        <a:p>
          <a:endParaRPr lang="en-US" sz="1100"/>
        </a:p>
      </dgm:t>
    </dgm:pt>
    <dgm:pt modelId="{5FA5E4DC-A127-4AE6-97A1-FA861B3787C3}">
      <dgm:prSet custT="1"/>
      <dgm:spPr/>
      <dgm:t>
        <a:bodyPr/>
        <a:lstStyle/>
        <a:p>
          <a:r>
            <a:rPr lang="ka-GE" sz="1100" dirty="0" smtClean="0"/>
            <a:t>აშშ </a:t>
          </a:r>
          <a:r>
            <a:rPr lang="en-US" sz="1100" dirty="0" smtClean="0"/>
            <a:t>CDC</a:t>
          </a:r>
          <a:r>
            <a:rPr lang="ka-GE" sz="1100" dirty="0" smtClean="0"/>
            <a:t> ტექნიკური დახმარება</a:t>
          </a:r>
          <a:endParaRPr lang="en-US" sz="1100" dirty="0"/>
        </a:p>
      </dgm:t>
    </dgm:pt>
    <dgm:pt modelId="{A6D9E066-E102-4584-BE4C-532F6302A4BE}" type="parTrans" cxnId="{57566610-0E6C-4DD3-8DB9-78AE7268C90B}">
      <dgm:prSet/>
      <dgm:spPr/>
      <dgm:t>
        <a:bodyPr/>
        <a:lstStyle/>
        <a:p>
          <a:endParaRPr lang="en-US" sz="1100"/>
        </a:p>
      </dgm:t>
    </dgm:pt>
    <dgm:pt modelId="{BDD93726-B7AC-4B6F-B07C-A4ADA019E915}" type="sibTrans" cxnId="{57566610-0E6C-4DD3-8DB9-78AE7268C90B}">
      <dgm:prSet/>
      <dgm:spPr/>
      <dgm:t>
        <a:bodyPr/>
        <a:lstStyle/>
        <a:p>
          <a:endParaRPr lang="en-US" sz="1100"/>
        </a:p>
      </dgm:t>
    </dgm:pt>
    <dgm:pt modelId="{F99080A8-D396-4E0B-A331-925B8366B9CB}">
      <dgm:prSet custT="1"/>
      <dgm:spPr/>
      <dgm:t>
        <a:bodyPr/>
        <a:lstStyle/>
        <a:p>
          <a:r>
            <a:rPr lang="en-US" sz="1100" dirty="0" smtClean="0"/>
            <a:t>USAID </a:t>
          </a:r>
          <a:r>
            <a:rPr lang="ka-GE" sz="1100" dirty="0" smtClean="0"/>
            <a:t>მოზრდილთა ფიზიკური რეაბილიტაცია</a:t>
          </a:r>
          <a:endParaRPr lang="en-US" sz="1100" dirty="0"/>
        </a:p>
      </dgm:t>
    </dgm:pt>
    <dgm:pt modelId="{514C813F-3134-45B0-9A33-DB0138D5D04F}" type="parTrans" cxnId="{28EAD7B7-E35E-42CC-B913-FAB84E3A5D20}">
      <dgm:prSet/>
      <dgm:spPr/>
      <dgm:t>
        <a:bodyPr/>
        <a:lstStyle/>
        <a:p>
          <a:endParaRPr lang="en-US"/>
        </a:p>
      </dgm:t>
    </dgm:pt>
    <dgm:pt modelId="{41584B65-8FC2-4239-8483-9F16DB2FF5B5}" type="sibTrans" cxnId="{28EAD7B7-E35E-42CC-B913-FAB84E3A5D20}">
      <dgm:prSet/>
      <dgm:spPr/>
      <dgm:t>
        <a:bodyPr/>
        <a:lstStyle/>
        <a:p>
          <a:endParaRPr lang="en-US"/>
        </a:p>
      </dgm:t>
    </dgm:pt>
    <dgm:pt modelId="{5B6CD2B2-D1E5-43E7-B493-1987CEECBDCC}">
      <dgm:prSet phldrT="[Text]" custT="1"/>
      <dgm:spPr/>
      <dgm:t>
        <a:bodyPr/>
        <a:lstStyle/>
        <a:p>
          <a:r>
            <a:rPr lang="ka-GE" sz="1100" dirty="0" smtClean="0"/>
            <a:t>საფრანგეთი</a:t>
          </a:r>
          <a:endParaRPr lang="en-US" sz="1100" dirty="0"/>
        </a:p>
      </dgm:t>
    </dgm:pt>
    <dgm:pt modelId="{7ED0D1A6-149E-4E87-AE5F-1FC6F5E960B6}" type="parTrans" cxnId="{B27A2C24-8702-4A0C-8779-F1741A0DDB3F}">
      <dgm:prSet/>
      <dgm:spPr/>
      <dgm:t>
        <a:bodyPr/>
        <a:lstStyle/>
        <a:p>
          <a:endParaRPr lang="en-US"/>
        </a:p>
      </dgm:t>
    </dgm:pt>
    <dgm:pt modelId="{AD8F245E-35AC-467A-B5D4-E9255907FC95}" type="sibTrans" cxnId="{B27A2C24-8702-4A0C-8779-F1741A0DDB3F}">
      <dgm:prSet/>
      <dgm:spPr/>
      <dgm:t>
        <a:bodyPr/>
        <a:lstStyle/>
        <a:p>
          <a:endParaRPr lang="en-US"/>
        </a:p>
      </dgm:t>
    </dgm:pt>
    <dgm:pt modelId="{09C12DA7-DDB8-475E-B56D-48BEB971600E}">
      <dgm:prSet/>
      <dgm:spPr/>
      <dgm:t>
        <a:bodyPr/>
        <a:lstStyle/>
        <a:p>
          <a:r>
            <a:rPr lang="ka-GE" dirty="0" smtClean="0"/>
            <a:t>ფსიქიკური ჯანმრთელობის სტრატეგია</a:t>
          </a:r>
          <a:endParaRPr lang="en-US" dirty="0"/>
        </a:p>
      </dgm:t>
    </dgm:pt>
    <dgm:pt modelId="{09BC96C6-9410-446B-8B56-B1D141789316}" type="parTrans" cxnId="{B57A24EC-AEE3-41B6-918F-BE9A2CF845C4}">
      <dgm:prSet/>
      <dgm:spPr/>
      <dgm:t>
        <a:bodyPr/>
        <a:lstStyle/>
        <a:p>
          <a:endParaRPr lang="en-US"/>
        </a:p>
      </dgm:t>
    </dgm:pt>
    <dgm:pt modelId="{8EF97E11-8145-4A83-8C47-F1F4F90A65BD}" type="sibTrans" cxnId="{B57A24EC-AEE3-41B6-918F-BE9A2CF845C4}">
      <dgm:prSet/>
      <dgm:spPr/>
      <dgm:t>
        <a:bodyPr/>
        <a:lstStyle/>
        <a:p>
          <a:endParaRPr lang="en-US"/>
        </a:p>
      </dgm:t>
    </dgm:pt>
    <dgm:pt modelId="{1F44B3AA-79FE-4AE1-8932-230D5E1911FA}">
      <dgm:prSet/>
      <dgm:spPr/>
      <dgm:t>
        <a:bodyPr/>
        <a:lstStyle/>
        <a:p>
          <a:r>
            <a:rPr lang="ka-GE" dirty="0" smtClean="0"/>
            <a:t>სერვისების მოდელი და ხარისხი პირველად ჯანდაცვაში</a:t>
          </a:r>
          <a:endParaRPr lang="en-US" dirty="0"/>
        </a:p>
      </dgm:t>
    </dgm:pt>
    <dgm:pt modelId="{6D4127DD-1D6D-4562-BF69-004D6BBD391F}" type="parTrans" cxnId="{E63BDBE5-E72C-4731-A3CB-054DF71EC47F}">
      <dgm:prSet/>
      <dgm:spPr/>
      <dgm:t>
        <a:bodyPr/>
        <a:lstStyle/>
        <a:p>
          <a:endParaRPr lang="en-US"/>
        </a:p>
      </dgm:t>
    </dgm:pt>
    <dgm:pt modelId="{74CC90F9-1C3C-4E18-BF17-350C791C88CC}" type="sibTrans" cxnId="{E63BDBE5-E72C-4731-A3CB-054DF71EC47F}">
      <dgm:prSet/>
      <dgm:spPr/>
      <dgm:t>
        <a:bodyPr/>
        <a:lstStyle/>
        <a:p>
          <a:endParaRPr lang="en-US"/>
        </a:p>
      </dgm:t>
    </dgm:pt>
    <dgm:pt modelId="{4BCA49F4-AF15-4285-875F-88CD7CDEE10C}">
      <dgm:prSet phldrT="[Text]" custT="1"/>
      <dgm:spPr/>
      <dgm:t>
        <a:bodyPr/>
        <a:lstStyle/>
        <a:p>
          <a:r>
            <a:rPr lang="ka-GE" sz="1100" smtClean="0"/>
            <a:t>ჯანმო</a:t>
          </a:r>
          <a:endParaRPr lang="en-US" sz="1100" dirty="0"/>
        </a:p>
      </dgm:t>
    </dgm:pt>
    <dgm:pt modelId="{F2DBE0F1-1C64-493F-91A9-3EC2AD08D975}" type="parTrans" cxnId="{02AEA4F4-2082-4A4A-B80D-76EF5A033A9C}">
      <dgm:prSet/>
      <dgm:spPr/>
      <dgm:t>
        <a:bodyPr/>
        <a:lstStyle/>
        <a:p>
          <a:endParaRPr lang="en-US"/>
        </a:p>
      </dgm:t>
    </dgm:pt>
    <dgm:pt modelId="{ACBED464-480A-4E54-9BAA-CC69B73F6F59}" type="sibTrans" cxnId="{02AEA4F4-2082-4A4A-B80D-76EF5A033A9C}">
      <dgm:prSet/>
      <dgm:spPr/>
      <dgm:t>
        <a:bodyPr/>
        <a:lstStyle/>
        <a:p>
          <a:endParaRPr lang="en-US"/>
        </a:p>
      </dgm:t>
    </dgm:pt>
    <dgm:pt modelId="{D4558E4D-05F4-4A11-93E5-4EFB106BB814}">
      <dgm:prSet/>
      <dgm:spPr/>
      <dgm:t>
        <a:bodyPr/>
        <a:lstStyle/>
        <a:p>
          <a:r>
            <a:rPr lang="ka-GE" dirty="0" smtClean="0"/>
            <a:t>სტრატეგიული შესყიდვები</a:t>
          </a:r>
          <a:endParaRPr lang="en-US" dirty="0"/>
        </a:p>
      </dgm:t>
    </dgm:pt>
    <dgm:pt modelId="{8E467F7B-D320-4CB5-9D29-B46292CADAA0}" type="parTrans" cxnId="{E7C0AA30-C605-4859-8315-673925844384}">
      <dgm:prSet/>
      <dgm:spPr/>
      <dgm:t>
        <a:bodyPr/>
        <a:lstStyle/>
        <a:p>
          <a:endParaRPr lang="en-US"/>
        </a:p>
      </dgm:t>
    </dgm:pt>
    <dgm:pt modelId="{34CC1BFA-B979-4FAC-BABC-458A6AB2E6DB}" type="sibTrans" cxnId="{E7C0AA30-C605-4859-8315-673925844384}">
      <dgm:prSet/>
      <dgm:spPr/>
      <dgm:t>
        <a:bodyPr/>
        <a:lstStyle/>
        <a:p>
          <a:endParaRPr lang="en-US"/>
        </a:p>
      </dgm:t>
    </dgm:pt>
    <dgm:pt modelId="{58D932D4-2D4C-4E61-9160-9D64EF40045A}">
      <dgm:prSet/>
      <dgm:spPr/>
      <dgm:t>
        <a:bodyPr/>
        <a:lstStyle/>
        <a:p>
          <a:r>
            <a:rPr lang="en-US" dirty="0" smtClean="0"/>
            <a:t>DRG</a:t>
          </a:r>
          <a:endParaRPr lang="en-US" dirty="0"/>
        </a:p>
      </dgm:t>
    </dgm:pt>
    <dgm:pt modelId="{F31FE295-9650-42BC-9514-A3EFED75FBAD}" type="parTrans" cxnId="{58157B8B-8B6F-4358-AE56-DF26ABEE2155}">
      <dgm:prSet/>
      <dgm:spPr/>
      <dgm:t>
        <a:bodyPr/>
        <a:lstStyle/>
        <a:p>
          <a:endParaRPr lang="en-US"/>
        </a:p>
      </dgm:t>
    </dgm:pt>
    <dgm:pt modelId="{0DD06B39-9E11-4F84-A332-E5824234F3D5}" type="sibTrans" cxnId="{58157B8B-8B6F-4358-AE56-DF26ABEE2155}">
      <dgm:prSet/>
      <dgm:spPr/>
      <dgm:t>
        <a:bodyPr/>
        <a:lstStyle/>
        <a:p>
          <a:endParaRPr lang="en-US"/>
        </a:p>
      </dgm:t>
    </dgm:pt>
    <dgm:pt modelId="{C2B26078-0BBC-4A4A-AC5D-6F62C38912B6}">
      <dgm:prSet/>
      <dgm:spPr/>
      <dgm:t>
        <a:bodyPr/>
        <a:lstStyle/>
        <a:p>
          <a:r>
            <a:rPr lang="ka-GE" dirty="0" smtClean="0"/>
            <a:t>პირველადი ჯანდაცვა (მოდელი, სერვისების ხარისხი</a:t>
          </a:r>
          <a:endParaRPr lang="en-US"/>
        </a:p>
      </dgm:t>
    </dgm:pt>
    <dgm:pt modelId="{FBDCE530-A1FC-4DB0-8044-A2947696E5AB}" type="parTrans" cxnId="{32BA2D1D-6CAB-463F-9401-2B505510B6FF}">
      <dgm:prSet/>
      <dgm:spPr/>
      <dgm:t>
        <a:bodyPr/>
        <a:lstStyle/>
        <a:p>
          <a:endParaRPr lang="en-US"/>
        </a:p>
      </dgm:t>
    </dgm:pt>
    <dgm:pt modelId="{2C5E134D-E832-4EF5-B9A1-505A86F89FDA}" type="sibTrans" cxnId="{32BA2D1D-6CAB-463F-9401-2B505510B6FF}">
      <dgm:prSet/>
      <dgm:spPr/>
      <dgm:t>
        <a:bodyPr/>
        <a:lstStyle/>
        <a:p>
          <a:endParaRPr lang="en-US"/>
        </a:p>
      </dgm:t>
    </dgm:pt>
    <dgm:pt modelId="{B006E068-8078-4F37-9FAD-131D78D103F5}" type="pres">
      <dgm:prSet presAssocID="{524F250C-FBF4-4E32-B797-3606BB7DD7AC}" presName="diagram" presStyleCnt="0">
        <dgm:presLayoutVars>
          <dgm:dir/>
          <dgm:animLvl val="lvl"/>
          <dgm:resizeHandles val="exact"/>
        </dgm:presLayoutVars>
      </dgm:prSet>
      <dgm:spPr/>
    </dgm:pt>
    <dgm:pt modelId="{5CD4A229-68A2-484D-8919-6F01F7BDABA4}" type="pres">
      <dgm:prSet presAssocID="{446C9693-4014-451C-BA7D-0A0B6C1C86FE}" presName="compNode" presStyleCnt="0"/>
      <dgm:spPr/>
    </dgm:pt>
    <dgm:pt modelId="{5885B610-FDD5-467E-B813-B0F10A0C6941}" type="pres">
      <dgm:prSet presAssocID="{446C9693-4014-451C-BA7D-0A0B6C1C86FE}" presName="childRect" presStyleLbl="bgAcc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FB0BEC-ACD0-4511-A3B6-C9F32CD5640A}" type="pres">
      <dgm:prSet presAssocID="{446C9693-4014-451C-BA7D-0A0B6C1C86FE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CED92E-8B76-460E-AD61-4A1732258A8B}" type="pres">
      <dgm:prSet presAssocID="{446C9693-4014-451C-BA7D-0A0B6C1C86FE}" presName="parentRect" presStyleLbl="alignNode1" presStyleIdx="0" presStyleCnt="7"/>
      <dgm:spPr/>
      <dgm:t>
        <a:bodyPr/>
        <a:lstStyle/>
        <a:p>
          <a:endParaRPr lang="en-US"/>
        </a:p>
      </dgm:t>
    </dgm:pt>
    <dgm:pt modelId="{D848F17C-3498-450C-ADE8-A9AA26B9BCAD}" type="pres">
      <dgm:prSet presAssocID="{446C9693-4014-451C-BA7D-0A0B6C1C86FE}" presName="adorn" presStyleLbl="fgAccFollowNode1" presStyleIdx="0" presStyleCnt="7" custScaleX="95607" custScaleY="94951" custLinFactNeighborY="1858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</dgm:pt>
    <dgm:pt modelId="{5480BBB6-E509-4A67-9D8E-F1D7EC4E5992}" type="pres">
      <dgm:prSet presAssocID="{3200B426-55D5-4829-BA99-4D6B8A3C58FD}" presName="sibTrans" presStyleLbl="sibTrans2D1" presStyleIdx="0" presStyleCnt="0"/>
      <dgm:spPr/>
      <dgm:t>
        <a:bodyPr/>
        <a:lstStyle/>
        <a:p>
          <a:endParaRPr lang="en-US"/>
        </a:p>
      </dgm:t>
    </dgm:pt>
    <dgm:pt modelId="{58B55764-877E-4262-81A1-F3ED9E2A9192}" type="pres">
      <dgm:prSet presAssocID="{4BCA49F4-AF15-4285-875F-88CD7CDEE10C}" presName="compNode" presStyleCnt="0"/>
      <dgm:spPr/>
    </dgm:pt>
    <dgm:pt modelId="{94FA8DB7-DA57-4C8D-AE85-D32A259CE179}" type="pres">
      <dgm:prSet presAssocID="{4BCA49F4-AF15-4285-875F-88CD7CDEE10C}" presName="childRect" presStyleLbl="bgAcc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0EB472-42C8-4751-8543-AB38AB361D5E}" type="pres">
      <dgm:prSet presAssocID="{4BCA49F4-AF15-4285-875F-88CD7CDEE10C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62F34F-6339-420A-9D9E-B067743E49C2}" type="pres">
      <dgm:prSet presAssocID="{4BCA49F4-AF15-4285-875F-88CD7CDEE10C}" presName="parentRect" presStyleLbl="alignNode1" presStyleIdx="1" presStyleCnt="7"/>
      <dgm:spPr/>
      <dgm:t>
        <a:bodyPr/>
        <a:lstStyle/>
        <a:p>
          <a:endParaRPr lang="en-US"/>
        </a:p>
      </dgm:t>
    </dgm:pt>
    <dgm:pt modelId="{7049ADBE-458D-4EF3-94FD-5FD36C02AFD6}" type="pres">
      <dgm:prSet presAssocID="{4BCA49F4-AF15-4285-875F-88CD7CDEE10C}" presName="adorn" presStyleLbl="fgAccFollowNode1" presStyleIdx="1" presStyleCnt="7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</dgm:pt>
    <dgm:pt modelId="{87DF184E-372D-4728-B29E-F228EB294C93}" type="pres">
      <dgm:prSet presAssocID="{ACBED464-480A-4E54-9BAA-CC69B73F6F59}" presName="sibTrans" presStyleLbl="sibTrans2D1" presStyleIdx="0" presStyleCnt="0"/>
      <dgm:spPr/>
      <dgm:t>
        <a:bodyPr/>
        <a:lstStyle/>
        <a:p>
          <a:endParaRPr lang="en-US"/>
        </a:p>
      </dgm:t>
    </dgm:pt>
    <dgm:pt modelId="{0FB28E6F-2495-46F6-BA01-D54A897F5399}" type="pres">
      <dgm:prSet presAssocID="{5B6CD2B2-D1E5-43E7-B493-1987CEECBDCC}" presName="compNode" presStyleCnt="0"/>
      <dgm:spPr/>
    </dgm:pt>
    <dgm:pt modelId="{8AA52C93-47D2-4EAB-966A-37134EE90E1F}" type="pres">
      <dgm:prSet presAssocID="{5B6CD2B2-D1E5-43E7-B493-1987CEECBDCC}" presName="childRect" presStyleLbl="bgAcc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C40119-1803-414A-9D9C-157DDCB088EC}" type="pres">
      <dgm:prSet presAssocID="{5B6CD2B2-D1E5-43E7-B493-1987CEECBDCC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2FCC9E-334F-42E3-AC9F-0E2F2BCB7A2B}" type="pres">
      <dgm:prSet presAssocID="{5B6CD2B2-D1E5-43E7-B493-1987CEECBDCC}" presName="parentRect" presStyleLbl="alignNode1" presStyleIdx="2" presStyleCnt="7"/>
      <dgm:spPr/>
      <dgm:t>
        <a:bodyPr/>
        <a:lstStyle/>
        <a:p>
          <a:endParaRPr lang="en-US"/>
        </a:p>
      </dgm:t>
    </dgm:pt>
    <dgm:pt modelId="{8F057A79-72FB-4B65-9D45-1EE2878283BE}" type="pres">
      <dgm:prSet presAssocID="{5B6CD2B2-D1E5-43E7-B493-1987CEECBDCC}" presName="adorn" presStyleLbl="fgAccFollowNode1" presStyleIdx="2" presStyleCnt="7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9AFF774-E40D-4ACE-91FE-CAD357042087}" type="pres">
      <dgm:prSet presAssocID="{AD8F245E-35AC-467A-B5D4-E9255907FC95}" presName="sibTrans" presStyleLbl="sibTrans2D1" presStyleIdx="0" presStyleCnt="0"/>
      <dgm:spPr/>
      <dgm:t>
        <a:bodyPr/>
        <a:lstStyle/>
        <a:p>
          <a:endParaRPr lang="en-US"/>
        </a:p>
      </dgm:t>
    </dgm:pt>
    <dgm:pt modelId="{77FF097A-D843-480C-9E7F-C5AFA0EF8A74}" type="pres">
      <dgm:prSet presAssocID="{E1FA17A9-D024-40AD-A272-29B93FF2C8F1}" presName="compNode" presStyleCnt="0"/>
      <dgm:spPr/>
    </dgm:pt>
    <dgm:pt modelId="{668BF74A-5A16-4578-9804-AEE6DD4FF5CC}" type="pres">
      <dgm:prSet presAssocID="{E1FA17A9-D024-40AD-A272-29B93FF2C8F1}" presName="childRect" presStyleLbl="bgAcc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957E9-1608-4EDA-8ACC-224CE1394409}" type="pres">
      <dgm:prSet presAssocID="{E1FA17A9-D024-40AD-A272-29B93FF2C8F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04D13F-61C1-4A59-8CF2-7BCADCFA77F7}" type="pres">
      <dgm:prSet presAssocID="{E1FA17A9-D024-40AD-A272-29B93FF2C8F1}" presName="parentRect" presStyleLbl="alignNode1" presStyleIdx="3" presStyleCnt="7"/>
      <dgm:spPr/>
      <dgm:t>
        <a:bodyPr/>
        <a:lstStyle/>
        <a:p>
          <a:endParaRPr lang="en-US"/>
        </a:p>
      </dgm:t>
    </dgm:pt>
    <dgm:pt modelId="{DE53A349-2DBD-478D-8FB4-02180BEEC484}" type="pres">
      <dgm:prSet presAssocID="{E1FA17A9-D024-40AD-A272-29B93FF2C8F1}" presName="adorn" presStyleLbl="fgAccFollowNode1" presStyleIdx="3" presStyleCnt="7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</dgm:spPr>
    </dgm:pt>
    <dgm:pt modelId="{55C6C040-83A7-40ED-998C-4EE7D7FAC2C5}" type="pres">
      <dgm:prSet presAssocID="{0C73EDFC-1CEA-4A41-ADEF-AEC57A1A5309}" presName="sibTrans" presStyleLbl="sibTrans2D1" presStyleIdx="0" presStyleCnt="0"/>
      <dgm:spPr/>
      <dgm:t>
        <a:bodyPr/>
        <a:lstStyle/>
        <a:p>
          <a:endParaRPr lang="en-US"/>
        </a:p>
      </dgm:t>
    </dgm:pt>
    <dgm:pt modelId="{F37ED871-DCDA-4B08-BEB1-1AA45FCE2E68}" type="pres">
      <dgm:prSet presAssocID="{FCF3E1B9-CB76-4696-9A70-5A37B36E8F4F}" presName="compNode" presStyleCnt="0"/>
      <dgm:spPr/>
    </dgm:pt>
    <dgm:pt modelId="{4E0CDD0F-4ED6-40AD-9073-8F6F71AF88C6}" type="pres">
      <dgm:prSet presAssocID="{FCF3E1B9-CB76-4696-9A70-5A37B36E8F4F}" presName="childRect" presStyleLbl="bgAcc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6E3EF7-1A14-4328-BAD2-A66D44C7921B}" type="pres">
      <dgm:prSet presAssocID="{FCF3E1B9-CB76-4696-9A70-5A37B36E8F4F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16BA84-8E50-4CA2-8597-1E918EA95055}" type="pres">
      <dgm:prSet presAssocID="{FCF3E1B9-CB76-4696-9A70-5A37B36E8F4F}" presName="parentRect" presStyleLbl="alignNode1" presStyleIdx="4" presStyleCnt="7"/>
      <dgm:spPr/>
      <dgm:t>
        <a:bodyPr/>
        <a:lstStyle/>
        <a:p>
          <a:endParaRPr lang="en-US"/>
        </a:p>
      </dgm:t>
    </dgm:pt>
    <dgm:pt modelId="{35F3824D-1E48-4B52-8C8A-A0B736632499}" type="pres">
      <dgm:prSet presAssocID="{FCF3E1B9-CB76-4696-9A70-5A37B36E8F4F}" presName="adorn" presStyleLbl="fgAccFollowNode1" presStyleIdx="4" presStyleCnt="7"/>
      <dgm:spPr/>
    </dgm:pt>
    <dgm:pt modelId="{6ABE9936-1197-4949-A0DC-D0ADC1098980}" type="pres">
      <dgm:prSet presAssocID="{8E420A3B-A9D8-43C5-8ECF-E721DABC804E}" presName="sibTrans" presStyleLbl="sibTrans2D1" presStyleIdx="0" presStyleCnt="0"/>
      <dgm:spPr/>
      <dgm:t>
        <a:bodyPr/>
        <a:lstStyle/>
        <a:p>
          <a:endParaRPr lang="en-US"/>
        </a:p>
      </dgm:t>
    </dgm:pt>
    <dgm:pt modelId="{97562027-F909-4DC0-AE70-FC4F3F430E26}" type="pres">
      <dgm:prSet presAssocID="{06E7C681-FC47-4CD0-B94B-9A938887A340}" presName="compNode" presStyleCnt="0"/>
      <dgm:spPr/>
    </dgm:pt>
    <dgm:pt modelId="{F362F4D4-CC4A-44A9-952E-A82AF4736F4F}" type="pres">
      <dgm:prSet presAssocID="{06E7C681-FC47-4CD0-B94B-9A938887A340}" presName="childRect" presStyleLbl="bgAcc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1001C4-2A26-46F3-B364-5DC403429BCF}" type="pres">
      <dgm:prSet presAssocID="{06E7C681-FC47-4CD0-B94B-9A938887A34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161259-7F46-4B40-9DB7-C16021C1980F}" type="pres">
      <dgm:prSet presAssocID="{06E7C681-FC47-4CD0-B94B-9A938887A340}" presName="parentRect" presStyleLbl="alignNode1" presStyleIdx="5" presStyleCnt="7"/>
      <dgm:spPr/>
      <dgm:t>
        <a:bodyPr/>
        <a:lstStyle/>
        <a:p>
          <a:endParaRPr lang="en-US"/>
        </a:p>
      </dgm:t>
    </dgm:pt>
    <dgm:pt modelId="{9384A80A-6FAA-41A1-BCCD-6D84F66DC8C7}" type="pres">
      <dgm:prSet presAssocID="{06E7C681-FC47-4CD0-B94B-9A938887A340}" presName="adorn" presStyleLbl="fgAccFollowNode1" presStyleIdx="5" presStyleCnt="7"/>
      <dgm:spPr/>
    </dgm:pt>
    <dgm:pt modelId="{D7B31A32-879D-4348-9823-3932E2DB1988}" type="pres">
      <dgm:prSet presAssocID="{9B622D52-13BE-4831-B64F-2CA28EE1C692}" presName="sibTrans" presStyleLbl="sibTrans2D1" presStyleIdx="0" presStyleCnt="0"/>
      <dgm:spPr/>
      <dgm:t>
        <a:bodyPr/>
        <a:lstStyle/>
        <a:p>
          <a:endParaRPr lang="en-US"/>
        </a:p>
      </dgm:t>
    </dgm:pt>
    <dgm:pt modelId="{9BA154F9-D85F-4A79-A9E0-CCF3897E8AD8}" type="pres">
      <dgm:prSet presAssocID="{1DF373C3-37C5-4130-8C7C-049A64B15210}" presName="compNode" presStyleCnt="0"/>
      <dgm:spPr/>
    </dgm:pt>
    <dgm:pt modelId="{1C9AE523-A8D9-494E-9BE0-2C6C5E41CF2D}" type="pres">
      <dgm:prSet presAssocID="{1DF373C3-37C5-4130-8C7C-049A64B15210}" presName="childRect" presStyleLbl="bgAcc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60EED4-3F59-485F-B83D-8A6A6C2C879B}" type="pres">
      <dgm:prSet presAssocID="{1DF373C3-37C5-4130-8C7C-049A64B1521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3B15E2-7457-419B-B539-5911340FF583}" type="pres">
      <dgm:prSet presAssocID="{1DF373C3-37C5-4130-8C7C-049A64B15210}" presName="parentRect" presStyleLbl="alignNode1" presStyleIdx="6" presStyleCnt="7"/>
      <dgm:spPr/>
      <dgm:t>
        <a:bodyPr/>
        <a:lstStyle/>
        <a:p>
          <a:endParaRPr lang="en-US"/>
        </a:p>
      </dgm:t>
    </dgm:pt>
    <dgm:pt modelId="{B30F357A-908D-47B7-B5D8-92A541DD314F}" type="pres">
      <dgm:prSet presAssocID="{1DF373C3-37C5-4130-8C7C-049A64B15210}" presName="adorn" presStyleLbl="fgAccFollowNode1" presStyleIdx="6" presStyleCnt="7"/>
      <dgm:spPr/>
    </dgm:pt>
  </dgm:ptLst>
  <dgm:cxnLst>
    <dgm:cxn modelId="{B7174535-2C44-470A-8CED-528AEE94AACB}" srcId="{524F250C-FBF4-4E32-B797-3606BB7DD7AC}" destId="{446C9693-4014-451C-BA7D-0A0B6C1C86FE}" srcOrd="0" destOrd="0" parTransId="{6FD8B6CE-FC11-4072-8ED7-B0CD0F9C0B71}" sibTransId="{3200B426-55D5-4829-BA99-4D6B8A3C58FD}"/>
    <dgm:cxn modelId="{CB35ECE6-A9F4-4DE2-BC10-B3FA4982066F}" srcId="{524F250C-FBF4-4E32-B797-3606BB7DD7AC}" destId="{1DF373C3-37C5-4130-8C7C-049A64B15210}" srcOrd="6" destOrd="0" parTransId="{F2F94E36-2B79-455E-8C28-F99686295352}" sibTransId="{43F516FA-33B3-40C6-8C48-F4DC2F9A4463}"/>
    <dgm:cxn modelId="{DA011C62-B1FE-4B53-B716-661F26A2E5AA}" type="presOf" srcId="{446C9693-4014-451C-BA7D-0A0B6C1C86FE}" destId="{8CCED92E-8B76-460E-AD61-4A1732258A8B}" srcOrd="1" destOrd="0" presId="urn:microsoft.com/office/officeart/2005/8/layout/bList2"/>
    <dgm:cxn modelId="{02AEA4F4-2082-4A4A-B80D-76EF5A033A9C}" srcId="{524F250C-FBF4-4E32-B797-3606BB7DD7AC}" destId="{4BCA49F4-AF15-4285-875F-88CD7CDEE10C}" srcOrd="1" destOrd="0" parTransId="{F2DBE0F1-1C64-493F-91A9-3EC2AD08D975}" sibTransId="{ACBED464-480A-4E54-9BAA-CC69B73F6F59}"/>
    <dgm:cxn modelId="{B57A24EC-AEE3-41B6-918F-BE9A2CF845C4}" srcId="{5B6CD2B2-D1E5-43E7-B493-1987CEECBDCC}" destId="{09C12DA7-DDB8-475E-B56D-48BEB971600E}" srcOrd="0" destOrd="0" parTransId="{09BC96C6-9410-446B-8B56-B1D141789316}" sibTransId="{8EF97E11-8145-4A83-8C47-F1F4F90A65BD}"/>
    <dgm:cxn modelId="{B27A2C24-8702-4A0C-8779-F1741A0DDB3F}" srcId="{524F250C-FBF4-4E32-B797-3606BB7DD7AC}" destId="{5B6CD2B2-D1E5-43E7-B493-1987CEECBDCC}" srcOrd="2" destOrd="0" parTransId="{7ED0D1A6-149E-4E87-AE5F-1FC6F5E960B6}" sibTransId="{AD8F245E-35AC-467A-B5D4-E9255907FC95}"/>
    <dgm:cxn modelId="{073D4108-14C4-40EB-B795-916CCA551B41}" type="presOf" srcId="{06FEA6C5-494E-4B68-B537-C1D2977CF058}" destId="{5885B610-FDD5-467E-B813-B0F10A0C6941}" srcOrd="0" destOrd="0" presId="urn:microsoft.com/office/officeart/2005/8/layout/bList2"/>
    <dgm:cxn modelId="{989C47CF-50D2-4DDE-87CD-963302476DB1}" type="presOf" srcId="{524F250C-FBF4-4E32-B797-3606BB7DD7AC}" destId="{B006E068-8078-4F37-9FAD-131D78D103F5}" srcOrd="0" destOrd="0" presId="urn:microsoft.com/office/officeart/2005/8/layout/bList2"/>
    <dgm:cxn modelId="{F5CC64D7-37DD-493D-A5D7-B9F3C0F15084}" type="presOf" srcId="{FCF3E1B9-CB76-4696-9A70-5A37B36E8F4F}" destId="{C316BA84-8E50-4CA2-8597-1E918EA95055}" srcOrd="1" destOrd="0" presId="urn:microsoft.com/office/officeart/2005/8/layout/bList2"/>
    <dgm:cxn modelId="{974BB9D5-D711-4C70-88BA-2ABF5AA30C25}" type="presOf" srcId="{689D8C56-F216-4B7C-8C77-E15CB3F89AE3}" destId="{668BF74A-5A16-4578-9804-AEE6DD4FF5CC}" srcOrd="0" destOrd="0" presId="urn:microsoft.com/office/officeart/2005/8/layout/bList2"/>
    <dgm:cxn modelId="{7FC5BC97-5195-4383-B8DC-57E99DBCBB8A}" type="presOf" srcId="{E1FA17A9-D024-40AD-A272-29B93FF2C8F1}" destId="{9204D13F-61C1-4A59-8CF2-7BCADCFA77F7}" srcOrd="1" destOrd="0" presId="urn:microsoft.com/office/officeart/2005/8/layout/bList2"/>
    <dgm:cxn modelId="{1E46930E-1D73-4653-85A1-1E2675B9FBD7}" type="presOf" srcId="{1DF373C3-37C5-4130-8C7C-049A64B15210}" destId="{943B15E2-7457-419B-B539-5911340FF583}" srcOrd="1" destOrd="0" presId="urn:microsoft.com/office/officeart/2005/8/layout/bList2"/>
    <dgm:cxn modelId="{5DC3072F-4A1B-4B81-9B6C-2E018495B0AF}" type="presOf" srcId="{4AA1FF2B-4E38-40CE-96B6-F59F7E134C68}" destId="{1C9AE523-A8D9-494E-9BE0-2C6C5E41CF2D}" srcOrd="0" destOrd="0" presId="urn:microsoft.com/office/officeart/2005/8/layout/bList2"/>
    <dgm:cxn modelId="{CAC2BE1D-9143-4EC2-815E-681249B7553B}" srcId="{FCF3E1B9-CB76-4696-9A70-5A37B36E8F4F}" destId="{59AE23D1-E50F-4E83-9706-C629D9018C30}" srcOrd="1" destOrd="0" parTransId="{6FCC6095-7281-48A5-87E8-76A9A266246A}" sibTransId="{F822BE51-0BB3-4FEB-A3C0-50B3E6C3DD24}"/>
    <dgm:cxn modelId="{00631C76-F1E9-4852-A00D-61CE0321AB30}" srcId="{1DF373C3-37C5-4130-8C7C-049A64B15210}" destId="{4AA1FF2B-4E38-40CE-96B6-F59F7E134C68}" srcOrd="0" destOrd="0" parTransId="{64D9DEAE-DC32-4395-B2F3-021EFA8AAB73}" sibTransId="{7F6285F9-98EB-4843-90D3-F1B153C7EE97}"/>
    <dgm:cxn modelId="{93ABF60C-6DB6-4830-B12E-4BA5EA435EBC}" srcId="{E1FA17A9-D024-40AD-A272-29B93FF2C8F1}" destId="{689D8C56-F216-4B7C-8C77-E15CB3F89AE3}" srcOrd="0" destOrd="0" parTransId="{2EDC4EAE-7377-427F-8438-2F4C7D1382F6}" sibTransId="{34EFBD31-2089-4586-810E-764E01D8116F}"/>
    <dgm:cxn modelId="{0D8EEA6F-AA48-4017-8A65-E873B4D03205}" type="presOf" srcId="{FCF3E1B9-CB76-4696-9A70-5A37B36E8F4F}" destId="{376E3EF7-1A14-4328-BAD2-A66D44C7921B}" srcOrd="0" destOrd="0" presId="urn:microsoft.com/office/officeart/2005/8/layout/bList2"/>
    <dgm:cxn modelId="{05643192-1F77-4BD3-BB28-E6C4B4A3473B}" type="presOf" srcId="{AD8F245E-35AC-467A-B5D4-E9255907FC95}" destId="{99AFF774-E40D-4ACE-91FE-CAD357042087}" srcOrd="0" destOrd="0" presId="urn:microsoft.com/office/officeart/2005/8/layout/bList2"/>
    <dgm:cxn modelId="{3606547C-CBF8-407D-A9DE-5F401ACBBA24}" type="presOf" srcId="{5FA5E4DC-A127-4AE6-97A1-FA861B3787C3}" destId="{5885B610-FDD5-467E-B813-B0F10A0C6941}" srcOrd="0" destOrd="1" presId="urn:microsoft.com/office/officeart/2005/8/layout/bList2"/>
    <dgm:cxn modelId="{E5CE7E37-E4DA-4916-A576-C1B6A5864C41}" type="presOf" srcId="{06E7C681-FC47-4CD0-B94B-9A938887A340}" destId="{711001C4-2A26-46F3-B364-5DC403429BCF}" srcOrd="0" destOrd="0" presId="urn:microsoft.com/office/officeart/2005/8/layout/bList2"/>
    <dgm:cxn modelId="{AB7074D3-2E24-4F22-B51D-A3266E7798DE}" type="presOf" srcId="{B0181626-0B17-4161-888D-D4A04C6BF0DD}" destId="{4E0CDD0F-4ED6-40AD-9073-8F6F71AF88C6}" srcOrd="0" destOrd="0" presId="urn:microsoft.com/office/officeart/2005/8/layout/bList2"/>
    <dgm:cxn modelId="{28EAD7B7-E35E-42CC-B913-FAB84E3A5D20}" srcId="{446C9693-4014-451C-BA7D-0A0B6C1C86FE}" destId="{F99080A8-D396-4E0B-A331-925B8366B9CB}" srcOrd="2" destOrd="0" parTransId="{514C813F-3134-45B0-9A33-DB0138D5D04F}" sibTransId="{41584B65-8FC2-4239-8483-9F16DB2FF5B5}"/>
    <dgm:cxn modelId="{F2047E27-2CF8-49AC-9832-4ED013E01F94}" type="presOf" srcId="{C2B26078-0BBC-4A4A-AC5D-6F62C38912B6}" destId="{94FA8DB7-DA57-4C8D-AE85-D32A259CE179}" srcOrd="0" destOrd="2" presId="urn:microsoft.com/office/officeart/2005/8/layout/bList2"/>
    <dgm:cxn modelId="{7663E7D5-2B53-4638-9AE7-9017990A2A92}" type="presOf" srcId="{F99080A8-D396-4E0B-A331-925B8366B9CB}" destId="{5885B610-FDD5-467E-B813-B0F10A0C6941}" srcOrd="0" destOrd="2" presId="urn:microsoft.com/office/officeart/2005/8/layout/bList2"/>
    <dgm:cxn modelId="{A370734F-D322-42C8-ACC9-971B9751F3EB}" srcId="{524F250C-FBF4-4E32-B797-3606BB7DD7AC}" destId="{FCF3E1B9-CB76-4696-9A70-5A37B36E8F4F}" srcOrd="4" destOrd="0" parTransId="{ACC63A8F-2F12-4E1F-9623-05D1512B8520}" sibTransId="{8E420A3B-A9D8-43C5-8ECF-E721DABC804E}"/>
    <dgm:cxn modelId="{E63BDBE5-E72C-4731-A3CB-054DF71EC47F}" srcId="{5B6CD2B2-D1E5-43E7-B493-1987CEECBDCC}" destId="{1F44B3AA-79FE-4AE1-8932-230D5E1911FA}" srcOrd="1" destOrd="0" parTransId="{6D4127DD-1D6D-4562-BF69-004D6BBD391F}" sibTransId="{74CC90F9-1C3C-4E18-BF17-350C791C88CC}"/>
    <dgm:cxn modelId="{42A0FAF9-F23F-42A1-9DF8-FB2C259951C4}" type="presOf" srcId="{1DF373C3-37C5-4130-8C7C-049A64B15210}" destId="{4C60EED4-3F59-485F-B83D-8A6A6C2C879B}" srcOrd="0" destOrd="0" presId="urn:microsoft.com/office/officeart/2005/8/layout/bList2"/>
    <dgm:cxn modelId="{26BF902C-8395-4674-95C0-40AED62C2EB9}" type="presOf" srcId="{58D932D4-2D4C-4E61-9160-9D64EF40045A}" destId="{94FA8DB7-DA57-4C8D-AE85-D32A259CE179}" srcOrd="0" destOrd="1" presId="urn:microsoft.com/office/officeart/2005/8/layout/bList2"/>
    <dgm:cxn modelId="{B9C0BB41-858B-4526-A6D2-651E9E39F35F}" srcId="{446C9693-4014-451C-BA7D-0A0B6C1C86FE}" destId="{06FEA6C5-494E-4B68-B537-C1D2977CF058}" srcOrd="0" destOrd="0" parTransId="{A04533FD-027B-40F4-AC1E-EDEAA79135F5}" sibTransId="{55D42EC9-DC71-4B7C-B4EB-3A899F389929}"/>
    <dgm:cxn modelId="{72450C1D-17F9-4817-A5F2-C1AB477496D6}" srcId="{524F250C-FBF4-4E32-B797-3606BB7DD7AC}" destId="{06E7C681-FC47-4CD0-B94B-9A938887A340}" srcOrd="5" destOrd="0" parTransId="{9644F318-97F8-48E9-B5E8-E4B27A4ECDCA}" sibTransId="{9B622D52-13BE-4831-B64F-2CA28EE1C692}"/>
    <dgm:cxn modelId="{9F996355-C4D8-46E9-B749-BFAE58C666F5}" type="presOf" srcId="{8E420A3B-A9D8-43C5-8ECF-E721DABC804E}" destId="{6ABE9936-1197-4949-A0DC-D0ADC1098980}" srcOrd="0" destOrd="0" presId="urn:microsoft.com/office/officeart/2005/8/layout/bList2"/>
    <dgm:cxn modelId="{BBAA8186-2005-445C-8262-879D112D267F}" srcId="{1DF373C3-37C5-4130-8C7C-049A64B15210}" destId="{37B911C5-48E8-4AC6-8D28-695E4B15EF1C}" srcOrd="1" destOrd="0" parTransId="{777F780A-6547-40D7-89E7-497E6930BA16}" sibTransId="{A57261B0-0EB6-4952-8740-008CE9A113E3}"/>
    <dgm:cxn modelId="{42035AA1-3683-49F0-B233-1A83BAE41520}" srcId="{06E7C681-FC47-4CD0-B94B-9A938887A340}" destId="{9AEC01B4-4262-43E2-A128-7D3D3AE3A9AD}" srcOrd="0" destOrd="0" parTransId="{E73DABF1-1870-4F6C-B4BE-72200A5E5529}" sibTransId="{98E2BBDD-5A66-47FF-8BCC-0EBA5AA14AEB}"/>
    <dgm:cxn modelId="{E245BE98-BBAE-4FBC-BEB8-DC9009118511}" type="presOf" srcId="{06E7C681-FC47-4CD0-B94B-9A938887A340}" destId="{29161259-7F46-4B40-9DB7-C16021C1980F}" srcOrd="1" destOrd="0" presId="urn:microsoft.com/office/officeart/2005/8/layout/bList2"/>
    <dgm:cxn modelId="{E7C0AA30-C605-4859-8315-673925844384}" srcId="{4BCA49F4-AF15-4285-875F-88CD7CDEE10C}" destId="{D4558E4D-05F4-4A11-93E5-4EFB106BB814}" srcOrd="0" destOrd="0" parTransId="{8E467F7B-D320-4CB5-9D29-B46292CADAA0}" sibTransId="{34CC1BFA-B979-4FAC-BABC-458A6AB2E6DB}"/>
    <dgm:cxn modelId="{8BA98353-E05B-4A17-83F3-D700F03722D9}" type="presOf" srcId="{E1FA17A9-D024-40AD-A272-29B93FF2C8F1}" destId="{B27957E9-1608-4EDA-8ACC-224CE1394409}" srcOrd="0" destOrd="0" presId="urn:microsoft.com/office/officeart/2005/8/layout/bList2"/>
    <dgm:cxn modelId="{5FF3B231-B81E-43E9-8C56-B938B47F62FA}" srcId="{FCF3E1B9-CB76-4696-9A70-5A37B36E8F4F}" destId="{876F667A-F19A-4CD0-ADA7-3B951C9E97B5}" srcOrd="2" destOrd="0" parTransId="{865FAD16-C220-4553-9B48-2E535F3FB82D}" sibTransId="{60F66C6B-2142-475B-B349-3328C606CE3C}"/>
    <dgm:cxn modelId="{61ADCAF0-58B6-457B-988E-6340D79E4B84}" srcId="{FCF3E1B9-CB76-4696-9A70-5A37B36E8F4F}" destId="{B0181626-0B17-4161-888D-D4A04C6BF0DD}" srcOrd="0" destOrd="0" parTransId="{3336D02E-6F77-4720-B4DF-10EA8D887E82}" sibTransId="{7DFA77D5-8840-45EB-B904-83810DFA471A}"/>
    <dgm:cxn modelId="{970397B4-92F2-4946-A90B-41BBB033274A}" type="presOf" srcId="{876F667A-F19A-4CD0-ADA7-3B951C9E97B5}" destId="{4E0CDD0F-4ED6-40AD-9073-8F6F71AF88C6}" srcOrd="0" destOrd="2" presId="urn:microsoft.com/office/officeart/2005/8/layout/bList2"/>
    <dgm:cxn modelId="{7209FC27-4ECB-475D-B280-33CDBFCB5C88}" type="presOf" srcId="{37B911C5-48E8-4AC6-8D28-695E4B15EF1C}" destId="{1C9AE523-A8D9-494E-9BE0-2C6C5E41CF2D}" srcOrd="0" destOrd="1" presId="urn:microsoft.com/office/officeart/2005/8/layout/bList2"/>
    <dgm:cxn modelId="{CC03261E-B573-4DDA-A5C5-3899FADB9B38}" type="presOf" srcId="{4BCA49F4-AF15-4285-875F-88CD7CDEE10C}" destId="{6562F34F-6339-420A-9D9E-B067743E49C2}" srcOrd="1" destOrd="0" presId="urn:microsoft.com/office/officeart/2005/8/layout/bList2"/>
    <dgm:cxn modelId="{80C60338-B33C-4D9E-9F5E-83B8D344779F}" type="presOf" srcId="{446C9693-4014-451C-BA7D-0A0B6C1C86FE}" destId="{05FB0BEC-ACD0-4511-A3B6-C9F32CD5640A}" srcOrd="0" destOrd="0" presId="urn:microsoft.com/office/officeart/2005/8/layout/bList2"/>
    <dgm:cxn modelId="{3FC85CFE-8DCF-43A7-88FD-053A4CDE2857}" type="presOf" srcId="{4BCA49F4-AF15-4285-875F-88CD7CDEE10C}" destId="{AF0EB472-42C8-4751-8543-AB38AB361D5E}" srcOrd="0" destOrd="0" presId="urn:microsoft.com/office/officeart/2005/8/layout/bList2"/>
    <dgm:cxn modelId="{7DE34B32-59E1-4BCF-88D5-6196A28D1C22}" type="presOf" srcId="{3200B426-55D5-4829-BA99-4D6B8A3C58FD}" destId="{5480BBB6-E509-4A67-9D8E-F1D7EC4E5992}" srcOrd="0" destOrd="0" presId="urn:microsoft.com/office/officeart/2005/8/layout/bList2"/>
    <dgm:cxn modelId="{64D3D165-5D62-478E-8C9F-5D1F967EB3DC}" type="presOf" srcId="{0C73EDFC-1CEA-4A41-ADEF-AEC57A1A5309}" destId="{55C6C040-83A7-40ED-998C-4EE7D7FAC2C5}" srcOrd="0" destOrd="0" presId="urn:microsoft.com/office/officeart/2005/8/layout/bList2"/>
    <dgm:cxn modelId="{9EA4CB8D-725B-450E-A465-6460B1BEAFD2}" type="presOf" srcId="{9AEC01B4-4262-43E2-A128-7D3D3AE3A9AD}" destId="{F362F4D4-CC4A-44A9-952E-A82AF4736F4F}" srcOrd="0" destOrd="0" presId="urn:microsoft.com/office/officeart/2005/8/layout/bList2"/>
    <dgm:cxn modelId="{7FF9FC3C-A641-48BD-83C0-1C61BE1C9092}" type="presOf" srcId="{9B622D52-13BE-4831-B64F-2CA28EE1C692}" destId="{D7B31A32-879D-4348-9823-3932E2DB1988}" srcOrd="0" destOrd="0" presId="urn:microsoft.com/office/officeart/2005/8/layout/bList2"/>
    <dgm:cxn modelId="{1198BB33-8C73-4978-ADC4-AC98F97E529C}" type="presOf" srcId="{ACBED464-480A-4E54-9BAA-CC69B73F6F59}" destId="{87DF184E-372D-4728-B29E-F228EB294C93}" srcOrd="0" destOrd="0" presId="urn:microsoft.com/office/officeart/2005/8/layout/bList2"/>
    <dgm:cxn modelId="{57566610-0E6C-4DD3-8DB9-78AE7268C90B}" srcId="{446C9693-4014-451C-BA7D-0A0B6C1C86FE}" destId="{5FA5E4DC-A127-4AE6-97A1-FA861B3787C3}" srcOrd="1" destOrd="0" parTransId="{A6D9E066-E102-4584-BE4C-532F6302A4BE}" sibTransId="{BDD93726-B7AC-4B6F-B07C-A4ADA019E915}"/>
    <dgm:cxn modelId="{563697CD-4ACD-4975-A377-A54E5FF87363}" type="presOf" srcId="{59AE23D1-E50F-4E83-9706-C629D9018C30}" destId="{4E0CDD0F-4ED6-40AD-9073-8F6F71AF88C6}" srcOrd="0" destOrd="1" presId="urn:microsoft.com/office/officeart/2005/8/layout/bList2"/>
    <dgm:cxn modelId="{1D85AFA6-D63C-4400-9849-096782C3A4BA}" type="presOf" srcId="{F606EB7F-51C1-4B11-84DE-79A13F624FCC}" destId="{F362F4D4-CC4A-44A9-952E-A82AF4736F4F}" srcOrd="0" destOrd="1" presId="urn:microsoft.com/office/officeart/2005/8/layout/bList2"/>
    <dgm:cxn modelId="{A8415C02-DE6C-45E3-87DC-C35D0DB89620}" type="presOf" srcId="{09C12DA7-DDB8-475E-B56D-48BEB971600E}" destId="{8AA52C93-47D2-4EAB-966A-37134EE90E1F}" srcOrd="0" destOrd="0" presId="urn:microsoft.com/office/officeart/2005/8/layout/bList2"/>
    <dgm:cxn modelId="{F83F0085-FFD1-4858-9863-921793C8CA65}" srcId="{524F250C-FBF4-4E32-B797-3606BB7DD7AC}" destId="{E1FA17A9-D024-40AD-A272-29B93FF2C8F1}" srcOrd="3" destOrd="0" parTransId="{6A78311B-8373-45FE-8E64-0BF36081144E}" sibTransId="{0C73EDFC-1CEA-4A41-ADEF-AEC57A1A5309}"/>
    <dgm:cxn modelId="{3463DC6A-56D5-4F1F-B949-278F80E74426}" srcId="{06E7C681-FC47-4CD0-B94B-9A938887A340}" destId="{F606EB7F-51C1-4B11-84DE-79A13F624FCC}" srcOrd="1" destOrd="0" parTransId="{E64D75C9-C5BA-43F1-88BF-535B608701B7}" sibTransId="{5EC1073B-AF4F-41AB-8ACF-25E87F16A8A2}"/>
    <dgm:cxn modelId="{E975072F-0AC5-4B95-801E-A21F8F62C3D9}" type="presOf" srcId="{5B6CD2B2-D1E5-43E7-B493-1987CEECBDCC}" destId="{662FCC9E-334F-42E3-AC9F-0E2F2BCB7A2B}" srcOrd="1" destOrd="0" presId="urn:microsoft.com/office/officeart/2005/8/layout/bList2"/>
    <dgm:cxn modelId="{32BA2D1D-6CAB-463F-9401-2B505510B6FF}" srcId="{4BCA49F4-AF15-4285-875F-88CD7CDEE10C}" destId="{C2B26078-0BBC-4A4A-AC5D-6F62C38912B6}" srcOrd="2" destOrd="0" parTransId="{FBDCE530-A1FC-4DB0-8044-A2947696E5AB}" sibTransId="{2C5E134D-E832-4EF5-B9A1-505A86F89FDA}"/>
    <dgm:cxn modelId="{6B874C31-BB97-42E9-A55C-E114F5AB738B}" type="presOf" srcId="{5B6CD2B2-D1E5-43E7-B493-1987CEECBDCC}" destId="{00C40119-1803-414A-9D9C-157DDCB088EC}" srcOrd="0" destOrd="0" presId="urn:microsoft.com/office/officeart/2005/8/layout/bList2"/>
    <dgm:cxn modelId="{7DBDD934-1221-4050-9BCD-96A2BB6AE526}" type="presOf" srcId="{D4558E4D-05F4-4A11-93E5-4EFB106BB814}" destId="{94FA8DB7-DA57-4C8D-AE85-D32A259CE179}" srcOrd="0" destOrd="0" presId="urn:microsoft.com/office/officeart/2005/8/layout/bList2"/>
    <dgm:cxn modelId="{2309FF72-C024-4422-A666-08B0F4017F84}" type="presOf" srcId="{1F44B3AA-79FE-4AE1-8932-230D5E1911FA}" destId="{8AA52C93-47D2-4EAB-966A-37134EE90E1F}" srcOrd="0" destOrd="1" presId="urn:microsoft.com/office/officeart/2005/8/layout/bList2"/>
    <dgm:cxn modelId="{58157B8B-8B6F-4358-AE56-DF26ABEE2155}" srcId="{4BCA49F4-AF15-4285-875F-88CD7CDEE10C}" destId="{58D932D4-2D4C-4E61-9160-9D64EF40045A}" srcOrd="1" destOrd="0" parTransId="{F31FE295-9650-42BC-9514-A3EFED75FBAD}" sibTransId="{0DD06B39-9E11-4F84-A332-E5824234F3D5}"/>
    <dgm:cxn modelId="{3C7BFC63-CFD1-49D3-9825-9A522480BDA8}" type="presParOf" srcId="{B006E068-8078-4F37-9FAD-131D78D103F5}" destId="{5CD4A229-68A2-484D-8919-6F01F7BDABA4}" srcOrd="0" destOrd="0" presId="urn:microsoft.com/office/officeart/2005/8/layout/bList2"/>
    <dgm:cxn modelId="{4317380A-DF50-432A-98AA-4339062FF3C8}" type="presParOf" srcId="{5CD4A229-68A2-484D-8919-6F01F7BDABA4}" destId="{5885B610-FDD5-467E-B813-B0F10A0C6941}" srcOrd="0" destOrd="0" presId="urn:microsoft.com/office/officeart/2005/8/layout/bList2"/>
    <dgm:cxn modelId="{A85310B0-67B6-4B58-AE41-8A742E2543CD}" type="presParOf" srcId="{5CD4A229-68A2-484D-8919-6F01F7BDABA4}" destId="{05FB0BEC-ACD0-4511-A3B6-C9F32CD5640A}" srcOrd="1" destOrd="0" presId="urn:microsoft.com/office/officeart/2005/8/layout/bList2"/>
    <dgm:cxn modelId="{B19CDBD4-0C4A-4DB4-8C52-EFBD7D3A5AF3}" type="presParOf" srcId="{5CD4A229-68A2-484D-8919-6F01F7BDABA4}" destId="{8CCED92E-8B76-460E-AD61-4A1732258A8B}" srcOrd="2" destOrd="0" presId="urn:microsoft.com/office/officeart/2005/8/layout/bList2"/>
    <dgm:cxn modelId="{9F63B770-3368-4C63-84B9-14E002AD9507}" type="presParOf" srcId="{5CD4A229-68A2-484D-8919-6F01F7BDABA4}" destId="{D848F17C-3498-450C-ADE8-A9AA26B9BCAD}" srcOrd="3" destOrd="0" presId="urn:microsoft.com/office/officeart/2005/8/layout/bList2"/>
    <dgm:cxn modelId="{5EAB9551-0B80-4BE0-8DDA-E7DCF58204A0}" type="presParOf" srcId="{B006E068-8078-4F37-9FAD-131D78D103F5}" destId="{5480BBB6-E509-4A67-9D8E-F1D7EC4E5992}" srcOrd="1" destOrd="0" presId="urn:microsoft.com/office/officeart/2005/8/layout/bList2"/>
    <dgm:cxn modelId="{B53B9703-BAFA-4AEC-B05D-49505D6CD53B}" type="presParOf" srcId="{B006E068-8078-4F37-9FAD-131D78D103F5}" destId="{58B55764-877E-4262-81A1-F3ED9E2A9192}" srcOrd="2" destOrd="0" presId="urn:microsoft.com/office/officeart/2005/8/layout/bList2"/>
    <dgm:cxn modelId="{2694A61C-BCC8-4DD3-BC2A-1372C0260D4F}" type="presParOf" srcId="{58B55764-877E-4262-81A1-F3ED9E2A9192}" destId="{94FA8DB7-DA57-4C8D-AE85-D32A259CE179}" srcOrd="0" destOrd="0" presId="urn:microsoft.com/office/officeart/2005/8/layout/bList2"/>
    <dgm:cxn modelId="{5E0512FF-313A-43AA-8C03-822B448D4505}" type="presParOf" srcId="{58B55764-877E-4262-81A1-F3ED9E2A9192}" destId="{AF0EB472-42C8-4751-8543-AB38AB361D5E}" srcOrd="1" destOrd="0" presId="urn:microsoft.com/office/officeart/2005/8/layout/bList2"/>
    <dgm:cxn modelId="{FD0291C3-BB14-4F54-A421-2FA94BAFD973}" type="presParOf" srcId="{58B55764-877E-4262-81A1-F3ED9E2A9192}" destId="{6562F34F-6339-420A-9D9E-B067743E49C2}" srcOrd="2" destOrd="0" presId="urn:microsoft.com/office/officeart/2005/8/layout/bList2"/>
    <dgm:cxn modelId="{EE6F7BCA-A65E-4ED6-BB58-955D46E157F1}" type="presParOf" srcId="{58B55764-877E-4262-81A1-F3ED9E2A9192}" destId="{7049ADBE-458D-4EF3-94FD-5FD36C02AFD6}" srcOrd="3" destOrd="0" presId="urn:microsoft.com/office/officeart/2005/8/layout/bList2"/>
    <dgm:cxn modelId="{F522537A-CB91-4230-B116-136DA41E41A5}" type="presParOf" srcId="{B006E068-8078-4F37-9FAD-131D78D103F5}" destId="{87DF184E-372D-4728-B29E-F228EB294C93}" srcOrd="3" destOrd="0" presId="urn:microsoft.com/office/officeart/2005/8/layout/bList2"/>
    <dgm:cxn modelId="{CF298A81-0B30-45EB-BD68-E922DC76FBC4}" type="presParOf" srcId="{B006E068-8078-4F37-9FAD-131D78D103F5}" destId="{0FB28E6F-2495-46F6-BA01-D54A897F5399}" srcOrd="4" destOrd="0" presId="urn:microsoft.com/office/officeart/2005/8/layout/bList2"/>
    <dgm:cxn modelId="{D2DD2ECF-2A35-41CF-9856-C71729ED916D}" type="presParOf" srcId="{0FB28E6F-2495-46F6-BA01-D54A897F5399}" destId="{8AA52C93-47D2-4EAB-966A-37134EE90E1F}" srcOrd="0" destOrd="0" presId="urn:microsoft.com/office/officeart/2005/8/layout/bList2"/>
    <dgm:cxn modelId="{8A659224-1E4E-4DA3-A2D6-7F58FE6BDF26}" type="presParOf" srcId="{0FB28E6F-2495-46F6-BA01-D54A897F5399}" destId="{00C40119-1803-414A-9D9C-157DDCB088EC}" srcOrd="1" destOrd="0" presId="urn:microsoft.com/office/officeart/2005/8/layout/bList2"/>
    <dgm:cxn modelId="{4FA6C11E-4355-486E-B8E0-E4058C0A9D38}" type="presParOf" srcId="{0FB28E6F-2495-46F6-BA01-D54A897F5399}" destId="{662FCC9E-334F-42E3-AC9F-0E2F2BCB7A2B}" srcOrd="2" destOrd="0" presId="urn:microsoft.com/office/officeart/2005/8/layout/bList2"/>
    <dgm:cxn modelId="{4938CC39-F135-42EF-A046-00AE4F2577E3}" type="presParOf" srcId="{0FB28E6F-2495-46F6-BA01-D54A897F5399}" destId="{8F057A79-72FB-4B65-9D45-1EE2878283BE}" srcOrd="3" destOrd="0" presId="urn:microsoft.com/office/officeart/2005/8/layout/bList2"/>
    <dgm:cxn modelId="{01DB7BD4-569C-425B-BF81-F42E6C074393}" type="presParOf" srcId="{B006E068-8078-4F37-9FAD-131D78D103F5}" destId="{99AFF774-E40D-4ACE-91FE-CAD357042087}" srcOrd="5" destOrd="0" presId="urn:microsoft.com/office/officeart/2005/8/layout/bList2"/>
    <dgm:cxn modelId="{AB42C420-E746-4726-AD17-61F41E741812}" type="presParOf" srcId="{B006E068-8078-4F37-9FAD-131D78D103F5}" destId="{77FF097A-D843-480C-9E7F-C5AFA0EF8A74}" srcOrd="6" destOrd="0" presId="urn:microsoft.com/office/officeart/2005/8/layout/bList2"/>
    <dgm:cxn modelId="{8C080119-48A4-45B5-95C2-7A4A6535519E}" type="presParOf" srcId="{77FF097A-D843-480C-9E7F-C5AFA0EF8A74}" destId="{668BF74A-5A16-4578-9804-AEE6DD4FF5CC}" srcOrd="0" destOrd="0" presId="urn:microsoft.com/office/officeart/2005/8/layout/bList2"/>
    <dgm:cxn modelId="{A2CBA197-F788-49B7-AEA7-1E1096542252}" type="presParOf" srcId="{77FF097A-D843-480C-9E7F-C5AFA0EF8A74}" destId="{B27957E9-1608-4EDA-8ACC-224CE1394409}" srcOrd="1" destOrd="0" presId="urn:microsoft.com/office/officeart/2005/8/layout/bList2"/>
    <dgm:cxn modelId="{E85BB92D-4E1F-495D-8817-1D05B8CDD481}" type="presParOf" srcId="{77FF097A-D843-480C-9E7F-C5AFA0EF8A74}" destId="{9204D13F-61C1-4A59-8CF2-7BCADCFA77F7}" srcOrd="2" destOrd="0" presId="urn:microsoft.com/office/officeart/2005/8/layout/bList2"/>
    <dgm:cxn modelId="{D3425438-2224-4419-AA56-190B9149A3AE}" type="presParOf" srcId="{77FF097A-D843-480C-9E7F-C5AFA0EF8A74}" destId="{DE53A349-2DBD-478D-8FB4-02180BEEC484}" srcOrd="3" destOrd="0" presId="urn:microsoft.com/office/officeart/2005/8/layout/bList2"/>
    <dgm:cxn modelId="{F1CFFF6A-1EE1-489D-A633-4056F931500C}" type="presParOf" srcId="{B006E068-8078-4F37-9FAD-131D78D103F5}" destId="{55C6C040-83A7-40ED-998C-4EE7D7FAC2C5}" srcOrd="7" destOrd="0" presId="urn:microsoft.com/office/officeart/2005/8/layout/bList2"/>
    <dgm:cxn modelId="{C09F1CFD-EC06-4C59-99D9-EC81F55630A0}" type="presParOf" srcId="{B006E068-8078-4F37-9FAD-131D78D103F5}" destId="{F37ED871-DCDA-4B08-BEB1-1AA45FCE2E68}" srcOrd="8" destOrd="0" presId="urn:microsoft.com/office/officeart/2005/8/layout/bList2"/>
    <dgm:cxn modelId="{32DFC6E7-04D2-466E-B5B6-6E578F39F92B}" type="presParOf" srcId="{F37ED871-DCDA-4B08-BEB1-1AA45FCE2E68}" destId="{4E0CDD0F-4ED6-40AD-9073-8F6F71AF88C6}" srcOrd="0" destOrd="0" presId="urn:microsoft.com/office/officeart/2005/8/layout/bList2"/>
    <dgm:cxn modelId="{25CAA351-C689-46F5-9252-13915B303755}" type="presParOf" srcId="{F37ED871-DCDA-4B08-BEB1-1AA45FCE2E68}" destId="{376E3EF7-1A14-4328-BAD2-A66D44C7921B}" srcOrd="1" destOrd="0" presId="urn:microsoft.com/office/officeart/2005/8/layout/bList2"/>
    <dgm:cxn modelId="{26E1EF5B-4847-48A1-B7E0-0A8755708ECC}" type="presParOf" srcId="{F37ED871-DCDA-4B08-BEB1-1AA45FCE2E68}" destId="{C316BA84-8E50-4CA2-8597-1E918EA95055}" srcOrd="2" destOrd="0" presId="urn:microsoft.com/office/officeart/2005/8/layout/bList2"/>
    <dgm:cxn modelId="{A79D1CD7-E735-4A1D-AECA-3CB85D5802EE}" type="presParOf" srcId="{F37ED871-DCDA-4B08-BEB1-1AA45FCE2E68}" destId="{35F3824D-1E48-4B52-8C8A-A0B736632499}" srcOrd="3" destOrd="0" presId="urn:microsoft.com/office/officeart/2005/8/layout/bList2"/>
    <dgm:cxn modelId="{2912E61C-A53E-41FE-A9F8-454CD83C617A}" type="presParOf" srcId="{B006E068-8078-4F37-9FAD-131D78D103F5}" destId="{6ABE9936-1197-4949-A0DC-D0ADC1098980}" srcOrd="9" destOrd="0" presId="urn:microsoft.com/office/officeart/2005/8/layout/bList2"/>
    <dgm:cxn modelId="{155446F0-62C9-49F4-B2D0-680DC84693A2}" type="presParOf" srcId="{B006E068-8078-4F37-9FAD-131D78D103F5}" destId="{97562027-F909-4DC0-AE70-FC4F3F430E26}" srcOrd="10" destOrd="0" presId="urn:microsoft.com/office/officeart/2005/8/layout/bList2"/>
    <dgm:cxn modelId="{13F06BC6-984F-4C53-AFEF-5ABC327F8071}" type="presParOf" srcId="{97562027-F909-4DC0-AE70-FC4F3F430E26}" destId="{F362F4D4-CC4A-44A9-952E-A82AF4736F4F}" srcOrd="0" destOrd="0" presId="urn:microsoft.com/office/officeart/2005/8/layout/bList2"/>
    <dgm:cxn modelId="{A4DDDFBC-336A-4F2D-A1E4-AB1B8D42B814}" type="presParOf" srcId="{97562027-F909-4DC0-AE70-FC4F3F430E26}" destId="{711001C4-2A26-46F3-B364-5DC403429BCF}" srcOrd="1" destOrd="0" presId="urn:microsoft.com/office/officeart/2005/8/layout/bList2"/>
    <dgm:cxn modelId="{143CEAA9-0454-481D-BC2C-FA692610F9B5}" type="presParOf" srcId="{97562027-F909-4DC0-AE70-FC4F3F430E26}" destId="{29161259-7F46-4B40-9DB7-C16021C1980F}" srcOrd="2" destOrd="0" presId="urn:microsoft.com/office/officeart/2005/8/layout/bList2"/>
    <dgm:cxn modelId="{5BC89F29-4262-4BED-9EB8-F2C6485129CD}" type="presParOf" srcId="{97562027-F909-4DC0-AE70-FC4F3F430E26}" destId="{9384A80A-6FAA-41A1-BCCD-6D84F66DC8C7}" srcOrd="3" destOrd="0" presId="urn:microsoft.com/office/officeart/2005/8/layout/bList2"/>
    <dgm:cxn modelId="{0029E805-F801-4B45-907C-F94BC16CE2F4}" type="presParOf" srcId="{B006E068-8078-4F37-9FAD-131D78D103F5}" destId="{D7B31A32-879D-4348-9823-3932E2DB1988}" srcOrd="11" destOrd="0" presId="urn:microsoft.com/office/officeart/2005/8/layout/bList2"/>
    <dgm:cxn modelId="{A309FF9C-ECF6-4519-AEBC-2B5B970E6F5A}" type="presParOf" srcId="{B006E068-8078-4F37-9FAD-131D78D103F5}" destId="{9BA154F9-D85F-4A79-A9E0-CCF3897E8AD8}" srcOrd="12" destOrd="0" presId="urn:microsoft.com/office/officeart/2005/8/layout/bList2"/>
    <dgm:cxn modelId="{1A9EE6B1-0BEE-410D-8826-7068C1EBDFEB}" type="presParOf" srcId="{9BA154F9-D85F-4A79-A9E0-CCF3897E8AD8}" destId="{1C9AE523-A8D9-494E-9BE0-2C6C5E41CF2D}" srcOrd="0" destOrd="0" presId="urn:microsoft.com/office/officeart/2005/8/layout/bList2"/>
    <dgm:cxn modelId="{270A245F-25E1-4AFF-810C-3039B662F9A3}" type="presParOf" srcId="{9BA154F9-D85F-4A79-A9E0-CCF3897E8AD8}" destId="{4C60EED4-3F59-485F-B83D-8A6A6C2C879B}" srcOrd="1" destOrd="0" presId="urn:microsoft.com/office/officeart/2005/8/layout/bList2"/>
    <dgm:cxn modelId="{A3B29BAF-D710-4FF7-8716-54291D19796D}" type="presParOf" srcId="{9BA154F9-D85F-4A79-A9E0-CCF3897E8AD8}" destId="{943B15E2-7457-419B-B539-5911340FF583}" srcOrd="2" destOrd="0" presId="urn:microsoft.com/office/officeart/2005/8/layout/bList2"/>
    <dgm:cxn modelId="{4522F703-CA85-4A80-B077-324519C2205E}" type="presParOf" srcId="{9BA154F9-D85F-4A79-A9E0-CCF3897E8AD8}" destId="{B30F357A-908D-47B7-B5D8-92A541DD314F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4F250C-FBF4-4E32-B797-3606BB7DD7AC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7C0E61DC-58AD-4889-8F3F-F155D07E5979}">
      <dgm:prSet phldrT="[Text]"/>
      <dgm:spPr/>
      <dgm:t>
        <a:bodyPr/>
        <a:lstStyle/>
        <a:p>
          <a:r>
            <a:rPr lang="ka-GE" dirty="0" smtClean="0"/>
            <a:t>მსოფლიო</a:t>
          </a:r>
          <a:r>
            <a:rPr lang="ka-GE" baseline="0" dirty="0" smtClean="0"/>
            <a:t> ბანკი</a:t>
          </a:r>
          <a:endParaRPr lang="en-US" dirty="0"/>
        </a:p>
      </dgm:t>
    </dgm:pt>
    <dgm:pt modelId="{32603467-9428-437A-A986-EFC10F465079}" type="parTrans" cxnId="{581D96B0-A34F-4570-BE26-84E7D2DFD45E}">
      <dgm:prSet/>
      <dgm:spPr/>
      <dgm:t>
        <a:bodyPr/>
        <a:lstStyle/>
        <a:p>
          <a:endParaRPr lang="en-US"/>
        </a:p>
      </dgm:t>
    </dgm:pt>
    <dgm:pt modelId="{E09BC706-A8D5-4320-B859-1D34CC4E4D8A}" type="sibTrans" cxnId="{581D96B0-A34F-4570-BE26-84E7D2DFD45E}">
      <dgm:prSet/>
      <dgm:spPr/>
      <dgm:t>
        <a:bodyPr/>
        <a:lstStyle/>
        <a:p>
          <a:endParaRPr lang="en-US"/>
        </a:p>
      </dgm:t>
    </dgm:pt>
    <dgm:pt modelId="{E1FA17A9-D024-40AD-A272-29B93FF2C8F1}">
      <dgm:prSet phldrT="[Text]"/>
      <dgm:spPr/>
      <dgm:t>
        <a:bodyPr/>
        <a:lstStyle/>
        <a:p>
          <a:r>
            <a:rPr lang="ka-GE" dirty="0" smtClean="0"/>
            <a:t>იაპონიის მთავრობა </a:t>
          </a:r>
          <a:endParaRPr lang="en-US" dirty="0"/>
        </a:p>
      </dgm:t>
    </dgm:pt>
    <dgm:pt modelId="{6A78311B-8373-45FE-8E64-0BF36081144E}" type="parTrans" cxnId="{F83F0085-FFD1-4858-9863-921793C8CA65}">
      <dgm:prSet/>
      <dgm:spPr/>
      <dgm:t>
        <a:bodyPr/>
        <a:lstStyle/>
        <a:p>
          <a:endParaRPr lang="en-US"/>
        </a:p>
      </dgm:t>
    </dgm:pt>
    <dgm:pt modelId="{0C73EDFC-1CEA-4A41-ADEF-AEC57A1A5309}" type="sibTrans" cxnId="{F83F0085-FFD1-4858-9863-921793C8CA65}">
      <dgm:prSet/>
      <dgm:spPr/>
      <dgm:t>
        <a:bodyPr/>
        <a:lstStyle/>
        <a:p>
          <a:endParaRPr lang="en-US"/>
        </a:p>
      </dgm:t>
    </dgm:pt>
    <dgm:pt modelId="{952A1E6B-5580-4FB1-9B4F-EDE97AF6D97D}">
      <dgm:prSet phldrT="[Text]"/>
      <dgm:spPr/>
      <dgm:t>
        <a:bodyPr/>
        <a:lstStyle/>
        <a:p>
          <a:r>
            <a:rPr lang="ka-GE" dirty="0" smtClean="0"/>
            <a:t>ჩეხეთის მთავრობა </a:t>
          </a:r>
          <a:endParaRPr lang="en-US" dirty="0"/>
        </a:p>
      </dgm:t>
    </dgm:pt>
    <dgm:pt modelId="{31FBBB96-7B65-47E0-860C-C72AF75F0D9C}" type="parTrans" cxnId="{073FEBC1-DBAD-4855-A0C4-40780FEB4E64}">
      <dgm:prSet/>
      <dgm:spPr/>
      <dgm:t>
        <a:bodyPr/>
        <a:lstStyle/>
        <a:p>
          <a:endParaRPr lang="en-US"/>
        </a:p>
      </dgm:t>
    </dgm:pt>
    <dgm:pt modelId="{32C9F80F-264F-4993-95B4-18708B265A6D}" type="sibTrans" cxnId="{073FEBC1-DBAD-4855-A0C4-40780FEB4E64}">
      <dgm:prSet/>
      <dgm:spPr/>
      <dgm:t>
        <a:bodyPr/>
        <a:lstStyle/>
        <a:p>
          <a:endParaRPr lang="en-US"/>
        </a:p>
      </dgm:t>
    </dgm:pt>
    <dgm:pt modelId="{2B1D9A1A-9BBB-4115-B793-B5936F413762}">
      <dgm:prSet/>
      <dgm:spPr/>
      <dgm:t>
        <a:bodyPr/>
        <a:lstStyle/>
        <a:p>
          <a:r>
            <a:rPr lang="ka-GE" dirty="0" smtClean="0"/>
            <a:t>სახელმწიფო ჰოსპიტლების მენეჯმენტის გაძლიერება და აღჭურვა</a:t>
          </a:r>
          <a:endParaRPr lang="en-US" dirty="0"/>
        </a:p>
      </dgm:t>
    </dgm:pt>
    <dgm:pt modelId="{8A4B2AFC-652C-4838-B630-3DECA0DCD955}" type="parTrans" cxnId="{7EEBBBEF-06FF-4D6C-A2C6-4D831DF697D8}">
      <dgm:prSet/>
      <dgm:spPr/>
      <dgm:t>
        <a:bodyPr/>
        <a:lstStyle/>
        <a:p>
          <a:endParaRPr lang="en-US"/>
        </a:p>
      </dgm:t>
    </dgm:pt>
    <dgm:pt modelId="{E2F36D59-14CC-4E2D-B0D6-35EB417F2C8C}" type="sibTrans" cxnId="{7EEBBBEF-06FF-4D6C-A2C6-4D831DF697D8}">
      <dgm:prSet/>
      <dgm:spPr/>
      <dgm:t>
        <a:bodyPr/>
        <a:lstStyle/>
        <a:p>
          <a:endParaRPr lang="en-US"/>
        </a:p>
      </dgm:t>
    </dgm:pt>
    <dgm:pt modelId="{689D8C56-F216-4B7C-8C77-E15CB3F89AE3}">
      <dgm:prSet/>
      <dgm:spPr/>
      <dgm:t>
        <a:bodyPr/>
        <a:lstStyle/>
        <a:p>
          <a:r>
            <a:rPr lang="ka-GE" dirty="0" smtClean="0"/>
            <a:t>პირველადი ჯანდაცვა</a:t>
          </a:r>
          <a:endParaRPr lang="en-US" dirty="0"/>
        </a:p>
      </dgm:t>
    </dgm:pt>
    <dgm:pt modelId="{2EDC4EAE-7377-427F-8438-2F4C7D1382F6}" type="parTrans" cxnId="{93ABF60C-6DB6-4830-B12E-4BA5EA435EBC}">
      <dgm:prSet/>
      <dgm:spPr/>
      <dgm:t>
        <a:bodyPr/>
        <a:lstStyle/>
        <a:p>
          <a:endParaRPr lang="en-US"/>
        </a:p>
      </dgm:t>
    </dgm:pt>
    <dgm:pt modelId="{34EFBD31-2089-4586-810E-764E01D8116F}" type="sibTrans" cxnId="{93ABF60C-6DB6-4830-B12E-4BA5EA435EBC}">
      <dgm:prSet/>
      <dgm:spPr/>
      <dgm:t>
        <a:bodyPr/>
        <a:lstStyle/>
        <a:p>
          <a:endParaRPr lang="en-US"/>
        </a:p>
      </dgm:t>
    </dgm:pt>
    <dgm:pt modelId="{98D3B6A9-68B1-45F8-9FB1-029CB62C8ED5}">
      <dgm:prSet/>
      <dgm:spPr/>
      <dgm:t>
        <a:bodyPr/>
        <a:lstStyle/>
        <a:p>
          <a:r>
            <a:rPr lang="ka-GE" dirty="0" smtClean="0"/>
            <a:t>15 საცხოვრისის მშებელობა ფსიქიკური პაციენტებისთვის</a:t>
          </a:r>
          <a:endParaRPr lang="en-US" dirty="0"/>
        </a:p>
      </dgm:t>
    </dgm:pt>
    <dgm:pt modelId="{D1155F99-1A81-4671-88D7-E9CFE04F14FD}" type="parTrans" cxnId="{424BD423-39F3-4F9C-8BEC-1671C0B9FD51}">
      <dgm:prSet/>
      <dgm:spPr/>
      <dgm:t>
        <a:bodyPr/>
        <a:lstStyle/>
        <a:p>
          <a:endParaRPr lang="en-US"/>
        </a:p>
      </dgm:t>
    </dgm:pt>
    <dgm:pt modelId="{75A1E4B5-0988-44DF-AB88-76F59473C2F7}" type="sibTrans" cxnId="{424BD423-39F3-4F9C-8BEC-1671C0B9FD51}">
      <dgm:prSet/>
      <dgm:spPr/>
      <dgm:t>
        <a:bodyPr/>
        <a:lstStyle/>
        <a:p>
          <a:endParaRPr lang="en-US"/>
        </a:p>
      </dgm:t>
    </dgm:pt>
    <dgm:pt modelId="{CC3A808A-B05F-42AA-B09E-0B13148FCE96}">
      <dgm:prSet/>
      <dgm:spPr/>
      <dgm:t>
        <a:bodyPr/>
        <a:lstStyle/>
        <a:p>
          <a:r>
            <a:rPr lang="ka-GE" dirty="0" smtClean="0"/>
            <a:t>პჯდ, საინფორმაციო სისტემები და სხვ.  </a:t>
          </a:r>
          <a:endParaRPr lang="en-US" dirty="0"/>
        </a:p>
      </dgm:t>
    </dgm:pt>
    <dgm:pt modelId="{44072240-956B-4BE0-914E-903AF807EB8B}" type="parTrans" cxnId="{2BFB8A33-D731-4966-9730-5D842A366EB4}">
      <dgm:prSet/>
      <dgm:spPr/>
      <dgm:t>
        <a:bodyPr/>
        <a:lstStyle/>
        <a:p>
          <a:endParaRPr lang="en-US"/>
        </a:p>
      </dgm:t>
    </dgm:pt>
    <dgm:pt modelId="{601A1355-ECCE-41A5-98AA-1746D72AFCA1}" type="sibTrans" cxnId="{2BFB8A33-D731-4966-9730-5D842A366EB4}">
      <dgm:prSet/>
      <dgm:spPr/>
      <dgm:t>
        <a:bodyPr/>
        <a:lstStyle/>
        <a:p>
          <a:endParaRPr lang="en-US"/>
        </a:p>
      </dgm:t>
    </dgm:pt>
    <dgm:pt modelId="{B4F50E95-9AB5-4BBC-81B2-F2EBF672AC55}">
      <dgm:prSet/>
      <dgm:spPr/>
      <dgm:t>
        <a:bodyPr/>
        <a:lstStyle/>
        <a:p>
          <a:r>
            <a:rPr lang="ka-GE" dirty="0" smtClean="0"/>
            <a:t>2017-2019 წლების პროექტის განვრცობა პჯდ ხარისხის გაუმჯობესებისთვის</a:t>
          </a:r>
          <a:endParaRPr lang="en-US" dirty="0"/>
        </a:p>
      </dgm:t>
    </dgm:pt>
    <dgm:pt modelId="{1ABCCF81-5B57-42FB-AC92-C32479580E39}" type="parTrans" cxnId="{C5683ED0-B44B-414E-98B4-7B6E1A471EFA}">
      <dgm:prSet/>
      <dgm:spPr/>
      <dgm:t>
        <a:bodyPr/>
        <a:lstStyle/>
        <a:p>
          <a:endParaRPr lang="en-US"/>
        </a:p>
      </dgm:t>
    </dgm:pt>
    <dgm:pt modelId="{2C690308-2176-4E00-9FAA-6E3F6F12CF0B}" type="sibTrans" cxnId="{C5683ED0-B44B-414E-98B4-7B6E1A471EFA}">
      <dgm:prSet/>
      <dgm:spPr/>
      <dgm:t>
        <a:bodyPr/>
        <a:lstStyle/>
        <a:p>
          <a:endParaRPr lang="en-US"/>
        </a:p>
      </dgm:t>
    </dgm:pt>
    <dgm:pt modelId="{143E28B2-6A5B-464C-B8C7-4AB25A77BC48}">
      <dgm:prSet/>
      <dgm:spPr/>
      <dgm:t>
        <a:bodyPr/>
        <a:lstStyle/>
        <a:p>
          <a:r>
            <a:rPr lang="ka-GE" dirty="0" smtClean="0"/>
            <a:t>2020 წლიდან სამეგრელოსა და მცხეთა მთიანეში პჯდ შესაძლებლობების გაძლიერება ინოვაციური მეთოდებით (ელექტრონული ჯანდაცვა)</a:t>
          </a:r>
          <a:endParaRPr lang="en-US" dirty="0"/>
        </a:p>
      </dgm:t>
    </dgm:pt>
    <dgm:pt modelId="{F5EB133A-77A1-4141-ACF6-4E56E5D03A16}" type="parTrans" cxnId="{D51AEFA5-EDA7-4108-A2F6-5B846E350D78}">
      <dgm:prSet/>
      <dgm:spPr/>
      <dgm:t>
        <a:bodyPr/>
        <a:lstStyle/>
        <a:p>
          <a:endParaRPr lang="en-US"/>
        </a:p>
      </dgm:t>
    </dgm:pt>
    <dgm:pt modelId="{9DCAF979-AEAC-48CF-A7C4-8EEF3B8BBC62}" type="sibTrans" cxnId="{D51AEFA5-EDA7-4108-A2F6-5B846E350D78}">
      <dgm:prSet/>
      <dgm:spPr/>
      <dgm:t>
        <a:bodyPr/>
        <a:lstStyle/>
        <a:p>
          <a:endParaRPr lang="en-US"/>
        </a:p>
      </dgm:t>
    </dgm:pt>
    <dgm:pt modelId="{B006E068-8078-4F37-9FAD-131D78D103F5}" type="pres">
      <dgm:prSet presAssocID="{524F250C-FBF4-4E32-B797-3606BB7DD7AC}" presName="diagram" presStyleCnt="0">
        <dgm:presLayoutVars>
          <dgm:dir/>
          <dgm:animLvl val="lvl"/>
          <dgm:resizeHandles val="exact"/>
        </dgm:presLayoutVars>
      </dgm:prSet>
      <dgm:spPr/>
    </dgm:pt>
    <dgm:pt modelId="{28BF715D-442E-45B0-BF83-1B2966FFE5B7}" type="pres">
      <dgm:prSet presAssocID="{7C0E61DC-58AD-4889-8F3F-F155D07E5979}" presName="compNode" presStyleCnt="0"/>
      <dgm:spPr/>
    </dgm:pt>
    <dgm:pt modelId="{21B60FC2-E2F0-40E5-B513-D3FDB0B8F33E}" type="pres">
      <dgm:prSet presAssocID="{7C0E61DC-58AD-4889-8F3F-F155D07E5979}" presName="childRec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5C9A4B-7168-4865-9218-86DCB4DADEA0}" type="pres">
      <dgm:prSet presAssocID="{7C0E61DC-58AD-4889-8F3F-F155D07E5979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D065E8-0A36-46C2-9BE4-3A46D7D1AD21}" type="pres">
      <dgm:prSet presAssocID="{7C0E61DC-58AD-4889-8F3F-F155D07E5979}" presName="parentRect" presStyleLbl="alignNode1" presStyleIdx="0" presStyleCnt="3"/>
      <dgm:spPr/>
      <dgm:t>
        <a:bodyPr/>
        <a:lstStyle/>
        <a:p>
          <a:endParaRPr lang="en-US"/>
        </a:p>
      </dgm:t>
    </dgm:pt>
    <dgm:pt modelId="{334F8848-59C2-420B-97F5-7FBFEB95E89D}" type="pres">
      <dgm:prSet presAssocID="{7C0E61DC-58AD-4889-8F3F-F155D07E5979}" presName="adorn" presStyleLbl="fgAccFollowNode1" presStyleIdx="0" presStyleCnt="3"/>
      <dgm:spPr/>
    </dgm:pt>
    <dgm:pt modelId="{C6F452D9-07B0-4AD6-8F31-72B841A4F382}" type="pres">
      <dgm:prSet presAssocID="{E09BC706-A8D5-4320-B859-1D34CC4E4D8A}" presName="sibTrans" presStyleLbl="sibTrans2D1" presStyleIdx="0" presStyleCnt="0"/>
      <dgm:spPr/>
      <dgm:t>
        <a:bodyPr/>
        <a:lstStyle/>
        <a:p>
          <a:endParaRPr lang="en-US"/>
        </a:p>
      </dgm:t>
    </dgm:pt>
    <dgm:pt modelId="{77FF097A-D843-480C-9E7F-C5AFA0EF8A74}" type="pres">
      <dgm:prSet presAssocID="{E1FA17A9-D024-40AD-A272-29B93FF2C8F1}" presName="compNode" presStyleCnt="0"/>
      <dgm:spPr/>
    </dgm:pt>
    <dgm:pt modelId="{668BF74A-5A16-4578-9804-AEE6DD4FF5CC}" type="pres">
      <dgm:prSet presAssocID="{E1FA17A9-D024-40AD-A272-29B93FF2C8F1}" presName="childRec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957E9-1608-4EDA-8ACC-224CE1394409}" type="pres">
      <dgm:prSet presAssocID="{E1FA17A9-D024-40AD-A272-29B93FF2C8F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04D13F-61C1-4A59-8CF2-7BCADCFA77F7}" type="pres">
      <dgm:prSet presAssocID="{E1FA17A9-D024-40AD-A272-29B93FF2C8F1}" presName="parentRect" presStyleLbl="alignNode1" presStyleIdx="1" presStyleCnt="3"/>
      <dgm:spPr/>
      <dgm:t>
        <a:bodyPr/>
        <a:lstStyle/>
        <a:p>
          <a:endParaRPr lang="en-US"/>
        </a:p>
      </dgm:t>
    </dgm:pt>
    <dgm:pt modelId="{DE53A349-2DBD-478D-8FB4-02180BEEC484}" type="pres">
      <dgm:prSet presAssocID="{E1FA17A9-D024-40AD-A272-29B93FF2C8F1}" presName="adorn" presStyleLbl="fgAccFollowNode1" presStyleIdx="1" presStyleCnt="3"/>
      <dgm:spPr/>
    </dgm:pt>
    <dgm:pt modelId="{55C6C040-83A7-40ED-998C-4EE7D7FAC2C5}" type="pres">
      <dgm:prSet presAssocID="{0C73EDFC-1CEA-4A41-ADEF-AEC57A1A5309}" presName="sibTrans" presStyleLbl="sibTrans2D1" presStyleIdx="0" presStyleCnt="0"/>
      <dgm:spPr/>
      <dgm:t>
        <a:bodyPr/>
        <a:lstStyle/>
        <a:p>
          <a:endParaRPr lang="en-US"/>
        </a:p>
      </dgm:t>
    </dgm:pt>
    <dgm:pt modelId="{2A20E133-5E78-43FE-B27C-464FD6CB9F20}" type="pres">
      <dgm:prSet presAssocID="{952A1E6B-5580-4FB1-9B4F-EDE97AF6D97D}" presName="compNode" presStyleCnt="0"/>
      <dgm:spPr/>
    </dgm:pt>
    <dgm:pt modelId="{2E575799-665D-41FA-A679-ED90E7C98203}" type="pres">
      <dgm:prSet presAssocID="{952A1E6B-5580-4FB1-9B4F-EDE97AF6D97D}" presName="childRec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E5A404-4970-4C2F-BB2E-9C325BBDC48B}" type="pres">
      <dgm:prSet presAssocID="{952A1E6B-5580-4FB1-9B4F-EDE97AF6D97D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4E754F-963F-460C-8BB6-362101672377}" type="pres">
      <dgm:prSet presAssocID="{952A1E6B-5580-4FB1-9B4F-EDE97AF6D97D}" presName="parentRect" presStyleLbl="alignNode1" presStyleIdx="2" presStyleCnt="3"/>
      <dgm:spPr/>
      <dgm:t>
        <a:bodyPr/>
        <a:lstStyle/>
        <a:p>
          <a:endParaRPr lang="en-US"/>
        </a:p>
      </dgm:t>
    </dgm:pt>
    <dgm:pt modelId="{B15C9739-E336-47BC-87C8-3F4813FB7D94}" type="pres">
      <dgm:prSet presAssocID="{952A1E6B-5580-4FB1-9B4F-EDE97AF6D97D}" presName="adorn" presStyleLbl="fgAccFollowNode1" presStyleIdx="2" presStyleCnt="3"/>
      <dgm:spPr/>
    </dgm:pt>
  </dgm:ptLst>
  <dgm:cxnLst>
    <dgm:cxn modelId="{F0AE17EF-BBC8-4C35-B035-51F5A4696209}" type="presOf" srcId="{E09BC706-A8D5-4320-B859-1D34CC4E4D8A}" destId="{C6F452D9-07B0-4AD6-8F31-72B841A4F382}" srcOrd="0" destOrd="0" presId="urn:microsoft.com/office/officeart/2005/8/layout/bList2"/>
    <dgm:cxn modelId="{2BFB8A33-D731-4966-9730-5D842A366EB4}" srcId="{7C0E61DC-58AD-4889-8F3F-F155D07E5979}" destId="{CC3A808A-B05F-42AA-B09E-0B13148FCE96}" srcOrd="2" destOrd="0" parTransId="{44072240-956B-4BE0-914E-903AF807EB8B}" sibTransId="{601A1355-ECCE-41A5-98AA-1746D72AFCA1}"/>
    <dgm:cxn modelId="{073FEBC1-DBAD-4855-A0C4-40780FEB4E64}" srcId="{524F250C-FBF4-4E32-B797-3606BB7DD7AC}" destId="{952A1E6B-5580-4FB1-9B4F-EDE97AF6D97D}" srcOrd="2" destOrd="0" parTransId="{31FBBB96-7B65-47E0-860C-C72AF75F0D9C}" sibTransId="{32C9F80F-264F-4993-95B4-18708B265A6D}"/>
    <dgm:cxn modelId="{2B56E4A5-ECAF-4F0C-B1A3-4ED513E1D9E6}" type="presOf" srcId="{952A1E6B-5580-4FB1-9B4F-EDE97AF6D97D}" destId="{67E5A404-4970-4C2F-BB2E-9C325BBDC48B}" srcOrd="0" destOrd="0" presId="urn:microsoft.com/office/officeart/2005/8/layout/bList2"/>
    <dgm:cxn modelId="{974BB9D5-D711-4C70-88BA-2ABF5AA30C25}" type="presOf" srcId="{689D8C56-F216-4B7C-8C77-E15CB3F89AE3}" destId="{668BF74A-5A16-4578-9804-AEE6DD4FF5CC}" srcOrd="0" destOrd="0" presId="urn:microsoft.com/office/officeart/2005/8/layout/bList2"/>
    <dgm:cxn modelId="{0C0CC08E-4028-4A53-AFE4-E28F0CC8A535}" type="presOf" srcId="{952A1E6B-5580-4FB1-9B4F-EDE97AF6D97D}" destId="{E64E754F-963F-460C-8BB6-362101672377}" srcOrd="1" destOrd="0" presId="urn:microsoft.com/office/officeart/2005/8/layout/bList2"/>
    <dgm:cxn modelId="{7EEBBBEF-06FF-4D6C-A2C6-4D831DF697D8}" srcId="{7C0E61DC-58AD-4889-8F3F-F155D07E5979}" destId="{2B1D9A1A-9BBB-4115-B793-B5936F413762}" srcOrd="0" destOrd="0" parTransId="{8A4B2AFC-652C-4838-B630-3DECA0DCD955}" sibTransId="{E2F36D59-14CC-4E2D-B0D6-35EB417F2C8C}"/>
    <dgm:cxn modelId="{209997AE-D2EB-463F-9F5D-93C821CCCAF8}" type="presOf" srcId="{B4F50E95-9AB5-4BBC-81B2-F2EBF672AC55}" destId="{2E575799-665D-41FA-A679-ED90E7C98203}" srcOrd="0" destOrd="0" presId="urn:microsoft.com/office/officeart/2005/8/layout/bList2"/>
    <dgm:cxn modelId="{93ABF60C-6DB6-4830-B12E-4BA5EA435EBC}" srcId="{E1FA17A9-D024-40AD-A272-29B93FF2C8F1}" destId="{689D8C56-F216-4B7C-8C77-E15CB3F89AE3}" srcOrd="0" destOrd="0" parTransId="{2EDC4EAE-7377-427F-8438-2F4C7D1382F6}" sibTransId="{34EFBD31-2089-4586-810E-764E01D8116F}"/>
    <dgm:cxn modelId="{581D96B0-A34F-4570-BE26-84E7D2DFD45E}" srcId="{524F250C-FBF4-4E32-B797-3606BB7DD7AC}" destId="{7C0E61DC-58AD-4889-8F3F-F155D07E5979}" srcOrd="0" destOrd="0" parTransId="{32603467-9428-437A-A986-EFC10F465079}" sibTransId="{E09BC706-A8D5-4320-B859-1D34CC4E4D8A}"/>
    <dgm:cxn modelId="{7FC5BC97-5195-4383-B8DC-57E99DBCBB8A}" type="presOf" srcId="{E1FA17A9-D024-40AD-A272-29B93FF2C8F1}" destId="{9204D13F-61C1-4A59-8CF2-7BCADCFA77F7}" srcOrd="1" destOrd="0" presId="urn:microsoft.com/office/officeart/2005/8/layout/bList2"/>
    <dgm:cxn modelId="{D51AEFA5-EDA7-4108-A2F6-5B846E350D78}" srcId="{952A1E6B-5580-4FB1-9B4F-EDE97AF6D97D}" destId="{143E28B2-6A5B-464C-B8C7-4AB25A77BC48}" srcOrd="1" destOrd="0" parTransId="{F5EB133A-77A1-4141-ACF6-4E56E5D03A16}" sibTransId="{9DCAF979-AEAC-48CF-A7C4-8EEF3B8BBC62}"/>
    <dgm:cxn modelId="{64D3D165-5D62-478E-8C9F-5D1F967EB3DC}" type="presOf" srcId="{0C73EDFC-1CEA-4A41-ADEF-AEC57A1A5309}" destId="{55C6C040-83A7-40ED-998C-4EE7D7FAC2C5}" srcOrd="0" destOrd="0" presId="urn:microsoft.com/office/officeart/2005/8/layout/bList2"/>
    <dgm:cxn modelId="{424BD423-39F3-4F9C-8BEC-1671C0B9FD51}" srcId="{7C0E61DC-58AD-4889-8F3F-F155D07E5979}" destId="{98D3B6A9-68B1-45F8-9FB1-029CB62C8ED5}" srcOrd="1" destOrd="0" parTransId="{D1155F99-1A81-4671-88D7-E9CFE04F14FD}" sibTransId="{75A1E4B5-0988-44DF-AB88-76F59473C2F7}"/>
    <dgm:cxn modelId="{8BA98353-E05B-4A17-83F3-D700F03722D9}" type="presOf" srcId="{E1FA17A9-D024-40AD-A272-29B93FF2C8F1}" destId="{B27957E9-1608-4EDA-8ACC-224CE1394409}" srcOrd="0" destOrd="0" presId="urn:microsoft.com/office/officeart/2005/8/layout/bList2"/>
    <dgm:cxn modelId="{AC696CAB-BE15-4D35-B54F-AC5A708B1F32}" type="presOf" srcId="{2B1D9A1A-9BBB-4115-B793-B5936F413762}" destId="{21B60FC2-E2F0-40E5-B513-D3FDB0B8F33E}" srcOrd="0" destOrd="0" presId="urn:microsoft.com/office/officeart/2005/8/layout/bList2"/>
    <dgm:cxn modelId="{989C47CF-50D2-4DDE-87CD-963302476DB1}" type="presOf" srcId="{524F250C-FBF4-4E32-B797-3606BB7DD7AC}" destId="{B006E068-8078-4F37-9FAD-131D78D103F5}" srcOrd="0" destOrd="0" presId="urn:microsoft.com/office/officeart/2005/8/layout/bList2"/>
    <dgm:cxn modelId="{F83F0085-FFD1-4858-9863-921793C8CA65}" srcId="{524F250C-FBF4-4E32-B797-3606BB7DD7AC}" destId="{E1FA17A9-D024-40AD-A272-29B93FF2C8F1}" srcOrd="1" destOrd="0" parTransId="{6A78311B-8373-45FE-8E64-0BF36081144E}" sibTransId="{0C73EDFC-1CEA-4A41-ADEF-AEC57A1A5309}"/>
    <dgm:cxn modelId="{8BD8DF7F-8FC5-420E-BAE6-5FD297951AC7}" type="presOf" srcId="{CC3A808A-B05F-42AA-B09E-0B13148FCE96}" destId="{21B60FC2-E2F0-40E5-B513-D3FDB0B8F33E}" srcOrd="0" destOrd="2" presId="urn:microsoft.com/office/officeart/2005/8/layout/bList2"/>
    <dgm:cxn modelId="{DAEF8DCB-180A-4469-B6B6-E0E3328FEB71}" type="presOf" srcId="{143E28B2-6A5B-464C-B8C7-4AB25A77BC48}" destId="{2E575799-665D-41FA-A679-ED90E7C98203}" srcOrd="0" destOrd="1" presId="urn:microsoft.com/office/officeart/2005/8/layout/bList2"/>
    <dgm:cxn modelId="{F535510C-F49A-4E6D-9567-19A2FB6CAB53}" type="presOf" srcId="{7C0E61DC-58AD-4889-8F3F-F155D07E5979}" destId="{F05C9A4B-7168-4865-9218-86DCB4DADEA0}" srcOrd="0" destOrd="0" presId="urn:microsoft.com/office/officeart/2005/8/layout/bList2"/>
    <dgm:cxn modelId="{DD18F8E5-2BE5-42A3-A894-B51330A9461E}" type="presOf" srcId="{7C0E61DC-58AD-4889-8F3F-F155D07E5979}" destId="{1FD065E8-0A36-46C2-9BE4-3A46D7D1AD21}" srcOrd="1" destOrd="0" presId="urn:microsoft.com/office/officeart/2005/8/layout/bList2"/>
    <dgm:cxn modelId="{77B68FD0-8BB6-4B86-8A05-E0971F77CE4A}" type="presOf" srcId="{98D3B6A9-68B1-45F8-9FB1-029CB62C8ED5}" destId="{21B60FC2-E2F0-40E5-B513-D3FDB0B8F33E}" srcOrd="0" destOrd="1" presId="urn:microsoft.com/office/officeart/2005/8/layout/bList2"/>
    <dgm:cxn modelId="{C5683ED0-B44B-414E-98B4-7B6E1A471EFA}" srcId="{952A1E6B-5580-4FB1-9B4F-EDE97AF6D97D}" destId="{B4F50E95-9AB5-4BBC-81B2-F2EBF672AC55}" srcOrd="0" destOrd="0" parTransId="{1ABCCF81-5B57-42FB-AC92-C32479580E39}" sibTransId="{2C690308-2176-4E00-9FAA-6E3F6F12CF0B}"/>
    <dgm:cxn modelId="{E995EF7A-4D96-47E4-B02C-2EB4D7127EA6}" type="presParOf" srcId="{B006E068-8078-4F37-9FAD-131D78D103F5}" destId="{28BF715D-442E-45B0-BF83-1B2966FFE5B7}" srcOrd="0" destOrd="0" presId="urn:microsoft.com/office/officeart/2005/8/layout/bList2"/>
    <dgm:cxn modelId="{2622716E-7C26-416F-81E0-95FB35439EE8}" type="presParOf" srcId="{28BF715D-442E-45B0-BF83-1B2966FFE5B7}" destId="{21B60FC2-E2F0-40E5-B513-D3FDB0B8F33E}" srcOrd="0" destOrd="0" presId="urn:microsoft.com/office/officeart/2005/8/layout/bList2"/>
    <dgm:cxn modelId="{A8B00738-1BDB-418D-89FC-A32D16A4C01B}" type="presParOf" srcId="{28BF715D-442E-45B0-BF83-1B2966FFE5B7}" destId="{F05C9A4B-7168-4865-9218-86DCB4DADEA0}" srcOrd="1" destOrd="0" presId="urn:microsoft.com/office/officeart/2005/8/layout/bList2"/>
    <dgm:cxn modelId="{45DD3ECE-97FE-4DC0-B649-E701DF5CB379}" type="presParOf" srcId="{28BF715D-442E-45B0-BF83-1B2966FFE5B7}" destId="{1FD065E8-0A36-46C2-9BE4-3A46D7D1AD21}" srcOrd="2" destOrd="0" presId="urn:microsoft.com/office/officeart/2005/8/layout/bList2"/>
    <dgm:cxn modelId="{D9B5A7BB-A4A5-4399-A0FE-EE8B06A1167F}" type="presParOf" srcId="{28BF715D-442E-45B0-BF83-1B2966FFE5B7}" destId="{334F8848-59C2-420B-97F5-7FBFEB95E89D}" srcOrd="3" destOrd="0" presId="urn:microsoft.com/office/officeart/2005/8/layout/bList2"/>
    <dgm:cxn modelId="{0E1CD464-0E99-49A4-982E-338AB36ED561}" type="presParOf" srcId="{B006E068-8078-4F37-9FAD-131D78D103F5}" destId="{C6F452D9-07B0-4AD6-8F31-72B841A4F382}" srcOrd="1" destOrd="0" presId="urn:microsoft.com/office/officeart/2005/8/layout/bList2"/>
    <dgm:cxn modelId="{AB42C420-E746-4726-AD17-61F41E741812}" type="presParOf" srcId="{B006E068-8078-4F37-9FAD-131D78D103F5}" destId="{77FF097A-D843-480C-9E7F-C5AFA0EF8A74}" srcOrd="2" destOrd="0" presId="urn:microsoft.com/office/officeart/2005/8/layout/bList2"/>
    <dgm:cxn modelId="{8C080119-48A4-45B5-95C2-7A4A6535519E}" type="presParOf" srcId="{77FF097A-D843-480C-9E7F-C5AFA0EF8A74}" destId="{668BF74A-5A16-4578-9804-AEE6DD4FF5CC}" srcOrd="0" destOrd="0" presId="urn:microsoft.com/office/officeart/2005/8/layout/bList2"/>
    <dgm:cxn modelId="{A2CBA197-F788-49B7-AEA7-1E1096542252}" type="presParOf" srcId="{77FF097A-D843-480C-9E7F-C5AFA0EF8A74}" destId="{B27957E9-1608-4EDA-8ACC-224CE1394409}" srcOrd="1" destOrd="0" presId="urn:microsoft.com/office/officeart/2005/8/layout/bList2"/>
    <dgm:cxn modelId="{E85BB92D-4E1F-495D-8817-1D05B8CDD481}" type="presParOf" srcId="{77FF097A-D843-480C-9E7F-C5AFA0EF8A74}" destId="{9204D13F-61C1-4A59-8CF2-7BCADCFA77F7}" srcOrd="2" destOrd="0" presId="urn:microsoft.com/office/officeart/2005/8/layout/bList2"/>
    <dgm:cxn modelId="{D3425438-2224-4419-AA56-190B9149A3AE}" type="presParOf" srcId="{77FF097A-D843-480C-9E7F-C5AFA0EF8A74}" destId="{DE53A349-2DBD-478D-8FB4-02180BEEC484}" srcOrd="3" destOrd="0" presId="urn:microsoft.com/office/officeart/2005/8/layout/bList2"/>
    <dgm:cxn modelId="{F1CFFF6A-1EE1-489D-A633-4056F931500C}" type="presParOf" srcId="{B006E068-8078-4F37-9FAD-131D78D103F5}" destId="{55C6C040-83A7-40ED-998C-4EE7D7FAC2C5}" srcOrd="3" destOrd="0" presId="urn:microsoft.com/office/officeart/2005/8/layout/bList2"/>
    <dgm:cxn modelId="{FAB7F7D2-A797-46D5-B056-6A0B976BDD37}" type="presParOf" srcId="{B006E068-8078-4F37-9FAD-131D78D103F5}" destId="{2A20E133-5E78-43FE-B27C-464FD6CB9F20}" srcOrd="4" destOrd="0" presId="urn:microsoft.com/office/officeart/2005/8/layout/bList2"/>
    <dgm:cxn modelId="{F8504344-6AE6-4E72-BEC5-9D97AB505659}" type="presParOf" srcId="{2A20E133-5E78-43FE-B27C-464FD6CB9F20}" destId="{2E575799-665D-41FA-A679-ED90E7C98203}" srcOrd="0" destOrd="0" presId="urn:microsoft.com/office/officeart/2005/8/layout/bList2"/>
    <dgm:cxn modelId="{BF995F38-8B10-40AA-9546-9710685F3717}" type="presParOf" srcId="{2A20E133-5E78-43FE-B27C-464FD6CB9F20}" destId="{67E5A404-4970-4C2F-BB2E-9C325BBDC48B}" srcOrd="1" destOrd="0" presId="urn:microsoft.com/office/officeart/2005/8/layout/bList2"/>
    <dgm:cxn modelId="{E915D6F6-A070-443D-BBDC-91232CECAE33}" type="presParOf" srcId="{2A20E133-5E78-43FE-B27C-464FD6CB9F20}" destId="{E64E754F-963F-460C-8BB6-362101672377}" srcOrd="2" destOrd="0" presId="urn:microsoft.com/office/officeart/2005/8/layout/bList2"/>
    <dgm:cxn modelId="{8BFFF6B7-F146-4F0A-8E38-E02CDD702B1A}" type="presParOf" srcId="{2A20E133-5E78-43FE-B27C-464FD6CB9F20}" destId="{B15C9739-E336-47BC-87C8-3F4813FB7D94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84044F-6638-42CA-8A8C-97C588DF78FE}">
      <dsp:nvSpPr>
        <dsp:cNvPr id="0" name=""/>
        <dsp:cNvSpPr/>
      </dsp:nvSpPr>
      <dsp:spPr>
        <a:xfrm>
          <a:off x="8267" y="0"/>
          <a:ext cx="4158205" cy="5105533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u="sng" kern="1200" dirty="0" smtClean="0"/>
            <a:t>ამოცანები</a:t>
          </a:r>
          <a:endParaRPr lang="en-US" sz="1400" b="1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1</a:t>
          </a:r>
          <a:r>
            <a:rPr lang="ka-GE" sz="1050" b="0" kern="1200" dirty="0" smtClean="0"/>
            <a:t>: </a:t>
          </a:r>
          <a:r>
            <a:rPr lang="ka-GE" sz="1050" b="0" i="0" kern="1200" dirty="0" smtClean="0"/>
            <a:t>ხარისხისა და ეფექტიანობის (</a:t>
          </a:r>
          <a:r>
            <a:rPr lang="en-US" sz="1050" b="0" i="0" kern="1200" dirty="0" smtClean="0"/>
            <a:t>efficiency) </a:t>
          </a:r>
          <a:r>
            <a:rPr lang="ka-GE" sz="1050" b="0" i="0" kern="1200" dirty="0" smtClean="0"/>
            <a:t>გაუმჯობესება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2</a:t>
          </a:r>
          <a:r>
            <a:rPr lang="ka-GE" sz="1050" b="0" kern="1200" dirty="0" smtClean="0"/>
            <a:t>: </a:t>
          </a:r>
          <a:r>
            <a:rPr lang="en-GB" sz="1050" b="0" i="0" kern="1200" dirty="0" err="1" smtClean="0"/>
            <a:t>ანაზღაურებისა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და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დაკონტრაქტების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მექანიზმების</a:t>
          </a:r>
          <a:r>
            <a:rPr lang="en-GB" sz="1050" b="0" i="0" kern="1200" dirty="0" smtClean="0"/>
            <a:t> </a:t>
          </a:r>
          <a:r>
            <a:rPr lang="ka-GE" sz="1050" b="0" i="0" kern="1200" dirty="0" smtClean="0"/>
            <a:t>დახვეწა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3</a:t>
          </a:r>
          <a:r>
            <a:rPr lang="ka-GE" sz="1050" b="0" kern="1200" dirty="0" smtClean="0"/>
            <a:t>: </a:t>
          </a:r>
          <a:r>
            <a:rPr lang="ka-GE" sz="1050" b="0" i="0" kern="1200" dirty="0" smtClean="0"/>
            <a:t>ჯანდაცვის მომსახურების პაკეტის შესაბამისობა მოსახლეობის საჭიროებებთან ჯანდაცვის სფეროში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4</a:t>
          </a:r>
          <a:r>
            <a:rPr lang="ka-GE" sz="1050" b="0" kern="1200" dirty="0" smtClean="0"/>
            <a:t>: </a:t>
          </a:r>
          <a:r>
            <a:rPr lang="en-GB" sz="1050" b="0" i="0" kern="1200" dirty="0" err="1" smtClean="0"/>
            <a:t>პირველადი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ჯანდაცვის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გაძლიერება</a:t>
          </a:r>
          <a:r>
            <a:rPr lang="ka-GE" sz="1050" b="0" i="0" kern="1200" dirty="0" smtClean="0"/>
            <a:t> და </a:t>
          </a:r>
          <a:r>
            <a:rPr lang="en-GB" sz="1050" b="0" i="0" kern="1200" dirty="0" err="1" smtClean="0"/>
            <a:t>სპეციალისტ</a:t>
          </a:r>
          <a:r>
            <a:rPr lang="ka-GE" sz="1050" b="0" i="0" kern="1200" dirty="0" smtClean="0"/>
            <a:t>ებ</a:t>
          </a:r>
          <a:r>
            <a:rPr lang="en-GB" sz="1050" b="0" i="0" kern="1200" dirty="0" err="1" smtClean="0"/>
            <a:t>ის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მომსახურებაზე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თანასწორი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წვდომის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უზრუნველყოფა</a:t>
          </a:r>
          <a:r>
            <a:rPr lang="en-GB" sz="1050" b="0" i="0" kern="1200" dirty="0" smtClean="0"/>
            <a:t> </a:t>
          </a:r>
          <a:endParaRPr lang="en-US" sz="1050" b="0" i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5</a:t>
          </a:r>
          <a:r>
            <a:rPr lang="ka-GE" sz="1050" b="0" kern="1200" dirty="0" smtClean="0"/>
            <a:t>: </a:t>
          </a:r>
          <a:r>
            <a:rPr lang="en-US" sz="1050" b="0" kern="1200" dirty="0" err="1" smtClean="0"/>
            <a:t>მაღალსპეციალიზებული</a:t>
          </a:r>
          <a:r>
            <a:rPr lang="en-US" sz="1050" b="0" kern="1200" dirty="0" smtClean="0"/>
            <a:t> </a:t>
          </a:r>
          <a:r>
            <a:rPr lang="en-US" sz="1050" b="0" kern="1200" dirty="0" err="1" smtClean="0"/>
            <a:t>და</a:t>
          </a:r>
          <a:r>
            <a:rPr lang="en-US" sz="1050" b="0" kern="1200" dirty="0" smtClean="0"/>
            <a:t> </a:t>
          </a:r>
          <a:r>
            <a:rPr lang="en-US" sz="1050" b="0" kern="1200" dirty="0" err="1" smtClean="0"/>
            <a:t>ჰოსპიტალური</a:t>
          </a:r>
          <a:r>
            <a:rPr lang="en-US" sz="1050" b="0" kern="1200" dirty="0" smtClean="0"/>
            <a:t> </a:t>
          </a:r>
          <a:r>
            <a:rPr lang="en-US" sz="1050" b="0" kern="1200" dirty="0" err="1" smtClean="0"/>
            <a:t>მომსახურების</a:t>
          </a:r>
          <a:r>
            <a:rPr lang="en-US" sz="1050" b="0" kern="1200" dirty="0" smtClean="0"/>
            <a:t> </a:t>
          </a:r>
          <a:r>
            <a:rPr lang="en-US" sz="1050" b="0" kern="1200" dirty="0" err="1" smtClean="0"/>
            <a:t>კონსოლიდაცია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6</a:t>
          </a:r>
          <a:r>
            <a:rPr lang="ka-GE" sz="1050" b="0" kern="1200" dirty="0" smtClean="0"/>
            <a:t>: </a:t>
          </a:r>
          <a:r>
            <a:rPr lang="ka-GE" sz="1050" b="0" i="0" kern="1200" dirty="0" smtClean="0"/>
            <a:t>ანგარიშვალდებულებისა და გამჭვირვალობის გაუმჯობესება</a:t>
          </a:r>
          <a:endParaRPr lang="en-US" sz="1050" b="0" i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7</a:t>
          </a:r>
          <a:r>
            <a:rPr lang="ka-GE" sz="1050" b="0" kern="1200" dirty="0" smtClean="0"/>
            <a:t>: მოსახლეობის ცნობიერების ამაღლება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8: </a:t>
          </a:r>
          <a:r>
            <a:rPr lang="ka-GE" sz="1050" b="0" kern="1200" dirty="0" smtClean="0"/>
            <a:t>მონაცემთა ელექტრონული მიმოცვლის გაუმჯობესება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9: </a:t>
          </a:r>
          <a:r>
            <a:rPr lang="ka-GE" sz="1050" b="0" kern="1200" dirty="0" smtClean="0"/>
            <a:t>სოციალური მომსახურების სააგენტოს რეორგანიზაცია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10</a:t>
          </a:r>
          <a:r>
            <a:rPr lang="ka-GE" sz="1050" b="0" kern="1200" dirty="0" smtClean="0"/>
            <a:t>: სოციალური მომსახურების სააგენტოს პერსონალის მოტივაციისა და კომპეტენციის ამაღლება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11</a:t>
          </a:r>
          <a:r>
            <a:rPr lang="ka-GE" sz="1050" b="0" kern="1200" dirty="0" smtClean="0"/>
            <a:t>: ინფორმაციული ტექნოლოგიების სისტემების განვითარება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12: </a:t>
          </a:r>
          <a:r>
            <a:rPr lang="ka-GE" sz="1050" b="0" kern="1200" dirty="0" smtClean="0"/>
            <a:t>მონიტორინგის, ანგარიშგების და ანალიზის პროცესების გაუმჯობესება	</a:t>
          </a:r>
          <a:endParaRPr lang="en-US" sz="1050" b="0" kern="1200" dirty="0"/>
        </a:p>
      </dsp:txBody>
      <dsp:txXfrm>
        <a:off x="130057" y="121790"/>
        <a:ext cx="3914625" cy="4861953"/>
      </dsp:txXfrm>
    </dsp:sp>
    <dsp:sp modelId="{1B4035C5-5EC1-493C-A5D6-5751FD0CB926}">
      <dsp:nvSpPr>
        <dsp:cNvPr id="0" name=""/>
        <dsp:cNvSpPr/>
      </dsp:nvSpPr>
      <dsp:spPr>
        <a:xfrm>
          <a:off x="4335934" y="2342633"/>
          <a:ext cx="359259" cy="42026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50" kern="1200"/>
        </a:p>
      </dsp:txBody>
      <dsp:txXfrm>
        <a:off x="4335934" y="2426686"/>
        <a:ext cx="251481" cy="252159"/>
      </dsp:txXfrm>
    </dsp:sp>
    <dsp:sp modelId="{FB5465F3-EB76-41ED-8E8D-0814BC2F5C7A}">
      <dsp:nvSpPr>
        <dsp:cNvPr id="0" name=""/>
        <dsp:cNvSpPr/>
      </dsp:nvSpPr>
      <dsp:spPr>
        <a:xfrm>
          <a:off x="4844320" y="0"/>
          <a:ext cx="3699387" cy="51055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u="sng" kern="1200" dirty="0" smtClean="0"/>
            <a:t>შუალედური შედეგები </a:t>
          </a:r>
          <a:endParaRPr lang="en-US" sz="1400" b="1" u="sng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დღის ქირურგიის წილი (%) ქირურგიული პროცედურების საერთო რაოდენობაში (მაგ. კატარაქტა, ტონზილექტომია ან ადენოიდექტომია)</a:t>
          </a:r>
          <a:endParaRPr lang="en-US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რეჰოსპიტალიზაციის სიხშირე </a:t>
          </a:r>
          <a:r>
            <a:rPr lang="ka-GE" sz="1050" kern="1200" dirty="0" smtClean="0">
              <a:cs typeface="Times New Roman" panose="02020603050405020304" pitchFamily="18" charset="0"/>
            </a:rPr>
            <a:t>↓</a:t>
          </a:r>
          <a:endParaRPr lang="ka-GE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050" kern="1200" dirty="0" smtClean="0"/>
            <a:t>DRG</a:t>
          </a:r>
          <a:r>
            <a:rPr lang="ka-GE" sz="1050" kern="1200" dirty="0" smtClean="0"/>
            <a:t>-ის წილი ჰოსპიტალურ  მომსახურეობაზე </a:t>
          </a:r>
          <a:r>
            <a:rPr lang="ka-GE" sz="1050" kern="1200" dirty="0" smtClean="0">
              <a:cs typeface="Times New Roman" panose="02020603050405020304" pitchFamily="18" charset="0"/>
            </a:rPr>
            <a:t>↑</a:t>
          </a:r>
          <a:endParaRPr lang="ka-GE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050" kern="1200" dirty="0" err="1" smtClean="0"/>
            <a:t>ჰოსპიტალური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სპეციალიზებული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მომსახურებების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წილი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საერთო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მოცულობიდან</a:t>
          </a:r>
          <a:r>
            <a:rPr lang="en-GB" sz="1050" kern="1200" dirty="0" smtClean="0"/>
            <a:t>, </a:t>
          </a:r>
          <a:r>
            <a:rPr lang="en-GB" sz="1050" kern="1200" dirty="0" err="1" smtClean="0"/>
            <a:t>რომლებიც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სელექტიური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კონტრაქტირების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მექანიზმებით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იქნა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შესყიდული</a:t>
          </a:r>
          <a:r>
            <a:rPr lang="ka-GE" sz="1050" kern="1200" dirty="0" smtClean="0"/>
            <a:t> </a:t>
          </a:r>
          <a:r>
            <a:rPr lang="ka-GE" sz="1050" kern="1200" dirty="0" smtClean="0">
              <a:cs typeface="Times New Roman" panose="02020603050405020304" pitchFamily="18" charset="0"/>
            </a:rPr>
            <a:t>↑</a:t>
          </a:r>
          <a:endParaRPr lang="ka-GE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კონსულტაციების პროცენტული წილი, რომელთა დროსაც მედიკამენტი გამოიწერა, მაგრამ ვერ იქნა შესყიდული მაღალი ფასის გამო</a:t>
          </a:r>
          <a:r>
            <a:rPr lang="ka-GE" sz="1050" kern="1200" dirty="0" smtClean="0">
              <a:cs typeface="Times New Roman" panose="02020603050405020304" pitchFamily="18" charset="0"/>
            </a:rPr>
            <a:t>↓</a:t>
          </a:r>
          <a:r>
            <a:rPr lang="ka-GE" sz="1050" kern="1200" dirty="0" smtClean="0"/>
            <a:t> </a:t>
          </a:r>
          <a:endParaRPr lang="ka-GE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პირველადი ჯანდაცვის დაწესებულებებში  ვიზიტები ერთ სულზე </a:t>
          </a:r>
          <a:r>
            <a:rPr lang="ka-GE" sz="1050" kern="1200" dirty="0" smtClean="0">
              <a:cs typeface="Times New Roman" panose="02020603050405020304" pitchFamily="18" charset="0"/>
            </a:rPr>
            <a:t>↑</a:t>
          </a:r>
          <a:endParaRPr lang="en-US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მედიკამენტებზე სახელმწიფო დანახარჯის წილი მედიკამენტებზე დანახარჯის საერთო მოცულობიდან </a:t>
          </a:r>
          <a:r>
            <a:rPr lang="ka-GE" sz="1050" kern="1200" dirty="0" smtClean="0">
              <a:cs typeface="Times New Roman" panose="02020603050405020304" pitchFamily="18" charset="0"/>
            </a:rPr>
            <a:t>↑</a:t>
          </a:r>
          <a:endParaRPr lang="en-US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სააგენტოს მიერ მრავალპროფილური კლინიკებიდან შესყიდული მომსახურებების წილი (მხოლოდ </a:t>
          </a:r>
          <a:r>
            <a:rPr lang="en-US" sz="1050" kern="1200" dirty="0" smtClean="0"/>
            <a:t>AC, AD </a:t>
          </a:r>
          <a:r>
            <a:rPr lang="ka-GE" sz="1050" kern="1200" dirty="0" smtClean="0"/>
            <a:t>ტიპის სტაციონარი) </a:t>
          </a:r>
          <a:r>
            <a:rPr lang="ka-GE" sz="1050" kern="1200" dirty="0" smtClean="0">
              <a:cs typeface="Times New Roman" panose="02020603050405020304" pitchFamily="18" charset="0"/>
            </a:rPr>
            <a:t>↑</a:t>
          </a:r>
          <a:endParaRPr lang="en-US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საწოლების დატვირთვის მაჩვენებელი </a:t>
          </a:r>
          <a:r>
            <a:rPr lang="ka-GE" sz="1050" kern="1200" dirty="0" smtClean="0">
              <a:cs typeface="Times New Roman" panose="02020603050405020304" pitchFamily="18" charset="0"/>
            </a:rPr>
            <a:t>↑</a:t>
          </a:r>
          <a:endParaRPr lang="ka-GE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სერვისის მიმწოდებელთა მიერ წარმოდგენილი საანგარიშგებო დოკუმენტაციის წილი, რომელიც არ ანაზღაურდა სსიპ სოციალური მომსახურების სააგენტოს მიერ </a:t>
          </a:r>
          <a:r>
            <a:rPr lang="ka-GE" sz="1050" kern="1200" dirty="0" smtClean="0">
              <a:cs typeface="Times New Roman" panose="02020603050405020304" pitchFamily="18" charset="0"/>
            </a:rPr>
            <a:t>↓</a:t>
          </a:r>
          <a:endParaRPr lang="ka-GE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მოქალაქეთა პორტალზე დარეგისტრირებული პირების წილი </a:t>
          </a:r>
          <a:r>
            <a:rPr lang="ka-GE" sz="1050" kern="1200" dirty="0" smtClean="0">
              <a:cs typeface="Times New Roman" panose="02020603050405020304" pitchFamily="18" charset="0"/>
            </a:rPr>
            <a:t>↑</a:t>
          </a:r>
          <a:endParaRPr lang="ka-GE" sz="1050" kern="1200" dirty="0"/>
        </a:p>
      </dsp:txBody>
      <dsp:txXfrm>
        <a:off x="4952671" y="108351"/>
        <a:ext cx="3482685" cy="4888831"/>
      </dsp:txXfrm>
    </dsp:sp>
    <dsp:sp modelId="{12E123DF-A1F2-4937-A2EE-C314443A5715}">
      <dsp:nvSpPr>
        <dsp:cNvPr id="0" name=""/>
        <dsp:cNvSpPr/>
      </dsp:nvSpPr>
      <dsp:spPr>
        <a:xfrm>
          <a:off x="8713169" y="2342633"/>
          <a:ext cx="359259" cy="42026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50" kern="1200"/>
        </a:p>
      </dsp:txBody>
      <dsp:txXfrm>
        <a:off x="8713169" y="2426686"/>
        <a:ext cx="251481" cy="252159"/>
      </dsp:txXfrm>
    </dsp:sp>
    <dsp:sp modelId="{1FE23234-52C2-449E-8A37-18B4E40680DB}">
      <dsp:nvSpPr>
        <dsp:cNvPr id="0" name=""/>
        <dsp:cNvSpPr/>
      </dsp:nvSpPr>
      <dsp:spPr>
        <a:xfrm>
          <a:off x="9221555" y="0"/>
          <a:ext cx="1694619" cy="51055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u="sng" kern="1200" dirty="0" smtClean="0"/>
            <a:t>გამოსავლები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050" b="1" u="sng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0" i="0" u="none" kern="1200" dirty="0" smtClean="0"/>
            <a:t>1) ჯანდაცვაზე ჯიბიდან გადახდების ხვედრითი წილი ჯანდაცვის მთლიან დანახარჯებში (%)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1" i="0" u="none" kern="1200" dirty="0" smtClean="0"/>
            <a:t>2017 55%   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1" i="0" u="none" kern="1200" dirty="0" smtClean="0"/>
            <a:t>2021  52%</a:t>
          </a:r>
          <a:endParaRPr lang="en-US" sz="1050" kern="1200" dirty="0" smtClean="0"/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0" i="0" u="none" kern="1200" dirty="0" smtClean="0"/>
            <a:t>2) მედიკამენტებზე ჯიბიდან გადახდების ხვედრითი წილი ჯანდაცვაზე მთლიან დანახარჯებში (%) 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1" i="0" u="none" kern="1200" dirty="0" smtClean="0"/>
            <a:t>2017: 36%</a:t>
          </a:r>
          <a:endParaRPr lang="en-US" sz="1050" b="1" i="0" u="none" kern="1200" dirty="0" smtClean="0"/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1" i="0" u="none" kern="1200" dirty="0" smtClean="0"/>
            <a:t>2021: 34%</a:t>
          </a:r>
          <a:endParaRPr lang="en-US" sz="1050" kern="1200" dirty="0" smtClean="0"/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0" i="0" u="none" kern="1200" dirty="0" smtClean="0"/>
            <a:t>3) შინამეურნეობების </a:t>
          </a:r>
          <a:r>
            <a:rPr lang="en-US" sz="1050" b="0" i="0" u="none" kern="1200" dirty="0" err="1" smtClean="0"/>
            <a:t>წილი</a:t>
          </a:r>
          <a:r>
            <a:rPr lang="en-US" sz="1050" b="0" i="0" u="none" kern="1200" dirty="0" smtClean="0"/>
            <a:t>, </a:t>
          </a:r>
          <a:r>
            <a:rPr lang="en-US" sz="1050" b="0" i="0" u="none" kern="1200" dirty="0" err="1" smtClean="0"/>
            <a:t>რომ</a:t>
          </a:r>
          <a:r>
            <a:rPr lang="ka-GE" sz="1050" b="0" i="0" u="none" kern="1200" dirty="0" smtClean="0"/>
            <a:t>ელთაც </a:t>
          </a:r>
          <a:r>
            <a:rPr lang="en-US" sz="1050" b="0" i="0" u="none" kern="1200" dirty="0" err="1" smtClean="0"/>
            <a:t>აქვთ</a:t>
          </a:r>
          <a:r>
            <a:rPr lang="en-US" sz="1050" b="0" i="0" u="none" kern="1200" dirty="0" smtClean="0"/>
            <a:t> </a:t>
          </a:r>
          <a:r>
            <a:rPr lang="en-US" sz="1050" b="0" i="0" u="none" kern="1200" dirty="0" err="1" smtClean="0"/>
            <a:t>ჯანდაცვის</a:t>
          </a:r>
          <a:r>
            <a:rPr lang="ka-GE" sz="1050" b="0" i="0" u="none" kern="1200" dirty="0" smtClean="0"/>
            <a:t> მომსახურებისთვის </a:t>
          </a:r>
          <a:r>
            <a:rPr lang="en-US" sz="1050" b="0" i="0" u="none" kern="1200" dirty="0" err="1" smtClean="0"/>
            <a:t>ფინანსური</a:t>
          </a:r>
          <a:r>
            <a:rPr lang="en-US" sz="1050" b="0" i="0" u="none" kern="1200" dirty="0" smtClean="0"/>
            <a:t> </a:t>
          </a:r>
          <a:r>
            <a:rPr lang="en-US" sz="1050" b="0" i="0" u="none" kern="1200" dirty="0" err="1" smtClean="0"/>
            <a:t>ბარიერები</a:t>
          </a:r>
          <a:endParaRPr lang="ka-GE" sz="1050" b="0" i="0" u="none" kern="1200" dirty="0" smtClean="0"/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050" b="0" i="0" u="none" kern="1200" dirty="0" smtClean="0"/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1" i="0" u="none" kern="1200" dirty="0" smtClean="0"/>
            <a:t>2017: 22%</a:t>
          </a:r>
          <a:endParaRPr lang="ka-GE" sz="105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1" kern="1200" dirty="0" smtClean="0"/>
            <a:t>2021: შემცირების ტენდენცია </a:t>
          </a:r>
          <a:endParaRPr lang="ka-GE" sz="1050" b="1" kern="1200" dirty="0"/>
        </a:p>
      </dsp:txBody>
      <dsp:txXfrm>
        <a:off x="9271189" y="49634"/>
        <a:ext cx="1595351" cy="50062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85B610-FDD5-467E-B813-B0F10A0C6941}">
      <dsp:nvSpPr>
        <dsp:cNvPr id="0" name=""/>
        <dsp:cNvSpPr/>
      </dsp:nvSpPr>
      <dsp:spPr>
        <a:xfrm>
          <a:off x="71378" y="11972"/>
          <a:ext cx="1916644" cy="143073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41910" rIns="13970" bIns="1397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 </a:t>
          </a:r>
          <a:r>
            <a:rPr lang="ka-GE" sz="1100" kern="1200" dirty="0" smtClean="0"/>
            <a:t>ჰეპატიტი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100" kern="1200" dirty="0" smtClean="0"/>
            <a:t>აშშ </a:t>
          </a:r>
          <a:r>
            <a:rPr lang="en-US" sz="1100" kern="1200" dirty="0" smtClean="0"/>
            <a:t>CDC</a:t>
          </a:r>
          <a:r>
            <a:rPr lang="ka-GE" sz="1100" kern="1200" dirty="0" smtClean="0"/>
            <a:t> ტექნიკური დახმარება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USAID </a:t>
          </a:r>
          <a:r>
            <a:rPr lang="ka-GE" sz="1100" kern="1200" dirty="0" smtClean="0"/>
            <a:t>მოზრდილთა ფიზიკური რეაბილიტაცია</a:t>
          </a:r>
          <a:endParaRPr lang="en-US" sz="1100" kern="1200" dirty="0"/>
        </a:p>
      </dsp:txBody>
      <dsp:txXfrm>
        <a:off x="104902" y="45496"/>
        <a:ext cx="1849596" cy="1397210"/>
      </dsp:txXfrm>
    </dsp:sp>
    <dsp:sp modelId="{8CCED92E-8B76-460E-AD61-4A1732258A8B}">
      <dsp:nvSpPr>
        <dsp:cNvPr id="0" name=""/>
        <dsp:cNvSpPr/>
      </dsp:nvSpPr>
      <dsp:spPr>
        <a:xfrm>
          <a:off x="71378" y="1442707"/>
          <a:ext cx="1916644" cy="615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0" rIns="13970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kern="1200" dirty="0" smtClean="0"/>
            <a:t>ამერიკის მთვარობა და კერძო პარტნიორები </a:t>
          </a:r>
          <a:endParaRPr lang="en-US" sz="1100" kern="1200" dirty="0"/>
        </a:p>
      </dsp:txBody>
      <dsp:txXfrm>
        <a:off x="71378" y="1442707"/>
        <a:ext cx="1349749" cy="615215"/>
      </dsp:txXfrm>
    </dsp:sp>
    <dsp:sp modelId="{D848F17C-3498-450C-ADE8-A9AA26B9BCAD}">
      <dsp:nvSpPr>
        <dsp:cNvPr id="0" name=""/>
        <dsp:cNvSpPr/>
      </dsp:nvSpPr>
      <dsp:spPr>
        <a:xfrm>
          <a:off x="1490081" y="1682056"/>
          <a:ext cx="641356" cy="63695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FA8DB7-DA57-4C8D-AE85-D32A259CE179}">
      <dsp:nvSpPr>
        <dsp:cNvPr id="0" name=""/>
        <dsp:cNvSpPr/>
      </dsp:nvSpPr>
      <dsp:spPr>
        <a:xfrm>
          <a:off x="2297630" y="3505"/>
          <a:ext cx="1916644" cy="143073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200" kern="1200" dirty="0" smtClean="0"/>
            <a:t>სტრატეგიული შესყიდვები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DRG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200" kern="1200" dirty="0" smtClean="0"/>
            <a:t>პირველადი ჯანდაცვა (მოდელი, სერვისების ხარისხი</a:t>
          </a:r>
          <a:endParaRPr lang="en-US" sz="1200" kern="1200"/>
        </a:p>
      </dsp:txBody>
      <dsp:txXfrm>
        <a:off x="2331154" y="37029"/>
        <a:ext cx="1849596" cy="1397210"/>
      </dsp:txXfrm>
    </dsp:sp>
    <dsp:sp modelId="{6562F34F-6339-420A-9D9E-B067743E49C2}">
      <dsp:nvSpPr>
        <dsp:cNvPr id="0" name=""/>
        <dsp:cNvSpPr/>
      </dsp:nvSpPr>
      <dsp:spPr>
        <a:xfrm>
          <a:off x="2297630" y="1434239"/>
          <a:ext cx="1916644" cy="615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0" rIns="13970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kern="1200" smtClean="0"/>
            <a:t>ჯანმო</a:t>
          </a:r>
          <a:endParaRPr lang="en-US" sz="1100" kern="1200" dirty="0"/>
        </a:p>
      </dsp:txBody>
      <dsp:txXfrm>
        <a:off x="2297630" y="1434239"/>
        <a:ext cx="1349749" cy="615215"/>
      </dsp:txXfrm>
    </dsp:sp>
    <dsp:sp modelId="{7049ADBE-458D-4EF3-94FD-5FD36C02AFD6}">
      <dsp:nvSpPr>
        <dsp:cNvPr id="0" name=""/>
        <dsp:cNvSpPr/>
      </dsp:nvSpPr>
      <dsp:spPr>
        <a:xfrm>
          <a:off x="3701598" y="1531961"/>
          <a:ext cx="670825" cy="67082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A52C93-47D2-4EAB-966A-37134EE90E1F}">
      <dsp:nvSpPr>
        <dsp:cNvPr id="0" name=""/>
        <dsp:cNvSpPr/>
      </dsp:nvSpPr>
      <dsp:spPr>
        <a:xfrm>
          <a:off x="4538617" y="3505"/>
          <a:ext cx="1916644" cy="143073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200" kern="1200" dirty="0" smtClean="0"/>
            <a:t>ფსიქიკური ჯანმრთელობის სტრატეგია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200" kern="1200" dirty="0" smtClean="0"/>
            <a:t>სერვისების მოდელი და ხარისხი პირველად ჯანდაცვაში</a:t>
          </a:r>
          <a:endParaRPr lang="en-US" sz="1200" kern="1200" dirty="0"/>
        </a:p>
      </dsp:txBody>
      <dsp:txXfrm>
        <a:off x="4572141" y="37029"/>
        <a:ext cx="1849596" cy="1397210"/>
      </dsp:txXfrm>
    </dsp:sp>
    <dsp:sp modelId="{662FCC9E-334F-42E3-AC9F-0E2F2BCB7A2B}">
      <dsp:nvSpPr>
        <dsp:cNvPr id="0" name=""/>
        <dsp:cNvSpPr/>
      </dsp:nvSpPr>
      <dsp:spPr>
        <a:xfrm>
          <a:off x="4538617" y="1434239"/>
          <a:ext cx="1916644" cy="615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0" rIns="13970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kern="1200" dirty="0" smtClean="0"/>
            <a:t>საფრანგეთი</a:t>
          </a:r>
          <a:endParaRPr lang="en-US" sz="1100" kern="1200" dirty="0"/>
        </a:p>
      </dsp:txBody>
      <dsp:txXfrm>
        <a:off x="4538617" y="1434239"/>
        <a:ext cx="1349749" cy="615215"/>
      </dsp:txXfrm>
    </dsp:sp>
    <dsp:sp modelId="{8F057A79-72FB-4B65-9D45-1EE2878283BE}">
      <dsp:nvSpPr>
        <dsp:cNvPr id="0" name=""/>
        <dsp:cNvSpPr/>
      </dsp:nvSpPr>
      <dsp:spPr>
        <a:xfrm>
          <a:off x="5942585" y="1531961"/>
          <a:ext cx="670825" cy="670825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8BF74A-5A16-4578-9804-AEE6DD4FF5CC}">
      <dsp:nvSpPr>
        <dsp:cNvPr id="0" name=""/>
        <dsp:cNvSpPr/>
      </dsp:nvSpPr>
      <dsp:spPr>
        <a:xfrm>
          <a:off x="6779604" y="3505"/>
          <a:ext cx="1916644" cy="143073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41910" rIns="13970" bIns="1397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100" kern="1200" dirty="0" smtClean="0"/>
            <a:t>ფსიქიკური ჯანმრთელობის ორი ცენტრის მშენებლობა კახეთში (სავარაუდოდ მშენელობა დაიწყება 2019 წლის ბოლოს)</a:t>
          </a:r>
          <a:endParaRPr lang="en-US" sz="1100" kern="1200" dirty="0"/>
        </a:p>
      </dsp:txBody>
      <dsp:txXfrm>
        <a:off x="6813128" y="37029"/>
        <a:ext cx="1849596" cy="1397210"/>
      </dsp:txXfrm>
    </dsp:sp>
    <dsp:sp modelId="{9204D13F-61C1-4A59-8CF2-7BCADCFA77F7}">
      <dsp:nvSpPr>
        <dsp:cNvPr id="0" name=""/>
        <dsp:cNvSpPr/>
      </dsp:nvSpPr>
      <dsp:spPr>
        <a:xfrm>
          <a:off x="6779604" y="1434239"/>
          <a:ext cx="1916644" cy="615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0" rIns="13970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kern="1200" dirty="0" smtClean="0"/>
            <a:t>ჩინეთი</a:t>
          </a:r>
          <a:endParaRPr lang="en-US" sz="1100" kern="1200" dirty="0"/>
        </a:p>
      </dsp:txBody>
      <dsp:txXfrm>
        <a:off x="6779604" y="1434239"/>
        <a:ext cx="1349749" cy="615215"/>
      </dsp:txXfrm>
    </dsp:sp>
    <dsp:sp modelId="{DE53A349-2DBD-478D-8FB4-02180BEEC484}">
      <dsp:nvSpPr>
        <dsp:cNvPr id="0" name=""/>
        <dsp:cNvSpPr/>
      </dsp:nvSpPr>
      <dsp:spPr>
        <a:xfrm>
          <a:off x="8183572" y="1531961"/>
          <a:ext cx="670825" cy="670825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0CDD0F-4ED6-40AD-9073-8F6F71AF88C6}">
      <dsp:nvSpPr>
        <dsp:cNvPr id="0" name=""/>
        <dsp:cNvSpPr/>
      </dsp:nvSpPr>
      <dsp:spPr>
        <a:xfrm>
          <a:off x="9020590" y="3505"/>
          <a:ext cx="1916644" cy="143073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41910" rIns="13970" bIns="1397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100" kern="1200" dirty="0" smtClean="0"/>
            <a:t>აივ/შიდსის მართვა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100" kern="1200" dirty="0" smtClean="0"/>
            <a:t>ტუბერკულოზის მართვა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100" kern="1200" dirty="0" smtClean="0"/>
            <a:t>ინტეგრირებული სკრინინგი და მართვა პჯდ -ში</a:t>
          </a:r>
          <a:endParaRPr lang="en-US" sz="1100" kern="1200" dirty="0"/>
        </a:p>
      </dsp:txBody>
      <dsp:txXfrm>
        <a:off x="9054114" y="37029"/>
        <a:ext cx="1849596" cy="1397210"/>
      </dsp:txXfrm>
    </dsp:sp>
    <dsp:sp modelId="{C316BA84-8E50-4CA2-8597-1E918EA95055}">
      <dsp:nvSpPr>
        <dsp:cNvPr id="0" name=""/>
        <dsp:cNvSpPr/>
      </dsp:nvSpPr>
      <dsp:spPr>
        <a:xfrm>
          <a:off x="9020590" y="1434239"/>
          <a:ext cx="1916644" cy="615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0" rIns="13970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kern="1200" dirty="0" smtClean="0"/>
            <a:t>გლობალური ფონდი</a:t>
          </a:r>
          <a:endParaRPr lang="en-US" sz="1100" kern="1200" dirty="0"/>
        </a:p>
      </dsp:txBody>
      <dsp:txXfrm>
        <a:off x="9020590" y="1434239"/>
        <a:ext cx="1349749" cy="615215"/>
      </dsp:txXfrm>
    </dsp:sp>
    <dsp:sp modelId="{35F3824D-1E48-4B52-8C8A-A0B736632499}">
      <dsp:nvSpPr>
        <dsp:cNvPr id="0" name=""/>
        <dsp:cNvSpPr/>
      </dsp:nvSpPr>
      <dsp:spPr>
        <a:xfrm>
          <a:off x="10424559" y="1531961"/>
          <a:ext cx="670825" cy="670825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62F4D4-CC4A-44A9-952E-A82AF4736F4F}">
      <dsp:nvSpPr>
        <dsp:cNvPr id="0" name=""/>
        <dsp:cNvSpPr/>
      </dsp:nvSpPr>
      <dsp:spPr>
        <a:xfrm>
          <a:off x="3425491" y="2535033"/>
          <a:ext cx="1916644" cy="143073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41910" rIns="13970" bIns="1397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UNFPA-</a:t>
          </a:r>
          <a:r>
            <a:rPr lang="ka-GE" sz="1100" kern="1200" dirty="0" smtClean="0"/>
            <a:t>დედათა და ბავშვთა ჯანმრთელობა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UNICEF-</a:t>
          </a:r>
          <a:r>
            <a:rPr lang="ka-GE" sz="1100" kern="1200" dirty="0" smtClean="0"/>
            <a:t>ბავშვები</a:t>
          </a:r>
          <a:endParaRPr lang="en-US" sz="1100" kern="1200" dirty="0"/>
        </a:p>
      </dsp:txBody>
      <dsp:txXfrm>
        <a:off x="3459015" y="2568557"/>
        <a:ext cx="1849596" cy="1397210"/>
      </dsp:txXfrm>
    </dsp:sp>
    <dsp:sp modelId="{29161259-7F46-4B40-9DB7-C16021C1980F}">
      <dsp:nvSpPr>
        <dsp:cNvPr id="0" name=""/>
        <dsp:cNvSpPr/>
      </dsp:nvSpPr>
      <dsp:spPr>
        <a:xfrm>
          <a:off x="3425491" y="3965767"/>
          <a:ext cx="1916644" cy="615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0" rIns="13970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kern="1200" dirty="0" smtClean="0"/>
            <a:t>გაეროს სააგენტოები</a:t>
          </a:r>
          <a:endParaRPr lang="en-US" sz="1100" kern="1200" dirty="0"/>
        </a:p>
      </dsp:txBody>
      <dsp:txXfrm>
        <a:off x="3425491" y="3965767"/>
        <a:ext cx="1349749" cy="615215"/>
      </dsp:txXfrm>
    </dsp:sp>
    <dsp:sp modelId="{9384A80A-6FAA-41A1-BCCD-6D84F66DC8C7}">
      <dsp:nvSpPr>
        <dsp:cNvPr id="0" name=""/>
        <dsp:cNvSpPr/>
      </dsp:nvSpPr>
      <dsp:spPr>
        <a:xfrm>
          <a:off x="4829459" y="4063489"/>
          <a:ext cx="670825" cy="670825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9AE523-A8D9-494E-9BE0-2C6C5E41CF2D}">
      <dsp:nvSpPr>
        <dsp:cNvPr id="0" name=""/>
        <dsp:cNvSpPr/>
      </dsp:nvSpPr>
      <dsp:spPr>
        <a:xfrm>
          <a:off x="5666477" y="2535033"/>
          <a:ext cx="1916644" cy="143073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41910" rIns="13970" bIns="1397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100" kern="1200" dirty="0" smtClean="0"/>
            <a:t>ჯანდაცვის სტრატეგია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100" kern="1200" dirty="0" smtClean="0"/>
            <a:t>საჯარო ადმინისტრაციის რეფორმის ფარგლებში ტექნიკური დახმარება (თვინინგი უსაფრთხო სისხლი, ტრანსპლანტაცია, გარემოს ჯანმრთელობის დაცვა) </a:t>
          </a:r>
          <a:endParaRPr lang="en-US" sz="1100" kern="1200" dirty="0"/>
        </a:p>
      </dsp:txBody>
      <dsp:txXfrm>
        <a:off x="5700001" y="2568557"/>
        <a:ext cx="1849596" cy="1397210"/>
      </dsp:txXfrm>
    </dsp:sp>
    <dsp:sp modelId="{943B15E2-7457-419B-B539-5911340FF583}">
      <dsp:nvSpPr>
        <dsp:cNvPr id="0" name=""/>
        <dsp:cNvSpPr/>
      </dsp:nvSpPr>
      <dsp:spPr>
        <a:xfrm>
          <a:off x="5666477" y="3965767"/>
          <a:ext cx="1916644" cy="615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0" rIns="13970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kern="1200" dirty="0" smtClean="0"/>
            <a:t>ევროკავშირის დელეგაცია </a:t>
          </a:r>
          <a:endParaRPr lang="en-US" sz="1100" kern="1200" dirty="0"/>
        </a:p>
      </dsp:txBody>
      <dsp:txXfrm>
        <a:off x="5666477" y="3965767"/>
        <a:ext cx="1349749" cy="615215"/>
      </dsp:txXfrm>
    </dsp:sp>
    <dsp:sp modelId="{B30F357A-908D-47B7-B5D8-92A541DD314F}">
      <dsp:nvSpPr>
        <dsp:cNvPr id="0" name=""/>
        <dsp:cNvSpPr/>
      </dsp:nvSpPr>
      <dsp:spPr>
        <a:xfrm>
          <a:off x="7070446" y="4063489"/>
          <a:ext cx="670825" cy="670825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B60FC2-E2F0-40E5-B513-D3FDB0B8F33E}">
      <dsp:nvSpPr>
        <dsp:cNvPr id="0" name=""/>
        <dsp:cNvSpPr/>
      </dsp:nvSpPr>
      <dsp:spPr>
        <a:xfrm>
          <a:off x="7299" y="193217"/>
          <a:ext cx="3152627" cy="235337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სახელმწიფო ჰოსპიტლების მენეჯმენტის გაძლიერება და აღჭურვა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15 საცხოვრისის მშებელობა ფსიქიკური პაციენტებისთვის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პჯდ, საინფორმაციო სისტემები და სხვ.  </a:t>
          </a:r>
          <a:endParaRPr lang="en-US" sz="1600" kern="1200" dirty="0"/>
        </a:p>
      </dsp:txBody>
      <dsp:txXfrm>
        <a:off x="62441" y="248359"/>
        <a:ext cx="3042343" cy="2298228"/>
      </dsp:txXfrm>
    </dsp:sp>
    <dsp:sp modelId="{1FD065E8-0A36-46C2-9BE4-3A46D7D1AD21}">
      <dsp:nvSpPr>
        <dsp:cNvPr id="0" name=""/>
        <dsp:cNvSpPr/>
      </dsp:nvSpPr>
      <dsp:spPr>
        <a:xfrm>
          <a:off x="7299" y="2546587"/>
          <a:ext cx="3152627" cy="1011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0" rIns="41910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300" kern="1200" dirty="0" smtClean="0"/>
            <a:t>მსოფლიო</a:t>
          </a:r>
          <a:r>
            <a:rPr lang="ka-GE" sz="3300" kern="1200" baseline="0" dirty="0" smtClean="0"/>
            <a:t> ბანკი</a:t>
          </a:r>
          <a:endParaRPr lang="en-US" sz="3300" kern="1200" dirty="0"/>
        </a:p>
      </dsp:txBody>
      <dsp:txXfrm>
        <a:off x="7299" y="2546587"/>
        <a:ext cx="2220160" cy="1011949"/>
      </dsp:txXfrm>
    </dsp:sp>
    <dsp:sp modelId="{334F8848-59C2-420B-97F5-7FBFEB95E89D}">
      <dsp:nvSpPr>
        <dsp:cNvPr id="0" name=""/>
        <dsp:cNvSpPr/>
      </dsp:nvSpPr>
      <dsp:spPr>
        <a:xfrm>
          <a:off x="2316642" y="2707326"/>
          <a:ext cx="1103419" cy="1103419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8BF74A-5A16-4578-9804-AEE6DD4FF5CC}">
      <dsp:nvSpPr>
        <dsp:cNvPr id="0" name=""/>
        <dsp:cNvSpPr/>
      </dsp:nvSpPr>
      <dsp:spPr>
        <a:xfrm>
          <a:off x="3693427" y="193217"/>
          <a:ext cx="3152627" cy="235337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პირველადი ჯანდაცვა</a:t>
          </a:r>
          <a:endParaRPr lang="en-US" sz="1600" kern="1200" dirty="0"/>
        </a:p>
      </dsp:txBody>
      <dsp:txXfrm>
        <a:off x="3748569" y="248359"/>
        <a:ext cx="3042343" cy="2298228"/>
      </dsp:txXfrm>
    </dsp:sp>
    <dsp:sp modelId="{9204D13F-61C1-4A59-8CF2-7BCADCFA77F7}">
      <dsp:nvSpPr>
        <dsp:cNvPr id="0" name=""/>
        <dsp:cNvSpPr/>
      </dsp:nvSpPr>
      <dsp:spPr>
        <a:xfrm>
          <a:off x="3693427" y="2546587"/>
          <a:ext cx="3152627" cy="1011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0" rIns="41910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300" kern="1200" dirty="0" smtClean="0"/>
            <a:t>იაპონიის მთავრობა </a:t>
          </a:r>
          <a:endParaRPr lang="en-US" sz="3300" kern="1200" dirty="0"/>
        </a:p>
      </dsp:txBody>
      <dsp:txXfrm>
        <a:off x="3693427" y="2546587"/>
        <a:ext cx="2220160" cy="1011949"/>
      </dsp:txXfrm>
    </dsp:sp>
    <dsp:sp modelId="{DE53A349-2DBD-478D-8FB4-02180BEEC484}">
      <dsp:nvSpPr>
        <dsp:cNvPr id="0" name=""/>
        <dsp:cNvSpPr/>
      </dsp:nvSpPr>
      <dsp:spPr>
        <a:xfrm>
          <a:off x="6002770" y="2707326"/>
          <a:ext cx="1103419" cy="1103419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575799-665D-41FA-A679-ED90E7C98203}">
      <dsp:nvSpPr>
        <dsp:cNvPr id="0" name=""/>
        <dsp:cNvSpPr/>
      </dsp:nvSpPr>
      <dsp:spPr>
        <a:xfrm>
          <a:off x="7379555" y="193217"/>
          <a:ext cx="3152627" cy="235337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2017-2019 წლების პროექტის განვრცობა პჯდ ხარისხის გაუმჯობესებისთვის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2020 წლიდან სამეგრელოსა და მცხეთა მთიანეში პჯდ შესაძლებლობების გაძლიერება ინოვაციური მეთოდებით (ელექტრონული ჯანდაცვა)</a:t>
          </a:r>
          <a:endParaRPr lang="en-US" sz="1600" kern="1200" dirty="0"/>
        </a:p>
      </dsp:txBody>
      <dsp:txXfrm>
        <a:off x="7434697" y="248359"/>
        <a:ext cx="3042343" cy="2298228"/>
      </dsp:txXfrm>
    </dsp:sp>
    <dsp:sp modelId="{E64E754F-963F-460C-8BB6-362101672377}">
      <dsp:nvSpPr>
        <dsp:cNvPr id="0" name=""/>
        <dsp:cNvSpPr/>
      </dsp:nvSpPr>
      <dsp:spPr>
        <a:xfrm>
          <a:off x="7379555" y="2546587"/>
          <a:ext cx="3152627" cy="1011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0" rIns="41910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300" kern="1200" dirty="0" smtClean="0"/>
            <a:t>ჩეხეთის მთავრობა </a:t>
          </a:r>
          <a:endParaRPr lang="en-US" sz="3300" kern="1200" dirty="0"/>
        </a:p>
      </dsp:txBody>
      <dsp:txXfrm>
        <a:off x="7379555" y="2546587"/>
        <a:ext cx="2220160" cy="1011949"/>
      </dsp:txXfrm>
    </dsp:sp>
    <dsp:sp modelId="{B15C9739-E336-47BC-87C8-3F4813FB7D94}">
      <dsp:nvSpPr>
        <dsp:cNvPr id="0" name=""/>
        <dsp:cNvSpPr/>
      </dsp:nvSpPr>
      <dsp:spPr>
        <a:xfrm>
          <a:off x="9688898" y="2707326"/>
          <a:ext cx="1103419" cy="1103419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0.30455</cdr:x>
      <cdr:y>0.43809</cdr:y>
    </cdr:from>
    <cdr:to>
      <cdr:x>0.41289</cdr:x>
      <cdr:y>0.54841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1842757" y="1273982"/>
          <a:ext cx="655538" cy="320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/>
            <a:t>78.2%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 smtClean="0"/>
        </a:p>
      </cdr:txBody>
    </cdr:sp>
  </cdr:relSizeAnchor>
  <cdr:relSizeAnchor xmlns:cdr="http://schemas.openxmlformats.org/drawingml/2006/chartDrawing">
    <cdr:from>
      <cdr:x>0.30376</cdr:x>
      <cdr:y>0.78982</cdr:y>
    </cdr:from>
    <cdr:to>
      <cdr:x>0.4121</cdr:x>
      <cdr:y>0.88407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1837976" y="2296835"/>
          <a:ext cx="655539" cy="2740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 smtClean="0"/>
            <a:t>98.1%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 smtClean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CAE890-02FA-47A0-9D0D-DB6E7D2D911F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9FD1A-7EF6-405A-9076-8B18F89D9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44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C806C-EA48-4CF2-A042-B1BBF07D8DA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251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3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2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6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6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836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09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845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348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6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3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24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1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image" Target="../media/image6.jp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g"/><Relationship Id="rId3" Type="http://schemas.openxmlformats.org/officeDocument/2006/relationships/diagramLayout" Target="../diagrams/layout3.xml"/><Relationship Id="rId7" Type="http://schemas.openxmlformats.org/officeDocument/2006/relationships/image" Target="../media/image14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6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chart" Target="../charts/chart4.xm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27563"/>
            <a:ext cx="9144000" cy="1791999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ჯანდაცვის სფეროში პრიორიტეტული მიმართულებები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64182"/>
            <a:ext cx="9144000" cy="893618"/>
          </a:xfrm>
        </p:spPr>
        <p:txBody>
          <a:bodyPr/>
          <a:lstStyle/>
          <a:p>
            <a:r>
              <a:rPr lang="ka-GE" dirty="0" smtClean="0"/>
              <a:t>მიმოხილვა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17" y="163499"/>
            <a:ext cx="4814750" cy="133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30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3DDED3-1C57-BB4D-A00C-8A673CB43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0622" y="379412"/>
            <a:ext cx="9858375" cy="1325563"/>
          </a:xfrm>
        </p:spPr>
        <p:txBody>
          <a:bodyPr>
            <a:normAutofit/>
          </a:bodyPr>
          <a:lstStyle/>
          <a:p>
            <a:pPr algn="ctr"/>
            <a:r>
              <a:rPr lang="ka-GE" sz="3000" dirty="0"/>
              <a:t>უსაფრთხო სისხლთან დაკავშირებული მარეგულირებელი გარემოს გაუმჯობესება</a:t>
            </a:r>
            <a:endParaRPr lang="en-US" sz="3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6BDFDDA-0BA5-6148-9539-4FA7FFD84E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 smtClean="0"/>
              <a:t>განხორციელებული </a:t>
            </a:r>
            <a:r>
              <a:rPr lang="ka-GE" dirty="0"/>
              <a:t>ქმედებები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91D2BEE-EA2A-444A-B9D8-89CFE66CFB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4059" y="2505075"/>
            <a:ext cx="5129669" cy="3684588"/>
          </a:xfrm>
        </p:spPr>
        <p:txBody>
          <a:bodyPr>
            <a:normAutofit/>
          </a:bodyPr>
          <a:lstStyle/>
          <a:p>
            <a:r>
              <a:rPr lang="ka-GE" sz="1750" dirty="0"/>
              <a:t>უსაფრთხო სისხლის შესახებ მარეგულირებელი გარემოს გაუმჯობესების სამუშაო გეგმა შექმნილია</a:t>
            </a:r>
          </a:p>
          <a:p>
            <a:r>
              <a:rPr lang="en-US" sz="1750" dirty="0"/>
              <a:t>TAIEX </a:t>
            </a:r>
            <a:r>
              <a:rPr lang="ka-GE" sz="1750" dirty="0"/>
              <a:t>მისიის ვიზიტი გაზაფხულზე განხორციელებულია</a:t>
            </a:r>
          </a:p>
          <a:p>
            <a:r>
              <a:rPr lang="en-US" sz="1750" dirty="0"/>
              <a:t>TAIEX </a:t>
            </a:r>
            <a:r>
              <a:rPr lang="ka-GE" sz="1750" dirty="0"/>
              <a:t>მისიის რეკომენდაციები მომზადებულია და წარდგენილია სამინისტროსთვის</a:t>
            </a:r>
          </a:p>
          <a:p>
            <a:r>
              <a:rPr lang="ka-GE" sz="1750" dirty="0"/>
              <a:t> უსაფრთხო სისხლის შესახებ კანონპოროექტის ჩარჩო მომზადებულია</a:t>
            </a:r>
          </a:p>
          <a:p>
            <a:endParaRPr lang="en-US" sz="175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A3858BD-88B6-3D41-BD7F-B30C2B8038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a-GE" dirty="0"/>
              <a:t>მომავლის გეგმები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AF78546-E597-8144-B17D-79F35871CA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00057" y="2505075"/>
            <a:ext cx="6041571" cy="3873954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ka-GE" sz="1750" dirty="0"/>
              <a:t>2019  წლის მე-4 კვარტალი - სისხლის ტრანსფუზიის სამსახურის ეროვნული სტანდარტების შემუშავება </a:t>
            </a:r>
          </a:p>
          <a:p>
            <a:pPr lvl="0">
              <a:spcBef>
                <a:spcPts val="1200"/>
              </a:spcBef>
            </a:pPr>
            <a:r>
              <a:rPr lang="ka-GE" sz="1750" dirty="0"/>
              <a:t>2019  წლის მე-4 კვარტალი - სისხლის დაწესებულებების ლიცენზირების კრიტერიუმების შემუშავება</a:t>
            </a:r>
          </a:p>
          <a:p>
            <a:pPr>
              <a:spcBef>
                <a:spcPts val="1200"/>
              </a:spcBef>
            </a:pPr>
            <a:r>
              <a:rPr lang="ka-GE" sz="1750" dirty="0"/>
              <a:t>2020  წლის მე-2 კვარტალი სისხლის ფასიანი დონაციის აკრძალვისათვის საკანონმდებლო ინიციატივის მომზადება </a:t>
            </a:r>
          </a:p>
          <a:p>
            <a:pPr lvl="1">
              <a:spcBef>
                <a:spcPts val="1200"/>
              </a:spcBef>
            </a:pPr>
            <a:r>
              <a:rPr lang="ka-GE" sz="1750" dirty="0"/>
              <a:t>ივლისი - უსაფრთხო სისხლის რეფორმის სამუშაო ჯგუფის ფორმირება</a:t>
            </a:r>
          </a:p>
          <a:p>
            <a:pPr lvl="1">
              <a:spcBef>
                <a:spcPts val="1200"/>
              </a:spcBef>
            </a:pPr>
            <a:r>
              <a:rPr lang="ka-GE" sz="1750" dirty="0"/>
              <a:t>ივლისი -ნოემბერი - </a:t>
            </a:r>
            <a:r>
              <a:rPr lang="en-US" sz="1750" dirty="0"/>
              <a:t>TAIEX-</a:t>
            </a:r>
            <a:r>
              <a:rPr lang="ka-GE" sz="1750" dirty="0"/>
              <a:t>ის ექსპერთა მისიის რეკომენდაციების გაცნობა</a:t>
            </a:r>
          </a:p>
          <a:p>
            <a:pPr lvl="1">
              <a:spcBef>
                <a:spcPts val="1200"/>
              </a:spcBef>
            </a:pPr>
            <a:r>
              <a:rPr lang="ka-GE" sz="1750" dirty="0"/>
              <a:t>ევროდირექტივების (</a:t>
            </a:r>
            <a:r>
              <a:rPr lang="en-US" sz="1750" dirty="0"/>
              <a:t>2002/98/EC</a:t>
            </a:r>
            <a:r>
              <a:rPr lang="ka-GE" sz="1750" dirty="0"/>
              <a:t>; </a:t>
            </a:r>
            <a:r>
              <a:rPr lang="en-US" sz="1750" dirty="0"/>
              <a:t>2004/33/EC</a:t>
            </a:r>
            <a:r>
              <a:rPr lang="ka-GE" sz="1750" dirty="0"/>
              <a:t>; </a:t>
            </a:r>
            <a:r>
              <a:rPr lang="en-US" sz="1750" dirty="0"/>
              <a:t>2005/6</a:t>
            </a:r>
            <a:r>
              <a:rPr lang="ka-GE" sz="1750" dirty="0"/>
              <a:t>1</a:t>
            </a:r>
            <a:r>
              <a:rPr lang="en-US" sz="1750" dirty="0"/>
              <a:t>/EC</a:t>
            </a:r>
            <a:r>
              <a:rPr lang="ka-GE" sz="1750" dirty="0"/>
              <a:t>; </a:t>
            </a:r>
            <a:r>
              <a:rPr lang="en-US" sz="1750" dirty="0"/>
              <a:t>2005/62/EC</a:t>
            </a:r>
            <a:r>
              <a:rPr lang="ka-GE" sz="1750" dirty="0"/>
              <a:t>) გაცნობა და ადაპტირება </a:t>
            </a:r>
          </a:p>
          <a:p>
            <a:pPr lvl="1">
              <a:spcBef>
                <a:spcPts val="1200"/>
              </a:spcBef>
            </a:pPr>
            <a:r>
              <a:rPr lang="ka-GE" sz="1750" dirty="0" smtClean="0"/>
              <a:t>დეკემბერი </a:t>
            </a:r>
            <a:r>
              <a:rPr lang="ka-GE" sz="1750" dirty="0"/>
              <a:t>- მომზადებული კანონპროექტების პარლამენტისთვის წარდგენა</a:t>
            </a:r>
          </a:p>
          <a:p>
            <a:pPr>
              <a:spcBef>
                <a:spcPts val="1200"/>
              </a:spcBef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F729EC3E-800F-914D-8157-54F71681B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497" y="0"/>
            <a:ext cx="1029368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132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F3C427-E5CC-3B48-9BEE-E833A4734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371" y="0"/>
            <a:ext cx="9858375" cy="906741"/>
          </a:xfrm>
        </p:spPr>
        <p:txBody>
          <a:bodyPr>
            <a:normAutofit/>
          </a:bodyPr>
          <a:lstStyle/>
          <a:p>
            <a:pPr algn="ctr"/>
            <a:r>
              <a:rPr lang="ka-GE" sz="3000" dirty="0"/>
              <a:t>ფსიქიკური ჯანმრთელობა</a:t>
            </a:r>
            <a:endParaRPr lang="en-US" sz="3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E235DC88-9F1C-274E-B4C6-C1519C55B2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198866"/>
              </p:ext>
            </p:extLst>
          </p:nvPr>
        </p:nvGraphicFramePr>
        <p:xfrm>
          <a:off x="897871" y="1158875"/>
          <a:ext cx="4929188" cy="2511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D03F0A0-641F-1447-9CFF-410FC0C8DE1A}"/>
              </a:ext>
            </a:extLst>
          </p:cNvPr>
          <p:cNvSpPr txBox="1"/>
          <p:nvPr/>
        </p:nvSpPr>
        <p:spPr>
          <a:xfrm>
            <a:off x="819431" y="3922059"/>
            <a:ext cx="5198128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500" dirty="0"/>
              <a:t>პროგრამის ბიუჯეტი 2018-2018 წლებში გაიზარდა 8 მლნ ლარით (2017 – 16 მლნ, 2019 – 24 მლნ)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500" dirty="0"/>
              <a:t>გაიზარდა ამბულატორიული სერვისების დაფინანსება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500" dirty="0"/>
              <a:t>ამბულატორიული მომსახურების ბიუჯეტის </a:t>
            </a:r>
            <a:r>
              <a:rPr lang="en-US" sz="1500" dirty="0" err="1"/>
              <a:t>არანაკლებ</a:t>
            </a:r>
            <a:r>
              <a:rPr lang="en-US" sz="1500" dirty="0"/>
              <a:t> 35% </a:t>
            </a:r>
            <a:r>
              <a:rPr lang="en-US" sz="1500" dirty="0" err="1"/>
              <a:t>ბენეფიციართათვის</a:t>
            </a:r>
            <a:r>
              <a:rPr lang="en-US" sz="1500" dirty="0"/>
              <a:t> </a:t>
            </a:r>
            <a:r>
              <a:rPr lang="en-US" sz="1500" dirty="0" err="1"/>
              <a:t>საჭირო</a:t>
            </a:r>
            <a:r>
              <a:rPr lang="en-US" sz="1500" dirty="0"/>
              <a:t> </a:t>
            </a:r>
            <a:r>
              <a:rPr lang="en-US" sz="1500" dirty="0" err="1"/>
              <a:t>მედიკამენტების</a:t>
            </a:r>
            <a:r>
              <a:rPr lang="en-US" sz="1500" dirty="0"/>
              <a:t> </a:t>
            </a:r>
            <a:r>
              <a:rPr lang="en-US" sz="1500" dirty="0" err="1"/>
              <a:t>შესასყიდად</a:t>
            </a:r>
            <a:r>
              <a:rPr lang="ka-GE" sz="1500" dirty="0"/>
              <a:t> და </a:t>
            </a:r>
            <a:r>
              <a:rPr lang="en-US" sz="1500" dirty="0" err="1"/>
              <a:t>არანაკლებ</a:t>
            </a:r>
            <a:r>
              <a:rPr lang="en-US" sz="1500" dirty="0"/>
              <a:t> 35% </a:t>
            </a:r>
            <a:r>
              <a:rPr lang="en-US" sz="1500" dirty="0" err="1"/>
              <a:t>მდგ</a:t>
            </a:r>
            <a:r>
              <a:rPr lang="en-US" sz="1500" dirty="0"/>
              <a:t> </a:t>
            </a:r>
            <a:r>
              <a:rPr lang="en-US" sz="1500" dirty="0" err="1"/>
              <a:t>წევრების</a:t>
            </a:r>
            <a:r>
              <a:rPr lang="en-US" sz="1500" dirty="0"/>
              <a:t> </a:t>
            </a:r>
            <a:r>
              <a:rPr lang="en-US" sz="1500" dirty="0" err="1"/>
              <a:t>ხელფასების</a:t>
            </a:r>
            <a:r>
              <a:rPr lang="en-US" sz="1500" dirty="0"/>
              <a:t> </a:t>
            </a:r>
            <a:r>
              <a:rPr lang="en-US" sz="1500" dirty="0" err="1"/>
              <a:t>ასანაზღაურებლად</a:t>
            </a:r>
            <a:r>
              <a:rPr lang="ka-GE" sz="1500" dirty="0"/>
              <a:t> გამოიყენება</a:t>
            </a:r>
            <a:r>
              <a:rPr lang="en-US" sz="1500" dirty="0"/>
              <a:t> </a:t>
            </a:r>
            <a:endParaRPr lang="ka-GE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500" dirty="0"/>
              <a:t>დაიწყო სათემო მობილური გუნდების გაფართოება (წლის ბილოსთვის 30 გუნდი)</a:t>
            </a:r>
            <a:endParaRPr lang="en-US" sz="15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4CB2536-86BC-784D-95D1-4A595FC4D01D}"/>
              </a:ext>
            </a:extLst>
          </p:cNvPr>
          <p:cNvSpPr txBox="1"/>
          <p:nvPr/>
        </p:nvSpPr>
        <p:spPr>
          <a:xfrm>
            <a:off x="6096001" y="1238633"/>
            <a:ext cx="51981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500" dirty="0"/>
              <a:t>მთავარი პრიორიტეტი: ფსიქიკური ჯანმრთელობის სერვისების დეცენტრალიზაცია </a:t>
            </a:r>
          </a:p>
          <a:p>
            <a:pPr marL="697189" lvl="1" indent="-285750">
              <a:buFont typeface="Arial" panose="020B0604020202020204" pitchFamily="34" charset="0"/>
              <a:buChar char="•"/>
            </a:pPr>
            <a:r>
              <a:rPr lang="ka-GE" sz="1500" dirty="0"/>
              <a:t>საცხოვრისის და მცირე ტიპის საოჯახო სახლის ტიპის სერვისების განვითარება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500" dirty="0"/>
              <a:t>აღმოსავლეთ საქართველოს ფსიქიკური ჯანმრთელობის ცენტრის ბედიანის საავადმყოფოს პაციენტის მდგომარების შეფასება ღია საზოგადოება საქართველოს ტექნიკური დახმარებით</a:t>
            </a:r>
          </a:p>
          <a:p>
            <a:pPr marL="697189" lvl="1" indent="-285750">
              <a:buFont typeface="Arial" panose="020B0604020202020204" pitchFamily="34" charset="0"/>
              <a:buChar char="•"/>
            </a:pPr>
            <a:r>
              <a:rPr lang="ka-GE" sz="1500" dirty="0"/>
              <a:t>პაციენტთა განთავსება სხვადასხვა საავადმყოფოებსა და საცხოვრისებში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500" dirty="0"/>
              <a:t>რუსთავში საცხოვრისის ტიპის დაწესებულების </a:t>
            </a:r>
            <a:r>
              <a:rPr lang="ka-GE" sz="1500" dirty="0" smtClean="0"/>
              <a:t>მშენებლობა (2019 წლის აღჭურვა რეაბილიტაციის პროგრამის ფარგბელში)</a:t>
            </a:r>
            <a:endParaRPr lang="ka-GE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500" dirty="0"/>
              <a:t>აღმოსავლეთ საქართველოს ფსიქიატრიული ცენტრისა და „ნევრონის“ გაერთიანება ერთი მენეჯმენტის ქვეშ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935832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წამლის საკითხები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ka-GE" dirty="0" smtClean="0"/>
              <a:t>წამლის სააგენტოს სტრუქტურა: </a:t>
            </a:r>
          </a:p>
          <a:p>
            <a:pPr lvl="1">
              <a:spcAft>
                <a:spcPts val="1200"/>
              </a:spcAft>
            </a:pPr>
            <a:r>
              <a:rPr lang="en-US" sz="2800" i="1" dirty="0" smtClean="0"/>
              <a:t>GMP </a:t>
            </a:r>
            <a:r>
              <a:rPr lang="ka-GE" sz="2800" i="1" dirty="0" smtClean="0"/>
              <a:t>სამმართველო</a:t>
            </a:r>
          </a:p>
          <a:p>
            <a:pPr lvl="1">
              <a:spcAft>
                <a:spcPts val="1200"/>
              </a:spcAft>
            </a:pPr>
            <a:r>
              <a:rPr lang="en-US" sz="2800" i="1" dirty="0" smtClean="0"/>
              <a:t>GMP </a:t>
            </a:r>
            <a:r>
              <a:rPr lang="ka-GE" sz="2800" i="1" dirty="0" smtClean="0"/>
              <a:t>ინსპექტორების ხელფასების მატება (წინასწარი შეთანხმების შესაბამისად)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GMP </a:t>
            </a:r>
            <a:r>
              <a:rPr lang="ka-GE" dirty="0" smtClean="0"/>
              <a:t>ცვლილებების პაკეტი დამტკიცების პროცესშია </a:t>
            </a:r>
          </a:p>
          <a:p>
            <a:pPr>
              <a:spcAft>
                <a:spcPts val="1200"/>
              </a:spcAft>
            </a:pPr>
            <a:r>
              <a:rPr lang="ka-GE" dirty="0" smtClean="0"/>
              <a:t>წამლის შესახებ კანონის ცვლილება (ევროდირექტივებთან შესაბამისობის უზრუნველყოფის მიზნით)-პროცესი მიმდინარეობდა, მაგრამ ფრაგმენტულად. საჭიროა ტექნიკური დახმარების მობილიზება და ამ საკითხის დაძვრა </a:t>
            </a:r>
          </a:p>
        </p:txBody>
      </p:sp>
    </p:spTree>
    <p:extLst>
      <p:ext uri="{BB962C8B-B14F-4D97-AF65-F5344CB8AC3E}">
        <p14:creationId xmlns:p14="http://schemas.microsoft.com/office/powerpoint/2010/main" val="232768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ვალდებულებები ევროასოცირების ხელშეკრულების ფარგლებში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2655"/>
            <a:ext cx="10515600" cy="4334307"/>
          </a:xfrm>
        </p:spPr>
        <p:txBody>
          <a:bodyPr>
            <a:normAutofit fontScale="92500" lnSpcReduction="10000"/>
          </a:bodyPr>
          <a:lstStyle/>
          <a:p>
            <a:r>
              <a:rPr lang="ka-GE" dirty="0" smtClean="0"/>
              <a:t>ტრანსპლანტაციის კანონი-ევროკავშირის ექსპერტების დახმარებით კანონპროექტის დრაფტი მომზადებულია </a:t>
            </a:r>
          </a:p>
          <a:p>
            <a:r>
              <a:rPr lang="ka-GE" dirty="0" smtClean="0"/>
              <a:t>უსაფრთხო სისხლის კანონი-გლობალური ფონდის დახმარებით დავიქირავეთ 1 საკანონმდებლო და 1 ტექნიკური ექსპერტი, სამუშაო ჯგუფი სამინისტროში ჩამოყალიბებულია, მიმდინარეობს მუშაობა </a:t>
            </a:r>
          </a:p>
          <a:p>
            <a:r>
              <a:rPr lang="ka-GE" dirty="0" smtClean="0"/>
              <a:t>საზოგადოებრივი ჯანდაცვის სერვისები: ტბ, აივ-შიდსისა და ჰეპატიტების ეპიდზედამხედველობის სისტემის გაძლიერება-მიმდინარეობს მუშაობა</a:t>
            </a:r>
          </a:p>
          <a:p>
            <a:r>
              <a:rPr lang="ka-GE" dirty="0" smtClean="0"/>
              <a:t>ჯანდაცვის ერთიანი სტრატეგია -ევროკავშირი უზრუნველყოფს ექსპერტის დაქირავებას, რომელიც იმუშავებს სამინისტროსთან ამ პროცესზე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7" r="12813"/>
          <a:stretch/>
        </p:blipFill>
        <p:spPr>
          <a:xfrm>
            <a:off x="206827" y="126545"/>
            <a:ext cx="886843" cy="820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45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მიმდინარე დონორული დახმარება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7453133"/>
              </p:ext>
            </p:extLst>
          </p:nvPr>
        </p:nvGraphicFramePr>
        <p:xfrm>
          <a:off x="581891" y="1690689"/>
          <a:ext cx="11166763" cy="4737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AutoShape 2" descr="Image result for UNF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Image result for UNFP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Image result for UNFPA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Image result for UNFPA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10" descr="Image result for unicef logo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82" r="12338"/>
          <a:stretch/>
        </p:blipFill>
        <p:spPr>
          <a:xfrm>
            <a:off x="10983686" y="3239860"/>
            <a:ext cx="718458" cy="58102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9366" y="5510892"/>
            <a:ext cx="652462" cy="5524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49" r="1"/>
          <a:stretch/>
        </p:blipFill>
        <p:spPr>
          <a:xfrm>
            <a:off x="5271236" y="6063341"/>
            <a:ext cx="650592" cy="60514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7" r="12813"/>
          <a:stretch/>
        </p:blipFill>
        <p:spPr>
          <a:xfrm>
            <a:off x="7652657" y="5787117"/>
            <a:ext cx="664028" cy="614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286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მოსალოდნელი დონორული დახმარება 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9628112"/>
              </p:ext>
            </p:extLst>
          </p:nvPr>
        </p:nvGraphicFramePr>
        <p:xfrm>
          <a:off x="554182" y="1690688"/>
          <a:ext cx="10799618" cy="4003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784"/>
          <a:stretch/>
        </p:blipFill>
        <p:spPr>
          <a:xfrm>
            <a:off x="6688592" y="4607378"/>
            <a:ext cx="844324" cy="6477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2" r="27293" b="25940"/>
          <a:stretch/>
        </p:blipFill>
        <p:spPr>
          <a:xfrm>
            <a:off x="3069772" y="4611460"/>
            <a:ext cx="771035" cy="64361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08" r="69212" b="27394"/>
          <a:stretch/>
        </p:blipFill>
        <p:spPr>
          <a:xfrm>
            <a:off x="10423072" y="4607377"/>
            <a:ext cx="854528" cy="68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971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შინაარსი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4727"/>
            <a:ext cx="10515600" cy="4722236"/>
          </a:xfrm>
        </p:spPr>
        <p:txBody>
          <a:bodyPr/>
          <a:lstStyle/>
          <a:p>
            <a:r>
              <a:rPr lang="ka-GE" dirty="0" smtClean="0"/>
              <a:t>პირველადი ჯანდაცვა</a:t>
            </a:r>
          </a:p>
          <a:p>
            <a:r>
              <a:rPr lang="ka-GE" dirty="0" smtClean="0"/>
              <a:t>ქრონიკული მედიკამენტებით უზრუნველყოფის პროგრამა</a:t>
            </a:r>
          </a:p>
          <a:p>
            <a:r>
              <a:rPr lang="en-US" dirty="0"/>
              <a:t>C </a:t>
            </a:r>
            <a:r>
              <a:rPr lang="ka-GE" dirty="0"/>
              <a:t>ჰეპატიტის ელიმინაციის პროგრამა </a:t>
            </a:r>
          </a:p>
          <a:p>
            <a:r>
              <a:rPr lang="ka-GE" dirty="0" smtClean="0"/>
              <a:t>სტრატეგიული შესყიდვები</a:t>
            </a:r>
          </a:p>
          <a:p>
            <a:r>
              <a:rPr lang="ka-GE" dirty="0" smtClean="0"/>
              <a:t>დიაგნოზთან შეჭიდული ჯგუფები</a:t>
            </a:r>
          </a:p>
          <a:p>
            <a:r>
              <a:rPr lang="ka-GE" dirty="0" smtClean="0"/>
              <a:t>ფსიქიკური ჯანმრთელობა</a:t>
            </a:r>
            <a:endParaRPr lang="en-US" dirty="0"/>
          </a:p>
          <a:p>
            <a:r>
              <a:rPr lang="ka-GE" dirty="0" smtClean="0"/>
              <a:t>უსაფრთხო სისხლი</a:t>
            </a:r>
          </a:p>
          <a:p>
            <a:r>
              <a:rPr lang="ka-GE" dirty="0" smtClean="0"/>
              <a:t>ელექტრონული ჯანდაცვა </a:t>
            </a:r>
          </a:p>
          <a:p>
            <a:r>
              <a:rPr lang="ka-GE" dirty="0" smtClean="0"/>
              <a:t>დონორების დახმარებით მიმდინარე აქტივობები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75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9384"/>
          </a:xfrm>
        </p:spPr>
        <p:txBody>
          <a:bodyPr>
            <a:normAutofit/>
          </a:bodyPr>
          <a:lstStyle/>
          <a:p>
            <a:pPr algn="ctr"/>
            <a:r>
              <a:rPr lang="ka-GE" sz="3200" b="1" dirty="0" smtClean="0"/>
              <a:t>პირველადი ჯანდაცვის განვითარება (1)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3509" y="1260764"/>
            <a:ext cx="10515600" cy="5292435"/>
          </a:xfrm>
        </p:spPr>
        <p:txBody>
          <a:bodyPr>
            <a:normAutofit fontScale="85000" lnSpcReduction="20000"/>
          </a:bodyPr>
          <a:lstStyle/>
          <a:p>
            <a:r>
              <a:rPr lang="ka-GE" dirty="0" smtClean="0"/>
              <a:t>სოფლის ექიმის პროგრამაში ცვლილებები (სულ 1287 ექიმი და 1500 ექთანი): </a:t>
            </a:r>
          </a:p>
          <a:p>
            <a:pPr lvl="1"/>
            <a:r>
              <a:rPr lang="ka-GE" dirty="0" smtClean="0"/>
              <a:t>მცირე მეწარმის სტატუსი </a:t>
            </a:r>
          </a:p>
          <a:p>
            <a:pPr lvl="1"/>
            <a:r>
              <a:rPr lang="ka-GE" dirty="0" smtClean="0"/>
              <a:t>არ იბერგება 30000 ლარამდე წლიური შემოსავლის შემთხვევაში</a:t>
            </a:r>
          </a:p>
          <a:p>
            <a:pPr lvl="1"/>
            <a:r>
              <a:rPr lang="ka-GE" dirty="0" smtClean="0"/>
              <a:t>ვალდებულებისგან თავისუფალი დღეები</a:t>
            </a:r>
          </a:p>
          <a:p>
            <a:r>
              <a:rPr lang="ka-GE" dirty="0" smtClean="0"/>
              <a:t>დამატებითი სახსრების მობილიზება შიდა ქართლის რეგიონისთვის -ხელფასის მატება 20%-ით, სხვა რეგიონებთან პირობების გათანაბრების მიზნით</a:t>
            </a:r>
          </a:p>
          <a:p>
            <a:r>
              <a:rPr lang="ka-GE" dirty="0" smtClean="0"/>
              <a:t>ნარჩენების მართვა</a:t>
            </a:r>
          </a:p>
          <a:p>
            <a:r>
              <a:rPr lang="ka-GE" dirty="0" smtClean="0"/>
              <a:t>ინტერნეტი და კომპიუტერები (მოსალოდნელია გლობალური ფონდის და აშშ </a:t>
            </a:r>
            <a:r>
              <a:rPr lang="en-US" dirty="0" smtClean="0"/>
              <a:t>CDC </a:t>
            </a:r>
            <a:r>
              <a:rPr lang="ka-GE" dirty="0" smtClean="0"/>
              <a:t>დახმარება) </a:t>
            </a:r>
          </a:p>
          <a:p>
            <a:r>
              <a:rPr lang="ka-GE" dirty="0" smtClean="0"/>
              <a:t>სოფლის </a:t>
            </a:r>
            <a:r>
              <a:rPr lang="ka-GE" dirty="0"/>
              <a:t>ექიმის სახელმწიფო პროგრამის 2019 წლის ბიუჯეტი შეადგენს 26,000,000 </a:t>
            </a:r>
            <a:r>
              <a:rPr lang="ka-GE" dirty="0" smtClean="0"/>
              <a:t>ლარს</a:t>
            </a:r>
            <a:endParaRPr lang="ka-GE" dirty="0"/>
          </a:p>
          <a:p>
            <a:r>
              <a:rPr lang="ka-GE" dirty="0"/>
              <a:t>აღნიშნული ღონისძიებების გატარება მოითხოვს დამატებით საბიუჯეტო ხარჯს  - დაახლოებით 125,000 ლარს</a:t>
            </a:r>
            <a:r>
              <a:rPr lang="ka-GE" dirty="0" smtClean="0"/>
              <a:t>.</a:t>
            </a:r>
          </a:p>
          <a:p>
            <a:r>
              <a:rPr lang="ka-GE" dirty="0" smtClean="0"/>
              <a:t>ასევე მიმდინარეობს ახალი ამბულატორიების მშენებლობა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71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9384"/>
          </a:xfrm>
        </p:spPr>
        <p:txBody>
          <a:bodyPr>
            <a:normAutofit/>
          </a:bodyPr>
          <a:lstStyle/>
          <a:p>
            <a:pPr algn="ctr"/>
            <a:r>
              <a:rPr lang="ka-GE" sz="3200" b="1" dirty="0" smtClean="0"/>
              <a:t>ელექტრონული ჯანდაცვა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3509" y="1260764"/>
            <a:ext cx="10515600" cy="5292435"/>
          </a:xfrm>
        </p:spPr>
        <p:txBody>
          <a:bodyPr>
            <a:normAutofit/>
          </a:bodyPr>
          <a:lstStyle/>
          <a:p>
            <a:r>
              <a:rPr lang="en-US" dirty="0" smtClean="0"/>
              <a:t>Electronic Health Records -</a:t>
            </a:r>
            <a:r>
              <a:rPr lang="ka-GE" dirty="0" smtClean="0"/>
              <a:t>მიმდინარეობს დანერგვა ჰოსპიტლებში </a:t>
            </a:r>
          </a:p>
          <a:p>
            <a:r>
              <a:rPr lang="ka-GE" dirty="0" smtClean="0"/>
              <a:t>მზადდება ამბულატორიული მოდული: ამოქმედება დაგეგმილია 1 სექტემბრიდან</a:t>
            </a:r>
          </a:p>
          <a:p>
            <a:pPr lvl="1"/>
            <a:r>
              <a:rPr lang="en-US" dirty="0" smtClean="0"/>
              <a:t>ICPC 2-</a:t>
            </a:r>
            <a:r>
              <a:rPr lang="ka-GE" dirty="0" smtClean="0"/>
              <a:t>ის გამოყენების საკითხი გადასაწყვეტია (დანერგილია მხოლოდ 17 ქვეყანაში, ჯანმო მისაღებად თვლის აქცენტის გაკეთებას </a:t>
            </a:r>
            <a:r>
              <a:rPr lang="en-US" dirty="0" smtClean="0"/>
              <a:t>ICD 10-</a:t>
            </a:r>
            <a:r>
              <a:rPr lang="ka-GE" dirty="0" smtClean="0"/>
              <a:t>ზე და </a:t>
            </a:r>
            <a:r>
              <a:rPr lang="en-US" dirty="0" smtClean="0"/>
              <a:t>ICPC 2 -</a:t>
            </a:r>
            <a:r>
              <a:rPr lang="ka-GE" dirty="0" smtClean="0"/>
              <a:t>ის დანერგვას სავალდებულოდ არ მიიჩნევს. მიზანშეწონილია 2009 წლის ბრძანების ანულირება)</a:t>
            </a:r>
          </a:p>
          <a:p>
            <a:pPr lvl="1"/>
            <a:r>
              <a:rPr lang="ka-GE" dirty="0" smtClean="0"/>
              <a:t>კონსულტაციები პჯდ ქსელთან </a:t>
            </a:r>
          </a:p>
          <a:p>
            <a:r>
              <a:rPr lang="ka-GE" dirty="0" smtClean="0"/>
              <a:t>პაციენტის პორტალი </a:t>
            </a:r>
          </a:p>
          <a:p>
            <a:r>
              <a:rPr lang="ka-GE" dirty="0" smtClean="0"/>
              <a:t>სოფლის პჯდ ქსელის კომპიუტერებით და ინტერნეტით უზრუნველყოფა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43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380"/>
            <a:ext cx="10515600" cy="558140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ka-GE" sz="2400" b="1" dirty="0" smtClean="0"/>
              <a:t>ქრონიკული დაავადებების სამკურნალო მედიკამენტებით უზრუნველყოფის პროგრამა</a:t>
            </a:r>
            <a:endParaRPr lang="en-US" sz="2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7036215"/>
              </p:ext>
            </p:extLst>
          </p:nvPr>
        </p:nvGraphicFramePr>
        <p:xfrm>
          <a:off x="403762" y="3832554"/>
          <a:ext cx="4061360" cy="2790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1741746371"/>
              </p:ext>
            </p:extLst>
          </p:nvPr>
        </p:nvGraphicFramePr>
        <p:xfrm>
          <a:off x="403762" y="617520"/>
          <a:ext cx="3728852" cy="3215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3" name="Straight Connector 22"/>
          <p:cNvCxnSpPr/>
          <p:nvPr/>
        </p:nvCxnSpPr>
        <p:spPr>
          <a:xfrm flipV="1">
            <a:off x="0" y="3657600"/>
            <a:ext cx="12192000" cy="1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379521" y="575953"/>
            <a:ext cx="11876" cy="6187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5932734"/>
              </p:ext>
            </p:extLst>
          </p:nvPr>
        </p:nvGraphicFramePr>
        <p:xfrm>
          <a:off x="5403271" y="617521"/>
          <a:ext cx="6512063" cy="28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48443" y="6349935"/>
            <a:ext cx="5343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u="sng" dirty="0" smtClean="0">
                <a:solidFill>
                  <a:schemeClr val="accent1">
                    <a:lumMod val="50000"/>
                  </a:schemeClr>
                </a:solidFill>
              </a:rPr>
              <a:t>სულ რეგისტრირებულია - </a:t>
            </a:r>
            <a:r>
              <a:rPr lang="ka-GE" b="1" u="sng" dirty="0" smtClean="0">
                <a:solidFill>
                  <a:srgbClr val="FF0000"/>
                </a:solidFill>
              </a:rPr>
              <a:t>55 800</a:t>
            </a:r>
            <a:r>
              <a:rPr lang="ka-GE" b="1" u="sng" dirty="0" smtClean="0">
                <a:solidFill>
                  <a:schemeClr val="accent1">
                    <a:lumMod val="50000"/>
                  </a:schemeClr>
                </a:solidFill>
              </a:rPr>
              <a:t>-ზე მეტი პირი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113318" y="3832554"/>
            <a:ext cx="2505695" cy="3077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დაგეგმილი ღონისძიებები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593276" y="4369475"/>
            <a:ext cx="592578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ცვლილება მთავრობის დადგენილებაში: თანაგადახდის გაუქმება საპენსიო და შშმ პირთათვის</a:t>
            </a:r>
            <a:r>
              <a:rPr lang="ka-GE" sz="1600" dirty="0"/>
              <a:t> </a:t>
            </a:r>
            <a:r>
              <a:rPr lang="ka-GE" sz="1600" dirty="0" smtClean="0"/>
              <a:t>(1 ივლისიდან)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საინფორმაციო კამპანიის გააქტიურება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ტრეინინგი ოჯახის ექიმებისთვის (მზადდება ცვლილება უპგ ხელშეწყობის პროგრამაში)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განსახილველია მედიკამენტებით უზრუნველყოფის მექანიზმი (კონსოლიდირებული ტენდერის ფარგლებში შესყიდვის სირთულეები და სხვ.)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64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380"/>
            <a:ext cx="10515600" cy="447437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en-US" sz="2800" b="1" dirty="0" smtClean="0"/>
              <a:t>C </a:t>
            </a:r>
            <a:r>
              <a:rPr lang="ka-GE" sz="2800" b="1" dirty="0" smtClean="0"/>
              <a:t>ჰეპატიტის მართვის სახელმწიფო პროგრამა</a:t>
            </a:r>
            <a:endParaRPr lang="en-US" sz="2800" b="1" dirty="0"/>
          </a:p>
        </p:txBody>
      </p:sp>
      <p:graphicFrame>
        <p:nvGraphicFramePr>
          <p:cNvPr id="16" name="Chart 15"/>
          <p:cNvGraphicFramePr/>
          <p:nvPr>
            <p:extLst/>
          </p:nvPr>
        </p:nvGraphicFramePr>
        <p:xfrm>
          <a:off x="403762" y="617520"/>
          <a:ext cx="3728852" cy="3215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3" name="Straight Connector 22"/>
          <p:cNvCxnSpPr/>
          <p:nvPr/>
        </p:nvCxnSpPr>
        <p:spPr>
          <a:xfrm flipV="1">
            <a:off x="0" y="3570614"/>
            <a:ext cx="12192000" cy="1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379521" y="575953"/>
            <a:ext cx="11876" cy="6187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893175" y="617520"/>
            <a:ext cx="4684536" cy="3077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2020 წლის სამიზნე მაჩვენებლების შესრულება (05.19წ)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0" y="3685735"/>
            <a:ext cx="5379521" cy="3187965"/>
            <a:chOff x="0" y="-389356"/>
            <a:chExt cx="9144000" cy="5532858"/>
          </a:xfrm>
        </p:grpSpPr>
        <p:graphicFrame>
          <p:nvGraphicFramePr>
            <p:cNvPr id="29" name="Chart 28"/>
            <p:cNvGraphicFramePr>
              <a:graphicFrameLocks/>
            </p:cNvGraphicFramePr>
            <p:nvPr>
              <p:extLst/>
            </p:nvPr>
          </p:nvGraphicFramePr>
          <p:xfrm>
            <a:off x="0" y="-389356"/>
            <a:ext cx="9144000" cy="553285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31" name="TextBox 1"/>
            <p:cNvSpPr txBox="1"/>
            <p:nvPr/>
          </p:nvSpPr>
          <p:spPr>
            <a:xfrm>
              <a:off x="2784767" y="2510754"/>
              <a:ext cx="990600" cy="487005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92.5%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TextBox 1"/>
            <p:cNvSpPr txBox="1"/>
            <p:nvPr/>
          </p:nvSpPr>
          <p:spPr>
            <a:xfrm>
              <a:off x="2784767" y="1054263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dirty="0" smtClean="0"/>
                <a:t>79.3</a:t>
              </a: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%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38" name="Down Arrow 37"/>
            <p:cNvSpPr/>
            <p:nvPr/>
          </p:nvSpPr>
          <p:spPr>
            <a:xfrm>
              <a:off x="2596147" y="1735865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9" name="TextBox 1"/>
            <p:cNvSpPr txBox="1"/>
            <p:nvPr/>
          </p:nvSpPr>
          <p:spPr>
            <a:xfrm>
              <a:off x="2784708" y="1568739"/>
              <a:ext cx="990660" cy="27888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82.9%</a:t>
              </a:r>
              <a:endParaRPr lang="en-US" sz="1100" dirty="0" smtClean="0"/>
            </a:p>
          </p:txBody>
        </p:sp>
        <p:sp>
          <p:nvSpPr>
            <p:cNvPr id="40" name="TextBox 1"/>
            <p:cNvSpPr txBox="1"/>
            <p:nvPr/>
          </p:nvSpPr>
          <p:spPr>
            <a:xfrm>
              <a:off x="2784767" y="536121"/>
              <a:ext cx="990660" cy="27888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96.3% </a:t>
              </a:r>
            </a:p>
          </p:txBody>
        </p:sp>
        <p:sp>
          <p:nvSpPr>
            <p:cNvPr id="41" name="TextBox 1"/>
            <p:cNvSpPr txBox="1"/>
            <p:nvPr/>
          </p:nvSpPr>
          <p:spPr>
            <a:xfrm>
              <a:off x="2785320" y="2997759"/>
              <a:ext cx="990660" cy="445787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95.4%</a:t>
              </a:r>
            </a:p>
          </p:txBody>
        </p:sp>
        <p:sp>
          <p:nvSpPr>
            <p:cNvPr id="42" name="TextBox 1"/>
            <p:cNvSpPr txBox="1"/>
            <p:nvPr/>
          </p:nvSpPr>
          <p:spPr>
            <a:xfrm>
              <a:off x="2784767" y="3512229"/>
              <a:ext cx="990660" cy="540466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75.4%</a:t>
              </a:r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2542192" y="679280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Down Arrow 43"/>
            <p:cNvSpPr/>
            <p:nvPr/>
          </p:nvSpPr>
          <p:spPr>
            <a:xfrm>
              <a:off x="2585650" y="1242625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Down Arrow 44"/>
            <p:cNvSpPr/>
            <p:nvPr/>
          </p:nvSpPr>
          <p:spPr>
            <a:xfrm>
              <a:off x="2619300" y="2220405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Down Arrow 45"/>
            <p:cNvSpPr/>
            <p:nvPr/>
          </p:nvSpPr>
          <p:spPr>
            <a:xfrm>
              <a:off x="2592374" y="2748183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7" name="Down Arrow 46"/>
            <p:cNvSpPr/>
            <p:nvPr/>
          </p:nvSpPr>
          <p:spPr>
            <a:xfrm>
              <a:off x="2596147" y="3231668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8" name="Down Arrow 47"/>
            <p:cNvSpPr/>
            <p:nvPr/>
          </p:nvSpPr>
          <p:spPr>
            <a:xfrm>
              <a:off x="2581185" y="3731012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Down Arrow 48"/>
            <p:cNvSpPr/>
            <p:nvPr/>
          </p:nvSpPr>
          <p:spPr>
            <a:xfrm>
              <a:off x="2602444" y="4185483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17452" y="3635603"/>
            <a:ext cx="3882683" cy="3077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>
                <a:solidFill>
                  <a:schemeClr val="accent1">
                    <a:lumMod val="50000"/>
                  </a:schemeClr>
                </a:solidFill>
              </a:rPr>
              <a:t>ბენეფიციართა კასკადი (04.2015-05.2019)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7" name="Chart 6"/>
          <p:cNvGraphicFramePr/>
          <p:nvPr>
            <p:extLst/>
          </p:nvPr>
        </p:nvGraphicFramePr>
        <p:xfrm>
          <a:off x="5693211" y="925297"/>
          <a:ext cx="5884500" cy="2576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5693212" y="4178105"/>
            <a:ext cx="622212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ka-G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b="1" dirty="0" smtClean="0"/>
              <a:t>თანაგადახდის გაუქმება ,,1 ივლისიდან“ ჩართული პაციენტებისათვის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b="1" dirty="0" smtClean="0"/>
              <a:t>სერვისების დეცენტრალიზაციის გაფართოვება (ახალი დაწესებულებების ჩართვა)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b="1" dirty="0" smtClean="0"/>
              <a:t>დიაგნოსტიკური ალგორითმის/სერვისის მიწოდების პირობების გამარტივება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b="1" dirty="0" smtClean="0"/>
              <a:t>პჯდ და ზიანის შემცირების ცენტრებში მკურნალობისთვის კრიტერიუმების გამარტივება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b="1" dirty="0" smtClean="0"/>
              <a:t>ვოსევის შემცველი რეჟიმების ინტეგრაცია პროგრამაში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7385537" y="3859325"/>
            <a:ext cx="2686930" cy="307777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/>
              <a:t>დაგეგმილი ღონისძიებები</a:t>
            </a:r>
            <a:endParaRPr lang="en-US" sz="1400" b="1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520" b="37053"/>
          <a:stretch/>
        </p:blipFill>
        <p:spPr>
          <a:xfrm>
            <a:off x="9802393" y="6416408"/>
            <a:ext cx="1513114" cy="39986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63" b="28690"/>
          <a:stretch/>
        </p:blipFill>
        <p:spPr>
          <a:xfrm>
            <a:off x="8958555" y="6374685"/>
            <a:ext cx="838395" cy="483316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44" r="11861" b="40985"/>
          <a:stretch/>
        </p:blipFill>
        <p:spPr>
          <a:xfrm>
            <a:off x="11315507" y="6276519"/>
            <a:ext cx="666552" cy="552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39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577" y="0"/>
            <a:ext cx="9695089" cy="1114656"/>
          </a:xfrm>
        </p:spPr>
        <p:txBody>
          <a:bodyPr>
            <a:normAutofit/>
          </a:bodyPr>
          <a:lstStyle/>
          <a:p>
            <a:pPr algn="ctr"/>
            <a:r>
              <a:rPr lang="ka-G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სტრატეგიული შესყიდვების სისტემის დანერგვის სტრატეგია 2019-2021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6899564" y="5492334"/>
            <a:ext cx="359627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2000" dirty="0" smtClean="0"/>
              <a:t>პარტნიორი: ჯანმრთელობის მსოფლიო ორგანიზაცია 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480580" y="1428440"/>
            <a:ext cx="56154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b="1" dirty="0" smtClean="0"/>
              <a:t>შესრულებული სამუშაო: </a:t>
            </a:r>
            <a:endParaRPr lang="en-US" b="1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dirty="0" smtClean="0"/>
              <a:t>სამუშაო </a:t>
            </a:r>
            <a:r>
              <a:rPr lang="ka-GE" dirty="0"/>
              <a:t>ჯგუფი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dirty="0"/>
              <a:t>ჯანდაცვის  სექტორის მიმოხილვა, </a:t>
            </a:r>
            <a:r>
              <a:rPr lang="en-US" dirty="0"/>
              <a:t>PEST </a:t>
            </a:r>
            <a:r>
              <a:rPr lang="ka-GE" dirty="0"/>
              <a:t>და </a:t>
            </a:r>
            <a:r>
              <a:rPr lang="en-US" dirty="0"/>
              <a:t>SWOT </a:t>
            </a:r>
            <a:r>
              <a:rPr lang="ka-GE" dirty="0"/>
              <a:t>ანალიზი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dirty="0"/>
              <a:t>სოციალური მომსახურების სააგენტოს (</a:t>
            </a:r>
            <a:r>
              <a:rPr lang="en-US" dirty="0"/>
              <a:t>SSA) </a:t>
            </a:r>
            <a:r>
              <a:rPr lang="ka-GE" dirty="0"/>
              <a:t>ორგანიზაციული შესაძლებლობების ანალიზი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dirty="0"/>
              <a:t>სტრატეგიული შესყიდვების სტრატეგიული რუქა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dirty="0"/>
              <a:t>მონიტორინგის ინსტრუმენტი  და </a:t>
            </a:r>
            <a:r>
              <a:rPr lang="ka-GE" dirty="0" smtClean="0"/>
              <a:t>ინდიკატორები</a:t>
            </a:r>
            <a:endParaRPr lang="en-US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dirty="0"/>
              <a:t>სტრატეგიული შესყიდვების სისტემის დანერგვის სტრატეგიის პროექტი და სამოქმედო გეგმა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SSA-</a:t>
            </a:r>
            <a:r>
              <a:rPr lang="ka-GE" dirty="0"/>
              <a:t>ის, ჯანდაცვის მიმართულების (როგორც სტრატეგიული შემსყიდველის) სტრუქტურა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dirty="0"/>
              <a:t>სტრუქტურული ერთეულების სტანდარტული ოპერაციული პროცედურები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70073" y="1318336"/>
            <a:ext cx="54448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/>
              <a:t>შემდგომი ეტაპის ღონისძიებები:</a:t>
            </a:r>
          </a:p>
          <a:p>
            <a:endParaRPr lang="ka-GE" b="1" dirty="0" smtClean="0"/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ka-GE" dirty="0">
                <a:solidFill>
                  <a:srgbClr val="C00000"/>
                </a:solidFill>
              </a:rPr>
              <a:t>27 ივნისი </a:t>
            </a:r>
            <a:r>
              <a:rPr lang="ka-GE" dirty="0"/>
              <a:t>- სტრატეგიის პროექტის საქართველოს პარლამენტის  ჯანმრთელობის დაცვისა და სოციალურ საკითხთა კომიტეტში განხილვა (წინასწარი-საჭიროებს შეთანხმებას</a:t>
            </a:r>
            <a:r>
              <a:rPr lang="ka-GE" dirty="0" smtClean="0"/>
              <a:t>)</a:t>
            </a:r>
          </a:p>
          <a:p>
            <a:endParaRPr lang="ka-GE" dirty="0"/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ka-GE" dirty="0">
                <a:solidFill>
                  <a:srgbClr val="C00000"/>
                </a:solidFill>
              </a:rPr>
              <a:t>ივლისი</a:t>
            </a:r>
            <a:r>
              <a:rPr lang="ka-GE" dirty="0"/>
              <a:t> - სტრატეგიის პროექტის წარდგენა საქართველოს </a:t>
            </a:r>
            <a:r>
              <a:rPr lang="ka-GE" dirty="0" smtClean="0"/>
              <a:t>მთავრობისთვის</a:t>
            </a:r>
          </a:p>
          <a:p>
            <a:endParaRPr lang="ka-GE" dirty="0"/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ka-GE" dirty="0"/>
              <a:t>მთავრობის მიერ სტრატეგიული შესყიდვების სტრატეგიის აღიარების შემდეგ - </a:t>
            </a:r>
            <a:r>
              <a:rPr lang="en-US" dirty="0"/>
              <a:t>SSA-</a:t>
            </a:r>
            <a:r>
              <a:rPr lang="ka-GE" dirty="0"/>
              <a:t>ის ორგანიზაციული რეფორმა</a:t>
            </a:r>
          </a:p>
          <a:p>
            <a:r>
              <a:rPr lang="ka-GE" dirty="0" smtClean="0"/>
              <a:t>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771" y="5417917"/>
            <a:ext cx="856720" cy="85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168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965" y="86276"/>
            <a:ext cx="9775448" cy="428624"/>
          </a:xfrm>
        </p:spPr>
        <p:txBody>
          <a:bodyPr>
            <a:noAutofit/>
          </a:bodyPr>
          <a:lstStyle/>
          <a:p>
            <a:pPr algn="ctr"/>
            <a:r>
              <a:rPr lang="ka-GE" sz="3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სტრატეგიული შესყიდვების სტრატეგიის ჩარჩო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309315"/>
              </p:ext>
            </p:extLst>
          </p:nvPr>
        </p:nvGraphicFramePr>
        <p:xfrm>
          <a:off x="600808" y="1648558"/>
          <a:ext cx="10924442" cy="5105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600808" y="705556"/>
            <a:ext cx="10737606" cy="8352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57150" tIns="28575" rIns="57150" bIns="28575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1500" dirty="0"/>
              <a:t/>
            </a:r>
            <a:br>
              <a:rPr lang="ka-GE" sz="1500" dirty="0"/>
            </a:br>
            <a:r>
              <a:rPr lang="ka-GE" sz="1500" b="1" dirty="0"/>
              <a:t>მიზანი: მოსახლეობის </a:t>
            </a:r>
            <a:r>
              <a:rPr lang="en-US" sz="1500" b="1" dirty="0" err="1"/>
              <a:t>ფინანსური</a:t>
            </a:r>
            <a:r>
              <a:rPr lang="en-US" sz="1500" b="1" dirty="0"/>
              <a:t> </a:t>
            </a:r>
            <a:r>
              <a:rPr lang="en-US" sz="1500" b="1" dirty="0" err="1"/>
              <a:t>დაცულობის</a:t>
            </a:r>
            <a:r>
              <a:rPr lang="en-US" sz="1500" b="1" dirty="0"/>
              <a:t> </a:t>
            </a:r>
            <a:r>
              <a:rPr lang="en-US" sz="1500" b="1" dirty="0" err="1"/>
              <a:t>გაუმჯობესება</a:t>
            </a:r>
            <a:r>
              <a:rPr lang="en-US" sz="1500" b="1" dirty="0"/>
              <a:t> </a:t>
            </a:r>
            <a:r>
              <a:rPr lang="en-US" sz="1500" b="1" dirty="0" err="1"/>
              <a:t>და</a:t>
            </a:r>
            <a:r>
              <a:rPr lang="en-US" sz="1500" b="1" dirty="0"/>
              <a:t> </a:t>
            </a:r>
            <a:r>
              <a:rPr lang="ka-GE" sz="1500" b="1" dirty="0"/>
              <a:t>ჯანდაცვის სერვისებით </a:t>
            </a:r>
            <a:r>
              <a:rPr lang="en-US" sz="1500" b="1" dirty="0" err="1"/>
              <a:t>ეფექტური</a:t>
            </a:r>
            <a:r>
              <a:rPr lang="en-US" sz="1500" b="1" dirty="0"/>
              <a:t> </a:t>
            </a:r>
            <a:r>
              <a:rPr lang="en-US" sz="1500" b="1" dirty="0" err="1"/>
              <a:t>დაფარვის</a:t>
            </a:r>
            <a:r>
              <a:rPr lang="en-US" sz="1500" b="1" dirty="0"/>
              <a:t> </a:t>
            </a:r>
            <a:r>
              <a:rPr lang="en-US" sz="1500" b="1" dirty="0" err="1"/>
              <a:t>უზრუნველყოფა</a:t>
            </a:r>
            <a:r>
              <a:rPr lang="ka-GE" sz="1500" b="1" dirty="0"/>
              <a:t/>
            </a:r>
            <a:br>
              <a:rPr lang="ka-GE" sz="1500" b="1" dirty="0"/>
            </a:br>
            <a:r>
              <a:rPr lang="ka-GE" sz="1500" dirty="0"/>
              <a:t>პერიოდი: 2019-2021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02761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478" y="153080"/>
            <a:ext cx="9858375" cy="1325563"/>
          </a:xfrm>
        </p:spPr>
        <p:txBody>
          <a:bodyPr/>
          <a:lstStyle/>
          <a:p>
            <a:pPr algn="ctr"/>
            <a:r>
              <a:rPr lang="ka-G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დიაგნოზთან შეჭიდული ჯგუფები </a:t>
            </a:r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3373" y="1354592"/>
            <a:ext cx="4835426" cy="823912"/>
          </a:xfrm>
        </p:spPr>
        <p:txBody>
          <a:bodyPr/>
          <a:lstStyle/>
          <a:p>
            <a:r>
              <a:rPr lang="ka-GE" dirty="0"/>
              <a:t>განხორციელებიული ქმედებები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3990" y="2260147"/>
            <a:ext cx="4835426" cy="3684588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dirty="0"/>
              <a:t>DRG</a:t>
            </a:r>
            <a:r>
              <a:rPr lang="ka-GE" dirty="0"/>
              <a:t>-ის სამუშაო ჯგუფის წევრების მოვალეობები განსაზღვრულია</a:t>
            </a:r>
          </a:p>
          <a:p>
            <a:pPr lvl="0"/>
            <a:r>
              <a:rPr lang="en-US" dirty="0"/>
              <a:t>DRG</a:t>
            </a:r>
            <a:r>
              <a:rPr lang="ka-GE" dirty="0"/>
              <a:t>-ის დანერგვის სამუშაო გეგმა შემუშავებულია</a:t>
            </a:r>
          </a:p>
          <a:p>
            <a:pPr lvl="0"/>
            <a:r>
              <a:rPr lang="en-US" dirty="0"/>
              <a:t>DRG</a:t>
            </a:r>
            <a:r>
              <a:rPr lang="ka-GE" dirty="0"/>
              <a:t>-ის პროგრამული უზრუნველყოფა შეძენილია</a:t>
            </a:r>
            <a:endParaRPr lang="en-US" dirty="0"/>
          </a:p>
          <a:p>
            <a:pPr lvl="0"/>
            <a:r>
              <a:rPr lang="en-US" dirty="0"/>
              <a:t>DRG</a:t>
            </a:r>
            <a:r>
              <a:rPr lang="ka-GE" dirty="0"/>
              <a:t>-ის</a:t>
            </a:r>
            <a:r>
              <a:rPr lang="en-US" dirty="0"/>
              <a:t> </a:t>
            </a:r>
            <a:r>
              <a:rPr lang="ka-GE" dirty="0"/>
              <a:t>დაჯგუფების პროგრამული უზრუნველყოფის ინტეგრირებულია</a:t>
            </a:r>
            <a:r>
              <a:rPr lang="en-US" dirty="0"/>
              <a:t> SSA-</a:t>
            </a:r>
            <a:r>
              <a:rPr lang="ka-GE" dirty="0"/>
              <a:t>ის</a:t>
            </a:r>
            <a:r>
              <a:rPr lang="en-US" dirty="0"/>
              <a:t> </a:t>
            </a:r>
            <a:r>
              <a:rPr lang="ka-GE" dirty="0"/>
              <a:t>ელექტრონული ჯანდაცვის </a:t>
            </a:r>
            <a:r>
              <a:rPr lang="en-US" dirty="0" err="1"/>
              <a:t>სისტემაში</a:t>
            </a:r>
            <a:endParaRPr lang="ka-GE" dirty="0"/>
          </a:p>
          <a:p>
            <a:pPr lvl="0"/>
            <a:r>
              <a:rPr lang="en-US" dirty="0"/>
              <a:t>DRG</a:t>
            </a:r>
            <a:r>
              <a:rPr lang="ka-GE" dirty="0"/>
              <a:t>-ის პილოტირების გეგმა შემუშავებულია</a:t>
            </a:r>
          </a:p>
          <a:p>
            <a:pPr lvl="0"/>
            <a:r>
              <a:rPr lang="en-US" dirty="0"/>
              <a:t>DRG</a:t>
            </a:r>
            <a:r>
              <a:rPr lang="ka-GE" dirty="0"/>
              <a:t>-ის საკომუნიკაციო გეგმა შემუშავებულია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616" y="1309235"/>
            <a:ext cx="4859239" cy="823912"/>
          </a:xfrm>
        </p:spPr>
        <p:txBody>
          <a:bodyPr/>
          <a:lstStyle/>
          <a:p>
            <a:r>
              <a:rPr lang="ka-GE" dirty="0"/>
              <a:t>მომავლის გეგმები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58015" y="2133147"/>
            <a:ext cx="5196440" cy="3684588"/>
          </a:xfrm>
        </p:spPr>
        <p:txBody>
          <a:bodyPr>
            <a:normAutofit fontScale="70000" lnSpcReduction="20000"/>
          </a:bodyPr>
          <a:lstStyle/>
          <a:p>
            <a:r>
              <a:rPr lang="ka-GE" dirty="0"/>
              <a:t>ივლისი-დეკემბერი - </a:t>
            </a:r>
            <a:r>
              <a:rPr lang="en-US" dirty="0"/>
              <a:t>DRG</a:t>
            </a:r>
            <a:r>
              <a:rPr lang="ka-GE" dirty="0"/>
              <a:t>-ის</a:t>
            </a:r>
            <a:r>
              <a:rPr lang="en-US" dirty="0"/>
              <a:t> </a:t>
            </a:r>
            <a:r>
              <a:rPr lang="ka-GE" dirty="0"/>
              <a:t>დანერგვის პილოტირება შერჩეულ კლინიკებში </a:t>
            </a:r>
          </a:p>
          <a:p>
            <a:r>
              <a:rPr lang="ka-GE" dirty="0"/>
              <a:t>მაისი-დეკემბერი - კლინიკური კოდირების სახელმძღვანელოს შექმნა </a:t>
            </a:r>
          </a:p>
          <a:p>
            <a:r>
              <a:rPr lang="ka-GE" dirty="0"/>
              <a:t>მაისი-დეკემბერი - მონაცემთა ხარისხის ინსტრუმენტების ელექტონულ სისტემაში </a:t>
            </a:r>
            <a:r>
              <a:rPr lang="ka-GE" dirty="0" smtClean="0"/>
              <a:t>ინტ</a:t>
            </a:r>
            <a:r>
              <a:rPr lang="ka-GE" dirty="0"/>
              <a:t>ე</a:t>
            </a:r>
            <a:r>
              <a:rPr lang="ka-GE" dirty="0" smtClean="0"/>
              <a:t>გრაცია</a:t>
            </a:r>
            <a:endParaRPr lang="ka-GE" dirty="0"/>
          </a:p>
          <a:p>
            <a:r>
              <a:rPr lang="ka-GE" dirty="0"/>
              <a:t>2020 - </a:t>
            </a:r>
            <a:r>
              <a:rPr lang="en-US" dirty="0"/>
              <a:t>DRG-</a:t>
            </a:r>
            <a:r>
              <a:rPr lang="en-US" dirty="0" err="1"/>
              <a:t>ის</a:t>
            </a:r>
            <a:r>
              <a:rPr lang="en-US" dirty="0"/>
              <a:t> "</a:t>
            </a:r>
            <a:r>
              <a:rPr lang="en-US" dirty="0" err="1"/>
              <a:t>ვირტუალური</a:t>
            </a:r>
            <a:r>
              <a:rPr lang="en-US" dirty="0"/>
              <a:t> </a:t>
            </a:r>
            <a:r>
              <a:rPr lang="en-US" dirty="0" err="1"/>
              <a:t>დანერგვა</a:t>
            </a:r>
            <a:r>
              <a:rPr lang="en-US" dirty="0"/>
              <a:t>" </a:t>
            </a:r>
            <a:r>
              <a:rPr lang="en-US" dirty="0" err="1"/>
              <a:t>ყველა</a:t>
            </a:r>
            <a:r>
              <a:rPr lang="en-US" dirty="0"/>
              <a:t> </a:t>
            </a:r>
            <a:r>
              <a:rPr lang="en-US" dirty="0" err="1"/>
              <a:t>კლინიკაში</a:t>
            </a:r>
            <a:endParaRPr lang="en-US" dirty="0"/>
          </a:p>
          <a:p>
            <a:pPr lvl="0"/>
            <a:r>
              <a:rPr lang="ka-GE" dirty="0"/>
              <a:t>2020 </a:t>
            </a:r>
            <a:r>
              <a:rPr lang="en-US" dirty="0"/>
              <a:t>DRG</a:t>
            </a:r>
            <a:r>
              <a:rPr lang="ka-GE" dirty="0"/>
              <a:t>-ის ჯგუფების </a:t>
            </a:r>
            <a:r>
              <a:rPr lang="en-US" dirty="0" err="1"/>
              <a:t>განფასებისა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ანაზღაურების</a:t>
            </a:r>
            <a:r>
              <a:rPr lang="en-US" dirty="0"/>
              <a:t> </a:t>
            </a:r>
            <a:r>
              <a:rPr lang="en-US" dirty="0" err="1"/>
              <a:t>პოლიტიკის</a:t>
            </a:r>
            <a:r>
              <a:rPr lang="en-US" dirty="0"/>
              <a:t> </a:t>
            </a:r>
            <a:r>
              <a:rPr lang="en-US" dirty="0" err="1"/>
              <a:t>შემუშავება</a:t>
            </a:r>
            <a:r>
              <a:rPr lang="en-US" dirty="0"/>
              <a:t> </a:t>
            </a:r>
          </a:p>
          <a:p>
            <a:r>
              <a:rPr lang="ka-GE" dirty="0"/>
              <a:t>2021 - </a:t>
            </a:r>
            <a:r>
              <a:rPr lang="en-US" dirty="0"/>
              <a:t>DRG</a:t>
            </a:r>
            <a:r>
              <a:rPr lang="ka-GE" dirty="0"/>
              <a:t>-ის </a:t>
            </a:r>
            <a:r>
              <a:rPr lang="en-US" dirty="0" err="1"/>
              <a:t>შეწონილი</a:t>
            </a:r>
            <a:r>
              <a:rPr lang="en-US" dirty="0"/>
              <a:t> </a:t>
            </a:r>
            <a:r>
              <a:rPr lang="en-US" dirty="0" err="1"/>
              <a:t>ფასები</a:t>
            </a:r>
            <a:r>
              <a:rPr lang="ka-GE" dirty="0"/>
              <a:t>ს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ანაზღაურების</a:t>
            </a:r>
            <a:r>
              <a:rPr lang="en-US" dirty="0"/>
              <a:t> </a:t>
            </a:r>
            <a:r>
              <a:rPr lang="en-US" dirty="0" err="1"/>
              <a:t>წესები</a:t>
            </a:r>
            <a:r>
              <a:rPr lang="ka-GE" dirty="0"/>
              <a:t>ს პილოტირება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00478" y="5841712"/>
            <a:ext cx="8841174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2800" dirty="0" smtClean="0"/>
              <a:t>პარტნიორი: ჯანმრთელობის მსოფლიო ორგანიზაცია </a:t>
            </a:r>
            <a:endParaRPr lang="en-US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3023" y="5744450"/>
            <a:ext cx="1148629" cy="1148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064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221</TotalTime>
  <Words>1347</Words>
  <Application>Microsoft Office PowerPoint</Application>
  <PresentationFormat>Custom</PresentationFormat>
  <Paragraphs>213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ჯანდაცვის სფეროში პრიორიტეტული მიმართულებები </vt:lpstr>
      <vt:lpstr>შინაარსი</vt:lpstr>
      <vt:lpstr>პირველადი ჯანდაცვის განვითარება (1) </vt:lpstr>
      <vt:lpstr>ელექტრონული ჯანდაცვა </vt:lpstr>
      <vt:lpstr>ქრონიკული დაავადებების სამკურნალო მედიკამენტებით უზრუნველყოფის პროგრამა</vt:lpstr>
      <vt:lpstr>C ჰეპატიტის მართვის სახელმწიფო პროგრამა</vt:lpstr>
      <vt:lpstr>სტრატეგიული შესყიდვების სისტემის დანერგვის სტრატეგია 2019-2021</vt:lpstr>
      <vt:lpstr>სტრატეგიული შესყიდვების სტრატეგიის ჩარჩო</vt:lpstr>
      <vt:lpstr>დიაგნოზთან შეჭიდული ჯგუფები (DRG)</vt:lpstr>
      <vt:lpstr>უსაფრთხო სისხლთან დაკავშირებული მარეგულირებელი გარემოს გაუმჯობესება</vt:lpstr>
      <vt:lpstr>ფსიქიკური ჯანმრთელობა</vt:lpstr>
      <vt:lpstr>წამლის საკითხები </vt:lpstr>
      <vt:lpstr>ვალდებულებები ევროასოცირების ხელშეკრულების ფარგლებში </vt:lpstr>
      <vt:lpstr>მიმდინარე დონორული დახმარება </vt:lpstr>
      <vt:lpstr>მოსალოდნელი დონორული დახმარება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Ekaterine Adamia</dc:creator>
  <cp:lastModifiedBy>Ketevan Goginashvili</cp:lastModifiedBy>
  <cp:revision>36</cp:revision>
  <dcterms:created xsi:type="dcterms:W3CDTF">2019-06-20T13:18:21Z</dcterms:created>
  <dcterms:modified xsi:type="dcterms:W3CDTF">2019-06-21T06:55:40Z</dcterms:modified>
</cp:coreProperties>
</file>