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6"/>
  </p:notesMasterIdLst>
  <p:sldIdLst>
    <p:sldId id="256" r:id="rId2"/>
    <p:sldId id="275" r:id="rId3"/>
    <p:sldId id="273" r:id="rId4"/>
    <p:sldId id="274" r:id="rId5"/>
    <p:sldId id="276" r:id="rId6"/>
    <p:sldId id="277" r:id="rId7"/>
    <p:sldId id="278" r:id="rId8"/>
    <p:sldId id="284" r:id="rId9"/>
    <p:sldId id="281" r:id="rId10"/>
    <p:sldId id="279" r:id="rId11"/>
    <p:sldId id="280" r:id="rId12"/>
    <p:sldId id="282" r:id="rId13"/>
    <p:sldId id="283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CCC1DA"/>
    <a:srgbClr val="FFFFCC"/>
    <a:srgbClr val="E46C0A"/>
    <a:srgbClr val="FFCC66"/>
    <a:srgbClr val="B7C4E3"/>
    <a:srgbClr val="CDD6EB"/>
    <a:srgbClr val="E3D5D9"/>
    <a:srgbClr val="E8D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4" autoAdjust="0"/>
    <p:restoredTop sz="93094" autoAdjust="0"/>
  </p:normalViewPr>
  <p:slideViewPr>
    <p:cSldViewPr snapToGrid="0">
      <p:cViewPr varScale="1">
        <p:scale>
          <a:sx n="87" d="100"/>
          <a:sy n="87" d="100"/>
        </p:scale>
        <p:origin x="-33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22-Apr-19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190" y="1658949"/>
            <a:ext cx="9048466" cy="3343700"/>
          </a:xfrm>
        </p:spPr>
        <p:txBody>
          <a:bodyPr>
            <a:normAutofit fontScale="90000"/>
          </a:bodyPr>
          <a:lstStyle/>
          <a:p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შეზღუდული 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შესაძლებლობების მქონე ქალები და გენდერული თანასწორობა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b="1" dirty="0" smtClean="0">
                <a:solidFill>
                  <a:schemeClr val="accent5">
                    <a:lumMod val="75000"/>
                  </a:schemeClr>
                </a:solidFill>
              </a:rPr>
              <a:t>23 აპრილი, 2019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8413" y="6093749"/>
            <a:ext cx="573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თამარ გაბუნია - მინისტრის </a:t>
            </a:r>
            <a:r>
              <a:rPr lang="ka-GE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მოადგ</a:t>
            </a:r>
            <a:r>
              <a:rPr lang="ka-GE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ილე</a:t>
            </a:r>
            <a:endParaRPr lang="en-US" sz="2400" b="1" i="1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სიცოცხლის მოსალოდნელი ხანგრძლივობა დაბადებისას (წელი)</a:t>
            </a:r>
            <a:endParaRPr lang="en-US" dirty="0"/>
          </a:p>
        </p:txBody>
      </p:sp>
      <p:pic>
        <p:nvPicPr>
          <p:cNvPr id="1026" name="Picture 2" descr="http://geostat.ge/cms/site_images/_newimg/demografia/28%20-%20gardacvaleba%20sicocxlis%20mosalodneli%20xangrZlivob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965" y="1983355"/>
            <a:ext cx="5891892" cy="30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04812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353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ka-GE" dirty="0"/>
              <a:t>ტუბერკულოზის </a:t>
            </a:r>
            <a:r>
              <a:rPr lang="ka-GE" dirty="0" smtClean="0"/>
              <a:t>გავრცელება </a:t>
            </a:r>
            <a:r>
              <a:rPr lang="ka-GE" dirty="0"/>
              <a:t>უბერკულოზის გავრცელება </a:t>
            </a:r>
            <a:r>
              <a:rPr lang="ka-GE" dirty="0" smtClean="0"/>
              <a:t>სქესის </a:t>
            </a:r>
            <a:r>
              <a:rPr lang="ka-GE" dirty="0"/>
              <a:t>მიხედვით </a:t>
            </a:r>
            <a:r>
              <a:rPr lang="ka-GE" dirty="0" smtClean="0"/>
              <a:t>განაწილება (%), </a:t>
            </a:r>
            <a:r>
              <a:rPr lang="ka-GE" dirty="0"/>
              <a:t>რიცხოვნობა (ათასი)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556" y="2239735"/>
            <a:ext cx="7123304" cy="2669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32581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677409"/>
            <a:ext cx="11288486" cy="1143000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შიდსის </a:t>
            </a:r>
            <a:r>
              <a:rPr lang="ka-GE" dirty="0"/>
              <a:t>შემთხვევათა რაოდენობა სიცოცხლეში </a:t>
            </a:r>
            <a:br>
              <a:rPr lang="ka-GE" dirty="0"/>
            </a:br>
            <a:r>
              <a:rPr lang="ka-GE" dirty="0"/>
              <a:t>პირველად დადგენილი დიაგნოზით </a:t>
            </a:r>
            <a:br>
              <a:rPr lang="ka-GE" dirty="0"/>
            </a:br>
            <a:r>
              <a:rPr lang="ka-GE" dirty="0"/>
              <a:t>სქესის მიხედვით განაწილება (%), რიცხოვნობა (ერთეული)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42" y="2729592"/>
            <a:ext cx="7473739" cy="25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57142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ფსიქიკური და ქცევითი აშლილობების შემთხვევები სიცოცხლეში</a:t>
            </a:r>
            <a:br>
              <a:rPr lang="ka-GE" dirty="0"/>
            </a:br>
            <a:r>
              <a:rPr lang="ka-GE" dirty="0"/>
              <a:t>პირველად დადგენილი დიაგნოზით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389" y="2057400"/>
            <a:ext cx="626745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2143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943" y="89580"/>
            <a:ext cx="10972800" cy="1143000"/>
          </a:xfrm>
        </p:spPr>
        <p:txBody>
          <a:bodyPr/>
          <a:lstStyle/>
          <a:p>
            <a:r>
              <a:rPr lang="ka-GE" dirty="0" smtClean="0"/>
              <a:t>საკანონმდებლო და ნორმატიული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942" y="1262745"/>
            <a:ext cx="10972800" cy="4525963"/>
          </a:xfrm>
        </p:spPr>
        <p:txBody>
          <a:bodyPr>
            <a:normAutofit fontScale="77500" lnSpcReduction="20000"/>
          </a:bodyPr>
          <a:lstStyle/>
          <a:p>
            <a:r>
              <a:rPr lang="ka-GE" b="1" dirty="0" smtClean="0"/>
              <a:t>ჯანმრთელობის დაცვის შესახებ კანონი (მუხლი 6):</a:t>
            </a:r>
          </a:p>
          <a:p>
            <a:pPr lvl="1"/>
            <a:r>
              <a:rPr lang="ka-GE" dirty="0"/>
              <a:t>დაუშვებელია </a:t>
            </a:r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 smtClean="0"/>
              <a:t>დისკრიმინაცია</a:t>
            </a:r>
            <a:r>
              <a:rPr lang="en-US" dirty="0" smtClean="0"/>
              <a:t> </a:t>
            </a:r>
            <a:r>
              <a:rPr lang="en-US" dirty="0" err="1"/>
              <a:t>რასის</a:t>
            </a:r>
            <a:r>
              <a:rPr lang="en-US" dirty="0"/>
              <a:t>, </a:t>
            </a:r>
            <a:r>
              <a:rPr lang="en-US" dirty="0" err="1"/>
              <a:t>კანის</a:t>
            </a:r>
            <a:r>
              <a:rPr lang="en-US" dirty="0"/>
              <a:t> </a:t>
            </a:r>
            <a:r>
              <a:rPr lang="en-US" dirty="0" err="1"/>
              <a:t>ფერის</a:t>
            </a:r>
            <a:r>
              <a:rPr lang="en-US" dirty="0"/>
              <a:t>, </a:t>
            </a:r>
            <a:r>
              <a:rPr lang="en-US" dirty="0" err="1"/>
              <a:t>ენის</a:t>
            </a:r>
            <a:r>
              <a:rPr lang="en-US" dirty="0"/>
              <a:t>, </a:t>
            </a:r>
            <a:r>
              <a:rPr lang="en-US" dirty="0" err="1"/>
              <a:t>სქესის</a:t>
            </a:r>
            <a:r>
              <a:rPr lang="en-US" dirty="0"/>
              <a:t>, </a:t>
            </a:r>
            <a:r>
              <a:rPr lang="en-US" dirty="0" err="1"/>
              <a:t>აღმსარებლობის</a:t>
            </a:r>
            <a:r>
              <a:rPr lang="en-US" dirty="0"/>
              <a:t>, </a:t>
            </a:r>
            <a:r>
              <a:rPr lang="en-US" dirty="0" err="1"/>
              <a:t>პოლიტიკური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შეხედულებების</a:t>
            </a:r>
            <a:r>
              <a:rPr lang="en-US" dirty="0"/>
              <a:t>, </a:t>
            </a:r>
            <a:r>
              <a:rPr lang="en-US" dirty="0" err="1"/>
              <a:t>ეროვნული</a:t>
            </a:r>
            <a:r>
              <a:rPr lang="en-US" dirty="0"/>
              <a:t>, </a:t>
            </a:r>
            <a:r>
              <a:rPr lang="en-US" dirty="0" err="1"/>
              <a:t>ეთნიკური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სოციალური</a:t>
            </a:r>
            <a:r>
              <a:rPr lang="en-US" dirty="0"/>
              <a:t> </a:t>
            </a:r>
            <a:r>
              <a:rPr lang="en-US" dirty="0" err="1"/>
              <a:t>კუთვნილების</a:t>
            </a:r>
            <a:r>
              <a:rPr lang="en-US" dirty="0"/>
              <a:t>, </a:t>
            </a:r>
            <a:r>
              <a:rPr lang="en-US" dirty="0" err="1"/>
              <a:t>წარმოშობის</a:t>
            </a:r>
            <a:r>
              <a:rPr lang="en-US" dirty="0"/>
              <a:t>, </a:t>
            </a:r>
            <a:r>
              <a:rPr lang="en-US" dirty="0" err="1"/>
              <a:t>ქონებრივი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წოდებრივი</a:t>
            </a:r>
            <a:r>
              <a:rPr lang="en-US" dirty="0"/>
              <a:t> </a:t>
            </a:r>
            <a:r>
              <a:rPr lang="en-US" dirty="0" err="1"/>
              <a:t>მდგომარეობის</a:t>
            </a:r>
            <a:r>
              <a:rPr lang="en-US" dirty="0"/>
              <a:t>, </a:t>
            </a:r>
            <a:r>
              <a:rPr lang="en-US" dirty="0" err="1"/>
              <a:t>საცხოვრებელი</a:t>
            </a:r>
            <a:r>
              <a:rPr lang="en-US" dirty="0"/>
              <a:t> </a:t>
            </a:r>
            <a:r>
              <a:rPr lang="en-US" dirty="0" err="1"/>
              <a:t>ადგილის</a:t>
            </a:r>
            <a:r>
              <a:rPr lang="en-US" dirty="0"/>
              <a:t>, </a:t>
            </a:r>
            <a:r>
              <a:rPr lang="en-US" dirty="0" err="1"/>
              <a:t>დაავადების</a:t>
            </a:r>
            <a:r>
              <a:rPr lang="en-US" dirty="0"/>
              <a:t>, </a:t>
            </a:r>
            <a:r>
              <a:rPr lang="en-US" dirty="0" err="1"/>
              <a:t>სექსუალური</a:t>
            </a:r>
            <a:r>
              <a:rPr lang="en-US" dirty="0"/>
              <a:t> </a:t>
            </a:r>
            <a:r>
              <a:rPr lang="en-US" dirty="0" err="1"/>
              <a:t>ორიენტაციის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პირადული</a:t>
            </a:r>
            <a:r>
              <a:rPr lang="en-US" dirty="0"/>
              <a:t> </a:t>
            </a:r>
            <a:r>
              <a:rPr lang="en-US" dirty="0" err="1"/>
              <a:t>უარყოფითი</a:t>
            </a:r>
            <a:r>
              <a:rPr lang="en-US" dirty="0"/>
              <a:t> </a:t>
            </a:r>
            <a:r>
              <a:rPr lang="ka-GE" dirty="0"/>
              <a:t>დამოკიდებულების </a:t>
            </a:r>
            <a:r>
              <a:rPr lang="en-US" dirty="0" err="1"/>
              <a:t>გამო</a:t>
            </a:r>
            <a:r>
              <a:rPr lang="en-US" dirty="0"/>
              <a:t>. </a:t>
            </a:r>
          </a:p>
          <a:p>
            <a:r>
              <a:rPr lang="en-US" b="1" dirty="0" smtClean="0"/>
              <a:t>2014-2020 </a:t>
            </a:r>
            <a:r>
              <a:rPr lang="en-US" b="1" dirty="0" err="1"/>
              <a:t>წლების</a:t>
            </a:r>
            <a:r>
              <a:rPr lang="en-US" b="1" dirty="0"/>
              <a:t> </a:t>
            </a:r>
            <a:r>
              <a:rPr lang="en-US" b="1" dirty="0" err="1"/>
              <a:t>საქართველოს</a:t>
            </a:r>
            <a:r>
              <a:rPr lang="en-US" b="1" dirty="0"/>
              <a:t> </a:t>
            </a:r>
            <a:r>
              <a:rPr lang="en-US" b="1" dirty="0" err="1"/>
              <a:t>ჯანმრთელობის</a:t>
            </a:r>
            <a:r>
              <a:rPr lang="en-US" b="1" dirty="0"/>
              <a:t> </a:t>
            </a:r>
            <a:r>
              <a:rPr lang="en-US" b="1" dirty="0" err="1"/>
              <a:t>დაცვის</a:t>
            </a:r>
            <a:r>
              <a:rPr lang="en-US" b="1" dirty="0"/>
              <a:t> </a:t>
            </a:r>
            <a:r>
              <a:rPr lang="en-US" b="1" dirty="0" err="1"/>
              <a:t>სისტემის</a:t>
            </a:r>
            <a:r>
              <a:rPr lang="en-US" b="1" dirty="0"/>
              <a:t> </a:t>
            </a:r>
            <a:r>
              <a:rPr lang="en-US" b="1" dirty="0" err="1"/>
              <a:t>სახელმწიფო</a:t>
            </a:r>
            <a:r>
              <a:rPr lang="en-US" b="1" dirty="0"/>
              <a:t> </a:t>
            </a:r>
            <a:r>
              <a:rPr lang="en-US" b="1" dirty="0" err="1" smtClean="0"/>
              <a:t>კონცეფცი</a:t>
            </a:r>
            <a:r>
              <a:rPr lang="ka-GE" b="1" dirty="0" smtClean="0"/>
              <a:t>ა</a:t>
            </a:r>
          </a:p>
          <a:p>
            <a:pPr lvl="1"/>
            <a:r>
              <a:rPr lang="en-US" dirty="0" err="1"/>
              <a:t>დედათა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ბავშვთა</a:t>
            </a:r>
            <a:r>
              <a:rPr lang="en-US" dirty="0"/>
              <a:t> </a:t>
            </a:r>
            <a:r>
              <a:rPr lang="en-US" dirty="0" err="1"/>
              <a:t>ჯანმრთელობის</a:t>
            </a:r>
            <a:r>
              <a:rPr lang="en-US" dirty="0"/>
              <a:t> </a:t>
            </a:r>
            <a:r>
              <a:rPr lang="en-US" dirty="0" err="1" smtClean="0"/>
              <a:t>ხელშეწყობა</a:t>
            </a:r>
            <a:endParaRPr lang="ka-GE" dirty="0" smtClean="0"/>
          </a:p>
          <a:p>
            <a:r>
              <a:rPr lang="en-US" b="1" dirty="0" err="1"/>
              <a:t>დედათა</a:t>
            </a:r>
            <a:r>
              <a:rPr lang="en-US" b="1" dirty="0"/>
              <a:t> </a:t>
            </a:r>
            <a:r>
              <a:rPr lang="en-US" b="1" dirty="0" err="1"/>
              <a:t>და</a:t>
            </a:r>
            <a:r>
              <a:rPr lang="en-US" b="1" dirty="0"/>
              <a:t> </a:t>
            </a:r>
            <a:r>
              <a:rPr lang="en-US" b="1" dirty="0" err="1"/>
              <a:t>ახალშობილთა</a:t>
            </a:r>
            <a:r>
              <a:rPr lang="en-US" b="1" dirty="0"/>
              <a:t> </a:t>
            </a:r>
            <a:r>
              <a:rPr lang="en-US" b="1" dirty="0" err="1"/>
              <a:t>ჯანმრთელობის</a:t>
            </a:r>
            <a:r>
              <a:rPr lang="en-US" b="1" dirty="0"/>
              <a:t> </a:t>
            </a:r>
            <a:r>
              <a:rPr lang="en-US" b="1" dirty="0" err="1"/>
              <a:t>ხელშეწყობის</a:t>
            </a:r>
            <a:r>
              <a:rPr lang="en-US" b="1" dirty="0"/>
              <a:t> 2017-2030 </a:t>
            </a:r>
            <a:r>
              <a:rPr lang="en-US" b="1" dirty="0" err="1"/>
              <a:t>წლების</a:t>
            </a:r>
            <a:r>
              <a:rPr lang="en-US" b="1" dirty="0"/>
              <a:t> </a:t>
            </a:r>
            <a:r>
              <a:rPr lang="en-US" b="1" dirty="0" err="1"/>
              <a:t>ეროვნული</a:t>
            </a:r>
            <a:r>
              <a:rPr lang="en-US" b="1" dirty="0"/>
              <a:t> </a:t>
            </a:r>
            <a:r>
              <a:rPr lang="en-US" b="1" dirty="0" err="1" smtClean="0"/>
              <a:t>სტრატეგი</a:t>
            </a:r>
            <a:r>
              <a:rPr lang="ka-GE" b="1" dirty="0" smtClean="0"/>
              <a:t>ა</a:t>
            </a:r>
            <a:endParaRPr lang="ka-GE" dirty="0" smtClean="0"/>
          </a:p>
          <a:p>
            <a:pPr lvl="1"/>
            <a:r>
              <a:rPr lang="en-US" dirty="0" err="1"/>
              <a:t>ოჯახის</a:t>
            </a:r>
            <a:r>
              <a:rPr lang="en-US" dirty="0"/>
              <a:t> </a:t>
            </a:r>
            <a:r>
              <a:rPr lang="en-US" dirty="0" err="1"/>
              <a:t>დაგეგმვის</a:t>
            </a:r>
            <a:r>
              <a:rPr lang="en-US" dirty="0"/>
              <a:t> </a:t>
            </a:r>
            <a:r>
              <a:rPr lang="ka-GE" dirty="0" smtClean="0"/>
              <a:t>და </a:t>
            </a:r>
            <a:r>
              <a:rPr lang="en-US" dirty="0" err="1"/>
              <a:t>რეპროდუქციული</a:t>
            </a:r>
            <a:r>
              <a:rPr lang="en-US" dirty="0"/>
              <a:t> </a:t>
            </a:r>
            <a:r>
              <a:rPr lang="en-US" dirty="0" err="1" smtClean="0"/>
              <a:t>ჯანმრთელობის</a:t>
            </a:r>
            <a:r>
              <a:rPr lang="ka-GE" dirty="0" smtClean="0"/>
              <a:t> სერვისებზე ხელმისაწვდომობის ზრდა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9176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ადამიანის უფლებათა დაცვის სამთავრობო სამოქმედო გეგმა </a:t>
            </a:r>
            <a:r>
              <a:rPr lang="ka-GE" dirty="0" smtClean="0"/>
              <a:t>2018-2020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x-none" sz="1800" smtClean="0"/>
              <a:t>12.10.2 სქესობრივი </a:t>
            </a:r>
            <a:r>
              <a:rPr lang="x-none" sz="1800"/>
              <a:t>და რეპროდუქციული ჯანდაცვის სერვისებზე ხელმისაწვდომობის </a:t>
            </a:r>
            <a:r>
              <a:rPr lang="x-none" sz="1800"/>
              <a:t>უზრუნველყოფა </a:t>
            </a:r>
            <a:endParaRPr lang="x-none" sz="1800" smtClean="0"/>
          </a:p>
          <a:p>
            <a:pPr lvl="1"/>
            <a:r>
              <a:rPr lang="x-none" sz="1800" i="1" smtClean="0"/>
              <a:t>12.10.2.1.ჯანდაცვისა </a:t>
            </a:r>
            <a:r>
              <a:rPr lang="x-none" sz="1800" i="1"/>
              <a:t>და ოჯახის დაგეგმვის სერვისების ინტეგრირება პირველადი ჯანდაცვის საყოველთაო პროგრამის საბაზისო პაკეტში, ასევე მოწყვლადი ჯგუფების უზრუნველყოფა კონტრაცეფციის თანამდეროვე მეთოდებით</a:t>
            </a:r>
            <a:r>
              <a:rPr lang="x-none" sz="1800" i="1"/>
              <a:t>. </a:t>
            </a:r>
            <a:endParaRPr lang="x-none" sz="1800" i="1" smtClean="0"/>
          </a:p>
          <a:p>
            <a:pPr lvl="1"/>
            <a:r>
              <a:rPr lang="x-none" sz="1800" i="1" smtClean="0"/>
              <a:t>12.10.2.2.მოზარდებზე</a:t>
            </a:r>
            <a:r>
              <a:rPr lang="x-none" sz="1800" i="1"/>
              <a:t>, შშმ, ალგბტ პირებზე ადაპტირებული სქესობრივი და რეპროდუქციული სერვისების ჩამოყალიბება და მისი ინტეგრირება პირველად </a:t>
            </a:r>
            <a:r>
              <a:rPr lang="x-none" sz="1800" i="1"/>
              <a:t>ჯანდაცვაში </a:t>
            </a:r>
            <a:endParaRPr lang="x-none" sz="1800" i="1" smtClean="0"/>
          </a:p>
          <a:p>
            <a:r>
              <a:rPr lang="x-none" sz="1800"/>
              <a:t>12.11.1საზოგადოების ცნობიერების ამაღლება რეპროდუქციულ და სქესობრივ ჯანმრთელობასა </a:t>
            </a:r>
            <a:r>
              <a:rPr lang="x-none" sz="1800"/>
              <a:t>და </a:t>
            </a:r>
            <a:r>
              <a:rPr lang="x-none" sz="1800" smtClean="0"/>
              <a:t>უფლებებზე</a:t>
            </a:r>
          </a:p>
          <a:p>
            <a:pPr lvl="1"/>
            <a:r>
              <a:rPr lang="x-none" sz="1800"/>
              <a:t>12.11.1.1. რეპროდუქციულ და სქესობრივ ჯანმრთელობასა და უფლებებზე საზოგადოების ცნობიერების ამაღლების კამპანიების წარმოება </a:t>
            </a:r>
            <a:endParaRPr lang="x-none" sz="1800" smtClean="0"/>
          </a:p>
          <a:p>
            <a:r>
              <a:rPr lang="x-none" sz="1800"/>
              <a:t>12.11.2მოზარდთა განათლება რეპროდუქციული ჯანმრთელობის </a:t>
            </a:r>
            <a:r>
              <a:rPr lang="x-none" sz="1800"/>
              <a:t>შესახებ </a:t>
            </a:r>
            <a:endParaRPr lang="x-none" sz="1800" smtClean="0"/>
          </a:p>
          <a:p>
            <a:pPr lvl="1"/>
            <a:r>
              <a:rPr lang="x-none" sz="1800"/>
              <a:t>12.11.2.1. რეპროდუქციული ჯანმრთელობისა და უფლებების შესახებ ასაკის შესაბამისი სასწავლო მასალის მომზადება და ინტეგრირება ზოგადი განათლების </a:t>
            </a:r>
            <a:r>
              <a:rPr lang="x-none" sz="1800"/>
              <a:t>სისტემაში </a:t>
            </a:r>
            <a:endParaRPr lang="x-none" sz="1800" smtClean="0"/>
          </a:p>
          <a:p>
            <a:pPr lvl="1"/>
            <a:r>
              <a:rPr lang="x-none" sz="1800" smtClean="0"/>
              <a:t>12.11.2.2.სახელმწიფო </a:t>
            </a:r>
            <a:r>
              <a:rPr lang="x-none" sz="1800"/>
              <a:t>ახალგაზრდული ბანაკების დამტკიცებულ პროგრამაში გენდერულ თანასწორობაზე და რეპროდუქციული ჯანმრთელობისა და უფლებების შესახებ ასაკის შესაბამისი სატრენინგო მოდულის მასალის გათვალისწინება</a:t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> </a:t>
            </a:r>
            <a:br>
              <a:rPr lang="x-none" sz="1800"/>
            </a:br>
            <a:endParaRPr lang="x-none" sz="1800" smtClean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7225505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საყოველთაო ჯანდაცვა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a-GE" u="sng" dirty="0"/>
              <a:t>შეზღუდული შესაძლებლობის მქონე 18 წლამდე ასაკის ბავშვები და მკვეთრად გამოხატული შშმ პირები სარგებლობენ საქართველოს მთავრობის 2013 წლის 21 თებერვლის №36 დადგენილებით დამტკიცებული „საყოველთაო ჯანმრთელობის დაცვის სახელმწიფო პროგრამით“ </a:t>
            </a:r>
            <a:endParaRPr lang="ka-GE" u="sng" dirty="0" smtClean="0"/>
          </a:p>
          <a:p>
            <a:r>
              <a:rPr lang="en-US" b="1" dirty="0" err="1" smtClean="0"/>
              <a:t>ამბულატორიული</a:t>
            </a:r>
            <a:r>
              <a:rPr lang="en-US" b="1" dirty="0" smtClean="0"/>
              <a:t> </a:t>
            </a:r>
            <a:r>
              <a:rPr lang="en-US" b="1" dirty="0" err="1" smtClean="0"/>
              <a:t>მომსახურება</a:t>
            </a:r>
            <a:endParaRPr lang="ka-GE" b="1" dirty="0" smtClean="0"/>
          </a:p>
          <a:p>
            <a:r>
              <a:rPr lang="en-US" dirty="0" smtClean="0"/>
              <a:t> </a:t>
            </a:r>
            <a:r>
              <a:rPr lang="en-US" b="1" dirty="0" err="1"/>
              <a:t>სტაციონარული</a:t>
            </a:r>
            <a:r>
              <a:rPr lang="en-US" b="1" dirty="0"/>
              <a:t> </a:t>
            </a:r>
            <a:r>
              <a:rPr lang="en-US" b="1" dirty="0" err="1"/>
              <a:t>მომსახურება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გადაუდებელი</a:t>
            </a:r>
            <a:r>
              <a:rPr lang="en-US" dirty="0"/>
              <a:t> </a:t>
            </a:r>
            <a:r>
              <a:rPr lang="en-US" dirty="0" err="1"/>
              <a:t>სტაციონარული</a:t>
            </a:r>
            <a:r>
              <a:rPr lang="en-US" dirty="0"/>
              <a:t> </a:t>
            </a:r>
            <a:r>
              <a:rPr lang="en-US" dirty="0" err="1"/>
              <a:t>მომსახურება</a:t>
            </a:r>
            <a:r>
              <a:rPr lang="en-US" dirty="0"/>
              <a:t>, 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, </a:t>
            </a:r>
            <a:r>
              <a:rPr lang="en-US" dirty="0" err="1"/>
              <a:t>ინფექციურ</a:t>
            </a:r>
            <a:r>
              <a:rPr lang="en-US" dirty="0"/>
              <a:t> </a:t>
            </a:r>
            <a:r>
              <a:rPr lang="en-US" dirty="0" err="1"/>
              <a:t>დაავადებებთან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ინკურაბელური</a:t>
            </a:r>
            <a:r>
              <a:rPr lang="en-US" dirty="0"/>
              <a:t> </a:t>
            </a:r>
            <a:r>
              <a:rPr lang="en-US" dirty="0" err="1"/>
              <a:t>პაციენტების</a:t>
            </a:r>
            <a:r>
              <a:rPr lang="en-US" dirty="0"/>
              <a:t> </a:t>
            </a:r>
            <a:r>
              <a:rPr lang="en-US" dirty="0" err="1"/>
              <a:t>პალიატიურ</a:t>
            </a:r>
            <a:r>
              <a:rPr lang="en-US" dirty="0"/>
              <a:t> </a:t>
            </a:r>
            <a:r>
              <a:rPr lang="en-US" dirty="0" err="1"/>
              <a:t>მზრუნველობასთან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ჰოსპიტალიზაცია</a:t>
            </a:r>
            <a:r>
              <a:rPr lang="en-US" dirty="0"/>
              <a:t>, </a:t>
            </a:r>
            <a:r>
              <a:rPr lang="en-US" dirty="0" err="1"/>
              <a:t>გართულებულ</a:t>
            </a:r>
            <a:r>
              <a:rPr lang="en-US" dirty="0"/>
              <a:t> </a:t>
            </a:r>
            <a:r>
              <a:rPr lang="en-US" dirty="0" err="1"/>
              <a:t>ორსულობასთან</a:t>
            </a:r>
            <a:r>
              <a:rPr lang="en-US" dirty="0"/>
              <a:t>, </a:t>
            </a:r>
            <a:r>
              <a:rPr lang="en-US" dirty="0" err="1"/>
              <a:t>მშობიარობასა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ლოგინობის</a:t>
            </a:r>
            <a:r>
              <a:rPr lang="en-US" dirty="0"/>
              <a:t> </a:t>
            </a:r>
            <a:r>
              <a:rPr lang="en-US" dirty="0" err="1"/>
              <a:t>ხანასთან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ჰოსპიტალიზაცია</a:t>
            </a:r>
            <a:endParaRPr lang="en-US" dirty="0"/>
          </a:p>
          <a:p>
            <a:pPr lvl="0"/>
            <a:r>
              <a:rPr lang="en-US" dirty="0" err="1"/>
              <a:t>გეგმური</a:t>
            </a:r>
            <a:r>
              <a:rPr lang="en-US" dirty="0"/>
              <a:t> </a:t>
            </a:r>
            <a:r>
              <a:rPr lang="en-US" dirty="0" err="1"/>
              <a:t>ქირურგიული</a:t>
            </a:r>
            <a:r>
              <a:rPr lang="en-US" dirty="0"/>
              <a:t> </a:t>
            </a:r>
            <a:r>
              <a:rPr lang="en-US" dirty="0" err="1"/>
              <a:t>ოპერაციები</a:t>
            </a:r>
            <a:r>
              <a:rPr lang="en-US" dirty="0"/>
              <a:t> (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, </a:t>
            </a:r>
            <a:r>
              <a:rPr lang="en-US" dirty="0" err="1"/>
              <a:t>დღის</a:t>
            </a:r>
            <a:r>
              <a:rPr lang="en-US" dirty="0"/>
              <a:t> </a:t>
            </a:r>
            <a:r>
              <a:rPr lang="en-US" dirty="0" err="1"/>
              <a:t>სტაციონარი</a:t>
            </a:r>
            <a:r>
              <a:rPr lang="en-US" dirty="0"/>
              <a:t>), </a:t>
            </a:r>
            <a:r>
              <a:rPr lang="en-US" dirty="0" err="1"/>
              <a:t>ასევე</a:t>
            </a:r>
            <a:r>
              <a:rPr lang="en-US" dirty="0"/>
              <a:t> </a:t>
            </a:r>
            <a:r>
              <a:rPr lang="en-US" dirty="0" err="1"/>
              <a:t>გეგმურ</a:t>
            </a:r>
            <a:r>
              <a:rPr lang="en-US" dirty="0"/>
              <a:t> </a:t>
            </a:r>
            <a:r>
              <a:rPr lang="en-US" dirty="0" err="1"/>
              <a:t>ქირურგიულ</a:t>
            </a:r>
            <a:r>
              <a:rPr lang="en-US" dirty="0"/>
              <a:t> </a:t>
            </a:r>
            <a:r>
              <a:rPr lang="en-US" dirty="0" err="1"/>
              <a:t>ჰოსპიტალიზაციასთან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წინასაოპერაციო</a:t>
            </a:r>
            <a:r>
              <a:rPr lang="en-US" dirty="0"/>
              <a:t>,  </a:t>
            </a:r>
            <a:r>
              <a:rPr lang="en-US" dirty="0" err="1"/>
              <a:t>ოპერაციის</a:t>
            </a:r>
            <a:r>
              <a:rPr lang="en-US" dirty="0"/>
              <a:t> </a:t>
            </a:r>
            <a:r>
              <a:rPr lang="en-US" dirty="0" err="1"/>
              <a:t>მსვლელობისას</a:t>
            </a:r>
            <a:r>
              <a:rPr lang="en-US" dirty="0"/>
              <a:t> </a:t>
            </a:r>
            <a:r>
              <a:rPr lang="en-US" dirty="0" err="1"/>
              <a:t>განხორციელებული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პოსტოპერაციული</a:t>
            </a:r>
            <a:r>
              <a:rPr lang="en-US" dirty="0"/>
              <a:t> </a:t>
            </a:r>
            <a:r>
              <a:rPr lang="en-US" dirty="0" err="1"/>
              <a:t>პერიოდის</a:t>
            </a:r>
            <a:r>
              <a:rPr lang="en-US" dirty="0"/>
              <a:t>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ტიპის</a:t>
            </a:r>
            <a:r>
              <a:rPr lang="en-US" dirty="0"/>
              <a:t> </a:t>
            </a:r>
            <a:r>
              <a:rPr lang="en-US" dirty="0" err="1"/>
              <a:t>ლაბორატორიული</a:t>
            </a:r>
            <a:r>
              <a:rPr lang="en-US" dirty="0"/>
              <a:t>, </a:t>
            </a:r>
            <a:r>
              <a:rPr lang="en-US" dirty="0" err="1"/>
              <a:t>ინსტრუმენტული</a:t>
            </a:r>
            <a:r>
              <a:rPr lang="en-US" dirty="0"/>
              <a:t> </a:t>
            </a:r>
            <a:r>
              <a:rPr lang="en-US" dirty="0" err="1"/>
              <a:t>გამოკვლევები</a:t>
            </a:r>
            <a:r>
              <a:rPr lang="en-US" dirty="0"/>
              <a:t> - </a:t>
            </a:r>
          </a:p>
          <a:p>
            <a:pPr lvl="0"/>
            <a:r>
              <a:rPr lang="en-US" dirty="0" err="1"/>
              <a:t>ონკოლოგიურ</a:t>
            </a:r>
            <a:r>
              <a:rPr lang="en-US" dirty="0"/>
              <a:t> </a:t>
            </a:r>
            <a:r>
              <a:rPr lang="en-US" dirty="0" err="1"/>
              <a:t>პაციენტთა</a:t>
            </a:r>
            <a:r>
              <a:rPr lang="en-US" dirty="0"/>
              <a:t> </a:t>
            </a:r>
            <a:r>
              <a:rPr lang="en-US" dirty="0" err="1"/>
              <a:t>მკურნალობა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დიაგნოსტიკა</a:t>
            </a:r>
            <a:r>
              <a:rPr lang="en-US" dirty="0"/>
              <a:t>, </a:t>
            </a:r>
            <a:r>
              <a:rPr lang="en-US" dirty="0" err="1"/>
              <a:t>კერძოდ</a:t>
            </a:r>
            <a:r>
              <a:rPr lang="en-US" dirty="0"/>
              <a:t>, </a:t>
            </a:r>
            <a:r>
              <a:rPr lang="en-US" dirty="0" err="1"/>
              <a:t>ქიმიოთერაპია</a:t>
            </a:r>
            <a:r>
              <a:rPr lang="en-US" dirty="0"/>
              <a:t>, </a:t>
            </a:r>
            <a:r>
              <a:rPr lang="en-US" dirty="0" err="1"/>
              <a:t>ჰორმონოთერაპია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სხივური</a:t>
            </a:r>
            <a:r>
              <a:rPr lang="en-US" dirty="0"/>
              <a:t> </a:t>
            </a:r>
            <a:r>
              <a:rPr lang="en-US" dirty="0" err="1"/>
              <a:t>თერაპია</a:t>
            </a:r>
            <a:r>
              <a:rPr lang="en-US" dirty="0"/>
              <a:t>, </a:t>
            </a:r>
            <a:r>
              <a:rPr lang="en-US" dirty="0" err="1"/>
              <a:t>აგრეთვე</a:t>
            </a:r>
            <a:r>
              <a:rPr lang="en-US" dirty="0"/>
              <a:t>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en-US" dirty="0" err="1"/>
              <a:t>პროცედურებთან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გამოკვლევები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მედიკამენტები</a:t>
            </a:r>
            <a:r>
              <a:rPr lang="en-US" dirty="0"/>
              <a:t>  –</a:t>
            </a:r>
          </a:p>
          <a:p>
            <a:pPr lvl="0"/>
            <a:r>
              <a:rPr lang="en-US" dirty="0" err="1"/>
              <a:t>მშობიარობა</a:t>
            </a:r>
            <a:r>
              <a:rPr lang="en-US" dirty="0"/>
              <a:t> (</a:t>
            </a:r>
            <a:r>
              <a:rPr lang="en-US" dirty="0" err="1"/>
              <a:t>საკეისრო</a:t>
            </a:r>
            <a:r>
              <a:rPr lang="en-US" dirty="0"/>
              <a:t> </a:t>
            </a:r>
            <a:r>
              <a:rPr lang="en-US" dirty="0" err="1"/>
              <a:t>კვეთის</a:t>
            </a:r>
            <a:r>
              <a:rPr lang="en-US" dirty="0"/>
              <a:t> </a:t>
            </a:r>
            <a:r>
              <a:rPr lang="en-US" dirty="0" err="1"/>
              <a:t>ჩათვლით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21877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ვერტიკალური პროგრამები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დედათა და ბავშვთა ჯანმრთელობა</a:t>
            </a:r>
          </a:p>
          <a:p>
            <a:pPr lvl="1"/>
            <a:r>
              <a:rPr lang="en-US" dirty="0" err="1"/>
              <a:t>ანტენატალური</a:t>
            </a:r>
            <a:r>
              <a:rPr lang="en-US" dirty="0"/>
              <a:t> </a:t>
            </a:r>
            <a:r>
              <a:rPr lang="en-US" dirty="0" err="1" smtClean="0"/>
              <a:t>მეთვალყურეობა</a:t>
            </a:r>
            <a:r>
              <a:rPr lang="ka-GE" dirty="0" smtClean="0"/>
              <a:t> - 8 ვიზიტი</a:t>
            </a:r>
          </a:p>
          <a:p>
            <a:pPr lvl="1"/>
            <a:r>
              <a:rPr lang="en-US" dirty="0" err="1" smtClean="0"/>
              <a:t>ორსულებში</a:t>
            </a:r>
            <a:r>
              <a:rPr lang="en-US" dirty="0" smtClean="0"/>
              <a:t> </a:t>
            </a:r>
            <a:r>
              <a:rPr lang="en-US" dirty="0"/>
              <a:t>В </a:t>
            </a:r>
            <a:r>
              <a:rPr lang="en-US" dirty="0" err="1"/>
              <a:t>და</a:t>
            </a:r>
            <a:r>
              <a:rPr lang="en-US" dirty="0"/>
              <a:t> С </a:t>
            </a:r>
            <a:r>
              <a:rPr lang="en-US" dirty="0" err="1"/>
              <a:t>ჰეპატიტების</a:t>
            </a:r>
            <a:r>
              <a:rPr lang="en-US" dirty="0"/>
              <a:t>, </a:t>
            </a:r>
            <a:r>
              <a:rPr lang="en-US" dirty="0" err="1"/>
              <a:t>აივ-ინფექცია</a:t>
            </a:r>
            <a:r>
              <a:rPr lang="en-US" dirty="0"/>
              <a:t>/</a:t>
            </a:r>
            <a:r>
              <a:rPr lang="en-US" dirty="0" err="1"/>
              <a:t>შიდსის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სიფილისის</a:t>
            </a:r>
            <a:r>
              <a:rPr lang="en-US" dirty="0"/>
              <a:t> </a:t>
            </a:r>
            <a:r>
              <a:rPr lang="en-US" dirty="0" err="1"/>
              <a:t>განსაზღვრისა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დედიდან</a:t>
            </a:r>
            <a:r>
              <a:rPr lang="en-US" dirty="0"/>
              <a:t> </a:t>
            </a:r>
            <a:r>
              <a:rPr lang="en-US" dirty="0" err="1"/>
              <a:t>შვილზე</a:t>
            </a:r>
            <a:r>
              <a:rPr lang="en-US" dirty="0"/>
              <a:t> В </a:t>
            </a:r>
            <a:r>
              <a:rPr lang="en-US" dirty="0" err="1"/>
              <a:t>ჰეპატიტის</a:t>
            </a:r>
            <a:r>
              <a:rPr lang="en-US" dirty="0"/>
              <a:t> </a:t>
            </a:r>
            <a:r>
              <a:rPr lang="en-US" dirty="0" err="1"/>
              <a:t>გადაცემის</a:t>
            </a:r>
            <a:r>
              <a:rPr lang="en-US" dirty="0"/>
              <a:t> </a:t>
            </a:r>
            <a:r>
              <a:rPr lang="en-US" dirty="0" err="1"/>
              <a:t>პრევენციის</a:t>
            </a:r>
            <a:r>
              <a:rPr lang="en-US" dirty="0"/>
              <a:t> </a:t>
            </a:r>
            <a:r>
              <a:rPr lang="en-US" dirty="0" err="1" smtClean="0"/>
              <a:t>უზრუნველყოფა</a:t>
            </a:r>
            <a:endParaRPr lang="ka-GE" dirty="0" smtClean="0"/>
          </a:p>
          <a:p>
            <a:pPr lvl="1"/>
            <a:r>
              <a:rPr lang="en-US" dirty="0" err="1"/>
              <a:t>ორსულთა</a:t>
            </a:r>
            <a:r>
              <a:rPr lang="en-US" dirty="0"/>
              <a:t> </a:t>
            </a:r>
            <a:r>
              <a:rPr lang="en-US" dirty="0" err="1"/>
              <a:t>უზრუნველყოფას</a:t>
            </a:r>
            <a:r>
              <a:rPr lang="en-US" dirty="0"/>
              <a:t> </a:t>
            </a:r>
            <a:r>
              <a:rPr lang="en-US" dirty="0" err="1"/>
              <a:t>ფოლიუმის</a:t>
            </a:r>
            <a:r>
              <a:rPr lang="en-US" dirty="0"/>
              <a:t> </a:t>
            </a:r>
            <a:r>
              <a:rPr lang="en-US" dirty="0" err="1" smtClean="0"/>
              <a:t>მჟავით</a:t>
            </a:r>
            <a:r>
              <a:rPr lang="ka-GE" dirty="0"/>
              <a:t> </a:t>
            </a:r>
            <a:r>
              <a:rPr lang="ka-GE" dirty="0" smtClean="0"/>
              <a:t>და </a:t>
            </a:r>
            <a:r>
              <a:rPr lang="en-US" dirty="0" err="1"/>
              <a:t>რკინადეფიციტური</a:t>
            </a:r>
            <a:r>
              <a:rPr lang="en-US" dirty="0"/>
              <a:t> </a:t>
            </a:r>
            <a:r>
              <a:rPr lang="en-US" dirty="0" err="1"/>
              <a:t>ანემიის</a:t>
            </a:r>
            <a:r>
              <a:rPr lang="en-US" dirty="0"/>
              <a:t> </a:t>
            </a:r>
            <a:r>
              <a:rPr lang="ka-GE" dirty="0" smtClean="0"/>
              <a:t>დროს</a:t>
            </a:r>
            <a:r>
              <a:rPr lang="en-US" dirty="0" smtClean="0"/>
              <a:t> </a:t>
            </a:r>
            <a:r>
              <a:rPr lang="en-US" dirty="0" err="1"/>
              <a:t>რკინის</a:t>
            </a:r>
            <a:r>
              <a:rPr lang="en-US" dirty="0"/>
              <a:t> </a:t>
            </a:r>
            <a:r>
              <a:rPr lang="en-US" dirty="0" err="1" smtClean="0"/>
              <a:t>პრეპარატებით</a:t>
            </a:r>
            <a:endParaRPr lang="ka-GE" dirty="0" smtClean="0"/>
          </a:p>
          <a:p>
            <a:pPr lvl="1"/>
            <a:r>
              <a:rPr lang="en-US" dirty="0" err="1"/>
              <a:t>ორსულთა</a:t>
            </a:r>
            <a:r>
              <a:rPr lang="en-US" dirty="0"/>
              <a:t> </a:t>
            </a:r>
            <a:r>
              <a:rPr lang="en-US" dirty="0" err="1"/>
              <a:t>სიფილისის</a:t>
            </a:r>
            <a:r>
              <a:rPr lang="en-US" dirty="0"/>
              <a:t> </a:t>
            </a:r>
            <a:r>
              <a:rPr lang="en-US" dirty="0" err="1" smtClean="0"/>
              <a:t>დიაგნოსტიკა</a:t>
            </a:r>
            <a:r>
              <a:rPr lang="ka-GE" dirty="0" smtClean="0"/>
              <a:t> და მკურნალობა</a:t>
            </a:r>
          </a:p>
          <a:p>
            <a:r>
              <a:rPr lang="ka-GE" dirty="0" smtClean="0"/>
              <a:t>აივ-ინფექცია/შიდსი, ტუბერკულოზი, ნარკომანიით დაავადებულთა მკურნალობა</a:t>
            </a:r>
          </a:p>
          <a:p>
            <a:r>
              <a:rPr lang="ka-GE" dirty="0" smtClean="0"/>
              <a:t>დაავადებათა ადრეული გამოვლენა და სკრინინგი - კიბოს სკრინინგი</a:t>
            </a:r>
          </a:p>
          <a:p>
            <a:r>
              <a:rPr lang="en-US" dirty="0" smtClean="0"/>
              <a:t>C </a:t>
            </a:r>
            <a:r>
              <a:rPr lang="ka-GE" dirty="0" smtClean="0"/>
              <a:t>ჰეპატიტი</a:t>
            </a:r>
          </a:p>
          <a:p>
            <a:r>
              <a:rPr lang="ka-GE" dirty="0" smtClean="0"/>
              <a:t>....</a:t>
            </a:r>
          </a:p>
          <a:p>
            <a:r>
              <a:rPr lang="ka-GE" dirty="0" smtClean="0"/>
              <a:t>მომსახურების ხარჯები, რომლებიც </a:t>
            </a:r>
            <a:r>
              <a:rPr lang="ka-GE" dirty="0"/>
              <a:t>არ იფარება სახელმწიფო პროგრამის ფარგლებში, განიხილება </a:t>
            </a:r>
            <a:r>
              <a:rPr lang="en-US" dirty="0"/>
              <a:t>,,</a:t>
            </a:r>
            <a:r>
              <a:rPr lang="en-US" dirty="0" err="1"/>
              <a:t>რეფერალური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 smtClean="0"/>
              <a:t>”</a:t>
            </a:r>
            <a:r>
              <a:rPr lang="ka-GE" dirty="0" smtClean="0"/>
              <a:t> პროგრამით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2068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ინფრასტრუქტურული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/>
              <a:t>სტაციონარული დაწესებულების სანებართვო პირობები მოიცავს </a:t>
            </a:r>
            <a:r>
              <a:rPr lang="en-US" dirty="0" err="1"/>
              <a:t>პირობებს</a:t>
            </a:r>
            <a:r>
              <a:rPr lang="en-US" dirty="0"/>
              <a:t> </a:t>
            </a:r>
            <a:r>
              <a:rPr lang="en-US" dirty="0" err="1"/>
              <a:t>შეზღუდული</a:t>
            </a:r>
            <a:r>
              <a:rPr lang="en-US" dirty="0"/>
              <a:t> </a:t>
            </a:r>
            <a:r>
              <a:rPr lang="en-US" dirty="0" err="1"/>
              <a:t>შესაძლებლობის</a:t>
            </a:r>
            <a:r>
              <a:rPr lang="en-US" dirty="0"/>
              <a:t> </a:t>
            </a:r>
            <a:r>
              <a:rPr lang="en-US" dirty="0" err="1"/>
              <a:t>მქონე</a:t>
            </a:r>
            <a:r>
              <a:rPr lang="en-US" dirty="0"/>
              <a:t> </a:t>
            </a:r>
            <a:r>
              <a:rPr lang="en-US" dirty="0" err="1"/>
              <a:t>პირთა</a:t>
            </a:r>
            <a:r>
              <a:rPr lang="en-US" dirty="0"/>
              <a:t> </a:t>
            </a:r>
            <a:r>
              <a:rPr lang="en-US" dirty="0" err="1"/>
              <a:t>უსაფრთხო</a:t>
            </a:r>
            <a:r>
              <a:rPr lang="en-US" dirty="0"/>
              <a:t> </a:t>
            </a:r>
            <a:r>
              <a:rPr lang="en-US" dirty="0" err="1"/>
              <a:t>გადაადგილების</a:t>
            </a:r>
            <a:r>
              <a:rPr lang="ka-GE" dirty="0"/>
              <a:t> </a:t>
            </a:r>
            <a:r>
              <a:rPr lang="ka-GE" dirty="0" smtClean="0"/>
              <a:t>კუთხით (საქართველოს მთავრობის 2010 წლის 385 დადგენილება)</a:t>
            </a:r>
          </a:p>
          <a:p>
            <a:r>
              <a:rPr lang="ka-GE" dirty="0" smtClean="0"/>
              <a:t>შშმ პირთა </a:t>
            </a:r>
            <a:r>
              <a:rPr lang="en-US" dirty="0" err="1"/>
              <a:t>გადაადგილების</a:t>
            </a:r>
            <a:r>
              <a:rPr lang="en-US" dirty="0"/>
              <a:t> </a:t>
            </a:r>
            <a:r>
              <a:rPr lang="en-US" dirty="0" err="1"/>
              <a:t>პირობები</a:t>
            </a:r>
            <a:r>
              <a:rPr lang="en-US" dirty="0"/>
              <a:t> </a:t>
            </a:r>
            <a:r>
              <a:rPr lang="ka-GE" dirty="0"/>
              <a:t>გათვალისწინებულია </a:t>
            </a:r>
            <a:r>
              <a:rPr lang="en-US" dirty="0" err="1"/>
              <a:t>ამბულატორიული</a:t>
            </a:r>
            <a:r>
              <a:rPr lang="en-US" dirty="0"/>
              <a:t> </a:t>
            </a:r>
            <a:r>
              <a:rPr lang="en-US" dirty="0" err="1"/>
              <a:t>სერვისის</a:t>
            </a:r>
            <a:r>
              <a:rPr lang="en-US" dirty="0"/>
              <a:t> </a:t>
            </a:r>
            <a:r>
              <a:rPr lang="en-US" dirty="0" err="1" smtClean="0"/>
              <a:t>წარმოებისას</a:t>
            </a:r>
            <a:r>
              <a:rPr lang="ka-GE" dirty="0" smtClean="0"/>
              <a:t> (2010 წლისN359 დადგენილება, მინისტრის 2013 წლის N01-25/ნ ბრძანება)</a:t>
            </a:r>
          </a:p>
          <a:p>
            <a:r>
              <a:rPr lang="ka-GE" dirty="0"/>
              <a:t>სამედიცინო დაწესებულებები, რომლებიც საქმიანობენ სალიცენზიო/სანებართვო/მაღალი რისკის შემცველი საქმიანობების შეტყობინების რეჟიმში, ასევე, პჯდ დაწესებულებები უზრუნველყოფენ მარეგულირებელი დოკუმენტებით განსაზღვრულ მოთხოვნას </a:t>
            </a:r>
            <a:r>
              <a:rPr lang="x-none"/>
              <a:t>შეზღუდული შესაძლებლობის მქონე პირთა უსაფრთხო გადაადგილებ</a:t>
            </a:r>
            <a:r>
              <a:rPr lang="ka-GE" dirty="0"/>
              <a:t>ა</a:t>
            </a:r>
            <a:r>
              <a:rPr lang="x-none"/>
              <a:t>ს</a:t>
            </a:r>
            <a:r>
              <a:rPr lang="ka-GE" dirty="0"/>
              <a:t>თან </a:t>
            </a:r>
            <a:r>
              <a:rPr lang="ka-GE" dirty="0" smtClean="0"/>
              <a:t>დაკავშირებით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3353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არქიტექტურულ-გეგმარებითი ხასიათის </a:t>
            </a:r>
            <a:r>
              <a:rPr lang="ka-GE" dirty="0" smtClean="0"/>
              <a:t>მოთხოვნები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შენობის შეზღუდული შესაძლებლობის მქონე პირთა მიმართ </a:t>
            </a:r>
            <a:r>
              <a:rPr lang="ka-GE" dirty="0" smtClean="0"/>
              <a:t>ადაპტაციისათვის განსაზღვრულია</a:t>
            </a:r>
            <a:r>
              <a:rPr lang="ka-GE" dirty="0"/>
              <a:t> „შეზღუდული შესაძლებლობის მქონე პირებისათვის სივრცის მოწყობისა და არქიტექტურული და გეგმარებითი ელემენტების ტექნიკური რეგლამენტის დამტკიცების თაობაზე“ საქართველოს მთავრობის 2014 წლის 6 იანვრის №41 </a:t>
            </a:r>
            <a:r>
              <a:rPr lang="ka-GE" dirty="0" smtClean="0"/>
              <a:t>დადგენილებით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93741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აბორტები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/>
              <a:t>კანონმდებლობით </a:t>
            </a:r>
            <a:r>
              <a:rPr lang="en-GB" dirty="0" err="1"/>
              <a:t>ორსულობის</a:t>
            </a:r>
            <a:r>
              <a:rPr lang="en-GB" dirty="0"/>
              <a:t> </a:t>
            </a:r>
            <a:r>
              <a:rPr lang="en-GB" dirty="0" err="1"/>
              <a:t>ხელოვნური</a:t>
            </a:r>
            <a:r>
              <a:rPr lang="en-GB" dirty="0"/>
              <a:t> </a:t>
            </a:r>
            <a:r>
              <a:rPr lang="en-GB" dirty="0" err="1"/>
              <a:t>შეწყვეტა</a:t>
            </a:r>
            <a:r>
              <a:rPr lang="ka-GE" dirty="0"/>
              <a:t> (აბორტი) </a:t>
            </a:r>
            <a:r>
              <a:rPr lang="en-GB" dirty="0" err="1"/>
              <a:t>ხორციელდება</a:t>
            </a:r>
            <a:r>
              <a:rPr lang="en-GB" dirty="0"/>
              <a:t>: ა) </a:t>
            </a:r>
            <a:r>
              <a:rPr lang="en-GB" dirty="0" err="1"/>
              <a:t>ნებაყოფლ</a:t>
            </a:r>
            <a:r>
              <a:rPr lang="ka-GE" dirty="0"/>
              <a:t>ო</a:t>
            </a:r>
            <a:r>
              <a:rPr lang="en-GB" dirty="0" err="1"/>
              <a:t>ბით</a:t>
            </a:r>
            <a:r>
              <a:rPr lang="en-GB" dirty="0"/>
              <a:t> (</a:t>
            </a:r>
            <a:r>
              <a:rPr lang="en-GB" dirty="0" err="1"/>
              <a:t>ქალის</a:t>
            </a:r>
            <a:r>
              <a:rPr lang="en-GB" dirty="0"/>
              <a:t> </a:t>
            </a:r>
            <a:r>
              <a:rPr lang="en-GB" dirty="0" err="1"/>
              <a:t>მოთხოვნის</a:t>
            </a:r>
            <a:r>
              <a:rPr lang="en-GB" dirty="0"/>
              <a:t> </a:t>
            </a:r>
            <a:r>
              <a:rPr lang="en-GB" dirty="0" err="1"/>
              <a:t>საფუძველზე</a:t>
            </a:r>
            <a:r>
              <a:rPr lang="en-GB" dirty="0"/>
              <a:t>) </a:t>
            </a:r>
            <a:r>
              <a:rPr lang="en-GB" dirty="0" err="1"/>
              <a:t>ორსულობის</a:t>
            </a:r>
            <a:r>
              <a:rPr lang="en-GB" dirty="0"/>
              <a:t> 12 </a:t>
            </a:r>
            <a:r>
              <a:rPr lang="en-GB" dirty="0" err="1"/>
              <a:t>კვირამდე</a:t>
            </a:r>
            <a:r>
              <a:rPr lang="en-GB" dirty="0"/>
              <a:t> (</a:t>
            </a:r>
            <a:r>
              <a:rPr lang="en-GB" dirty="0" err="1"/>
              <a:t>ჩათვლით</a:t>
            </a:r>
            <a:r>
              <a:rPr lang="en-GB" dirty="0"/>
              <a:t>);</a:t>
            </a:r>
            <a:r>
              <a:rPr lang="ka-GE" dirty="0"/>
              <a:t>   </a:t>
            </a:r>
            <a:r>
              <a:rPr lang="en-GB" dirty="0"/>
              <a:t>ბ) </a:t>
            </a:r>
            <a:r>
              <a:rPr lang="en-GB" dirty="0" err="1"/>
              <a:t>სამედიცინო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სოციალური</a:t>
            </a:r>
            <a:r>
              <a:rPr lang="en-GB" dirty="0"/>
              <a:t> </a:t>
            </a:r>
            <a:r>
              <a:rPr lang="en-GB" dirty="0" err="1"/>
              <a:t>ჩვენებების</a:t>
            </a:r>
            <a:r>
              <a:rPr lang="en-GB" dirty="0"/>
              <a:t> </a:t>
            </a:r>
            <a:r>
              <a:rPr lang="en-GB" dirty="0" err="1"/>
              <a:t>შესაბამისად</a:t>
            </a:r>
            <a:r>
              <a:rPr lang="en-GB" dirty="0"/>
              <a:t> </a:t>
            </a:r>
            <a:r>
              <a:rPr lang="en-GB" dirty="0" err="1"/>
              <a:t>ორსულობის</a:t>
            </a:r>
            <a:r>
              <a:rPr lang="en-GB" dirty="0"/>
              <a:t> 12-დან  22 </a:t>
            </a:r>
            <a:r>
              <a:rPr lang="en-GB" dirty="0" err="1"/>
              <a:t>კვირამდე</a:t>
            </a:r>
            <a:r>
              <a:rPr lang="en-GB" dirty="0"/>
              <a:t>.</a:t>
            </a:r>
            <a:r>
              <a:rPr lang="en-GB" b="1" dirty="0"/>
              <a:t> </a:t>
            </a:r>
            <a:endParaRPr lang="en-US" b="1" dirty="0"/>
          </a:p>
          <a:p>
            <a:r>
              <a:rPr lang="en-US" dirty="0"/>
              <a:t>12 </a:t>
            </a:r>
            <a:r>
              <a:rPr lang="en-US" dirty="0" err="1"/>
              <a:t>კვირამდე</a:t>
            </a:r>
            <a:r>
              <a:rPr lang="en-US" dirty="0"/>
              <a:t> (</a:t>
            </a:r>
            <a:r>
              <a:rPr lang="en-US" dirty="0" err="1"/>
              <a:t>ჩათვლით</a:t>
            </a:r>
            <a:r>
              <a:rPr lang="en-US" dirty="0"/>
              <a:t>) </a:t>
            </a:r>
            <a:r>
              <a:rPr lang="en-US" dirty="0" err="1"/>
              <a:t>ვადის</a:t>
            </a:r>
            <a:r>
              <a:rPr lang="en-US" dirty="0"/>
              <a:t> </a:t>
            </a:r>
            <a:r>
              <a:rPr lang="en-US" dirty="0" err="1"/>
              <a:t>ორსულობის</a:t>
            </a:r>
            <a:r>
              <a:rPr lang="en-US" dirty="0"/>
              <a:t> </a:t>
            </a:r>
            <a:r>
              <a:rPr lang="en-US" dirty="0" err="1"/>
              <a:t>ნებაყოფლობითი</a:t>
            </a:r>
            <a:r>
              <a:rPr lang="en-US" dirty="0"/>
              <a:t> </a:t>
            </a:r>
            <a:r>
              <a:rPr lang="en-US" dirty="0" err="1"/>
              <a:t>შეწყვეტა</a:t>
            </a:r>
            <a:r>
              <a:rPr lang="en-US" dirty="0"/>
              <a:t> </a:t>
            </a:r>
            <a:r>
              <a:rPr lang="en-US" dirty="0" err="1"/>
              <a:t>ნებადართულია</a:t>
            </a:r>
            <a:r>
              <a:rPr lang="en-US" dirty="0"/>
              <a:t>, </a:t>
            </a:r>
            <a:r>
              <a:rPr lang="en-US" dirty="0" err="1"/>
              <a:t>თუ</a:t>
            </a:r>
            <a:r>
              <a:rPr lang="en-US" dirty="0"/>
              <a:t> </a:t>
            </a:r>
            <a:r>
              <a:rPr lang="en-US" dirty="0" err="1"/>
              <a:t>ორსულს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დაწესებულებაში</a:t>
            </a:r>
            <a:r>
              <a:rPr lang="en-US" dirty="0"/>
              <a:t> </a:t>
            </a:r>
            <a:r>
              <a:rPr lang="en-US" dirty="0" err="1"/>
              <a:t>ჩაუტარდა</a:t>
            </a:r>
            <a:r>
              <a:rPr lang="en-US" dirty="0"/>
              <a:t> </a:t>
            </a:r>
            <a:r>
              <a:rPr lang="en-US" dirty="0" err="1"/>
              <a:t>წინასწარი</a:t>
            </a:r>
            <a:r>
              <a:rPr lang="en-US" dirty="0"/>
              <a:t> </a:t>
            </a:r>
            <a:r>
              <a:rPr lang="en-US" dirty="0" err="1"/>
              <a:t>გასაუბრება</a:t>
            </a:r>
            <a:r>
              <a:rPr lang="en-US" dirty="0"/>
              <a:t> - </a:t>
            </a:r>
            <a:r>
              <a:rPr lang="en-US" dirty="0" err="1"/>
              <a:t>აბორტისწინა</a:t>
            </a:r>
            <a:r>
              <a:rPr lang="en-US" dirty="0"/>
              <a:t> </a:t>
            </a:r>
            <a:r>
              <a:rPr lang="en-US" dirty="0" err="1"/>
              <a:t>კონსულტაცია</a:t>
            </a:r>
            <a:r>
              <a:rPr lang="en-US" dirty="0"/>
              <a:t> </a:t>
            </a:r>
            <a:r>
              <a:rPr lang="en-US" dirty="0" err="1"/>
              <a:t>ექიმი</a:t>
            </a:r>
            <a:r>
              <a:rPr lang="en-US" dirty="0"/>
              <a:t> </a:t>
            </a:r>
            <a:r>
              <a:rPr lang="en-US" dirty="0" err="1"/>
              <a:t>მეან-გინეკოლოგის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გასაუბრებიდან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ჩარევამდე</a:t>
            </a:r>
            <a:r>
              <a:rPr lang="en-US" dirty="0"/>
              <a:t> </a:t>
            </a:r>
            <a:r>
              <a:rPr lang="en-US" dirty="0" err="1"/>
              <a:t>გასულია</a:t>
            </a:r>
            <a:r>
              <a:rPr lang="en-US" dirty="0"/>
              <a:t> 5-დღიანი </a:t>
            </a:r>
            <a:r>
              <a:rPr lang="en-US" dirty="0" err="1"/>
              <a:t>მოსაფიქრებელი</a:t>
            </a:r>
            <a:r>
              <a:rPr lang="en-US" dirty="0"/>
              <a:t> </a:t>
            </a:r>
            <a:r>
              <a:rPr lang="en-US" dirty="0" err="1"/>
              <a:t>ვადა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85797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მოსახლეობის რიცხოვნობა, ათასი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451876"/>
              </p:ext>
            </p:extLst>
          </p:nvPr>
        </p:nvGraphicFramePr>
        <p:xfrm>
          <a:off x="609600" y="1600200"/>
          <a:ext cx="109728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29"/>
                <a:gridCol w="2013857"/>
                <a:gridCol w="1567543"/>
                <a:gridCol w="1567543"/>
                <a:gridCol w="1567543"/>
                <a:gridCol w="1567543"/>
                <a:gridCol w="1567543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წელი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მოსახლეობა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ცოცხლად დაბადებულები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გარდაცვლილები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1834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1938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1792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70992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2297</TotalTime>
  <Words>628</Words>
  <Application>Microsoft Office PowerPoint</Application>
  <PresentationFormat>Custom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შეზღუდული შესაძლებლობების მქონე ქალები და გენდერული თანასწორობა    23 აპრილი, 2019 </vt:lpstr>
      <vt:lpstr>საკანონმდებლო და ნორმატიული გარემო</vt:lpstr>
      <vt:lpstr>ადამიანის უფლებათა დაცვის სამთავრობო სამოქმედო გეგმა 2018-2020</vt:lpstr>
      <vt:lpstr>საყოველთაო ჯანდაცვა</vt:lpstr>
      <vt:lpstr>ვერტიკალური პროგრამები</vt:lpstr>
      <vt:lpstr>ინფრასტრუქტურული გარემო</vt:lpstr>
      <vt:lpstr>არქიტექტურულ-გეგმარებითი ხასიათის მოთხოვნები</vt:lpstr>
      <vt:lpstr>აბორტები</vt:lpstr>
      <vt:lpstr>მოსახლეობის რიცხოვნობა, ათასი</vt:lpstr>
      <vt:lpstr>სიცოცხლის მოსალოდნელი ხანგრძლივობა დაბადებისას (წელი)</vt:lpstr>
      <vt:lpstr>ტუბერკულოზის გავრცელება უბერკულოზის გავრცელება სქესის მიხედვით განაწილება (%), რიცხოვნობა (ათასი)</vt:lpstr>
      <vt:lpstr>შიდსის შემთხვევათა რაოდენობა სიცოცხლეში  პირველად დადგენილი დიაგნოზით  სქესის მიხედვით განაწილება (%), რიცხოვნობა (ერთეული)</vt:lpstr>
      <vt:lpstr>ფსიქიკური და ქცევითი აშლილობების შემთხვევები სიცოცხლეში პირველად დადგენილი დიაგნოზით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192</cp:revision>
  <dcterms:created xsi:type="dcterms:W3CDTF">2013-07-15T20:25:18Z</dcterms:created>
  <dcterms:modified xsi:type="dcterms:W3CDTF">2019-04-22T16:32:21Z</dcterms:modified>
</cp:coreProperties>
</file>