
<file path=[Content_Types].xml><?xml version="1.0" encoding="utf-8"?>
<Types xmlns="http://schemas.openxmlformats.org/package/2006/content-types">
  <Default Extension="bin" ContentType="application/vnd.openxmlformats-officedocument.oleObject"/>
  <Default Extension="tmp"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4.xml" ContentType="application/vnd.openxmlformats-officedocument.them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ags/tag34.xml" ContentType="application/vnd.openxmlformats-officedocument.presentationml.tags+xml"/>
  <Override PartName="/ppt/notesSlides/notesSlide1.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notesSlides/notesSlide2.xml" ContentType="application/vnd.openxmlformats-officedocument.presentationml.notesSlide+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notesSlides/notesSlide3.xml" ContentType="application/vnd.openxmlformats-officedocument.presentationml.notesSlide+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notesSlides/notesSlide4.xml" ContentType="application/vnd.openxmlformats-officedocument.presentationml.notesSlide+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notesSlides/notesSlide5.xml" ContentType="application/vnd.openxmlformats-officedocument.presentationml.notesSlid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notesSlides/notesSlide6.xml" ContentType="application/vnd.openxmlformats-officedocument.presentationml.notesSlide+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notesSlides/notesSlide7.xml" ContentType="application/vnd.openxmlformats-officedocument.presentationml.notesSlide+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notesSlides/notesSlide8.xml" ContentType="application/vnd.openxmlformats-officedocument.presentationml.notesSlide+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notesSlides/notesSlide9.xml" ContentType="application/vnd.openxmlformats-officedocument.presentationml.notesSlide+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notesSlides/notesSlide10.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1"/>
    <p:sldMasterId id="2147483672" r:id="rId2"/>
    <p:sldMasterId id="2147483676" r:id="rId3"/>
    <p:sldMasterId id="2147483680" r:id="rId4"/>
    <p:sldMasterId id="2147483684" r:id="rId5"/>
  </p:sldMasterIdLst>
  <p:notesMasterIdLst>
    <p:notesMasterId r:id="rId24"/>
  </p:notesMasterIdLst>
  <p:sldIdLst>
    <p:sldId id="264" r:id="rId6"/>
    <p:sldId id="268" r:id="rId7"/>
    <p:sldId id="266" r:id="rId8"/>
    <p:sldId id="260" r:id="rId9"/>
    <p:sldId id="258" r:id="rId10"/>
    <p:sldId id="259" r:id="rId11"/>
    <p:sldId id="271" r:id="rId12"/>
    <p:sldId id="273" r:id="rId13"/>
    <p:sldId id="291" r:id="rId14"/>
    <p:sldId id="275" r:id="rId15"/>
    <p:sldId id="276" r:id="rId16"/>
    <p:sldId id="290" r:id="rId17"/>
    <p:sldId id="277" r:id="rId18"/>
    <p:sldId id="293" r:id="rId19"/>
    <p:sldId id="294" r:id="rId20"/>
    <p:sldId id="282" r:id="rId21"/>
    <p:sldId id="283" r:id="rId22"/>
    <p:sldId id="289" r:id="rId23"/>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izabeth Katwan" initials="EK" lastIdx="22" clrIdx="0">
    <p:extLst/>
  </p:cmAuthor>
  <p:cmAuthor id="2" name="ekatwan" initials="e" lastIdx="33" clrIdx="1">
    <p:extLst/>
  </p:cmAuthor>
  <p:cmAuthor id="3" name="OSTERGREN, Mikael Meyer" initials="OMM" lastIdx="27" clrIdx="2"/>
  <p:cmAuthor id="4" name="Nuwagira, Dr. Innocent - zw" initials="ibn" lastIdx="6" clrIdx="3"/>
  <p:cmAuthor id="5" name="KIARIE, James" initials="KJ" lastIdx="8"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5F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839" autoAdjust="0"/>
    <p:restoredTop sz="94660"/>
  </p:normalViewPr>
  <p:slideViewPr>
    <p:cSldViewPr snapToGrid="0">
      <p:cViewPr varScale="1">
        <p:scale>
          <a:sx n="52" d="100"/>
          <a:sy n="52" d="100"/>
        </p:scale>
        <p:origin x="1386" y="90"/>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75E806-F93A-4736-9722-91A3F8B743A1}" type="datetimeFigureOut">
              <a:rPr lang="en-US" smtClean="0"/>
              <a:t>12/7/2017</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A696A8-8C1C-4448-810A-AFB3A9030B12}" type="slidenum">
              <a:rPr lang="en-US" smtClean="0"/>
              <a:t>‹#›</a:t>
            </a:fld>
            <a:endParaRPr lang="en-US"/>
          </a:p>
        </p:txBody>
      </p:sp>
    </p:spTree>
    <p:extLst>
      <p:ext uri="{BB962C8B-B14F-4D97-AF65-F5344CB8AC3E}">
        <p14:creationId xmlns:p14="http://schemas.microsoft.com/office/powerpoint/2010/main" val="2906398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A696A8-8C1C-4448-810A-AFB3A9030B12}" type="slidenum">
              <a:rPr lang="en-US" smtClean="0"/>
              <a:t>0</a:t>
            </a:fld>
            <a:endParaRPr lang="en-US"/>
          </a:p>
        </p:txBody>
      </p:sp>
    </p:spTree>
    <p:extLst>
      <p:ext uri="{BB962C8B-B14F-4D97-AF65-F5344CB8AC3E}">
        <p14:creationId xmlns:p14="http://schemas.microsoft.com/office/powerpoint/2010/main" val="34715327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A696A8-8C1C-4448-810A-AFB3A9030B12}" type="slidenum">
              <a:rPr lang="en-US" smtClean="0"/>
              <a:t>10</a:t>
            </a:fld>
            <a:endParaRPr lang="en-US"/>
          </a:p>
        </p:txBody>
      </p:sp>
    </p:spTree>
    <p:extLst>
      <p:ext uri="{BB962C8B-B14F-4D97-AF65-F5344CB8AC3E}">
        <p14:creationId xmlns:p14="http://schemas.microsoft.com/office/powerpoint/2010/main" val="20380737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A696A8-8C1C-4448-810A-AFB3A9030B12}" type="slidenum">
              <a:rPr lang="en-US" smtClean="0"/>
              <a:t>17</a:t>
            </a:fld>
            <a:endParaRPr lang="en-US"/>
          </a:p>
        </p:txBody>
      </p:sp>
    </p:spTree>
    <p:extLst>
      <p:ext uri="{BB962C8B-B14F-4D97-AF65-F5344CB8AC3E}">
        <p14:creationId xmlns:p14="http://schemas.microsoft.com/office/powerpoint/2010/main" val="22644267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A696A8-8C1C-4448-810A-AFB3A9030B12}" type="slidenum">
              <a:rPr lang="en-US" smtClean="0"/>
              <a:t>1</a:t>
            </a:fld>
            <a:endParaRPr lang="en-US"/>
          </a:p>
        </p:txBody>
      </p:sp>
    </p:spTree>
    <p:extLst>
      <p:ext uri="{BB962C8B-B14F-4D97-AF65-F5344CB8AC3E}">
        <p14:creationId xmlns:p14="http://schemas.microsoft.com/office/powerpoint/2010/main" val="29197972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A696A8-8C1C-4448-810A-AFB3A9030B12}" type="slidenum">
              <a:rPr lang="en-US" smtClean="0"/>
              <a:t>2</a:t>
            </a:fld>
            <a:endParaRPr lang="en-US"/>
          </a:p>
        </p:txBody>
      </p:sp>
    </p:spTree>
    <p:extLst>
      <p:ext uri="{BB962C8B-B14F-4D97-AF65-F5344CB8AC3E}">
        <p14:creationId xmlns:p14="http://schemas.microsoft.com/office/powerpoint/2010/main" val="1128434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A696A8-8C1C-4448-810A-AFB3A9030B12}" type="slidenum">
              <a:rPr lang="en-US" smtClean="0"/>
              <a:t>3</a:t>
            </a:fld>
            <a:endParaRPr lang="en-US"/>
          </a:p>
        </p:txBody>
      </p:sp>
    </p:spTree>
    <p:extLst>
      <p:ext uri="{BB962C8B-B14F-4D97-AF65-F5344CB8AC3E}">
        <p14:creationId xmlns:p14="http://schemas.microsoft.com/office/powerpoint/2010/main" val="8241449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A696A8-8C1C-4448-810A-AFB3A9030B12}" type="slidenum">
              <a:rPr lang="en-US" smtClean="0"/>
              <a:t>4</a:t>
            </a:fld>
            <a:endParaRPr lang="en-US"/>
          </a:p>
        </p:txBody>
      </p:sp>
    </p:spTree>
    <p:extLst>
      <p:ext uri="{BB962C8B-B14F-4D97-AF65-F5344CB8AC3E}">
        <p14:creationId xmlns:p14="http://schemas.microsoft.com/office/powerpoint/2010/main" val="18567677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A696A8-8C1C-4448-810A-AFB3A9030B12}" type="slidenum">
              <a:rPr lang="en-US" smtClean="0"/>
              <a:t>6</a:t>
            </a:fld>
            <a:endParaRPr lang="en-US"/>
          </a:p>
        </p:txBody>
      </p:sp>
    </p:spTree>
    <p:extLst>
      <p:ext uri="{BB962C8B-B14F-4D97-AF65-F5344CB8AC3E}">
        <p14:creationId xmlns:p14="http://schemas.microsoft.com/office/powerpoint/2010/main" val="3683065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A696A8-8C1C-4448-810A-AFB3A9030B12}" type="slidenum">
              <a:rPr lang="en-US" smtClean="0"/>
              <a:t>7</a:t>
            </a:fld>
            <a:endParaRPr lang="en-US"/>
          </a:p>
        </p:txBody>
      </p:sp>
    </p:spTree>
    <p:extLst>
      <p:ext uri="{BB962C8B-B14F-4D97-AF65-F5344CB8AC3E}">
        <p14:creationId xmlns:p14="http://schemas.microsoft.com/office/powerpoint/2010/main" val="3751156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A696A8-8C1C-4448-810A-AFB3A9030B12}" type="slidenum">
              <a:rPr lang="en-US" smtClean="0"/>
              <a:t>8</a:t>
            </a:fld>
            <a:endParaRPr lang="en-US"/>
          </a:p>
        </p:txBody>
      </p:sp>
    </p:spTree>
    <p:extLst>
      <p:ext uri="{BB962C8B-B14F-4D97-AF65-F5344CB8AC3E}">
        <p14:creationId xmlns:p14="http://schemas.microsoft.com/office/powerpoint/2010/main" val="17545104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A696A8-8C1C-4448-810A-AFB3A9030B12}" type="slidenum">
              <a:rPr lang="en-US" smtClean="0"/>
              <a:t>9</a:t>
            </a:fld>
            <a:endParaRPr lang="en-US"/>
          </a:p>
        </p:txBody>
      </p:sp>
    </p:spTree>
    <p:extLst>
      <p:ext uri="{BB962C8B-B14F-4D97-AF65-F5344CB8AC3E}">
        <p14:creationId xmlns:p14="http://schemas.microsoft.com/office/powerpoint/2010/main" val="29198543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10.xml"/><Relationship Id="rId7" Type="http://schemas.openxmlformats.org/officeDocument/2006/relationships/image" Target="../media/image3.emf"/><Relationship Id="rId2" Type="http://schemas.openxmlformats.org/officeDocument/2006/relationships/tags" Target="../tags/tag9.xml"/><Relationship Id="rId1" Type="http://schemas.openxmlformats.org/officeDocument/2006/relationships/vmlDrawing" Target="../drawings/vmlDrawing2.vml"/><Relationship Id="rId6" Type="http://schemas.openxmlformats.org/officeDocument/2006/relationships/oleObject" Target="../embeddings/oleObject2.bin"/><Relationship Id="rId5" Type="http://schemas.openxmlformats.org/officeDocument/2006/relationships/slideMaster" Target="../slideMasters/slideMaster2.xml"/><Relationship Id="rId4" Type="http://schemas.openxmlformats.org/officeDocument/2006/relationships/tags" Target="../tags/tag1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21.xml"/><Relationship Id="rId7" Type="http://schemas.openxmlformats.org/officeDocument/2006/relationships/image" Target="../media/image3.emf"/><Relationship Id="rId2" Type="http://schemas.openxmlformats.org/officeDocument/2006/relationships/tags" Target="../tags/tag20.xml"/><Relationship Id="rId1" Type="http://schemas.openxmlformats.org/officeDocument/2006/relationships/vmlDrawing" Target="../drawings/vmlDrawing4.vml"/><Relationship Id="rId6" Type="http://schemas.openxmlformats.org/officeDocument/2006/relationships/oleObject" Target="../embeddings/oleObject4.bin"/><Relationship Id="rId5" Type="http://schemas.openxmlformats.org/officeDocument/2006/relationships/slideMaster" Target="../slideMasters/slideMaster3.xml"/><Relationship Id="rId4" Type="http://schemas.openxmlformats.org/officeDocument/2006/relationships/tags" Target="../tags/tag2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32.xml"/><Relationship Id="rId7" Type="http://schemas.openxmlformats.org/officeDocument/2006/relationships/image" Target="../media/image3.emf"/><Relationship Id="rId2" Type="http://schemas.openxmlformats.org/officeDocument/2006/relationships/tags" Target="../tags/tag31.xml"/><Relationship Id="rId1" Type="http://schemas.openxmlformats.org/officeDocument/2006/relationships/vmlDrawing" Target="../drawings/vmlDrawing6.vml"/><Relationship Id="rId6" Type="http://schemas.openxmlformats.org/officeDocument/2006/relationships/oleObject" Target="../embeddings/oleObject6.bin"/><Relationship Id="rId5" Type="http://schemas.openxmlformats.org/officeDocument/2006/relationships/slideMaster" Target="../slideMasters/slideMaster4.xml"/><Relationship Id="rId4" Type="http://schemas.openxmlformats.org/officeDocument/2006/relationships/tags" Target="../tags/tag3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BF1FCE-B2FD-460C-9ACE-C3448976CBCC}" type="slidenum">
              <a:rPr lang="en-US" smtClean="0"/>
              <a:t>‹#›</a:t>
            </a:fld>
            <a:endParaRPr lang="en-US"/>
          </a:p>
        </p:txBody>
      </p:sp>
    </p:spTree>
    <p:extLst>
      <p:ext uri="{BB962C8B-B14F-4D97-AF65-F5344CB8AC3E}">
        <p14:creationId xmlns:p14="http://schemas.microsoft.com/office/powerpoint/2010/main" val="2647034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BF1FCE-B2FD-460C-9ACE-C3448976CBCC}" type="slidenum">
              <a:rPr lang="en-US" smtClean="0"/>
              <a:t>‹#›</a:t>
            </a:fld>
            <a:endParaRPr lang="en-US"/>
          </a:p>
        </p:txBody>
      </p:sp>
    </p:spTree>
    <p:extLst>
      <p:ext uri="{BB962C8B-B14F-4D97-AF65-F5344CB8AC3E}">
        <p14:creationId xmlns:p14="http://schemas.microsoft.com/office/powerpoint/2010/main" val="3979827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BF1FCE-B2FD-460C-9ACE-C3448976CBCC}" type="slidenum">
              <a:rPr lang="en-US" smtClean="0"/>
              <a:t>‹#›</a:t>
            </a:fld>
            <a:endParaRPr lang="en-US"/>
          </a:p>
        </p:txBody>
      </p:sp>
    </p:spTree>
    <p:extLst>
      <p:ext uri="{BB962C8B-B14F-4D97-AF65-F5344CB8AC3E}">
        <p14:creationId xmlns:p14="http://schemas.microsoft.com/office/powerpoint/2010/main" val="12663061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5" name="doc id"/>
          <p:cNvSpPr txBox="1">
            <a:spLocks noChangeArrowheads="1"/>
          </p:cNvSpPr>
          <p:nvPr/>
        </p:nvSpPr>
        <p:spPr bwMode="auto">
          <a:xfrm>
            <a:off x="6460737" y="49676"/>
            <a:ext cx="225967" cy="1662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r" eaLnBrk="1" fontAlgn="base" hangingPunct="1">
              <a:spcBef>
                <a:spcPct val="0"/>
              </a:spcBef>
              <a:spcAft>
                <a:spcPct val="0"/>
              </a:spcAft>
              <a:defRPr/>
            </a:pPr>
            <a:endParaRPr lang="en-US" sz="753" dirty="0" smtClean="0">
              <a:solidFill>
                <a:srgbClr val="000000"/>
              </a:solidFill>
              <a:latin typeface="Arial"/>
            </a:endParaRPr>
          </a:p>
        </p:txBody>
      </p:sp>
      <p:grpSp>
        <p:nvGrpSpPr>
          <p:cNvPr id="8" name="McK Title Elements"/>
          <p:cNvGrpSpPr>
            <a:grpSpLocks/>
          </p:cNvGrpSpPr>
          <p:nvPr/>
        </p:nvGrpSpPr>
        <p:grpSpPr bwMode="auto">
          <a:xfrm>
            <a:off x="1" y="3"/>
            <a:ext cx="6855571" cy="9146160"/>
            <a:chOff x="0" y="0"/>
            <a:chExt cx="5643" cy="4235"/>
          </a:xfrm>
        </p:grpSpPr>
        <p:sp>
          <p:nvSpPr>
            <p:cNvPr id="9" name="McK Document type" hidden="1"/>
            <p:cNvSpPr txBox="1">
              <a:spLocks noChangeArrowheads="1"/>
            </p:cNvSpPr>
            <p:nvPr/>
          </p:nvSpPr>
          <p:spPr bwMode="auto">
            <a:xfrm>
              <a:off x="1663" y="3148"/>
              <a:ext cx="3109" cy="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318" dirty="0" smtClean="0">
                  <a:solidFill>
                    <a:srgbClr val="000000"/>
                  </a:solidFill>
                  <a:latin typeface="Arial"/>
                </a:rPr>
                <a:t>Document type</a:t>
              </a:r>
            </a:p>
          </p:txBody>
        </p:sp>
        <p:sp>
          <p:nvSpPr>
            <p:cNvPr id="10" name="McK Date" hidden="1"/>
            <p:cNvSpPr txBox="1">
              <a:spLocks noChangeArrowheads="1"/>
            </p:cNvSpPr>
            <p:nvPr/>
          </p:nvSpPr>
          <p:spPr bwMode="auto">
            <a:xfrm>
              <a:off x="1663" y="3275"/>
              <a:ext cx="3109" cy="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318" dirty="0" smtClean="0">
                  <a:solidFill>
                    <a:srgbClr val="000000"/>
                  </a:solidFill>
                  <a:latin typeface="Arial"/>
                </a:rPr>
                <a:t>Date</a:t>
              </a:r>
            </a:p>
          </p:txBody>
        </p:sp>
        <p:sp>
          <p:nvSpPr>
            <p:cNvPr id="11" name="McK Disclaimer" hidden="1"/>
            <p:cNvSpPr>
              <a:spLocks noChangeArrowheads="1"/>
            </p:cNvSpPr>
            <p:nvPr/>
          </p:nvSpPr>
          <p:spPr bwMode="auto">
            <a:xfrm>
              <a:off x="1663" y="3707"/>
              <a:ext cx="3226" cy="1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defTabSz="758052" eaLnBrk="0" fontAlgn="base" hangingPunct="0">
                <a:spcBef>
                  <a:spcPct val="0"/>
                </a:spcBef>
                <a:spcAft>
                  <a:spcPct val="0"/>
                </a:spcAft>
              </a:pPr>
              <a:r>
                <a:rPr lang="en-US" sz="753" dirty="0">
                  <a:solidFill>
                    <a:srgbClr val="000000"/>
                  </a:solidFill>
                </a:rPr>
                <a:t>CONFIDENTIAL AND PROPRIETARY</a:t>
              </a:r>
            </a:p>
            <a:p>
              <a:pPr defTabSz="758052" eaLnBrk="0" fontAlgn="base" hangingPunct="0">
                <a:spcBef>
                  <a:spcPct val="0"/>
                </a:spcBef>
                <a:spcAft>
                  <a:spcPct val="0"/>
                </a:spcAft>
              </a:pPr>
              <a:r>
                <a:rPr lang="en-US" sz="753" dirty="0">
                  <a:solidFill>
                    <a:srgbClr val="000000"/>
                  </a:solidFill>
                </a:rPr>
                <a:t>Any use of this material without specific permission of McKinsey &amp; Company is strictly prohibited</a:t>
              </a:r>
            </a:p>
          </p:txBody>
        </p:sp>
        <p:sp>
          <p:nvSpPr>
            <p:cNvPr id="12" name="TitleBottomPlaceholder" hidden="1"/>
            <p:cNvSpPr>
              <a:spLocks noChangeArrowheads="1"/>
            </p:cNvSpPr>
            <p:nvPr/>
          </p:nvSpPr>
          <p:spPr bwMode="auto">
            <a:xfrm>
              <a:off x="0" y="1410"/>
              <a:ext cx="1382" cy="2825"/>
            </a:xfrm>
            <a:prstGeom prst="rect">
              <a:avLst/>
            </a:prstGeom>
            <a:solidFill>
              <a:srgbClr val="0065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506" dirty="0">
                <a:solidFill>
                  <a:srgbClr val="000000"/>
                </a:solidFill>
              </a:endParaRPr>
            </a:p>
          </p:txBody>
        </p:sp>
        <p:sp>
          <p:nvSpPr>
            <p:cNvPr id="13" name="TitleTopPlaceholder" hidden="1"/>
            <p:cNvSpPr>
              <a:spLocks noChangeArrowheads="1"/>
            </p:cNvSpPr>
            <p:nvPr/>
          </p:nvSpPr>
          <p:spPr bwMode="auto">
            <a:xfrm>
              <a:off x="0" y="0"/>
              <a:ext cx="1382" cy="1410"/>
            </a:xfrm>
            <a:prstGeom prst="rect">
              <a:avLst/>
            </a:prstGeom>
            <a:solidFill>
              <a:srgbClr val="91A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506" dirty="0">
                <a:solidFill>
                  <a:srgbClr val="000000"/>
                </a:solidFill>
              </a:endParaRPr>
            </a:p>
          </p:txBody>
        </p:sp>
        <p:sp>
          <p:nvSpPr>
            <p:cNvPr id="14" name="Rectangle 1189" hidden="1"/>
            <p:cNvSpPr>
              <a:spLocks noChangeArrowheads="1"/>
            </p:cNvSpPr>
            <p:nvPr/>
          </p:nvSpPr>
          <p:spPr bwMode="auto">
            <a:xfrm>
              <a:off x="0" y="0"/>
              <a:ext cx="5643" cy="4234"/>
            </a:xfrm>
            <a:prstGeom prst="rect">
              <a:avLst/>
            </a:prstGeom>
            <a:noFill/>
            <a:ln w="3175">
              <a:solidFill>
                <a:srgbClr val="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506" dirty="0">
                <a:solidFill>
                  <a:srgbClr val="000000"/>
                </a:solidFill>
              </a:endParaRPr>
            </a:p>
          </p:txBody>
        </p:sp>
      </p:grpSp>
      <p:pic>
        <p:nvPicPr>
          <p:cNvPr id="18" name="TitleBottomBarBW" hidden="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90045" y="8766063"/>
            <a:ext cx="1252541" cy="261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314" name="Rectangle 1026"/>
          <p:cNvSpPr>
            <a:spLocks noGrp="1" noChangeArrowheads="1"/>
          </p:cNvSpPr>
          <p:nvPr>
            <p:ph type="ctrTitle"/>
          </p:nvPr>
        </p:nvSpPr>
        <p:spPr>
          <a:xfrm>
            <a:off x="2020349" y="2902585"/>
            <a:ext cx="3777063" cy="927591"/>
          </a:xfrm>
          <a:prstGeom prst="rect">
            <a:avLst/>
          </a:prstGeom>
        </p:spPr>
        <p:txBody>
          <a:bodyPr/>
          <a:lstStyle>
            <a:lvl1pPr>
              <a:defRPr sz="3014" b="0" baseline="0">
                <a:latin typeface="+mj-lt"/>
                <a:ea typeface="Arial Unicode MS" pitchFamily="34" charset="-128"/>
                <a:cs typeface="Arial Unicode MS" pitchFamily="34" charset="-128"/>
              </a:defRPr>
            </a:lvl1pPr>
          </a:lstStyle>
          <a:p>
            <a:pPr lvl="0"/>
            <a:r>
              <a:rPr lang="en-US" noProof="0" smtClean="0"/>
              <a:t>Click to edit Master title style</a:t>
            </a:r>
          </a:p>
        </p:txBody>
      </p:sp>
      <p:sp>
        <p:nvSpPr>
          <p:cNvPr id="13315" name="Rectangle 1027"/>
          <p:cNvSpPr>
            <a:spLocks noGrp="1" noChangeArrowheads="1"/>
          </p:cNvSpPr>
          <p:nvPr>
            <p:ph type="subTitle" idx="1"/>
          </p:nvPr>
        </p:nvSpPr>
        <p:spPr>
          <a:xfrm>
            <a:off x="2020349" y="5260932"/>
            <a:ext cx="3777063" cy="202837"/>
          </a:xfrm>
        </p:spPr>
        <p:txBody>
          <a:bodyPr>
            <a:spAutoFit/>
          </a:bodyPr>
          <a:lstStyle>
            <a:lvl1pPr>
              <a:defRPr sz="1318" baseline="0">
                <a:latin typeface="+mj-lt"/>
                <a:ea typeface="Arial Unicode MS" pitchFamily="34" charset="-128"/>
                <a:cs typeface="Arial Unicode MS" pitchFamily="34" charset="-128"/>
              </a:defRPr>
            </a:lvl1pPr>
          </a:lstStyle>
          <a:p>
            <a:pPr lvl="0"/>
            <a:r>
              <a:rPr lang="en-US" noProof="0" smtClean="0"/>
              <a:t>Click to edit Master subtitle style</a:t>
            </a:r>
          </a:p>
        </p:txBody>
      </p:sp>
    </p:spTree>
    <p:extLst>
      <p:ext uri="{BB962C8B-B14F-4D97-AF65-F5344CB8AC3E}">
        <p14:creationId xmlns:p14="http://schemas.microsoft.com/office/powerpoint/2010/main" val="329799930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2"/>
            </p:custDataLst>
            <p:extLst/>
          </p:nvPr>
        </p:nvGraphicFramePr>
        <p:xfrm>
          <a:off x="0" y="1"/>
          <a:ext cx="161974" cy="161984"/>
        </p:xfrm>
        <a:graphic>
          <a:graphicData uri="http://schemas.openxmlformats.org/presentationml/2006/ole">
            <mc:AlternateContent xmlns:mc="http://schemas.openxmlformats.org/markup-compatibility/2006">
              <mc:Choice xmlns:v="urn:schemas-microsoft-com:vml" Requires="v">
                <p:oleObj spid="_x0000_s7393" name="think-cell Slide" r:id="rId6" imgW="270" imgH="270" progId="TCLayout.ActiveDocument.1">
                  <p:embed/>
                </p:oleObj>
              </mc:Choice>
              <mc:Fallback>
                <p:oleObj name="think-cell Slide" r:id="rId6" imgW="270" imgH="270" progId="TCLayout.ActiveDocument.1">
                  <p:embed/>
                  <p:pic>
                    <p:nvPicPr>
                      <p:cNvPr id="0" name=""/>
                      <p:cNvPicPr/>
                      <p:nvPr/>
                    </p:nvPicPr>
                    <p:blipFill>
                      <a:blip r:embed="rId7"/>
                      <a:stretch>
                        <a:fillRect/>
                      </a:stretch>
                    </p:blipFill>
                    <p:spPr>
                      <a:xfrm>
                        <a:off x="0" y="1"/>
                        <a:ext cx="161974" cy="161984"/>
                      </a:xfrm>
                      <a:prstGeom prst="rect">
                        <a:avLst/>
                      </a:prstGeom>
                    </p:spPr>
                  </p:pic>
                </p:oleObj>
              </mc:Fallback>
            </mc:AlternateContent>
          </a:graphicData>
        </a:graphic>
      </p:graphicFrame>
      <p:sp>
        <p:nvSpPr>
          <p:cNvPr id="2" name="McK 2. Slide Title"/>
          <p:cNvSpPr>
            <a:spLocks noGrp="1"/>
          </p:cNvSpPr>
          <p:nvPr>
            <p:ph type="title"/>
            <p:custDataLst>
              <p:tags r:id="rId3"/>
            </p:custDataLst>
          </p:nvPr>
        </p:nvSpPr>
        <p:spPr/>
        <p:txBody>
          <a:bodyPr/>
          <a:lstStyle>
            <a:lvl1pPr>
              <a:defRPr>
                <a:latin typeface="+mj-lt"/>
                <a:ea typeface="Arial Unicode MS" pitchFamily="34" charset="-128"/>
                <a:cs typeface="Arial Unicode MS" pitchFamily="34" charset="-128"/>
              </a:defRPr>
            </a:lvl1pPr>
          </a:lstStyle>
          <a:p>
            <a:r>
              <a:rPr lang="en-US" smtClean="0"/>
              <a:t>Click to edit Master title style</a:t>
            </a:r>
            <a:endParaRPr lang="en-US"/>
          </a:p>
        </p:txBody>
      </p:sp>
      <p:sp>
        <p:nvSpPr>
          <p:cNvPr id="3" name="Slide Number"/>
          <p:cNvSpPr txBox="1">
            <a:spLocks/>
          </p:cNvSpPr>
          <p:nvPr userDrawn="1">
            <p:custDataLst>
              <p:tags r:id="rId4"/>
            </p:custDataLst>
          </p:nvPr>
        </p:nvSpPr>
        <p:spPr>
          <a:xfrm>
            <a:off x="6539702" y="8755261"/>
            <a:ext cx="159756" cy="207328"/>
          </a:xfrm>
          <a:prstGeom prst="rect">
            <a:avLst/>
          </a:prstGeom>
        </p:spPr>
        <p:txBody>
          <a:bodyPr vert="horz" wrap="none" lIns="0" tIns="0" rIns="0" bIns="0" rtlCol="0" anchor="ctr">
            <a:noAutofit/>
          </a:bodyPr>
          <a:lstStyle>
            <a:defPPr>
              <a:defRPr lang="en-US"/>
            </a:defPPr>
            <a:lvl1pPr>
              <a:defRPr sz="1000" baseline="0">
                <a:latin typeface="+mn-lt"/>
              </a:defRPr>
            </a:lvl1pPr>
          </a:lstStyle>
          <a:p>
            <a:pPr fontAlgn="base">
              <a:spcBef>
                <a:spcPct val="0"/>
              </a:spcBef>
              <a:spcAft>
                <a:spcPct val="0"/>
              </a:spcAft>
            </a:pPr>
            <a:fld id="{42C328C1-A84F-4A39-A664-DBA00541A8C6}" type="slidenum">
              <a:rPr lang="en-US" sz="942" smtClean="0">
                <a:solidFill>
                  <a:srgbClr val="000000"/>
                </a:solidFill>
              </a:rPr>
              <a:pPr fontAlgn="base">
                <a:spcBef>
                  <a:spcPct val="0"/>
                </a:spcBef>
                <a:spcAft>
                  <a:spcPct val="0"/>
                </a:spcAft>
              </a:pPr>
              <a:t>‹#›</a:t>
            </a:fld>
            <a:endParaRPr lang="en-US" sz="942" dirty="0">
              <a:solidFill>
                <a:srgbClr val="000000"/>
              </a:solidFill>
            </a:endParaRPr>
          </a:p>
        </p:txBody>
      </p:sp>
    </p:spTree>
    <p:extLst>
      <p:ext uri="{BB962C8B-B14F-4D97-AF65-F5344CB8AC3E}">
        <p14:creationId xmlns:p14="http://schemas.microsoft.com/office/powerpoint/2010/main" val="384069817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3" name="TextBox 2"/>
          <p:cNvSpPr txBox="1"/>
          <p:nvPr userDrawn="1"/>
        </p:nvSpPr>
        <p:spPr>
          <a:xfrm>
            <a:off x="6539703" y="8755261"/>
            <a:ext cx="159756" cy="207328"/>
          </a:xfrm>
          <a:prstGeom prst="rect">
            <a:avLst/>
          </a:prstGeom>
          <a:noFill/>
        </p:spPr>
        <p:txBody>
          <a:bodyPr vert="horz" wrap="none" lIns="0" tIns="0" rIns="0" bIns="0" rtlCol="0">
            <a:noAutofit/>
          </a:bodyPr>
          <a:lstStyle/>
          <a:p>
            <a:pPr fontAlgn="base">
              <a:spcBef>
                <a:spcPct val="0"/>
              </a:spcBef>
              <a:spcAft>
                <a:spcPct val="0"/>
              </a:spcAft>
            </a:pPr>
            <a:fld id="{6397151B-552F-4880-823F-2026AAC57C7D}" type="slidenum">
              <a:rPr lang="en-US" sz="942" smtClean="0">
                <a:solidFill>
                  <a:srgbClr val="000000"/>
                </a:solidFill>
              </a:rPr>
              <a:pPr fontAlgn="base">
                <a:spcBef>
                  <a:spcPct val="0"/>
                </a:spcBef>
                <a:spcAft>
                  <a:spcPct val="0"/>
                </a:spcAft>
              </a:pPr>
              <a:t>‹#›</a:t>
            </a:fld>
            <a:endParaRPr lang="en-US" sz="942" dirty="0">
              <a:solidFill>
                <a:srgbClr val="000000"/>
              </a:solidFill>
            </a:endParaRPr>
          </a:p>
        </p:txBody>
      </p:sp>
    </p:spTree>
    <p:extLst>
      <p:ext uri="{BB962C8B-B14F-4D97-AF65-F5344CB8AC3E}">
        <p14:creationId xmlns:p14="http://schemas.microsoft.com/office/powerpoint/2010/main" val="12662078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5" name="doc id"/>
          <p:cNvSpPr txBox="1">
            <a:spLocks noChangeArrowheads="1"/>
          </p:cNvSpPr>
          <p:nvPr/>
        </p:nvSpPr>
        <p:spPr bwMode="auto">
          <a:xfrm>
            <a:off x="6460737" y="49676"/>
            <a:ext cx="225967" cy="1662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r" eaLnBrk="1" fontAlgn="base" hangingPunct="1">
              <a:spcBef>
                <a:spcPct val="0"/>
              </a:spcBef>
              <a:spcAft>
                <a:spcPct val="0"/>
              </a:spcAft>
              <a:defRPr/>
            </a:pPr>
            <a:endParaRPr lang="en-US" sz="753" dirty="0" smtClean="0">
              <a:solidFill>
                <a:srgbClr val="000000"/>
              </a:solidFill>
              <a:latin typeface="Arial"/>
            </a:endParaRPr>
          </a:p>
        </p:txBody>
      </p:sp>
      <p:grpSp>
        <p:nvGrpSpPr>
          <p:cNvPr id="8" name="McK Title Elements"/>
          <p:cNvGrpSpPr>
            <a:grpSpLocks/>
          </p:cNvGrpSpPr>
          <p:nvPr/>
        </p:nvGrpSpPr>
        <p:grpSpPr bwMode="auto">
          <a:xfrm>
            <a:off x="1" y="3"/>
            <a:ext cx="6855571" cy="9146160"/>
            <a:chOff x="0" y="0"/>
            <a:chExt cx="5643" cy="4235"/>
          </a:xfrm>
        </p:grpSpPr>
        <p:sp>
          <p:nvSpPr>
            <p:cNvPr id="9" name="McK Document type" hidden="1"/>
            <p:cNvSpPr txBox="1">
              <a:spLocks noChangeArrowheads="1"/>
            </p:cNvSpPr>
            <p:nvPr/>
          </p:nvSpPr>
          <p:spPr bwMode="auto">
            <a:xfrm>
              <a:off x="1663" y="3148"/>
              <a:ext cx="3109" cy="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318" dirty="0" smtClean="0">
                  <a:solidFill>
                    <a:srgbClr val="000000"/>
                  </a:solidFill>
                  <a:latin typeface="Arial"/>
                </a:rPr>
                <a:t>Document type</a:t>
              </a:r>
            </a:p>
          </p:txBody>
        </p:sp>
        <p:sp>
          <p:nvSpPr>
            <p:cNvPr id="10" name="McK Date" hidden="1"/>
            <p:cNvSpPr txBox="1">
              <a:spLocks noChangeArrowheads="1"/>
            </p:cNvSpPr>
            <p:nvPr/>
          </p:nvSpPr>
          <p:spPr bwMode="auto">
            <a:xfrm>
              <a:off x="1663" y="3275"/>
              <a:ext cx="3109" cy="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318" dirty="0" smtClean="0">
                  <a:solidFill>
                    <a:srgbClr val="000000"/>
                  </a:solidFill>
                  <a:latin typeface="Arial"/>
                </a:rPr>
                <a:t>Date</a:t>
              </a:r>
            </a:p>
          </p:txBody>
        </p:sp>
        <p:sp>
          <p:nvSpPr>
            <p:cNvPr id="11" name="McK Disclaimer" hidden="1"/>
            <p:cNvSpPr>
              <a:spLocks noChangeArrowheads="1"/>
            </p:cNvSpPr>
            <p:nvPr/>
          </p:nvSpPr>
          <p:spPr bwMode="auto">
            <a:xfrm>
              <a:off x="1663" y="3707"/>
              <a:ext cx="3226" cy="1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defTabSz="758052" eaLnBrk="0" fontAlgn="base" hangingPunct="0">
                <a:spcBef>
                  <a:spcPct val="0"/>
                </a:spcBef>
                <a:spcAft>
                  <a:spcPct val="0"/>
                </a:spcAft>
              </a:pPr>
              <a:r>
                <a:rPr lang="en-US" sz="753" dirty="0">
                  <a:solidFill>
                    <a:srgbClr val="000000"/>
                  </a:solidFill>
                </a:rPr>
                <a:t>CONFIDENTIAL AND PROPRIETARY</a:t>
              </a:r>
            </a:p>
            <a:p>
              <a:pPr defTabSz="758052" eaLnBrk="0" fontAlgn="base" hangingPunct="0">
                <a:spcBef>
                  <a:spcPct val="0"/>
                </a:spcBef>
                <a:spcAft>
                  <a:spcPct val="0"/>
                </a:spcAft>
              </a:pPr>
              <a:r>
                <a:rPr lang="en-US" sz="753" dirty="0">
                  <a:solidFill>
                    <a:srgbClr val="000000"/>
                  </a:solidFill>
                </a:rPr>
                <a:t>Any use of this material without specific permission of McKinsey &amp; Company is strictly prohibited</a:t>
              </a:r>
            </a:p>
          </p:txBody>
        </p:sp>
        <p:sp>
          <p:nvSpPr>
            <p:cNvPr id="12" name="TitleBottomPlaceholder" hidden="1"/>
            <p:cNvSpPr>
              <a:spLocks noChangeArrowheads="1"/>
            </p:cNvSpPr>
            <p:nvPr/>
          </p:nvSpPr>
          <p:spPr bwMode="auto">
            <a:xfrm>
              <a:off x="0" y="1410"/>
              <a:ext cx="1382" cy="2825"/>
            </a:xfrm>
            <a:prstGeom prst="rect">
              <a:avLst/>
            </a:prstGeom>
            <a:solidFill>
              <a:srgbClr val="0065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506" dirty="0">
                <a:solidFill>
                  <a:srgbClr val="000000"/>
                </a:solidFill>
              </a:endParaRPr>
            </a:p>
          </p:txBody>
        </p:sp>
        <p:sp>
          <p:nvSpPr>
            <p:cNvPr id="13" name="TitleTopPlaceholder" hidden="1"/>
            <p:cNvSpPr>
              <a:spLocks noChangeArrowheads="1"/>
            </p:cNvSpPr>
            <p:nvPr/>
          </p:nvSpPr>
          <p:spPr bwMode="auto">
            <a:xfrm>
              <a:off x="0" y="0"/>
              <a:ext cx="1382" cy="1410"/>
            </a:xfrm>
            <a:prstGeom prst="rect">
              <a:avLst/>
            </a:prstGeom>
            <a:solidFill>
              <a:srgbClr val="91A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506" dirty="0">
                <a:solidFill>
                  <a:srgbClr val="000000"/>
                </a:solidFill>
              </a:endParaRPr>
            </a:p>
          </p:txBody>
        </p:sp>
        <p:sp>
          <p:nvSpPr>
            <p:cNvPr id="14" name="Rectangle 1189" hidden="1"/>
            <p:cNvSpPr>
              <a:spLocks noChangeArrowheads="1"/>
            </p:cNvSpPr>
            <p:nvPr/>
          </p:nvSpPr>
          <p:spPr bwMode="auto">
            <a:xfrm>
              <a:off x="0" y="0"/>
              <a:ext cx="5643" cy="4234"/>
            </a:xfrm>
            <a:prstGeom prst="rect">
              <a:avLst/>
            </a:prstGeom>
            <a:noFill/>
            <a:ln w="3175">
              <a:solidFill>
                <a:srgbClr val="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506" dirty="0">
                <a:solidFill>
                  <a:srgbClr val="000000"/>
                </a:solidFill>
              </a:endParaRPr>
            </a:p>
          </p:txBody>
        </p:sp>
      </p:grpSp>
      <p:pic>
        <p:nvPicPr>
          <p:cNvPr id="18" name="TitleBottomBarBW" hidden="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90045" y="8766063"/>
            <a:ext cx="1252541" cy="261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314" name="Rectangle 1026"/>
          <p:cNvSpPr>
            <a:spLocks noGrp="1" noChangeArrowheads="1"/>
          </p:cNvSpPr>
          <p:nvPr>
            <p:ph type="ctrTitle"/>
          </p:nvPr>
        </p:nvSpPr>
        <p:spPr>
          <a:xfrm>
            <a:off x="2020349" y="2902585"/>
            <a:ext cx="3777063" cy="927591"/>
          </a:xfrm>
          <a:prstGeom prst="rect">
            <a:avLst/>
          </a:prstGeom>
        </p:spPr>
        <p:txBody>
          <a:bodyPr/>
          <a:lstStyle>
            <a:lvl1pPr>
              <a:defRPr sz="3014" b="0" baseline="0">
                <a:latin typeface="+mj-lt"/>
                <a:ea typeface="Arial Unicode MS" pitchFamily="34" charset="-128"/>
                <a:cs typeface="Arial Unicode MS" pitchFamily="34" charset="-128"/>
              </a:defRPr>
            </a:lvl1pPr>
          </a:lstStyle>
          <a:p>
            <a:pPr lvl="0"/>
            <a:r>
              <a:rPr lang="en-US" noProof="0" smtClean="0"/>
              <a:t>Click to edit Master title style</a:t>
            </a:r>
          </a:p>
        </p:txBody>
      </p:sp>
      <p:sp>
        <p:nvSpPr>
          <p:cNvPr id="13315" name="Rectangle 1027"/>
          <p:cNvSpPr>
            <a:spLocks noGrp="1" noChangeArrowheads="1"/>
          </p:cNvSpPr>
          <p:nvPr>
            <p:ph type="subTitle" idx="1"/>
          </p:nvPr>
        </p:nvSpPr>
        <p:spPr>
          <a:xfrm>
            <a:off x="2020349" y="5260932"/>
            <a:ext cx="3777063" cy="202837"/>
          </a:xfrm>
        </p:spPr>
        <p:txBody>
          <a:bodyPr>
            <a:spAutoFit/>
          </a:bodyPr>
          <a:lstStyle>
            <a:lvl1pPr>
              <a:defRPr sz="1318" baseline="0">
                <a:latin typeface="+mj-lt"/>
                <a:ea typeface="Arial Unicode MS" pitchFamily="34" charset="-128"/>
                <a:cs typeface="Arial Unicode MS" pitchFamily="34" charset="-128"/>
              </a:defRPr>
            </a:lvl1pPr>
          </a:lstStyle>
          <a:p>
            <a:pPr lvl="0"/>
            <a:r>
              <a:rPr lang="en-US" noProof="0" smtClean="0"/>
              <a:t>Click to edit Master subtitle style</a:t>
            </a:r>
          </a:p>
        </p:txBody>
      </p:sp>
    </p:spTree>
    <p:extLst>
      <p:ext uri="{BB962C8B-B14F-4D97-AF65-F5344CB8AC3E}">
        <p14:creationId xmlns:p14="http://schemas.microsoft.com/office/powerpoint/2010/main" val="1534428866"/>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2"/>
            </p:custDataLst>
            <p:extLst/>
          </p:nvPr>
        </p:nvGraphicFramePr>
        <p:xfrm>
          <a:off x="0" y="1"/>
          <a:ext cx="161974" cy="161984"/>
        </p:xfrm>
        <a:graphic>
          <a:graphicData uri="http://schemas.openxmlformats.org/presentationml/2006/ole">
            <mc:AlternateContent xmlns:mc="http://schemas.openxmlformats.org/markup-compatibility/2006">
              <mc:Choice xmlns:v="urn:schemas-microsoft-com:vml" Requires="v">
                <p:oleObj spid="_x0000_s9441" name="think-cell Slide" r:id="rId6" imgW="270" imgH="270" progId="TCLayout.ActiveDocument.1">
                  <p:embed/>
                </p:oleObj>
              </mc:Choice>
              <mc:Fallback>
                <p:oleObj name="think-cell Slide" r:id="rId6" imgW="270" imgH="270" progId="TCLayout.ActiveDocument.1">
                  <p:embed/>
                  <p:pic>
                    <p:nvPicPr>
                      <p:cNvPr id="0" name=""/>
                      <p:cNvPicPr/>
                      <p:nvPr/>
                    </p:nvPicPr>
                    <p:blipFill>
                      <a:blip r:embed="rId7"/>
                      <a:stretch>
                        <a:fillRect/>
                      </a:stretch>
                    </p:blipFill>
                    <p:spPr>
                      <a:xfrm>
                        <a:off x="0" y="1"/>
                        <a:ext cx="161974" cy="161984"/>
                      </a:xfrm>
                      <a:prstGeom prst="rect">
                        <a:avLst/>
                      </a:prstGeom>
                    </p:spPr>
                  </p:pic>
                </p:oleObj>
              </mc:Fallback>
            </mc:AlternateContent>
          </a:graphicData>
        </a:graphic>
      </p:graphicFrame>
      <p:sp>
        <p:nvSpPr>
          <p:cNvPr id="2" name="McK 2. Slide Title"/>
          <p:cNvSpPr>
            <a:spLocks noGrp="1"/>
          </p:cNvSpPr>
          <p:nvPr>
            <p:ph type="title"/>
            <p:custDataLst>
              <p:tags r:id="rId3"/>
            </p:custDataLst>
          </p:nvPr>
        </p:nvSpPr>
        <p:spPr/>
        <p:txBody>
          <a:bodyPr/>
          <a:lstStyle>
            <a:lvl1pPr>
              <a:defRPr>
                <a:latin typeface="+mj-lt"/>
                <a:ea typeface="Arial Unicode MS" pitchFamily="34" charset="-128"/>
                <a:cs typeface="Arial Unicode MS" pitchFamily="34" charset="-128"/>
              </a:defRPr>
            </a:lvl1pPr>
          </a:lstStyle>
          <a:p>
            <a:r>
              <a:rPr lang="en-US" smtClean="0"/>
              <a:t>Click to edit Master title style</a:t>
            </a:r>
            <a:endParaRPr lang="en-US"/>
          </a:p>
        </p:txBody>
      </p:sp>
      <p:sp>
        <p:nvSpPr>
          <p:cNvPr id="3" name="Slide Number"/>
          <p:cNvSpPr txBox="1">
            <a:spLocks/>
          </p:cNvSpPr>
          <p:nvPr userDrawn="1">
            <p:custDataLst>
              <p:tags r:id="rId4"/>
            </p:custDataLst>
          </p:nvPr>
        </p:nvSpPr>
        <p:spPr>
          <a:xfrm>
            <a:off x="6539702" y="8755261"/>
            <a:ext cx="159756" cy="207328"/>
          </a:xfrm>
          <a:prstGeom prst="rect">
            <a:avLst/>
          </a:prstGeom>
        </p:spPr>
        <p:txBody>
          <a:bodyPr vert="horz" wrap="none" lIns="0" tIns="0" rIns="0" bIns="0" rtlCol="0" anchor="ctr">
            <a:noAutofit/>
          </a:bodyPr>
          <a:lstStyle>
            <a:defPPr>
              <a:defRPr lang="en-US"/>
            </a:defPPr>
            <a:lvl1pPr>
              <a:defRPr sz="1000" baseline="0">
                <a:latin typeface="+mn-lt"/>
              </a:defRPr>
            </a:lvl1pPr>
          </a:lstStyle>
          <a:p>
            <a:pPr fontAlgn="base">
              <a:spcBef>
                <a:spcPct val="0"/>
              </a:spcBef>
              <a:spcAft>
                <a:spcPct val="0"/>
              </a:spcAft>
            </a:pPr>
            <a:fld id="{42C328C1-A84F-4A39-A664-DBA00541A8C6}" type="slidenum">
              <a:rPr lang="en-US" sz="942" smtClean="0">
                <a:solidFill>
                  <a:srgbClr val="000000"/>
                </a:solidFill>
              </a:rPr>
              <a:pPr fontAlgn="base">
                <a:spcBef>
                  <a:spcPct val="0"/>
                </a:spcBef>
                <a:spcAft>
                  <a:spcPct val="0"/>
                </a:spcAft>
              </a:pPr>
              <a:t>‹#›</a:t>
            </a:fld>
            <a:endParaRPr lang="en-US" sz="942" dirty="0">
              <a:solidFill>
                <a:srgbClr val="000000"/>
              </a:solidFill>
            </a:endParaRPr>
          </a:p>
        </p:txBody>
      </p:sp>
    </p:spTree>
    <p:extLst>
      <p:ext uri="{BB962C8B-B14F-4D97-AF65-F5344CB8AC3E}">
        <p14:creationId xmlns:p14="http://schemas.microsoft.com/office/powerpoint/2010/main" val="2755624288"/>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3" name="TextBox 2"/>
          <p:cNvSpPr txBox="1"/>
          <p:nvPr userDrawn="1"/>
        </p:nvSpPr>
        <p:spPr>
          <a:xfrm>
            <a:off x="6539703" y="8755261"/>
            <a:ext cx="159756" cy="207328"/>
          </a:xfrm>
          <a:prstGeom prst="rect">
            <a:avLst/>
          </a:prstGeom>
          <a:noFill/>
        </p:spPr>
        <p:txBody>
          <a:bodyPr vert="horz" wrap="none" lIns="0" tIns="0" rIns="0" bIns="0" rtlCol="0">
            <a:noAutofit/>
          </a:bodyPr>
          <a:lstStyle/>
          <a:p>
            <a:pPr fontAlgn="base">
              <a:spcBef>
                <a:spcPct val="0"/>
              </a:spcBef>
              <a:spcAft>
                <a:spcPct val="0"/>
              </a:spcAft>
            </a:pPr>
            <a:fld id="{6397151B-552F-4880-823F-2026AAC57C7D}" type="slidenum">
              <a:rPr lang="en-US" sz="942" smtClean="0">
                <a:solidFill>
                  <a:srgbClr val="000000"/>
                </a:solidFill>
              </a:rPr>
              <a:pPr fontAlgn="base">
                <a:spcBef>
                  <a:spcPct val="0"/>
                </a:spcBef>
                <a:spcAft>
                  <a:spcPct val="0"/>
                </a:spcAft>
              </a:pPr>
              <a:t>‹#›</a:t>
            </a:fld>
            <a:endParaRPr lang="en-US" sz="942" dirty="0">
              <a:solidFill>
                <a:srgbClr val="000000"/>
              </a:solidFill>
            </a:endParaRPr>
          </a:p>
        </p:txBody>
      </p:sp>
    </p:spTree>
    <p:extLst>
      <p:ext uri="{BB962C8B-B14F-4D97-AF65-F5344CB8AC3E}">
        <p14:creationId xmlns:p14="http://schemas.microsoft.com/office/powerpoint/2010/main" val="4654837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5" name="doc id"/>
          <p:cNvSpPr txBox="1">
            <a:spLocks noChangeArrowheads="1"/>
          </p:cNvSpPr>
          <p:nvPr/>
        </p:nvSpPr>
        <p:spPr bwMode="auto">
          <a:xfrm>
            <a:off x="6460737" y="49676"/>
            <a:ext cx="225967" cy="1662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r" eaLnBrk="1" fontAlgn="base" hangingPunct="1">
              <a:spcBef>
                <a:spcPct val="0"/>
              </a:spcBef>
              <a:spcAft>
                <a:spcPct val="0"/>
              </a:spcAft>
              <a:defRPr/>
            </a:pPr>
            <a:endParaRPr lang="en-US" sz="753" dirty="0" smtClean="0">
              <a:solidFill>
                <a:srgbClr val="000000"/>
              </a:solidFill>
              <a:latin typeface="Arial"/>
            </a:endParaRPr>
          </a:p>
        </p:txBody>
      </p:sp>
      <p:grpSp>
        <p:nvGrpSpPr>
          <p:cNvPr id="8" name="McK Title Elements"/>
          <p:cNvGrpSpPr>
            <a:grpSpLocks/>
          </p:cNvGrpSpPr>
          <p:nvPr/>
        </p:nvGrpSpPr>
        <p:grpSpPr bwMode="auto">
          <a:xfrm>
            <a:off x="1" y="3"/>
            <a:ext cx="6855571" cy="9146160"/>
            <a:chOff x="0" y="0"/>
            <a:chExt cx="5643" cy="4235"/>
          </a:xfrm>
        </p:grpSpPr>
        <p:sp>
          <p:nvSpPr>
            <p:cNvPr id="9" name="McK Document type" hidden="1"/>
            <p:cNvSpPr txBox="1">
              <a:spLocks noChangeArrowheads="1"/>
            </p:cNvSpPr>
            <p:nvPr/>
          </p:nvSpPr>
          <p:spPr bwMode="auto">
            <a:xfrm>
              <a:off x="1663" y="3148"/>
              <a:ext cx="3109" cy="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318" dirty="0" smtClean="0">
                  <a:solidFill>
                    <a:srgbClr val="000000"/>
                  </a:solidFill>
                  <a:latin typeface="Arial"/>
                </a:rPr>
                <a:t>Document type</a:t>
              </a:r>
            </a:p>
          </p:txBody>
        </p:sp>
        <p:sp>
          <p:nvSpPr>
            <p:cNvPr id="10" name="McK Date" hidden="1"/>
            <p:cNvSpPr txBox="1">
              <a:spLocks noChangeArrowheads="1"/>
            </p:cNvSpPr>
            <p:nvPr/>
          </p:nvSpPr>
          <p:spPr bwMode="auto">
            <a:xfrm>
              <a:off x="1663" y="3275"/>
              <a:ext cx="3109" cy="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318" dirty="0" smtClean="0">
                  <a:solidFill>
                    <a:srgbClr val="000000"/>
                  </a:solidFill>
                  <a:latin typeface="Arial"/>
                </a:rPr>
                <a:t>Date</a:t>
              </a:r>
            </a:p>
          </p:txBody>
        </p:sp>
        <p:sp>
          <p:nvSpPr>
            <p:cNvPr id="11" name="McK Disclaimer" hidden="1"/>
            <p:cNvSpPr>
              <a:spLocks noChangeArrowheads="1"/>
            </p:cNvSpPr>
            <p:nvPr/>
          </p:nvSpPr>
          <p:spPr bwMode="auto">
            <a:xfrm>
              <a:off x="1663" y="3707"/>
              <a:ext cx="3226" cy="1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defTabSz="758052" eaLnBrk="0" fontAlgn="base" hangingPunct="0">
                <a:spcBef>
                  <a:spcPct val="0"/>
                </a:spcBef>
                <a:spcAft>
                  <a:spcPct val="0"/>
                </a:spcAft>
              </a:pPr>
              <a:r>
                <a:rPr lang="en-US" sz="753" dirty="0">
                  <a:solidFill>
                    <a:srgbClr val="000000"/>
                  </a:solidFill>
                </a:rPr>
                <a:t>CONFIDENTIAL AND PROPRIETARY</a:t>
              </a:r>
            </a:p>
            <a:p>
              <a:pPr defTabSz="758052" eaLnBrk="0" fontAlgn="base" hangingPunct="0">
                <a:spcBef>
                  <a:spcPct val="0"/>
                </a:spcBef>
                <a:spcAft>
                  <a:spcPct val="0"/>
                </a:spcAft>
              </a:pPr>
              <a:r>
                <a:rPr lang="en-US" sz="753" dirty="0">
                  <a:solidFill>
                    <a:srgbClr val="000000"/>
                  </a:solidFill>
                </a:rPr>
                <a:t>Any use of this material without specific permission of McKinsey &amp; Company is strictly prohibited</a:t>
              </a:r>
            </a:p>
          </p:txBody>
        </p:sp>
        <p:sp>
          <p:nvSpPr>
            <p:cNvPr id="12" name="TitleBottomPlaceholder" hidden="1"/>
            <p:cNvSpPr>
              <a:spLocks noChangeArrowheads="1"/>
            </p:cNvSpPr>
            <p:nvPr/>
          </p:nvSpPr>
          <p:spPr bwMode="auto">
            <a:xfrm>
              <a:off x="0" y="1410"/>
              <a:ext cx="1382" cy="2825"/>
            </a:xfrm>
            <a:prstGeom prst="rect">
              <a:avLst/>
            </a:prstGeom>
            <a:solidFill>
              <a:srgbClr val="0065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506" dirty="0">
                <a:solidFill>
                  <a:srgbClr val="000000"/>
                </a:solidFill>
              </a:endParaRPr>
            </a:p>
          </p:txBody>
        </p:sp>
        <p:sp>
          <p:nvSpPr>
            <p:cNvPr id="13" name="TitleTopPlaceholder" hidden="1"/>
            <p:cNvSpPr>
              <a:spLocks noChangeArrowheads="1"/>
            </p:cNvSpPr>
            <p:nvPr/>
          </p:nvSpPr>
          <p:spPr bwMode="auto">
            <a:xfrm>
              <a:off x="0" y="0"/>
              <a:ext cx="1382" cy="1410"/>
            </a:xfrm>
            <a:prstGeom prst="rect">
              <a:avLst/>
            </a:prstGeom>
            <a:solidFill>
              <a:srgbClr val="91A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506" dirty="0">
                <a:solidFill>
                  <a:srgbClr val="000000"/>
                </a:solidFill>
              </a:endParaRPr>
            </a:p>
          </p:txBody>
        </p:sp>
        <p:sp>
          <p:nvSpPr>
            <p:cNvPr id="14" name="Rectangle 1189" hidden="1"/>
            <p:cNvSpPr>
              <a:spLocks noChangeArrowheads="1"/>
            </p:cNvSpPr>
            <p:nvPr/>
          </p:nvSpPr>
          <p:spPr bwMode="auto">
            <a:xfrm>
              <a:off x="0" y="0"/>
              <a:ext cx="5643" cy="4234"/>
            </a:xfrm>
            <a:prstGeom prst="rect">
              <a:avLst/>
            </a:prstGeom>
            <a:noFill/>
            <a:ln w="3175">
              <a:solidFill>
                <a:srgbClr val="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506" dirty="0">
                <a:solidFill>
                  <a:srgbClr val="000000"/>
                </a:solidFill>
              </a:endParaRPr>
            </a:p>
          </p:txBody>
        </p:sp>
      </p:grpSp>
      <p:pic>
        <p:nvPicPr>
          <p:cNvPr id="18" name="TitleBottomBarBW" hidden="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90045" y="8766063"/>
            <a:ext cx="1252541" cy="261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314" name="Rectangle 1026"/>
          <p:cNvSpPr>
            <a:spLocks noGrp="1" noChangeArrowheads="1"/>
          </p:cNvSpPr>
          <p:nvPr>
            <p:ph type="ctrTitle"/>
          </p:nvPr>
        </p:nvSpPr>
        <p:spPr>
          <a:xfrm>
            <a:off x="2020349" y="2902585"/>
            <a:ext cx="3777063" cy="927591"/>
          </a:xfrm>
          <a:prstGeom prst="rect">
            <a:avLst/>
          </a:prstGeom>
        </p:spPr>
        <p:txBody>
          <a:bodyPr/>
          <a:lstStyle>
            <a:lvl1pPr>
              <a:defRPr sz="3014" b="0" baseline="0">
                <a:latin typeface="+mj-lt"/>
                <a:ea typeface="Arial Unicode MS" pitchFamily="34" charset="-128"/>
                <a:cs typeface="Arial Unicode MS" pitchFamily="34" charset="-128"/>
              </a:defRPr>
            </a:lvl1pPr>
          </a:lstStyle>
          <a:p>
            <a:pPr lvl="0"/>
            <a:r>
              <a:rPr lang="en-US" noProof="0" smtClean="0"/>
              <a:t>Click to edit Master title style</a:t>
            </a:r>
          </a:p>
        </p:txBody>
      </p:sp>
      <p:sp>
        <p:nvSpPr>
          <p:cNvPr id="13315" name="Rectangle 1027"/>
          <p:cNvSpPr>
            <a:spLocks noGrp="1" noChangeArrowheads="1"/>
          </p:cNvSpPr>
          <p:nvPr>
            <p:ph type="subTitle" idx="1"/>
          </p:nvPr>
        </p:nvSpPr>
        <p:spPr>
          <a:xfrm>
            <a:off x="2020349" y="5260932"/>
            <a:ext cx="3777063" cy="202837"/>
          </a:xfrm>
        </p:spPr>
        <p:txBody>
          <a:bodyPr>
            <a:spAutoFit/>
          </a:bodyPr>
          <a:lstStyle>
            <a:lvl1pPr>
              <a:defRPr sz="1318" baseline="0">
                <a:latin typeface="+mj-lt"/>
                <a:ea typeface="Arial Unicode MS" pitchFamily="34" charset="-128"/>
                <a:cs typeface="Arial Unicode MS" pitchFamily="34" charset="-128"/>
              </a:defRPr>
            </a:lvl1pPr>
          </a:lstStyle>
          <a:p>
            <a:pPr lvl="0"/>
            <a:r>
              <a:rPr lang="en-US" noProof="0" smtClean="0"/>
              <a:t>Click to edit Master subtitle style</a:t>
            </a:r>
          </a:p>
        </p:txBody>
      </p:sp>
    </p:spTree>
    <p:extLst>
      <p:ext uri="{BB962C8B-B14F-4D97-AF65-F5344CB8AC3E}">
        <p14:creationId xmlns:p14="http://schemas.microsoft.com/office/powerpoint/2010/main" val="3669784807"/>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2"/>
            </p:custDataLst>
            <p:extLst/>
          </p:nvPr>
        </p:nvGraphicFramePr>
        <p:xfrm>
          <a:off x="0" y="1"/>
          <a:ext cx="161974" cy="161984"/>
        </p:xfrm>
        <a:graphic>
          <a:graphicData uri="http://schemas.openxmlformats.org/presentationml/2006/ole">
            <mc:AlternateContent xmlns:mc="http://schemas.openxmlformats.org/markup-compatibility/2006">
              <mc:Choice xmlns:v="urn:schemas-microsoft-com:vml" Requires="v">
                <p:oleObj spid="_x0000_s11489" name="think-cell Slide" r:id="rId6" imgW="270" imgH="270" progId="TCLayout.ActiveDocument.1">
                  <p:embed/>
                </p:oleObj>
              </mc:Choice>
              <mc:Fallback>
                <p:oleObj name="think-cell Slide" r:id="rId6" imgW="270" imgH="270" progId="TCLayout.ActiveDocument.1">
                  <p:embed/>
                  <p:pic>
                    <p:nvPicPr>
                      <p:cNvPr id="0" name=""/>
                      <p:cNvPicPr/>
                      <p:nvPr/>
                    </p:nvPicPr>
                    <p:blipFill>
                      <a:blip r:embed="rId7"/>
                      <a:stretch>
                        <a:fillRect/>
                      </a:stretch>
                    </p:blipFill>
                    <p:spPr>
                      <a:xfrm>
                        <a:off x="0" y="1"/>
                        <a:ext cx="161974" cy="161984"/>
                      </a:xfrm>
                      <a:prstGeom prst="rect">
                        <a:avLst/>
                      </a:prstGeom>
                    </p:spPr>
                  </p:pic>
                </p:oleObj>
              </mc:Fallback>
            </mc:AlternateContent>
          </a:graphicData>
        </a:graphic>
      </p:graphicFrame>
      <p:sp>
        <p:nvSpPr>
          <p:cNvPr id="2" name="McK 2. Slide Title"/>
          <p:cNvSpPr>
            <a:spLocks noGrp="1"/>
          </p:cNvSpPr>
          <p:nvPr>
            <p:ph type="title"/>
            <p:custDataLst>
              <p:tags r:id="rId3"/>
            </p:custDataLst>
          </p:nvPr>
        </p:nvSpPr>
        <p:spPr/>
        <p:txBody>
          <a:bodyPr/>
          <a:lstStyle>
            <a:lvl1pPr>
              <a:defRPr>
                <a:latin typeface="+mj-lt"/>
                <a:ea typeface="Arial Unicode MS" pitchFamily="34" charset="-128"/>
                <a:cs typeface="Arial Unicode MS" pitchFamily="34" charset="-128"/>
              </a:defRPr>
            </a:lvl1pPr>
          </a:lstStyle>
          <a:p>
            <a:r>
              <a:rPr lang="en-US" smtClean="0"/>
              <a:t>Click to edit Master title style</a:t>
            </a:r>
            <a:endParaRPr lang="en-US"/>
          </a:p>
        </p:txBody>
      </p:sp>
      <p:sp>
        <p:nvSpPr>
          <p:cNvPr id="3" name="Slide Number"/>
          <p:cNvSpPr txBox="1">
            <a:spLocks/>
          </p:cNvSpPr>
          <p:nvPr userDrawn="1">
            <p:custDataLst>
              <p:tags r:id="rId4"/>
            </p:custDataLst>
          </p:nvPr>
        </p:nvSpPr>
        <p:spPr>
          <a:xfrm>
            <a:off x="6539702" y="8755261"/>
            <a:ext cx="159756" cy="207328"/>
          </a:xfrm>
          <a:prstGeom prst="rect">
            <a:avLst/>
          </a:prstGeom>
        </p:spPr>
        <p:txBody>
          <a:bodyPr vert="horz" wrap="none" lIns="0" tIns="0" rIns="0" bIns="0" rtlCol="0" anchor="ctr">
            <a:noAutofit/>
          </a:bodyPr>
          <a:lstStyle>
            <a:defPPr>
              <a:defRPr lang="en-US"/>
            </a:defPPr>
            <a:lvl1pPr>
              <a:defRPr sz="1000" baseline="0">
                <a:latin typeface="+mn-lt"/>
              </a:defRPr>
            </a:lvl1pPr>
          </a:lstStyle>
          <a:p>
            <a:pPr fontAlgn="base">
              <a:spcBef>
                <a:spcPct val="0"/>
              </a:spcBef>
              <a:spcAft>
                <a:spcPct val="0"/>
              </a:spcAft>
            </a:pPr>
            <a:fld id="{42C328C1-A84F-4A39-A664-DBA00541A8C6}" type="slidenum">
              <a:rPr lang="en-US" sz="942" smtClean="0">
                <a:solidFill>
                  <a:srgbClr val="000000"/>
                </a:solidFill>
              </a:rPr>
              <a:pPr fontAlgn="base">
                <a:spcBef>
                  <a:spcPct val="0"/>
                </a:spcBef>
                <a:spcAft>
                  <a:spcPct val="0"/>
                </a:spcAft>
              </a:pPr>
              <a:t>‹#›</a:t>
            </a:fld>
            <a:endParaRPr lang="en-US" sz="942" dirty="0">
              <a:solidFill>
                <a:srgbClr val="000000"/>
              </a:solidFill>
            </a:endParaRPr>
          </a:p>
        </p:txBody>
      </p:sp>
    </p:spTree>
    <p:extLst>
      <p:ext uri="{BB962C8B-B14F-4D97-AF65-F5344CB8AC3E}">
        <p14:creationId xmlns:p14="http://schemas.microsoft.com/office/powerpoint/2010/main" val="155957395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BF1FCE-B2FD-460C-9ACE-C3448976CBCC}" type="slidenum">
              <a:rPr lang="en-US" smtClean="0"/>
              <a:t>‹#›</a:t>
            </a:fld>
            <a:endParaRPr lang="en-US"/>
          </a:p>
        </p:txBody>
      </p:sp>
    </p:spTree>
    <p:extLst>
      <p:ext uri="{BB962C8B-B14F-4D97-AF65-F5344CB8AC3E}">
        <p14:creationId xmlns:p14="http://schemas.microsoft.com/office/powerpoint/2010/main" val="19372694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3" name="TextBox 2"/>
          <p:cNvSpPr txBox="1"/>
          <p:nvPr userDrawn="1"/>
        </p:nvSpPr>
        <p:spPr>
          <a:xfrm>
            <a:off x="6539703" y="8755261"/>
            <a:ext cx="159756" cy="207328"/>
          </a:xfrm>
          <a:prstGeom prst="rect">
            <a:avLst/>
          </a:prstGeom>
          <a:noFill/>
        </p:spPr>
        <p:txBody>
          <a:bodyPr vert="horz" wrap="none" lIns="0" tIns="0" rIns="0" bIns="0" rtlCol="0">
            <a:noAutofit/>
          </a:bodyPr>
          <a:lstStyle/>
          <a:p>
            <a:pPr fontAlgn="base">
              <a:spcBef>
                <a:spcPct val="0"/>
              </a:spcBef>
              <a:spcAft>
                <a:spcPct val="0"/>
              </a:spcAft>
            </a:pPr>
            <a:fld id="{6397151B-552F-4880-823F-2026AAC57C7D}" type="slidenum">
              <a:rPr lang="en-US" sz="942" smtClean="0">
                <a:solidFill>
                  <a:srgbClr val="000000"/>
                </a:solidFill>
              </a:rPr>
              <a:pPr fontAlgn="base">
                <a:spcBef>
                  <a:spcPct val="0"/>
                </a:spcBef>
                <a:spcAft>
                  <a:spcPct val="0"/>
                </a:spcAft>
              </a:pPr>
              <a:t>‹#›</a:t>
            </a:fld>
            <a:endParaRPr lang="en-US" sz="942" dirty="0">
              <a:solidFill>
                <a:srgbClr val="000000"/>
              </a:solidFill>
            </a:endParaRPr>
          </a:p>
        </p:txBody>
      </p:sp>
    </p:spTree>
    <p:extLst>
      <p:ext uri="{BB962C8B-B14F-4D97-AF65-F5344CB8AC3E}">
        <p14:creationId xmlns:p14="http://schemas.microsoft.com/office/powerpoint/2010/main" val="21457694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8144240-2EEC-4B2B-BE61-36FFA981FB9D}" type="datetime1">
              <a:rPr lang="en-US" smtClean="0">
                <a:solidFill>
                  <a:prstClr val="black">
                    <a:tint val="75000"/>
                  </a:prstClr>
                </a:solidFill>
              </a:rPr>
              <a:pPr/>
              <a:t>12/7/2017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275802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E9110C8-D78E-4273-ACC4-AE7C625F805C}" type="datetime1">
              <a:rPr lang="en-US" smtClean="0">
                <a:solidFill>
                  <a:prstClr val="black">
                    <a:tint val="75000"/>
                  </a:prstClr>
                </a:solidFill>
              </a:rPr>
              <a:pPr/>
              <a:t>12/7/2017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713702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6AD078-C045-4EEA-AC0B-66E281837F4B}" type="datetime1">
              <a:rPr lang="en-US" smtClean="0">
                <a:solidFill>
                  <a:prstClr val="black">
                    <a:tint val="75000"/>
                  </a:prstClr>
                </a:solidFill>
              </a:rPr>
              <a:pPr/>
              <a:t>12/7/2017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683768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D4B13D4-239E-4623-8DEA-73144D1FEA64}" type="datetime1">
              <a:rPr lang="en-US" smtClean="0">
                <a:solidFill>
                  <a:prstClr val="black">
                    <a:tint val="75000"/>
                  </a:prstClr>
                </a:solidFill>
              </a:rPr>
              <a:pPr/>
              <a:t>12/7/2017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7207678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B04CFCC-B67A-4BE8-8C6C-EEA20C97946C}" type="datetime1">
              <a:rPr lang="en-US" smtClean="0">
                <a:solidFill>
                  <a:prstClr val="black">
                    <a:tint val="75000"/>
                  </a:prstClr>
                </a:solidFill>
              </a:rPr>
              <a:pPr/>
              <a:t>12/7/2017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348869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E32D11C-91F0-40DD-9DFA-188ADB4066FB}" type="datetime1">
              <a:rPr lang="en-US" smtClean="0">
                <a:solidFill>
                  <a:prstClr val="black">
                    <a:tint val="75000"/>
                  </a:prstClr>
                </a:solidFill>
              </a:rPr>
              <a:pPr/>
              <a:t>12/7/2017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761243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ACF7C-8CFD-488B-A1A8-3A07517D5CC4}" type="datetime1">
              <a:rPr lang="en-US" smtClean="0">
                <a:solidFill>
                  <a:prstClr val="black">
                    <a:tint val="75000"/>
                  </a:prstClr>
                </a:solidFill>
              </a:rPr>
              <a:pPr/>
              <a:t>12/7/2017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85257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EF9211-27DB-49B5-BEA3-91727D36273D}" type="datetime1">
              <a:rPr lang="en-US" smtClean="0">
                <a:solidFill>
                  <a:prstClr val="black">
                    <a:tint val="75000"/>
                  </a:prstClr>
                </a:solidFill>
              </a:rPr>
              <a:pPr/>
              <a:t>12/7/2017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8264962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C9C10C-DAEE-4319-B55F-F448051324B9}" type="datetime1">
              <a:rPr lang="en-US" smtClean="0">
                <a:solidFill>
                  <a:prstClr val="black">
                    <a:tint val="75000"/>
                  </a:prstClr>
                </a:solidFill>
              </a:rPr>
              <a:pPr/>
              <a:t>12/7/2017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15005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BF1FCE-B2FD-460C-9ACE-C3448976CBCC}" type="slidenum">
              <a:rPr lang="en-US" smtClean="0"/>
              <a:t>‹#›</a:t>
            </a:fld>
            <a:endParaRPr lang="en-US"/>
          </a:p>
        </p:txBody>
      </p:sp>
    </p:spTree>
    <p:extLst>
      <p:ext uri="{BB962C8B-B14F-4D97-AF65-F5344CB8AC3E}">
        <p14:creationId xmlns:p14="http://schemas.microsoft.com/office/powerpoint/2010/main" val="162243327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D6033D0-42F8-4077-A790-8CECE32D5227}" type="datetime1">
              <a:rPr lang="en-US" smtClean="0">
                <a:solidFill>
                  <a:prstClr val="black">
                    <a:tint val="75000"/>
                  </a:prstClr>
                </a:solidFill>
              </a:rPr>
              <a:pPr/>
              <a:t>12/7/2017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5608444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6C56DE8-4764-495F-B79E-21F6BFC35F16}" type="datetime1">
              <a:rPr lang="en-US" smtClean="0">
                <a:solidFill>
                  <a:prstClr val="black">
                    <a:tint val="75000"/>
                  </a:prstClr>
                </a:solidFill>
              </a:rPr>
              <a:pPr/>
              <a:t>12/7/2017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6BF1FCE-B2FD-460C-9ACE-C3448976CBC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55532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BF1FCE-B2FD-460C-9ACE-C3448976CBCC}" type="slidenum">
              <a:rPr lang="en-US" smtClean="0"/>
              <a:t>‹#›</a:t>
            </a:fld>
            <a:endParaRPr lang="en-US"/>
          </a:p>
        </p:txBody>
      </p:sp>
    </p:spTree>
    <p:extLst>
      <p:ext uri="{BB962C8B-B14F-4D97-AF65-F5344CB8AC3E}">
        <p14:creationId xmlns:p14="http://schemas.microsoft.com/office/powerpoint/2010/main" val="4239099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BF1FCE-B2FD-460C-9ACE-C3448976CBCC}" type="slidenum">
              <a:rPr lang="en-US" smtClean="0"/>
              <a:t>‹#›</a:t>
            </a:fld>
            <a:endParaRPr lang="en-US"/>
          </a:p>
        </p:txBody>
      </p:sp>
    </p:spTree>
    <p:extLst>
      <p:ext uri="{BB962C8B-B14F-4D97-AF65-F5344CB8AC3E}">
        <p14:creationId xmlns:p14="http://schemas.microsoft.com/office/powerpoint/2010/main" val="2829843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BF1FCE-B2FD-460C-9ACE-C3448976CBCC}" type="slidenum">
              <a:rPr lang="en-US" smtClean="0"/>
              <a:t>‹#›</a:t>
            </a:fld>
            <a:endParaRPr lang="en-US"/>
          </a:p>
        </p:txBody>
      </p:sp>
    </p:spTree>
    <p:extLst>
      <p:ext uri="{BB962C8B-B14F-4D97-AF65-F5344CB8AC3E}">
        <p14:creationId xmlns:p14="http://schemas.microsoft.com/office/powerpoint/2010/main" val="2362262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BF1FCE-B2FD-460C-9ACE-C3448976CBCC}" type="slidenum">
              <a:rPr lang="en-US" smtClean="0"/>
              <a:t>‹#›</a:t>
            </a:fld>
            <a:endParaRPr lang="en-US"/>
          </a:p>
        </p:txBody>
      </p:sp>
    </p:spTree>
    <p:extLst>
      <p:ext uri="{BB962C8B-B14F-4D97-AF65-F5344CB8AC3E}">
        <p14:creationId xmlns:p14="http://schemas.microsoft.com/office/powerpoint/2010/main" val="2464814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BF1FCE-B2FD-460C-9ACE-C3448976CBCC}" type="slidenum">
              <a:rPr lang="en-US" smtClean="0"/>
              <a:t>‹#›</a:t>
            </a:fld>
            <a:endParaRPr lang="en-US"/>
          </a:p>
        </p:txBody>
      </p:sp>
    </p:spTree>
    <p:extLst>
      <p:ext uri="{BB962C8B-B14F-4D97-AF65-F5344CB8AC3E}">
        <p14:creationId xmlns:p14="http://schemas.microsoft.com/office/powerpoint/2010/main" val="2061376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BF1FCE-B2FD-460C-9ACE-C3448976CBCC}" type="slidenum">
              <a:rPr lang="en-US" smtClean="0"/>
              <a:t>‹#›</a:t>
            </a:fld>
            <a:endParaRPr lang="en-US"/>
          </a:p>
        </p:txBody>
      </p:sp>
    </p:spTree>
    <p:extLst>
      <p:ext uri="{BB962C8B-B14F-4D97-AF65-F5344CB8AC3E}">
        <p14:creationId xmlns:p14="http://schemas.microsoft.com/office/powerpoint/2010/main" val="3192535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tags" Target="../tags/tag3.xml"/><Relationship Id="rId13" Type="http://schemas.openxmlformats.org/officeDocument/2006/relationships/tags" Target="../tags/tag8.xml"/><Relationship Id="rId3" Type="http://schemas.openxmlformats.org/officeDocument/2006/relationships/slideLayout" Target="../slideLayouts/slideLayout14.xml"/><Relationship Id="rId7" Type="http://schemas.openxmlformats.org/officeDocument/2006/relationships/tags" Target="../tags/tag2.xml"/><Relationship Id="rId12" Type="http://schemas.openxmlformats.org/officeDocument/2006/relationships/tags" Target="../tags/tag7.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ags" Target="../tags/tag1.xml"/><Relationship Id="rId11" Type="http://schemas.openxmlformats.org/officeDocument/2006/relationships/tags" Target="../tags/tag6.xml"/><Relationship Id="rId5" Type="http://schemas.openxmlformats.org/officeDocument/2006/relationships/vmlDrawing" Target="../drawings/vmlDrawing1.vml"/><Relationship Id="rId15" Type="http://schemas.openxmlformats.org/officeDocument/2006/relationships/image" Target="../media/image1.emf"/><Relationship Id="rId10" Type="http://schemas.openxmlformats.org/officeDocument/2006/relationships/tags" Target="../tags/tag5.xml"/><Relationship Id="rId4" Type="http://schemas.openxmlformats.org/officeDocument/2006/relationships/theme" Target="../theme/theme2.xml"/><Relationship Id="rId9" Type="http://schemas.openxmlformats.org/officeDocument/2006/relationships/tags" Target="../tags/tag4.xml"/><Relationship Id="rId14" Type="http://schemas.openxmlformats.org/officeDocument/2006/relationships/oleObject" Target="../embeddings/oleObject1.bin"/></Relationships>
</file>

<file path=ppt/slideMasters/_rels/slideMaster3.xml.rels><?xml version="1.0" encoding="UTF-8" standalone="yes"?>
<Relationships xmlns="http://schemas.openxmlformats.org/package/2006/relationships"><Relationship Id="rId8" Type="http://schemas.openxmlformats.org/officeDocument/2006/relationships/tags" Target="../tags/tag14.xml"/><Relationship Id="rId13" Type="http://schemas.openxmlformats.org/officeDocument/2006/relationships/tags" Target="../tags/tag19.xml"/><Relationship Id="rId3" Type="http://schemas.openxmlformats.org/officeDocument/2006/relationships/slideLayout" Target="../slideLayouts/slideLayout17.xml"/><Relationship Id="rId7" Type="http://schemas.openxmlformats.org/officeDocument/2006/relationships/tags" Target="../tags/tag13.xml"/><Relationship Id="rId12" Type="http://schemas.openxmlformats.org/officeDocument/2006/relationships/tags" Target="../tags/tag18.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tags" Target="../tags/tag12.xml"/><Relationship Id="rId11" Type="http://schemas.openxmlformats.org/officeDocument/2006/relationships/tags" Target="../tags/tag17.xml"/><Relationship Id="rId5" Type="http://schemas.openxmlformats.org/officeDocument/2006/relationships/vmlDrawing" Target="../drawings/vmlDrawing3.vml"/><Relationship Id="rId15" Type="http://schemas.openxmlformats.org/officeDocument/2006/relationships/image" Target="../media/image1.emf"/><Relationship Id="rId10" Type="http://schemas.openxmlformats.org/officeDocument/2006/relationships/tags" Target="../tags/tag16.xml"/><Relationship Id="rId4" Type="http://schemas.openxmlformats.org/officeDocument/2006/relationships/theme" Target="../theme/theme3.xml"/><Relationship Id="rId9" Type="http://schemas.openxmlformats.org/officeDocument/2006/relationships/tags" Target="../tags/tag15.xml"/><Relationship Id="rId14" Type="http://schemas.openxmlformats.org/officeDocument/2006/relationships/oleObject" Target="../embeddings/oleObject3.bin"/></Relationships>
</file>

<file path=ppt/slideMasters/_rels/slideMaster4.xml.rels><?xml version="1.0" encoding="UTF-8" standalone="yes"?>
<Relationships xmlns="http://schemas.openxmlformats.org/package/2006/relationships"><Relationship Id="rId8" Type="http://schemas.openxmlformats.org/officeDocument/2006/relationships/tags" Target="../tags/tag25.xml"/><Relationship Id="rId13" Type="http://schemas.openxmlformats.org/officeDocument/2006/relationships/tags" Target="../tags/tag30.xml"/><Relationship Id="rId3" Type="http://schemas.openxmlformats.org/officeDocument/2006/relationships/slideLayout" Target="../slideLayouts/slideLayout20.xml"/><Relationship Id="rId7" Type="http://schemas.openxmlformats.org/officeDocument/2006/relationships/tags" Target="../tags/tag24.xml"/><Relationship Id="rId12" Type="http://schemas.openxmlformats.org/officeDocument/2006/relationships/tags" Target="../tags/tag29.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tags" Target="../tags/tag23.xml"/><Relationship Id="rId11" Type="http://schemas.openxmlformats.org/officeDocument/2006/relationships/tags" Target="../tags/tag28.xml"/><Relationship Id="rId5" Type="http://schemas.openxmlformats.org/officeDocument/2006/relationships/vmlDrawing" Target="../drawings/vmlDrawing5.vml"/><Relationship Id="rId15" Type="http://schemas.openxmlformats.org/officeDocument/2006/relationships/image" Target="../media/image1.emf"/><Relationship Id="rId10" Type="http://schemas.openxmlformats.org/officeDocument/2006/relationships/tags" Target="../tags/tag27.xml"/><Relationship Id="rId4" Type="http://schemas.openxmlformats.org/officeDocument/2006/relationships/theme" Target="../theme/theme4.xml"/><Relationship Id="rId9" Type="http://schemas.openxmlformats.org/officeDocument/2006/relationships/tags" Target="../tags/tag26.xml"/><Relationship Id="rId14" Type="http://schemas.openxmlformats.org/officeDocument/2006/relationships/oleObject" Target="../embeddings/oleObject5.bin"/></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5.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96BF1FCE-B2FD-460C-9ACE-C3448976CBCC}" type="slidenum">
              <a:rPr lang="en-US" smtClean="0"/>
              <a:t>‹#›</a:t>
            </a:fld>
            <a:endParaRPr lang="en-US"/>
          </a:p>
        </p:txBody>
      </p:sp>
    </p:spTree>
    <p:extLst>
      <p:ext uri="{BB962C8B-B14F-4D97-AF65-F5344CB8AC3E}">
        <p14:creationId xmlns:p14="http://schemas.microsoft.com/office/powerpoint/2010/main" val="6392099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p:cNvGraphicFramePr>
          <p:nvPr>
            <p:custDataLst>
              <p:tags r:id="rId6"/>
            </p:custDataLst>
            <p:extLst/>
          </p:nvPr>
        </p:nvGraphicFramePr>
        <p:xfrm>
          <a:off x="2" y="0"/>
          <a:ext cx="121489" cy="215966"/>
        </p:xfrm>
        <a:graphic>
          <a:graphicData uri="http://schemas.openxmlformats.org/presentationml/2006/ole">
            <mc:AlternateContent xmlns:mc="http://schemas.openxmlformats.org/markup-compatibility/2006">
              <mc:Choice xmlns:v="urn:schemas-microsoft-com:vml" Requires="v">
                <p:oleObj spid="_x0000_s6369" name="think-cell Slide" r:id="rId14" imgW="270" imgH="270" progId="TCLayout.ActiveDocument.1">
                  <p:embed/>
                </p:oleObj>
              </mc:Choice>
              <mc:Fallback>
                <p:oleObj name="think-cell Slide" r:id="rId14" imgW="270" imgH="270" progId="TCLayout.ActiveDocument.1">
                  <p:embed/>
                  <p:pic>
                    <p:nvPicPr>
                      <p:cNvPr id="0" name=""/>
                      <p:cNvPicPr/>
                      <p:nvPr/>
                    </p:nvPicPr>
                    <p:blipFill>
                      <a:blip r:embed="rId15"/>
                      <a:stretch>
                        <a:fillRect/>
                      </a:stretch>
                    </p:blipFill>
                    <p:spPr>
                      <a:xfrm>
                        <a:off x="2" y="0"/>
                        <a:ext cx="121489" cy="215966"/>
                      </a:xfrm>
                      <a:prstGeom prst="rect">
                        <a:avLst/>
                      </a:prstGeom>
                    </p:spPr>
                  </p:pic>
                </p:oleObj>
              </mc:Fallback>
            </mc:AlternateContent>
          </a:graphicData>
        </a:graphic>
      </p:graphicFrame>
      <p:sp>
        <p:nvSpPr>
          <p:cNvPr id="1033" name="doc id"/>
          <p:cNvSpPr>
            <a:spLocks noChangeArrowheads="1"/>
          </p:cNvSpPr>
          <p:nvPr>
            <p:custDataLst>
              <p:tags r:id="rId7"/>
            </p:custDataLst>
          </p:nvPr>
        </p:nvSpPr>
        <p:spPr bwMode="auto">
          <a:xfrm>
            <a:off x="6184957" y="49676"/>
            <a:ext cx="502961" cy="1662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lstStyle/>
          <a:p>
            <a:pPr algn="r" defTabSz="843276" fontAlgn="base">
              <a:spcBef>
                <a:spcPct val="0"/>
              </a:spcBef>
              <a:spcAft>
                <a:spcPct val="0"/>
              </a:spcAft>
            </a:pPr>
            <a:endParaRPr lang="en-US" sz="753" dirty="0">
              <a:solidFill>
                <a:srgbClr val="000000"/>
              </a:solidFill>
            </a:endParaRPr>
          </a:p>
        </p:txBody>
      </p:sp>
      <p:sp>
        <p:nvSpPr>
          <p:cNvPr id="1036" name="Rectangle 286"/>
          <p:cNvSpPr>
            <a:spLocks noGrp="1" noChangeArrowheads="1"/>
          </p:cNvSpPr>
          <p:nvPr>
            <p:ph type="body" idx="1"/>
            <p:custDataLst>
              <p:tags r:id="rId8"/>
            </p:custDataLst>
          </p:nvPr>
        </p:nvSpPr>
        <p:spPr bwMode="auto">
          <a:xfrm>
            <a:off x="1111617" y="2654222"/>
            <a:ext cx="3292326" cy="115919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smtClean="0"/>
          </a:p>
        </p:txBody>
      </p:sp>
      <p:sp>
        <p:nvSpPr>
          <p:cNvPr id="19" name="Title Placeholder 2"/>
          <p:cNvSpPr>
            <a:spLocks noGrp="1" noChangeArrowheads="1"/>
          </p:cNvSpPr>
          <p:nvPr>
            <p:ph type="title"/>
            <p:custDataLst>
              <p:tags r:id="rId9"/>
            </p:custDataLst>
          </p:nvPr>
        </p:nvSpPr>
        <p:spPr bwMode="auto">
          <a:xfrm>
            <a:off x="91119" y="313152"/>
            <a:ext cx="6595585" cy="275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smtClean="0"/>
              <a:t>Click to edit Master title style</a:t>
            </a:r>
          </a:p>
        </p:txBody>
      </p:sp>
      <p:sp>
        <p:nvSpPr>
          <p:cNvPr id="10" name="McK 1. On-page tracker" hidden="1"/>
          <p:cNvSpPr>
            <a:spLocks noChangeArrowheads="1"/>
          </p:cNvSpPr>
          <p:nvPr>
            <p:custDataLst>
              <p:tags r:id="rId10"/>
            </p:custDataLst>
          </p:nvPr>
        </p:nvSpPr>
        <p:spPr bwMode="auto">
          <a:xfrm>
            <a:off x="91117" y="36715"/>
            <a:ext cx="804707" cy="202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318" dirty="0">
                <a:solidFill>
                  <a:srgbClr val="808080"/>
                </a:solidFill>
              </a:rPr>
              <a:t>TRACKER</a:t>
            </a:r>
          </a:p>
        </p:txBody>
      </p:sp>
      <p:sp>
        <p:nvSpPr>
          <p:cNvPr id="11" name="McK 3. Unit of measure" hidden="1"/>
          <p:cNvSpPr txBox="1">
            <a:spLocks noChangeArrowheads="1"/>
          </p:cNvSpPr>
          <p:nvPr>
            <p:custDataLst>
              <p:tags r:id="rId11"/>
            </p:custDataLst>
          </p:nvPr>
        </p:nvSpPr>
        <p:spPr bwMode="auto">
          <a:xfrm>
            <a:off x="91117" y="723489"/>
            <a:ext cx="6595585" cy="2317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506" dirty="0" smtClean="0">
                <a:solidFill>
                  <a:srgbClr val="808080"/>
                </a:solidFill>
                <a:latin typeface="Arial"/>
              </a:rPr>
              <a:t>Unit of measure</a:t>
            </a:r>
          </a:p>
        </p:txBody>
      </p:sp>
      <p:grpSp>
        <p:nvGrpSpPr>
          <p:cNvPr id="12" name="McK Slide Elements" hidden="1"/>
          <p:cNvGrpSpPr>
            <a:grpSpLocks/>
          </p:cNvGrpSpPr>
          <p:nvPr>
            <p:custDataLst>
              <p:tags r:id="rId12"/>
            </p:custDataLst>
          </p:nvPr>
        </p:nvGrpSpPr>
        <p:grpSpPr bwMode="auto">
          <a:xfrm>
            <a:off x="91117" y="8334144"/>
            <a:ext cx="6542130" cy="596067"/>
            <a:chOff x="75" y="3859"/>
            <a:chExt cx="5385" cy="276"/>
          </a:xfrm>
        </p:grpSpPr>
        <p:sp>
          <p:nvSpPr>
            <p:cNvPr id="13" name="McK 4. Footnote"/>
            <p:cNvSpPr txBox="1">
              <a:spLocks noChangeArrowheads="1"/>
            </p:cNvSpPr>
            <p:nvPr/>
          </p:nvSpPr>
          <p:spPr bwMode="auto">
            <a:xfrm>
              <a:off x="75" y="3859"/>
              <a:ext cx="5385" cy="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942" dirty="0" smtClean="0">
                  <a:solidFill>
                    <a:srgbClr val="000000"/>
                  </a:solidFill>
                  <a:latin typeface="Arial"/>
                </a:rPr>
                <a:t>1 Footnote</a:t>
              </a:r>
            </a:p>
          </p:txBody>
        </p:sp>
        <p:sp>
          <p:nvSpPr>
            <p:cNvPr id="14" name="McK 5. Source"/>
            <p:cNvSpPr>
              <a:spLocks noChangeArrowheads="1"/>
            </p:cNvSpPr>
            <p:nvPr/>
          </p:nvSpPr>
          <p:spPr bwMode="auto">
            <a:xfrm>
              <a:off x="75" y="4068"/>
              <a:ext cx="4323" cy="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p>
              <a:pPr marL="574145" indent="-574145" defTabSz="843276" fontAlgn="base">
                <a:spcBef>
                  <a:spcPct val="0"/>
                </a:spcBef>
                <a:spcAft>
                  <a:spcPct val="0"/>
                </a:spcAft>
                <a:tabLst>
                  <a:tab pos="577135" algn="l"/>
                </a:tabLst>
              </a:pPr>
              <a:r>
                <a:rPr lang="en-US" sz="942" dirty="0">
                  <a:solidFill>
                    <a:srgbClr val="000000"/>
                  </a:solidFill>
                </a:rPr>
                <a:t>SOURCE: Source</a:t>
              </a:r>
            </a:p>
          </p:txBody>
        </p:sp>
      </p:grpSp>
      <p:grpSp>
        <p:nvGrpSpPr>
          <p:cNvPr id="15" name="ACET" hidden="1"/>
          <p:cNvGrpSpPr>
            <a:grpSpLocks/>
          </p:cNvGrpSpPr>
          <p:nvPr>
            <p:custDataLst>
              <p:tags r:id="rId13"/>
            </p:custDataLst>
          </p:nvPr>
        </p:nvGrpSpPr>
        <p:grpSpPr bwMode="auto">
          <a:xfrm>
            <a:off x="1111618" y="1742842"/>
            <a:ext cx="3263168" cy="481603"/>
            <a:chOff x="915" y="807"/>
            <a:chExt cx="2686" cy="223"/>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807"/>
              <a:ext cx="2686" cy="223"/>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506" b="1" dirty="0">
                  <a:solidFill>
                    <a:srgbClr val="000000"/>
                  </a:solidFill>
                </a:rPr>
                <a:t>Title</a:t>
              </a:r>
            </a:p>
            <a:p>
              <a:pPr fontAlgn="base">
                <a:spcBef>
                  <a:spcPct val="0"/>
                </a:spcBef>
                <a:spcAft>
                  <a:spcPct val="0"/>
                </a:spcAft>
              </a:pPr>
              <a:r>
                <a:rPr lang="en-US" sz="1506" dirty="0">
                  <a:solidFill>
                    <a:srgbClr val="808080"/>
                  </a:solidFill>
                </a:rPr>
                <a:t>Unit of measure</a:t>
              </a:r>
            </a:p>
          </p:txBody>
        </p:sp>
      </p:grpSp>
    </p:spTree>
    <p:extLst>
      <p:ext uri="{BB962C8B-B14F-4D97-AF65-F5344CB8AC3E}">
        <p14:creationId xmlns:p14="http://schemas.microsoft.com/office/powerpoint/2010/main" val="140960328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Lst>
  <p:timing>
    <p:tnLst>
      <p:par>
        <p:cTn id="1" dur="indefinite" restart="never" nodeType="tmRoot"/>
      </p:par>
    </p:tnLst>
  </p:timing>
  <p:hf hdr="0" ftr="0" dt="0"/>
  <p:txStyles>
    <p:title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p:titleStyle>
    <p:bodyStyle>
      <a:lvl1pPr marL="0" indent="0" algn="l" defTabSz="843276" rtl="0" eaLnBrk="1" fontAlgn="base" hangingPunct="1">
        <a:spcBef>
          <a:spcPct val="0"/>
        </a:spcBef>
        <a:spcAft>
          <a:spcPct val="0"/>
        </a:spcAft>
        <a:buClr>
          <a:schemeClr val="tx2"/>
        </a:buClr>
        <a:defRPr sz="1506" baseline="0">
          <a:solidFill>
            <a:schemeClr val="tx1"/>
          </a:solidFill>
          <a:latin typeface="+mn-lt"/>
          <a:ea typeface="Arial Unicode MS" pitchFamily="34" charset="-128"/>
          <a:cs typeface="Arial Unicode MS" pitchFamily="34" charset="-128"/>
        </a:defRPr>
      </a:lvl1pPr>
      <a:lvl2pPr marL="182411" indent="-180916" algn="l" defTabSz="843276" rtl="0" eaLnBrk="1" fontAlgn="base" hangingPunct="1">
        <a:spcBef>
          <a:spcPct val="0"/>
        </a:spcBef>
        <a:spcAft>
          <a:spcPct val="0"/>
        </a:spcAft>
        <a:buClr>
          <a:schemeClr val="tx2"/>
        </a:buClr>
        <a:buSzPct val="125000"/>
        <a:buFont typeface="Arial" charset="0"/>
        <a:buChar char="▪"/>
        <a:defRPr sz="1506" baseline="0">
          <a:solidFill>
            <a:schemeClr val="tx1"/>
          </a:solidFill>
          <a:latin typeface="+mn-lt"/>
          <a:ea typeface="Arial Unicode MS" pitchFamily="34" charset="-128"/>
          <a:cs typeface="Arial Unicode MS" pitchFamily="34" charset="-128"/>
        </a:defRPr>
      </a:lvl2pPr>
      <a:lvl3pPr marL="430609" indent="-246703" algn="l" defTabSz="843276" rtl="0" eaLnBrk="1" fontAlgn="base" hangingPunct="1">
        <a:spcBef>
          <a:spcPct val="0"/>
        </a:spcBef>
        <a:spcAft>
          <a:spcPct val="0"/>
        </a:spcAft>
        <a:buClr>
          <a:schemeClr val="tx2"/>
        </a:buClr>
        <a:buSzPct val="120000"/>
        <a:buFont typeface="Arial" charset="0"/>
        <a:buChar char="–"/>
        <a:defRPr sz="1506" baseline="0">
          <a:solidFill>
            <a:schemeClr val="tx1"/>
          </a:solidFill>
          <a:latin typeface="+mn-lt"/>
          <a:ea typeface="Arial Unicode MS" pitchFamily="34" charset="-128"/>
          <a:cs typeface="Arial Unicode MS" pitchFamily="34" charset="-128"/>
        </a:defRPr>
      </a:lvl3pPr>
      <a:lvl4pPr marL="578631" indent="-146526" algn="l" defTabSz="843276" rtl="0" eaLnBrk="1" fontAlgn="base" hangingPunct="1">
        <a:spcBef>
          <a:spcPct val="0"/>
        </a:spcBef>
        <a:spcAft>
          <a:spcPct val="0"/>
        </a:spcAft>
        <a:buClr>
          <a:schemeClr val="tx2"/>
        </a:buClr>
        <a:buSzPct val="120000"/>
        <a:buFont typeface="Arial" charset="0"/>
        <a:buChar char="▫"/>
        <a:defRPr sz="1506" baseline="0">
          <a:solidFill>
            <a:schemeClr val="tx1"/>
          </a:solidFill>
          <a:latin typeface="+mn-lt"/>
          <a:ea typeface="Arial Unicode MS" pitchFamily="34" charset="-128"/>
          <a:cs typeface="Arial Unicode MS" pitchFamily="34" charset="-128"/>
        </a:defRPr>
      </a:lvl4pPr>
      <a:lvl5pPr marL="706198" indent="-122604" algn="l" defTabSz="843276" rtl="0" eaLnBrk="1" fontAlgn="base" hangingPunct="1">
        <a:spcBef>
          <a:spcPct val="0"/>
        </a:spcBef>
        <a:spcAft>
          <a:spcPct val="0"/>
        </a:spcAft>
        <a:buClr>
          <a:schemeClr val="tx2"/>
        </a:buClr>
        <a:buSzPct val="89000"/>
        <a:buFont typeface="Arial" charset="0"/>
        <a:buChar char="-"/>
        <a:defRPr sz="1506" baseline="0">
          <a:solidFill>
            <a:schemeClr val="tx1"/>
          </a:solidFill>
          <a:latin typeface="+mn-lt"/>
          <a:ea typeface="Arial Unicode MS" pitchFamily="34" charset="-128"/>
          <a:cs typeface="Arial Unicode MS" pitchFamily="34" charset="-128"/>
        </a:defRPr>
      </a:lvl5pPr>
      <a:lvl6pPr marL="706198" indent="-122604" algn="l" defTabSz="843276" rtl="0" eaLnBrk="1" fontAlgn="base" hangingPunct="1">
        <a:spcBef>
          <a:spcPct val="0"/>
        </a:spcBef>
        <a:spcAft>
          <a:spcPct val="0"/>
        </a:spcAft>
        <a:buClr>
          <a:schemeClr val="tx2"/>
        </a:buClr>
        <a:buSzPct val="89000"/>
        <a:buFont typeface="Arial" charset="0"/>
        <a:buChar char="-"/>
        <a:defRPr sz="1506" baseline="0">
          <a:solidFill>
            <a:schemeClr val="tx1"/>
          </a:solidFill>
          <a:latin typeface="+mn-lt"/>
        </a:defRPr>
      </a:lvl6pPr>
      <a:lvl7pPr marL="706198" indent="-122604" algn="l" defTabSz="843276" rtl="0" eaLnBrk="1" fontAlgn="base" hangingPunct="1">
        <a:spcBef>
          <a:spcPct val="0"/>
        </a:spcBef>
        <a:spcAft>
          <a:spcPct val="0"/>
        </a:spcAft>
        <a:buClr>
          <a:schemeClr val="tx2"/>
        </a:buClr>
        <a:buSzPct val="89000"/>
        <a:buFont typeface="Arial" charset="0"/>
        <a:buChar char="-"/>
        <a:defRPr sz="1506" baseline="0">
          <a:solidFill>
            <a:schemeClr val="tx1"/>
          </a:solidFill>
          <a:latin typeface="+mn-lt"/>
        </a:defRPr>
      </a:lvl7pPr>
      <a:lvl8pPr marL="706198" indent="-122604" algn="l" defTabSz="843276" rtl="0" eaLnBrk="1" fontAlgn="base" hangingPunct="1">
        <a:spcBef>
          <a:spcPct val="0"/>
        </a:spcBef>
        <a:spcAft>
          <a:spcPct val="0"/>
        </a:spcAft>
        <a:buClr>
          <a:schemeClr val="tx2"/>
        </a:buClr>
        <a:buSzPct val="89000"/>
        <a:buFont typeface="Arial" charset="0"/>
        <a:buChar char="-"/>
        <a:defRPr sz="1506" baseline="0">
          <a:solidFill>
            <a:schemeClr val="tx1"/>
          </a:solidFill>
          <a:latin typeface="+mn-lt"/>
        </a:defRPr>
      </a:lvl8pPr>
      <a:lvl9pPr marL="706198" indent="-122604" algn="l" defTabSz="843276" rtl="0" eaLnBrk="1" fontAlgn="base" hangingPunct="1">
        <a:spcBef>
          <a:spcPct val="0"/>
        </a:spcBef>
        <a:spcAft>
          <a:spcPct val="0"/>
        </a:spcAft>
        <a:buClr>
          <a:schemeClr val="tx2"/>
        </a:buClr>
        <a:buSzPct val="89000"/>
        <a:buFont typeface="Arial" charset="0"/>
        <a:buChar char="-"/>
        <a:defRPr sz="1506" baseline="0">
          <a:solidFill>
            <a:schemeClr val="tx1"/>
          </a:solidFill>
          <a:latin typeface="+mn-lt"/>
        </a:defRPr>
      </a:lvl9pPr>
    </p:bodyStyle>
    <p:otherStyle>
      <a:defPPr>
        <a:defRPr lang="en-US"/>
      </a:defPPr>
      <a:lvl1pPr marL="0" algn="l" defTabSz="861217" rtl="0" eaLnBrk="1" latinLnBrk="0" hangingPunct="1">
        <a:defRPr sz="1696" kern="1200">
          <a:solidFill>
            <a:schemeClr val="tx1"/>
          </a:solidFill>
          <a:latin typeface="+mn-lt"/>
          <a:ea typeface="+mn-ea"/>
          <a:cs typeface="+mn-cs"/>
        </a:defRPr>
      </a:lvl1pPr>
      <a:lvl2pPr marL="430609" algn="l" defTabSz="861217" rtl="0" eaLnBrk="1" latinLnBrk="0" hangingPunct="1">
        <a:defRPr sz="1696" kern="1200">
          <a:solidFill>
            <a:schemeClr val="tx1"/>
          </a:solidFill>
          <a:latin typeface="+mn-lt"/>
          <a:ea typeface="+mn-ea"/>
          <a:cs typeface="+mn-cs"/>
        </a:defRPr>
      </a:lvl2pPr>
      <a:lvl3pPr marL="861217" algn="l" defTabSz="861217" rtl="0" eaLnBrk="1" latinLnBrk="0" hangingPunct="1">
        <a:defRPr sz="1696" kern="1200">
          <a:solidFill>
            <a:schemeClr val="tx1"/>
          </a:solidFill>
          <a:latin typeface="+mn-lt"/>
          <a:ea typeface="+mn-ea"/>
          <a:cs typeface="+mn-cs"/>
        </a:defRPr>
      </a:lvl3pPr>
      <a:lvl4pPr marL="1291826" algn="l" defTabSz="861217" rtl="0" eaLnBrk="1" latinLnBrk="0" hangingPunct="1">
        <a:defRPr sz="1696" kern="1200">
          <a:solidFill>
            <a:schemeClr val="tx1"/>
          </a:solidFill>
          <a:latin typeface="+mn-lt"/>
          <a:ea typeface="+mn-ea"/>
          <a:cs typeface="+mn-cs"/>
        </a:defRPr>
      </a:lvl4pPr>
      <a:lvl5pPr marL="1722435" algn="l" defTabSz="861217" rtl="0" eaLnBrk="1" latinLnBrk="0" hangingPunct="1">
        <a:defRPr sz="1696" kern="1200">
          <a:solidFill>
            <a:schemeClr val="tx1"/>
          </a:solidFill>
          <a:latin typeface="+mn-lt"/>
          <a:ea typeface="+mn-ea"/>
          <a:cs typeface="+mn-cs"/>
        </a:defRPr>
      </a:lvl5pPr>
      <a:lvl6pPr marL="2153044" algn="l" defTabSz="861217" rtl="0" eaLnBrk="1" latinLnBrk="0" hangingPunct="1">
        <a:defRPr sz="1696" kern="1200">
          <a:solidFill>
            <a:schemeClr val="tx1"/>
          </a:solidFill>
          <a:latin typeface="+mn-lt"/>
          <a:ea typeface="+mn-ea"/>
          <a:cs typeface="+mn-cs"/>
        </a:defRPr>
      </a:lvl6pPr>
      <a:lvl7pPr marL="2583653" algn="l" defTabSz="861217" rtl="0" eaLnBrk="1" latinLnBrk="0" hangingPunct="1">
        <a:defRPr sz="1696" kern="1200">
          <a:solidFill>
            <a:schemeClr val="tx1"/>
          </a:solidFill>
          <a:latin typeface="+mn-lt"/>
          <a:ea typeface="+mn-ea"/>
          <a:cs typeface="+mn-cs"/>
        </a:defRPr>
      </a:lvl7pPr>
      <a:lvl8pPr marL="3014261" algn="l" defTabSz="861217" rtl="0" eaLnBrk="1" latinLnBrk="0" hangingPunct="1">
        <a:defRPr sz="1696" kern="1200">
          <a:solidFill>
            <a:schemeClr val="tx1"/>
          </a:solidFill>
          <a:latin typeface="+mn-lt"/>
          <a:ea typeface="+mn-ea"/>
          <a:cs typeface="+mn-cs"/>
        </a:defRPr>
      </a:lvl8pPr>
      <a:lvl9pPr marL="3444870" algn="l" defTabSz="861217" rtl="0" eaLnBrk="1" latinLnBrk="0" hangingPunct="1">
        <a:defRPr sz="1696"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p:cNvGraphicFramePr>
          <p:nvPr>
            <p:custDataLst>
              <p:tags r:id="rId6"/>
            </p:custDataLst>
            <p:extLst/>
          </p:nvPr>
        </p:nvGraphicFramePr>
        <p:xfrm>
          <a:off x="2" y="0"/>
          <a:ext cx="121489" cy="215966"/>
        </p:xfrm>
        <a:graphic>
          <a:graphicData uri="http://schemas.openxmlformats.org/presentationml/2006/ole">
            <mc:AlternateContent xmlns:mc="http://schemas.openxmlformats.org/markup-compatibility/2006">
              <mc:Choice xmlns:v="urn:schemas-microsoft-com:vml" Requires="v">
                <p:oleObj spid="_x0000_s8417" name="think-cell Slide" r:id="rId14" imgW="270" imgH="270" progId="TCLayout.ActiveDocument.1">
                  <p:embed/>
                </p:oleObj>
              </mc:Choice>
              <mc:Fallback>
                <p:oleObj name="think-cell Slide" r:id="rId14" imgW="270" imgH="270" progId="TCLayout.ActiveDocument.1">
                  <p:embed/>
                  <p:pic>
                    <p:nvPicPr>
                      <p:cNvPr id="0" name=""/>
                      <p:cNvPicPr/>
                      <p:nvPr/>
                    </p:nvPicPr>
                    <p:blipFill>
                      <a:blip r:embed="rId15"/>
                      <a:stretch>
                        <a:fillRect/>
                      </a:stretch>
                    </p:blipFill>
                    <p:spPr>
                      <a:xfrm>
                        <a:off x="2" y="0"/>
                        <a:ext cx="121489" cy="215966"/>
                      </a:xfrm>
                      <a:prstGeom prst="rect">
                        <a:avLst/>
                      </a:prstGeom>
                    </p:spPr>
                  </p:pic>
                </p:oleObj>
              </mc:Fallback>
            </mc:AlternateContent>
          </a:graphicData>
        </a:graphic>
      </p:graphicFrame>
      <p:sp>
        <p:nvSpPr>
          <p:cNvPr id="1033" name="doc id"/>
          <p:cNvSpPr>
            <a:spLocks noChangeArrowheads="1"/>
          </p:cNvSpPr>
          <p:nvPr>
            <p:custDataLst>
              <p:tags r:id="rId7"/>
            </p:custDataLst>
          </p:nvPr>
        </p:nvSpPr>
        <p:spPr bwMode="auto">
          <a:xfrm>
            <a:off x="6184957" y="49676"/>
            <a:ext cx="502961" cy="1662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lstStyle/>
          <a:p>
            <a:pPr algn="r" defTabSz="843276" fontAlgn="base">
              <a:spcBef>
                <a:spcPct val="0"/>
              </a:spcBef>
              <a:spcAft>
                <a:spcPct val="0"/>
              </a:spcAft>
            </a:pPr>
            <a:endParaRPr lang="en-US" sz="753" dirty="0">
              <a:solidFill>
                <a:srgbClr val="000000"/>
              </a:solidFill>
            </a:endParaRPr>
          </a:p>
        </p:txBody>
      </p:sp>
      <p:sp>
        <p:nvSpPr>
          <p:cNvPr id="1036" name="Rectangle 286"/>
          <p:cNvSpPr>
            <a:spLocks noGrp="1" noChangeArrowheads="1"/>
          </p:cNvSpPr>
          <p:nvPr>
            <p:ph type="body" idx="1"/>
            <p:custDataLst>
              <p:tags r:id="rId8"/>
            </p:custDataLst>
          </p:nvPr>
        </p:nvSpPr>
        <p:spPr bwMode="auto">
          <a:xfrm>
            <a:off x="1111617" y="2654222"/>
            <a:ext cx="3292326" cy="115919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smtClean="0"/>
          </a:p>
        </p:txBody>
      </p:sp>
      <p:sp>
        <p:nvSpPr>
          <p:cNvPr id="19" name="Title Placeholder 2"/>
          <p:cNvSpPr>
            <a:spLocks noGrp="1" noChangeArrowheads="1"/>
          </p:cNvSpPr>
          <p:nvPr>
            <p:ph type="title"/>
            <p:custDataLst>
              <p:tags r:id="rId9"/>
            </p:custDataLst>
          </p:nvPr>
        </p:nvSpPr>
        <p:spPr bwMode="auto">
          <a:xfrm>
            <a:off x="91119" y="313152"/>
            <a:ext cx="6595585" cy="275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smtClean="0"/>
              <a:t>Click to edit Master title style</a:t>
            </a:r>
          </a:p>
        </p:txBody>
      </p:sp>
      <p:sp>
        <p:nvSpPr>
          <p:cNvPr id="10" name="McK 1. On-page tracker" hidden="1"/>
          <p:cNvSpPr>
            <a:spLocks noChangeArrowheads="1"/>
          </p:cNvSpPr>
          <p:nvPr>
            <p:custDataLst>
              <p:tags r:id="rId10"/>
            </p:custDataLst>
          </p:nvPr>
        </p:nvSpPr>
        <p:spPr bwMode="auto">
          <a:xfrm>
            <a:off x="91117" y="36715"/>
            <a:ext cx="804707" cy="202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318" dirty="0">
                <a:solidFill>
                  <a:srgbClr val="808080"/>
                </a:solidFill>
              </a:rPr>
              <a:t>TRACKER</a:t>
            </a:r>
          </a:p>
        </p:txBody>
      </p:sp>
      <p:sp>
        <p:nvSpPr>
          <p:cNvPr id="11" name="McK 3. Unit of measure" hidden="1"/>
          <p:cNvSpPr txBox="1">
            <a:spLocks noChangeArrowheads="1"/>
          </p:cNvSpPr>
          <p:nvPr>
            <p:custDataLst>
              <p:tags r:id="rId11"/>
            </p:custDataLst>
          </p:nvPr>
        </p:nvSpPr>
        <p:spPr bwMode="auto">
          <a:xfrm>
            <a:off x="91117" y="723489"/>
            <a:ext cx="6595585" cy="2317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506" dirty="0" smtClean="0">
                <a:solidFill>
                  <a:srgbClr val="808080"/>
                </a:solidFill>
                <a:latin typeface="Arial"/>
              </a:rPr>
              <a:t>Unit of measure</a:t>
            </a:r>
          </a:p>
        </p:txBody>
      </p:sp>
      <p:grpSp>
        <p:nvGrpSpPr>
          <p:cNvPr id="12" name="McK Slide Elements" hidden="1"/>
          <p:cNvGrpSpPr>
            <a:grpSpLocks/>
          </p:cNvGrpSpPr>
          <p:nvPr>
            <p:custDataLst>
              <p:tags r:id="rId12"/>
            </p:custDataLst>
          </p:nvPr>
        </p:nvGrpSpPr>
        <p:grpSpPr bwMode="auto">
          <a:xfrm>
            <a:off x="91117" y="8334144"/>
            <a:ext cx="6542130" cy="596067"/>
            <a:chOff x="75" y="3859"/>
            <a:chExt cx="5385" cy="276"/>
          </a:xfrm>
        </p:grpSpPr>
        <p:sp>
          <p:nvSpPr>
            <p:cNvPr id="13" name="McK 4. Footnote"/>
            <p:cNvSpPr txBox="1">
              <a:spLocks noChangeArrowheads="1"/>
            </p:cNvSpPr>
            <p:nvPr/>
          </p:nvSpPr>
          <p:spPr bwMode="auto">
            <a:xfrm>
              <a:off x="75" y="3859"/>
              <a:ext cx="5385" cy="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942" dirty="0" smtClean="0">
                  <a:solidFill>
                    <a:srgbClr val="000000"/>
                  </a:solidFill>
                  <a:latin typeface="Arial"/>
                </a:rPr>
                <a:t>1 Footnote</a:t>
              </a:r>
            </a:p>
          </p:txBody>
        </p:sp>
        <p:sp>
          <p:nvSpPr>
            <p:cNvPr id="14" name="McK 5. Source"/>
            <p:cNvSpPr>
              <a:spLocks noChangeArrowheads="1"/>
            </p:cNvSpPr>
            <p:nvPr/>
          </p:nvSpPr>
          <p:spPr bwMode="auto">
            <a:xfrm>
              <a:off x="75" y="4068"/>
              <a:ext cx="4323" cy="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p>
              <a:pPr marL="574145" indent="-574145" defTabSz="843276" fontAlgn="base">
                <a:spcBef>
                  <a:spcPct val="0"/>
                </a:spcBef>
                <a:spcAft>
                  <a:spcPct val="0"/>
                </a:spcAft>
                <a:tabLst>
                  <a:tab pos="577135" algn="l"/>
                </a:tabLst>
              </a:pPr>
              <a:r>
                <a:rPr lang="en-US" sz="942" dirty="0">
                  <a:solidFill>
                    <a:srgbClr val="000000"/>
                  </a:solidFill>
                </a:rPr>
                <a:t>SOURCE: Source</a:t>
              </a:r>
            </a:p>
          </p:txBody>
        </p:sp>
      </p:grpSp>
      <p:grpSp>
        <p:nvGrpSpPr>
          <p:cNvPr id="15" name="ACET" hidden="1"/>
          <p:cNvGrpSpPr>
            <a:grpSpLocks/>
          </p:cNvGrpSpPr>
          <p:nvPr>
            <p:custDataLst>
              <p:tags r:id="rId13"/>
            </p:custDataLst>
          </p:nvPr>
        </p:nvGrpSpPr>
        <p:grpSpPr bwMode="auto">
          <a:xfrm>
            <a:off x="1111618" y="1742842"/>
            <a:ext cx="3263168" cy="481603"/>
            <a:chOff x="915" y="807"/>
            <a:chExt cx="2686" cy="223"/>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807"/>
              <a:ext cx="2686" cy="223"/>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506" b="1" dirty="0">
                  <a:solidFill>
                    <a:srgbClr val="000000"/>
                  </a:solidFill>
                </a:rPr>
                <a:t>Title</a:t>
              </a:r>
            </a:p>
            <a:p>
              <a:pPr fontAlgn="base">
                <a:spcBef>
                  <a:spcPct val="0"/>
                </a:spcBef>
                <a:spcAft>
                  <a:spcPct val="0"/>
                </a:spcAft>
              </a:pPr>
              <a:r>
                <a:rPr lang="en-US" sz="1506" dirty="0">
                  <a:solidFill>
                    <a:srgbClr val="808080"/>
                  </a:solidFill>
                </a:rPr>
                <a:t>Unit of measure</a:t>
              </a:r>
            </a:p>
          </p:txBody>
        </p:sp>
      </p:grpSp>
    </p:spTree>
    <p:extLst>
      <p:ext uri="{BB962C8B-B14F-4D97-AF65-F5344CB8AC3E}">
        <p14:creationId xmlns:p14="http://schemas.microsoft.com/office/powerpoint/2010/main" val="536751084"/>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Lst>
  <p:timing>
    <p:tnLst>
      <p:par>
        <p:cTn id="1" dur="indefinite" restart="never" nodeType="tmRoot"/>
      </p:par>
    </p:tnLst>
  </p:timing>
  <p:hf hdr="0" ftr="0" dt="0"/>
  <p:txStyles>
    <p:title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p:titleStyle>
    <p:bodyStyle>
      <a:lvl1pPr marL="0" indent="0" algn="l" defTabSz="843276" rtl="0" eaLnBrk="1" fontAlgn="base" hangingPunct="1">
        <a:spcBef>
          <a:spcPct val="0"/>
        </a:spcBef>
        <a:spcAft>
          <a:spcPct val="0"/>
        </a:spcAft>
        <a:buClr>
          <a:schemeClr val="tx2"/>
        </a:buClr>
        <a:defRPr sz="1506" baseline="0">
          <a:solidFill>
            <a:schemeClr val="tx1"/>
          </a:solidFill>
          <a:latin typeface="+mn-lt"/>
          <a:ea typeface="Arial Unicode MS" pitchFamily="34" charset="-128"/>
          <a:cs typeface="Arial Unicode MS" pitchFamily="34" charset="-128"/>
        </a:defRPr>
      </a:lvl1pPr>
      <a:lvl2pPr marL="182411" indent="-180916" algn="l" defTabSz="843276" rtl="0" eaLnBrk="1" fontAlgn="base" hangingPunct="1">
        <a:spcBef>
          <a:spcPct val="0"/>
        </a:spcBef>
        <a:spcAft>
          <a:spcPct val="0"/>
        </a:spcAft>
        <a:buClr>
          <a:schemeClr val="tx2"/>
        </a:buClr>
        <a:buSzPct val="125000"/>
        <a:buFont typeface="Arial" charset="0"/>
        <a:buChar char="▪"/>
        <a:defRPr sz="1506" baseline="0">
          <a:solidFill>
            <a:schemeClr val="tx1"/>
          </a:solidFill>
          <a:latin typeface="+mn-lt"/>
          <a:ea typeface="Arial Unicode MS" pitchFamily="34" charset="-128"/>
          <a:cs typeface="Arial Unicode MS" pitchFamily="34" charset="-128"/>
        </a:defRPr>
      </a:lvl2pPr>
      <a:lvl3pPr marL="430609" indent="-246703" algn="l" defTabSz="843276" rtl="0" eaLnBrk="1" fontAlgn="base" hangingPunct="1">
        <a:spcBef>
          <a:spcPct val="0"/>
        </a:spcBef>
        <a:spcAft>
          <a:spcPct val="0"/>
        </a:spcAft>
        <a:buClr>
          <a:schemeClr val="tx2"/>
        </a:buClr>
        <a:buSzPct val="120000"/>
        <a:buFont typeface="Arial" charset="0"/>
        <a:buChar char="–"/>
        <a:defRPr sz="1506" baseline="0">
          <a:solidFill>
            <a:schemeClr val="tx1"/>
          </a:solidFill>
          <a:latin typeface="+mn-lt"/>
          <a:ea typeface="Arial Unicode MS" pitchFamily="34" charset="-128"/>
          <a:cs typeface="Arial Unicode MS" pitchFamily="34" charset="-128"/>
        </a:defRPr>
      </a:lvl3pPr>
      <a:lvl4pPr marL="578631" indent="-146526" algn="l" defTabSz="843276" rtl="0" eaLnBrk="1" fontAlgn="base" hangingPunct="1">
        <a:spcBef>
          <a:spcPct val="0"/>
        </a:spcBef>
        <a:spcAft>
          <a:spcPct val="0"/>
        </a:spcAft>
        <a:buClr>
          <a:schemeClr val="tx2"/>
        </a:buClr>
        <a:buSzPct val="120000"/>
        <a:buFont typeface="Arial" charset="0"/>
        <a:buChar char="▫"/>
        <a:defRPr sz="1506" baseline="0">
          <a:solidFill>
            <a:schemeClr val="tx1"/>
          </a:solidFill>
          <a:latin typeface="+mn-lt"/>
          <a:ea typeface="Arial Unicode MS" pitchFamily="34" charset="-128"/>
          <a:cs typeface="Arial Unicode MS" pitchFamily="34" charset="-128"/>
        </a:defRPr>
      </a:lvl4pPr>
      <a:lvl5pPr marL="706198" indent="-122604" algn="l" defTabSz="843276" rtl="0" eaLnBrk="1" fontAlgn="base" hangingPunct="1">
        <a:spcBef>
          <a:spcPct val="0"/>
        </a:spcBef>
        <a:spcAft>
          <a:spcPct val="0"/>
        </a:spcAft>
        <a:buClr>
          <a:schemeClr val="tx2"/>
        </a:buClr>
        <a:buSzPct val="89000"/>
        <a:buFont typeface="Arial" charset="0"/>
        <a:buChar char="-"/>
        <a:defRPr sz="1506" baseline="0">
          <a:solidFill>
            <a:schemeClr val="tx1"/>
          </a:solidFill>
          <a:latin typeface="+mn-lt"/>
          <a:ea typeface="Arial Unicode MS" pitchFamily="34" charset="-128"/>
          <a:cs typeface="Arial Unicode MS" pitchFamily="34" charset="-128"/>
        </a:defRPr>
      </a:lvl5pPr>
      <a:lvl6pPr marL="706198" indent="-122604" algn="l" defTabSz="843276" rtl="0" eaLnBrk="1" fontAlgn="base" hangingPunct="1">
        <a:spcBef>
          <a:spcPct val="0"/>
        </a:spcBef>
        <a:spcAft>
          <a:spcPct val="0"/>
        </a:spcAft>
        <a:buClr>
          <a:schemeClr val="tx2"/>
        </a:buClr>
        <a:buSzPct val="89000"/>
        <a:buFont typeface="Arial" charset="0"/>
        <a:buChar char="-"/>
        <a:defRPr sz="1506" baseline="0">
          <a:solidFill>
            <a:schemeClr val="tx1"/>
          </a:solidFill>
          <a:latin typeface="+mn-lt"/>
        </a:defRPr>
      </a:lvl6pPr>
      <a:lvl7pPr marL="706198" indent="-122604" algn="l" defTabSz="843276" rtl="0" eaLnBrk="1" fontAlgn="base" hangingPunct="1">
        <a:spcBef>
          <a:spcPct val="0"/>
        </a:spcBef>
        <a:spcAft>
          <a:spcPct val="0"/>
        </a:spcAft>
        <a:buClr>
          <a:schemeClr val="tx2"/>
        </a:buClr>
        <a:buSzPct val="89000"/>
        <a:buFont typeface="Arial" charset="0"/>
        <a:buChar char="-"/>
        <a:defRPr sz="1506" baseline="0">
          <a:solidFill>
            <a:schemeClr val="tx1"/>
          </a:solidFill>
          <a:latin typeface="+mn-lt"/>
        </a:defRPr>
      </a:lvl7pPr>
      <a:lvl8pPr marL="706198" indent="-122604" algn="l" defTabSz="843276" rtl="0" eaLnBrk="1" fontAlgn="base" hangingPunct="1">
        <a:spcBef>
          <a:spcPct val="0"/>
        </a:spcBef>
        <a:spcAft>
          <a:spcPct val="0"/>
        </a:spcAft>
        <a:buClr>
          <a:schemeClr val="tx2"/>
        </a:buClr>
        <a:buSzPct val="89000"/>
        <a:buFont typeface="Arial" charset="0"/>
        <a:buChar char="-"/>
        <a:defRPr sz="1506" baseline="0">
          <a:solidFill>
            <a:schemeClr val="tx1"/>
          </a:solidFill>
          <a:latin typeface="+mn-lt"/>
        </a:defRPr>
      </a:lvl8pPr>
      <a:lvl9pPr marL="706198" indent="-122604" algn="l" defTabSz="843276" rtl="0" eaLnBrk="1" fontAlgn="base" hangingPunct="1">
        <a:spcBef>
          <a:spcPct val="0"/>
        </a:spcBef>
        <a:spcAft>
          <a:spcPct val="0"/>
        </a:spcAft>
        <a:buClr>
          <a:schemeClr val="tx2"/>
        </a:buClr>
        <a:buSzPct val="89000"/>
        <a:buFont typeface="Arial" charset="0"/>
        <a:buChar char="-"/>
        <a:defRPr sz="1506" baseline="0">
          <a:solidFill>
            <a:schemeClr val="tx1"/>
          </a:solidFill>
          <a:latin typeface="+mn-lt"/>
        </a:defRPr>
      </a:lvl9pPr>
    </p:bodyStyle>
    <p:otherStyle>
      <a:defPPr>
        <a:defRPr lang="en-US"/>
      </a:defPPr>
      <a:lvl1pPr marL="0" algn="l" defTabSz="861217" rtl="0" eaLnBrk="1" latinLnBrk="0" hangingPunct="1">
        <a:defRPr sz="1696" kern="1200">
          <a:solidFill>
            <a:schemeClr val="tx1"/>
          </a:solidFill>
          <a:latin typeface="+mn-lt"/>
          <a:ea typeface="+mn-ea"/>
          <a:cs typeface="+mn-cs"/>
        </a:defRPr>
      </a:lvl1pPr>
      <a:lvl2pPr marL="430609" algn="l" defTabSz="861217" rtl="0" eaLnBrk="1" latinLnBrk="0" hangingPunct="1">
        <a:defRPr sz="1696" kern="1200">
          <a:solidFill>
            <a:schemeClr val="tx1"/>
          </a:solidFill>
          <a:latin typeface="+mn-lt"/>
          <a:ea typeface="+mn-ea"/>
          <a:cs typeface="+mn-cs"/>
        </a:defRPr>
      </a:lvl2pPr>
      <a:lvl3pPr marL="861217" algn="l" defTabSz="861217" rtl="0" eaLnBrk="1" latinLnBrk="0" hangingPunct="1">
        <a:defRPr sz="1696" kern="1200">
          <a:solidFill>
            <a:schemeClr val="tx1"/>
          </a:solidFill>
          <a:latin typeface="+mn-lt"/>
          <a:ea typeface="+mn-ea"/>
          <a:cs typeface="+mn-cs"/>
        </a:defRPr>
      </a:lvl3pPr>
      <a:lvl4pPr marL="1291826" algn="l" defTabSz="861217" rtl="0" eaLnBrk="1" latinLnBrk="0" hangingPunct="1">
        <a:defRPr sz="1696" kern="1200">
          <a:solidFill>
            <a:schemeClr val="tx1"/>
          </a:solidFill>
          <a:latin typeface="+mn-lt"/>
          <a:ea typeface="+mn-ea"/>
          <a:cs typeface="+mn-cs"/>
        </a:defRPr>
      </a:lvl4pPr>
      <a:lvl5pPr marL="1722435" algn="l" defTabSz="861217" rtl="0" eaLnBrk="1" latinLnBrk="0" hangingPunct="1">
        <a:defRPr sz="1696" kern="1200">
          <a:solidFill>
            <a:schemeClr val="tx1"/>
          </a:solidFill>
          <a:latin typeface="+mn-lt"/>
          <a:ea typeface="+mn-ea"/>
          <a:cs typeface="+mn-cs"/>
        </a:defRPr>
      </a:lvl5pPr>
      <a:lvl6pPr marL="2153044" algn="l" defTabSz="861217" rtl="0" eaLnBrk="1" latinLnBrk="0" hangingPunct="1">
        <a:defRPr sz="1696" kern="1200">
          <a:solidFill>
            <a:schemeClr val="tx1"/>
          </a:solidFill>
          <a:latin typeface="+mn-lt"/>
          <a:ea typeface="+mn-ea"/>
          <a:cs typeface="+mn-cs"/>
        </a:defRPr>
      </a:lvl6pPr>
      <a:lvl7pPr marL="2583653" algn="l" defTabSz="861217" rtl="0" eaLnBrk="1" latinLnBrk="0" hangingPunct="1">
        <a:defRPr sz="1696" kern="1200">
          <a:solidFill>
            <a:schemeClr val="tx1"/>
          </a:solidFill>
          <a:latin typeface="+mn-lt"/>
          <a:ea typeface="+mn-ea"/>
          <a:cs typeface="+mn-cs"/>
        </a:defRPr>
      </a:lvl7pPr>
      <a:lvl8pPr marL="3014261" algn="l" defTabSz="861217" rtl="0" eaLnBrk="1" latinLnBrk="0" hangingPunct="1">
        <a:defRPr sz="1696" kern="1200">
          <a:solidFill>
            <a:schemeClr val="tx1"/>
          </a:solidFill>
          <a:latin typeface="+mn-lt"/>
          <a:ea typeface="+mn-ea"/>
          <a:cs typeface="+mn-cs"/>
        </a:defRPr>
      </a:lvl8pPr>
      <a:lvl9pPr marL="3444870" algn="l" defTabSz="861217" rtl="0" eaLnBrk="1" latinLnBrk="0" hangingPunct="1">
        <a:defRPr sz="1696"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p:cNvGraphicFramePr>
          <p:nvPr>
            <p:custDataLst>
              <p:tags r:id="rId6"/>
            </p:custDataLst>
            <p:extLst/>
          </p:nvPr>
        </p:nvGraphicFramePr>
        <p:xfrm>
          <a:off x="2" y="0"/>
          <a:ext cx="121489" cy="215966"/>
        </p:xfrm>
        <a:graphic>
          <a:graphicData uri="http://schemas.openxmlformats.org/presentationml/2006/ole">
            <mc:AlternateContent xmlns:mc="http://schemas.openxmlformats.org/markup-compatibility/2006">
              <mc:Choice xmlns:v="urn:schemas-microsoft-com:vml" Requires="v">
                <p:oleObj spid="_x0000_s10465" name="think-cell Slide" r:id="rId14" imgW="270" imgH="270" progId="TCLayout.ActiveDocument.1">
                  <p:embed/>
                </p:oleObj>
              </mc:Choice>
              <mc:Fallback>
                <p:oleObj name="think-cell Slide" r:id="rId14" imgW="270" imgH="270" progId="TCLayout.ActiveDocument.1">
                  <p:embed/>
                  <p:pic>
                    <p:nvPicPr>
                      <p:cNvPr id="0" name=""/>
                      <p:cNvPicPr/>
                      <p:nvPr/>
                    </p:nvPicPr>
                    <p:blipFill>
                      <a:blip r:embed="rId15"/>
                      <a:stretch>
                        <a:fillRect/>
                      </a:stretch>
                    </p:blipFill>
                    <p:spPr>
                      <a:xfrm>
                        <a:off x="2" y="0"/>
                        <a:ext cx="121489" cy="215966"/>
                      </a:xfrm>
                      <a:prstGeom prst="rect">
                        <a:avLst/>
                      </a:prstGeom>
                    </p:spPr>
                  </p:pic>
                </p:oleObj>
              </mc:Fallback>
            </mc:AlternateContent>
          </a:graphicData>
        </a:graphic>
      </p:graphicFrame>
      <p:sp>
        <p:nvSpPr>
          <p:cNvPr id="1033" name="doc id"/>
          <p:cNvSpPr>
            <a:spLocks noChangeArrowheads="1"/>
          </p:cNvSpPr>
          <p:nvPr>
            <p:custDataLst>
              <p:tags r:id="rId7"/>
            </p:custDataLst>
          </p:nvPr>
        </p:nvSpPr>
        <p:spPr bwMode="auto">
          <a:xfrm>
            <a:off x="6184957" y="49676"/>
            <a:ext cx="502961" cy="1662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lstStyle/>
          <a:p>
            <a:pPr algn="r" defTabSz="843276" fontAlgn="base">
              <a:spcBef>
                <a:spcPct val="0"/>
              </a:spcBef>
              <a:spcAft>
                <a:spcPct val="0"/>
              </a:spcAft>
            </a:pPr>
            <a:endParaRPr lang="en-US" sz="753" dirty="0">
              <a:solidFill>
                <a:srgbClr val="000000"/>
              </a:solidFill>
            </a:endParaRPr>
          </a:p>
        </p:txBody>
      </p:sp>
      <p:sp>
        <p:nvSpPr>
          <p:cNvPr id="1036" name="Rectangle 286"/>
          <p:cNvSpPr>
            <a:spLocks noGrp="1" noChangeArrowheads="1"/>
          </p:cNvSpPr>
          <p:nvPr>
            <p:ph type="body" idx="1"/>
            <p:custDataLst>
              <p:tags r:id="rId8"/>
            </p:custDataLst>
          </p:nvPr>
        </p:nvSpPr>
        <p:spPr bwMode="auto">
          <a:xfrm>
            <a:off x="1111617" y="2654222"/>
            <a:ext cx="3292326" cy="115919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smtClean="0"/>
          </a:p>
        </p:txBody>
      </p:sp>
      <p:sp>
        <p:nvSpPr>
          <p:cNvPr id="19" name="Title Placeholder 2"/>
          <p:cNvSpPr>
            <a:spLocks noGrp="1" noChangeArrowheads="1"/>
          </p:cNvSpPr>
          <p:nvPr>
            <p:ph type="title"/>
            <p:custDataLst>
              <p:tags r:id="rId9"/>
            </p:custDataLst>
          </p:nvPr>
        </p:nvSpPr>
        <p:spPr bwMode="auto">
          <a:xfrm>
            <a:off x="91119" y="313152"/>
            <a:ext cx="6595585" cy="275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smtClean="0"/>
              <a:t>Click to edit Master title style</a:t>
            </a:r>
          </a:p>
        </p:txBody>
      </p:sp>
      <p:sp>
        <p:nvSpPr>
          <p:cNvPr id="10" name="McK 1. On-page tracker" hidden="1"/>
          <p:cNvSpPr>
            <a:spLocks noChangeArrowheads="1"/>
          </p:cNvSpPr>
          <p:nvPr>
            <p:custDataLst>
              <p:tags r:id="rId10"/>
            </p:custDataLst>
          </p:nvPr>
        </p:nvSpPr>
        <p:spPr bwMode="auto">
          <a:xfrm>
            <a:off x="91117" y="36715"/>
            <a:ext cx="804707" cy="202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318" dirty="0">
                <a:solidFill>
                  <a:srgbClr val="808080"/>
                </a:solidFill>
              </a:rPr>
              <a:t>TRACKER</a:t>
            </a:r>
          </a:p>
        </p:txBody>
      </p:sp>
      <p:sp>
        <p:nvSpPr>
          <p:cNvPr id="11" name="McK 3. Unit of measure" hidden="1"/>
          <p:cNvSpPr txBox="1">
            <a:spLocks noChangeArrowheads="1"/>
          </p:cNvSpPr>
          <p:nvPr>
            <p:custDataLst>
              <p:tags r:id="rId11"/>
            </p:custDataLst>
          </p:nvPr>
        </p:nvSpPr>
        <p:spPr bwMode="auto">
          <a:xfrm>
            <a:off x="91117" y="723489"/>
            <a:ext cx="6595585" cy="2317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506" dirty="0" smtClean="0">
                <a:solidFill>
                  <a:srgbClr val="808080"/>
                </a:solidFill>
                <a:latin typeface="Arial"/>
              </a:rPr>
              <a:t>Unit of measure</a:t>
            </a:r>
          </a:p>
        </p:txBody>
      </p:sp>
      <p:grpSp>
        <p:nvGrpSpPr>
          <p:cNvPr id="12" name="McK Slide Elements" hidden="1"/>
          <p:cNvGrpSpPr>
            <a:grpSpLocks/>
          </p:cNvGrpSpPr>
          <p:nvPr>
            <p:custDataLst>
              <p:tags r:id="rId12"/>
            </p:custDataLst>
          </p:nvPr>
        </p:nvGrpSpPr>
        <p:grpSpPr bwMode="auto">
          <a:xfrm>
            <a:off x="91117" y="8334144"/>
            <a:ext cx="6542130" cy="596067"/>
            <a:chOff x="75" y="3859"/>
            <a:chExt cx="5385" cy="276"/>
          </a:xfrm>
        </p:grpSpPr>
        <p:sp>
          <p:nvSpPr>
            <p:cNvPr id="13" name="McK 4. Footnote"/>
            <p:cNvSpPr txBox="1">
              <a:spLocks noChangeArrowheads="1"/>
            </p:cNvSpPr>
            <p:nvPr/>
          </p:nvSpPr>
          <p:spPr bwMode="auto">
            <a:xfrm>
              <a:off x="75" y="3859"/>
              <a:ext cx="5385" cy="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942" dirty="0" smtClean="0">
                  <a:solidFill>
                    <a:srgbClr val="000000"/>
                  </a:solidFill>
                  <a:latin typeface="Arial"/>
                </a:rPr>
                <a:t>1 Footnote</a:t>
              </a:r>
            </a:p>
          </p:txBody>
        </p:sp>
        <p:sp>
          <p:nvSpPr>
            <p:cNvPr id="14" name="McK 5. Source"/>
            <p:cNvSpPr>
              <a:spLocks noChangeArrowheads="1"/>
            </p:cNvSpPr>
            <p:nvPr/>
          </p:nvSpPr>
          <p:spPr bwMode="auto">
            <a:xfrm>
              <a:off x="75" y="4068"/>
              <a:ext cx="4323" cy="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p>
              <a:pPr marL="574145" indent="-574145" defTabSz="843276" fontAlgn="base">
                <a:spcBef>
                  <a:spcPct val="0"/>
                </a:spcBef>
                <a:spcAft>
                  <a:spcPct val="0"/>
                </a:spcAft>
                <a:tabLst>
                  <a:tab pos="577135" algn="l"/>
                </a:tabLst>
              </a:pPr>
              <a:r>
                <a:rPr lang="en-US" sz="942" dirty="0">
                  <a:solidFill>
                    <a:srgbClr val="000000"/>
                  </a:solidFill>
                </a:rPr>
                <a:t>SOURCE: Source</a:t>
              </a:r>
            </a:p>
          </p:txBody>
        </p:sp>
      </p:grpSp>
      <p:grpSp>
        <p:nvGrpSpPr>
          <p:cNvPr id="15" name="ACET" hidden="1"/>
          <p:cNvGrpSpPr>
            <a:grpSpLocks/>
          </p:cNvGrpSpPr>
          <p:nvPr>
            <p:custDataLst>
              <p:tags r:id="rId13"/>
            </p:custDataLst>
          </p:nvPr>
        </p:nvGrpSpPr>
        <p:grpSpPr bwMode="auto">
          <a:xfrm>
            <a:off x="1111618" y="1742842"/>
            <a:ext cx="3263168" cy="481603"/>
            <a:chOff x="915" y="807"/>
            <a:chExt cx="2686" cy="223"/>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807"/>
              <a:ext cx="2686" cy="223"/>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506" b="1" dirty="0">
                  <a:solidFill>
                    <a:srgbClr val="000000"/>
                  </a:solidFill>
                </a:rPr>
                <a:t>Title</a:t>
              </a:r>
            </a:p>
            <a:p>
              <a:pPr fontAlgn="base">
                <a:spcBef>
                  <a:spcPct val="0"/>
                </a:spcBef>
                <a:spcAft>
                  <a:spcPct val="0"/>
                </a:spcAft>
              </a:pPr>
              <a:r>
                <a:rPr lang="en-US" sz="1506" dirty="0">
                  <a:solidFill>
                    <a:srgbClr val="808080"/>
                  </a:solidFill>
                </a:rPr>
                <a:t>Unit of measure</a:t>
              </a:r>
            </a:p>
          </p:txBody>
        </p:sp>
      </p:grpSp>
    </p:spTree>
    <p:extLst>
      <p:ext uri="{BB962C8B-B14F-4D97-AF65-F5344CB8AC3E}">
        <p14:creationId xmlns:p14="http://schemas.microsoft.com/office/powerpoint/2010/main" val="1837849471"/>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Lst>
  <p:timing>
    <p:tnLst>
      <p:par>
        <p:cTn id="1" dur="indefinite" restart="never" nodeType="tmRoot"/>
      </p:par>
    </p:tnLst>
  </p:timing>
  <p:hf hdr="0" ftr="0" dt="0"/>
  <p:txStyles>
    <p:title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p:titleStyle>
    <p:bodyStyle>
      <a:lvl1pPr marL="0" indent="0" algn="l" defTabSz="843276" rtl="0" eaLnBrk="1" fontAlgn="base" hangingPunct="1">
        <a:spcBef>
          <a:spcPct val="0"/>
        </a:spcBef>
        <a:spcAft>
          <a:spcPct val="0"/>
        </a:spcAft>
        <a:buClr>
          <a:schemeClr val="tx2"/>
        </a:buClr>
        <a:defRPr sz="1506" baseline="0">
          <a:solidFill>
            <a:schemeClr val="tx1"/>
          </a:solidFill>
          <a:latin typeface="+mn-lt"/>
          <a:ea typeface="Arial Unicode MS" pitchFamily="34" charset="-128"/>
          <a:cs typeface="Arial Unicode MS" pitchFamily="34" charset="-128"/>
        </a:defRPr>
      </a:lvl1pPr>
      <a:lvl2pPr marL="182411" indent="-180916" algn="l" defTabSz="843276" rtl="0" eaLnBrk="1" fontAlgn="base" hangingPunct="1">
        <a:spcBef>
          <a:spcPct val="0"/>
        </a:spcBef>
        <a:spcAft>
          <a:spcPct val="0"/>
        </a:spcAft>
        <a:buClr>
          <a:schemeClr val="tx2"/>
        </a:buClr>
        <a:buSzPct val="125000"/>
        <a:buFont typeface="Arial" charset="0"/>
        <a:buChar char="▪"/>
        <a:defRPr sz="1506" baseline="0">
          <a:solidFill>
            <a:schemeClr val="tx1"/>
          </a:solidFill>
          <a:latin typeface="+mn-lt"/>
          <a:ea typeface="Arial Unicode MS" pitchFamily="34" charset="-128"/>
          <a:cs typeface="Arial Unicode MS" pitchFamily="34" charset="-128"/>
        </a:defRPr>
      </a:lvl2pPr>
      <a:lvl3pPr marL="430609" indent="-246703" algn="l" defTabSz="843276" rtl="0" eaLnBrk="1" fontAlgn="base" hangingPunct="1">
        <a:spcBef>
          <a:spcPct val="0"/>
        </a:spcBef>
        <a:spcAft>
          <a:spcPct val="0"/>
        </a:spcAft>
        <a:buClr>
          <a:schemeClr val="tx2"/>
        </a:buClr>
        <a:buSzPct val="120000"/>
        <a:buFont typeface="Arial" charset="0"/>
        <a:buChar char="–"/>
        <a:defRPr sz="1506" baseline="0">
          <a:solidFill>
            <a:schemeClr val="tx1"/>
          </a:solidFill>
          <a:latin typeface="+mn-lt"/>
          <a:ea typeface="Arial Unicode MS" pitchFamily="34" charset="-128"/>
          <a:cs typeface="Arial Unicode MS" pitchFamily="34" charset="-128"/>
        </a:defRPr>
      </a:lvl3pPr>
      <a:lvl4pPr marL="578631" indent="-146526" algn="l" defTabSz="843276" rtl="0" eaLnBrk="1" fontAlgn="base" hangingPunct="1">
        <a:spcBef>
          <a:spcPct val="0"/>
        </a:spcBef>
        <a:spcAft>
          <a:spcPct val="0"/>
        </a:spcAft>
        <a:buClr>
          <a:schemeClr val="tx2"/>
        </a:buClr>
        <a:buSzPct val="120000"/>
        <a:buFont typeface="Arial" charset="0"/>
        <a:buChar char="▫"/>
        <a:defRPr sz="1506" baseline="0">
          <a:solidFill>
            <a:schemeClr val="tx1"/>
          </a:solidFill>
          <a:latin typeface="+mn-lt"/>
          <a:ea typeface="Arial Unicode MS" pitchFamily="34" charset="-128"/>
          <a:cs typeface="Arial Unicode MS" pitchFamily="34" charset="-128"/>
        </a:defRPr>
      </a:lvl4pPr>
      <a:lvl5pPr marL="706198" indent="-122604" algn="l" defTabSz="843276" rtl="0" eaLnBrk="1" fontAlgn="base" hangingPunct="1">
        <a:spcBef>
          <a:spcPct val="0"/>
        </a:spcBef>
        <a:spcAft>
          <a:spcPct val="0"/>
        </a:spcAft>
        <a:buClr>
          <a:schemeClr val="tx2"/>
        </a:buClr>
        <a:buSzPct val="89000"/>
        <a:buFont typeface="Arial" charset="0"/>
        <a:buChar char="-"/>
        <a:defRPr sz="1506" baseline="0">
          <a:solidFill>
            <a:schemeClr val="tx1"/>
          </a:solidFill>
          <a:latin typeface="+mn-lt"/>
          <a:ea typeface="Arial Unicode MS" pitchFamily="34" charset="-128"/>
          <a:cs typeface="Arial Unicode MS" pitchFamily="34" charset="-128"/>
        </a:defRPr>
      </a:lvl5pPr>
      <a:lvl6pPr marL="706198" indent="-122604" algn="l" defTabSz="843276" rtl="0" eaLnBrk="1" fontAlgn="base" hangingPunct="1">
        <a:spcBef>
          <a:spcPct val="0"/>
        </a:spcBef>
        <a:spcAft>
          <a:spcPct val="0"/>
        </a:spcAft>
        <a:buClr>
          <a:schemeClr val="tx2"/>
        </a:buClr>
        <a:buSzPct val="89000"/>
        <a:buFont typeface="Arial" charset="0"/>
        <a:buChar char="-"/>
        <a:defRPr sz="1506" baseline="0">
          <a:solidFill>
            <a:schemeClr val="tx1"/>
          </a:solidFill>
          <a:latin typeface="+mn-lt"/>
        </a:defRPr>
      </a:lvl6pPr>
      <a:lvl7pPr marL="706198" indent="-122604" algn="l" defTabSz="843276" rtl="0" eaLnBrk="1" fontAlgn="base" hangingPunct="1">
        <a:spcBef>
          <a:spcPct val="0"/>
        </a:spcBef>
        <a:spcAft>
          <a:spcPct val="0"/>
        </a:spcAft>
        <a:buClr>
          <a:schemeClr val="tx2"/>
        </a:buClr>
        <a:buSzPct val="89000"/>
        <a:buFont typeface="Arial" charset="0"/>
        <a:buChar char="-"/>
        <a:defRPr sz="1506" baseline="0">
          <a:solidFill>
            <a:schemeClr val="tx1"/>
          </a:solidFill>
          <a:latin typeface="+mn-lt"/>
        </a:defRPr>
      </a:lvl7pPr>
      <a:lvl8pPr marL="706198" indent="-122604" algn="l" defTabSz="843276" rtl="0" eaLnBrk="1" fontAlgn="base" hangingPunct="1">
        <a:spcBef>
          <a:spcPct val="0"/>
        </a:spcBef>
        <a:spcAft>
          <a:spcPct val="0"/>
        </a:spcAft>
        <a:buClr>
          <a:schemeClr val="tx2"/>
        </a:buClr>
        <a:buSzPct val="89000"/>
        <a:buFont typeface="Arial" charset="0"/>
        <a:buChar char="-"/>
        <a:defRPr sz="1506" baseline="0">
          <a:solidFill>
            <a:schemeClr val="tx1"/>
          </a:solidFill>
          <a:latin typeface="+mn-lt"/>
        </a:defRPr>
      </a:lvl8pPr>
      <a:lvl9pPr marL="706198" indent="-122604" algn="l" defTabSz="843276" rtl="0" eaLnBrk="1" fontAlgn="base" hangingPunct="1">
        <a:spcBef>
          <a:spcPct val="0"/>
        </a:spcBef>
        <a:spcAft>
          <a:spcPct val="0"/>
        </a:spcAft>
        <a:buClr>
          <a:schemeClr val="tx2"/>
        </a:buClr>
        <a:buSzPct val="89000"/>
        <a:buFont typeface="Arial" charset="0"/>
        <a:buChar char="-"/>
        <a:defRPr sz="1506" baseline="0">
          <a:solidFill>
            <a:schemeClr val="tx1"/>
          </a:solidFill>
          <a:latin typeface="+mn-lt"/>
        </a:defRPr>
      </a:lvl9pPr>
    </p:bodyStyle>
    <p:otherStyle>
      <a:defPPr>
        <a:defRPr lang="en-US"/>
      </a:defPPr>
      <a:lvl1pPr marL="0" algn="l" defTabSz="861217" rtl="0" eaLnBrk="1" latinLnBrk="0" hangingPunct="1">
        <a:defRPr sz="1696" kern="1200">
          <a:solidFill>
            <a:schemeClr val="tx1"/>
          </a:solidFill>
          <a:latin typeface="+mn-lt"/>
          <a:ea typeface="+mn-ea"/>
          <a:cs typeface="+mn-cs"/>
        </a:defRPr>
      </a:lvl1pPr>
      <a:lvl2pPr marL="430609" algn="l" defTabSz="861217" rtl="0" eaLnBrk="1" latinLnBrk="0" hangingPunct="1">
        <a:defRPr sz="1696" kern="1200">
          <a:solidFill>
            <a:schemeClr val="tx1"/>
          </a:solidFill>
          <a:latin typeface="+mn-lt"/>
          <a:ea typeface="+mn-ea"/>
          <a:cs typeface="+mn-cs"/>
        </a:defRPr>
      </a:lvl2pPr>
      <a:lvl3pPr marL="861217" algn="l" defTabSz="861217" rtl="0" eaLnBrk="1" latinLnBrk="0" hangingPunct="1">
        <a:defRPr sz="1696" kern="1200">
          <a:solidFill>
            <a:schemeClr val="tx1"/>
          </a:solidFill>
          <a:latin typeface="+mn-lt"/>
          <a:ea typeface="+mn-ea"/>
          <a:cs typeface="+mn-cs"/>
        </a:defRPr>
      </a:lvl3pPr>
      <a:lvl4pPr marL="1291826" algn="l" defTabSz="861217" rtl="0" eaLnBrk="1" latinLnBrk="0" hangingPunct="1">
        <a:defRPr sz="1696" kern="1200">
          <a:solidFill>
            <a:schemeClr val="tx1"/>
          </a:solidFill>
          <a:latin typeface="+mn-lt"/>
          <a:ea typeface="+mn-ea"/>
          <a:cs typeface="+mn-cs"/>
        </a:defRPr>
      </a:lvl4pPr>
      <a:lvl5pPr marL="1722435" algn="l" defTabSz="861217" rtl="0" eaLnBrk="1" latinLnBrk="0" hangingPunct="1">
        <a:defRPr sz="1696" kern="1200">
          <a:solidFill>
            <a:schemeClr val="tx1"/>
          </a:solidFill>
          <a:latin typeface="+mn-lt"/>
          <a:ea typeface="+mn-ea"/>
          <a:cs typeface="+mn-cs"/>
        </a:defRPr>
      </a:lvl5pPr>
      <a:lvl6pPr marL="2153044" algn="l" defTabSz="861217" rtl="0" eaLnBrk="1" latinLnBrk="0" hangingPunct="1">
        <a:defRPr sz="1696" kern="1200">
          <a:solidFill>
            <a:schemeClr val="tx1"/>
          </a:solidFill>
          <a:latin typeface="+mn-lt"/>
          <a:ea typeface="+mn-ea"/>
          <a:cs typeface="+mn-cs"/>
        </a:defRPr>
      </a:lvl6pPr>
      <a:lvl7pPr marL="2583653" algn="l" defTabSz="861217" rtl="0" eaLnBrk="1" latinLnBrk="0" hangingPunct="1">
        <a:defRPr sz="1696" kern="1200">
          <a:solidFill>
            <a:schemeClr val="tx1"/>
          </a:solidFill>
          <a:latin typeface="+mn-lt"/>
          <a:ea typeface="+mn-ea"/>
          <a:cs typeface="+mn-cs"/>
        </a:defRPr>
      </a:lvl7pPr>
      <a:lvl8pPr marL="3014261" algn="l" defTabSz="861217" rtl="0" eaLnBrk="1" latinLnBrk="0" hangingPunct="1">
        <a:defRPr sz="1696" kern="1200">
          <a:solidFill>
            <a:schemeClr val="tx1"/>
          </a:solidFill>
          <a:latin typeface="+mn-lt"/>
          <a:ea typeface="+mn-ea"/>
          <a:cs typeface="+mn-cs"/>
        </a:defRPr>
      </a:lvl8pPr>
      <a:lvl9pPr marL="3444870" algn="l" defTabSz="861217" rtl="0" eaLnBrk="1" latinLnBrk="0" hangingPunct="1">
        <a:defRPr sz="1696"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C0C00A9E-4227-4FFF-8B26-45AEFDC4C5D4}" type="datetime1">
              <a:rPr lang="en-US" smtClean="0">
                <a:solidFill>
                  <a:prstClr val="black">
                    <a:tint val="75000"/>
                  </a:prstClr>
                </a:solidFill>
              </a:rPr>
              <a:pPr/>
              <a:t>12/7/2017</a:t>
            </a:fld>
            <a:endParaRPr lang="en-US">
              <a:solidFill>
                <a:prstClr val="black">
                  <a:tint val="75000"/>
                </a:prstClr>
              </a:solidFill>
            </a:endParaRPr>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96BF1FCE-B2FD-460C-9ACE-C3448976CBC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7549501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3.xml"/><Relationship Id="rId1" Type="http://schemas.openxmlformats.org/officeDocument/2006/relationships/tags" Target="../tags/tag34.xml"/><Relationship Id="rId4" Type="http://schemas.openxmlformats.org/officeDocument/2006/relationships/image" Target="../media/image4.tmp"/></Relationships>
</file>

<file path=ppt/slides/_rels/slide10.xml.rels><?xml version="1.0" encoding="UTF-8" standalone="yes"?>
<Relationships xmlns="http://schemas.openxmlformats.org/package/2006/relationships"><Relationship Id="rId8" Type="http://schemas.openxmlformats.org/officeDocument/2006/relationships/image" Target="../media/image5.emf"/><Relationship Id="rId3" Type="http://schemas.openxmlformats.org/officeDocument/2006/relationships/tags" Target="../tags/tag86.xml"/><Relationship Id="rId7" Type="http://schemas.openxmlformats.org/officeDocument/2006/relationships/oleObject" Target="../embeddings/oleObject15.bin"/><Relationship Id="rId2" Type="http://schemas.openxmlformats.org/officeDocument/2006/relationships/tags" Target="../tags/tag85.xml"/><Relationship Id="rId1" Type="http://schemas.openxmlformats.org/officeDocument/2006/relationships/vmlDrawing" Target="../drawings/vmlDrawing15.vml"/><Relationship Id="rId6" Type="http://schemas.openxmlformats.org/officeDocument/2006/relationships/notesSlide" Target="../notesSlides/notesSlide9.xml"/><Relationship Id="rId5" Type="http://schemas.openxmlformats.org/officeDocument/2006/relationships/slideLayout" Target="../slideLayouts/slideLayout6.xml"/><Relationship Id="rId4" Type="http://schemas.openxmlformats.org/officeDocument/2006/relationships/tags" Target="../tags/tag87.xml"/></Relationships>
</file>

<file path=ppt/slides/_rels/slide11.xml.rels><?xml version="1.0" encoding="UTF-8" standalone="yes"?>
<Relationships xmlns="http://schemas.openxmlformats.org/package/2006/relationships"><Relationship Id="rId8" Type="http://schemas.openxmlformats.org/officeDocument/2006/relationships/tags" Target="../tags/tag94.xml"/><Relationship Id="rId13" Type="http://schemas.openxmlformats.org/officeDocument/2006/relationships/image" Target="../media/image3.emf"/><Relationship Id="rId3" Type="http://schemas.openxmlformats.org/officeDocument/2006/relationships/tags" Target="../tags/tag89.xml"/><Relationship Id="rId7" Type="http://schemas.openxmlformats.org/officeDocument/2006/relationships/tags" Target="../tags/tag93.xml"/><Relationship Id="rId12" Type="http://schemas.openxmlformats.org/officeDocument/2006/relationships/oleObject" Target="../embeddings/oleObject16.bin"/><Relationship Id="rId2" Type="http://schemas.openxmlformats.org/officeDocument/2006/relationships/tags" Target="../tags/tag88.xml"/><Relationship Id="rId1" Type="http://schemas.openxmlformats.org/officeDocument/2006/relationships/vmlDrawing" Target="../drawings/vmlDrawing16.vml"/><Relationship Id="rId6" Type="http://schemas.openxmlformats.org/officeDocument/2006/relationships/tags" Target="../tags/tag92.xml"/><Relationship Id="rId11" Type="http://schemas.openxmlformats.org/officeDocument/2006/relationships/notesSlide" Target="../notesSlides/notesSlide10.xml"/><Relationship Id="rId5" Type="http://schemas.openxmlformats.org/officeDocument/2006/relationships/tags" Target="../tags/tag91.xml"/><Relationship Id="rId10" Type="http://schemas.openxmlformats.org/officeDocument/2006/relationships/slideLayout" Target="../slideLayouts/slideLayout6.xml"/><Relationship Id="rId4" Type="http://schemas.openxmlformats.org/officeDocument/2006/relationships/tags" Target="../tags/tag90.xml"/><Relationship Id="rId9" Type="http://schemas.openxmlformats.org/officeDocument/2006/relationships/tags" Target="../tags/tag95.xml"/></Relationships>
</file>

<file path=ppt/slides/_rels/slide12.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tags" Target="../tags/tag97.xml"/><Relationship Id="rId7" Type="http://schemas.openxmlformats.org/officeDocument/2006/relationships/oleObject" Target="../embeddings/oleObject17.bin"/><Relationship Id="rId2" Type="http://schemas.openxmlformats.org/officeDocument/2006/relationships/tags" Target="../tags/tag96.xml"/><Relationship Id="rId1" Type="http://schemas.openxmlformats.org/officeDocument/2006/relationships/vmlDrawing" Target="../drawings/vmlDrawing17.vml"/><Relationship Id="rId6" Type="http://schemas.openxmlformats.org/officeDocument/2006/relationships/slideLayout" Target="../slideLayouts/slideLayout26.xml"/><Relationship Id="rId5" Type="http://schemas.openxmlformats.org/officeDocument/2006/relationships/tags" Target="../tags/tag99.xml"/><Relationship Id="rId4" Type="http://schemas.openxmlformats.org/officeDocument/2006/relationships/tags" Target="../tags/tag98.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18.bin"/><Relationship Id="rId3" Type="http://schemas.openxmlformats.org/officeDocument/2006/relationships/tags" Target="../tags/tag101.xml"/><Relationship Id="rId7" Type="http://schemas.openxmlformats.org/officeDocument/2006/relationships/slideLayout" Target="../slideLayouts/slideLayout6.xml"/><Relationship Id="rId2" Type="http://schemas.openxmlformats.org/officeDocument/2006/relationships/tags" Target="../tags/tag100.xml"/><Relationship Id="rId1" Type="http://schemas.openxmlformats.org/officeDocument/2006/relationships/vmlDrawing" Target="../drawings/vmlDrawing18.vml"/><Relationship Id="rId6" Type="http://schemas.openxmlformats.org/officeDocument/2006/relationships/tags" Target="../tags/tag104.xml"/><Relationship Id="rId5" Type="http://schemas.openxmlformats.org/officeDocument/2006/relationships/tags" Target="../tags/tag103.xml"/><Relationship Id="rId4" Type="http://schemas.openxmlformats.org/officeDocument/2006/relationships/tags" Target="../tags/tag102.xml"/><Relationship Id="rId9" Type="http://schemas.openxmlformats.org/officeDocument/2006/relationships/image" Target="../media/image3.emf"/></Relationships>
</file>

<file path=ppt/slides/_rels/slide14.xml.rels><?xml version="1.0" encoding="UTF-8" standalone="yes"?>
<Relationships xmlns="http://schemas.openxmlformats.org/package/2006/relationships"><Relationship Id="rId8" Type="http://schemas.openxmlformats.org/officeDocument/2006/relationships/tags" Target="../tags/tag111.xml"/><Relationship Id="rId3" Type="http://schemas.openxmlformats.org/officeDocument/2006/relationships/tags" Target="../tags/tag106.xml"/><Relationship Id="rId7" Type="http://schemas.openxmlformats.org/officeDocument/2006/relationships/tags" Target="../tags/tag110.xml"/><Relationship Id="rId2" Type="http://schemas.openxmlformats.org/officeDocument/2006/relationships/tags" Target="../tags/tag105.xml"/><Relationship Id="rId1" Type="http://schemas.openxmlformats.org/officeDocument/2006/relationships/vmlDrawing" Target="../drawings/vmlDrawing19.vml"/><Relationship Id="rId6" Type="http://schemas.openxmlformats.org/officeDocument/2006/relationships/tags" Target="../tags/tag109.xml"/><Relationship Id="rId11" Type="http://schemas.openxmlformats.org/officeDocument/2006/relationships/image" Target="../media/image3.emf"/><Relationship Id="rId5" Type="http://schemas.openxmlformats.org/officeDocument/2006/relationships/tags" Target="../tags/tag108.xml"/><Relationship Id="rId10" Type="http://schemas.openxmlformats.org/officeDocument/2006/relationships/oleObject" Target="../embeddings/oleObject19.bin"/><Relationship Id="rId4" Type="http://schemas.openxmlformats.org/officeDocument/2006/relationships/tags" Target="../tags/tag107.xml"/><Relationship Id="rId9"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20.bin"/><Relationship Id="rId3" Type="http://schemas.openxmlformats.org/officeDocument/2006/relationships/tags" Target="../tags/tag113.xml"/><Relationship Id="rId7" Type="http://schemas.openxmlformats.org/officeDocument/2006/relationships/slideLayout" Target="../slideLayouts/slideLayout6.xml"/><Relationship Id="rId2" Type="http://schemas.openxmlformats.org/officeDocument/2006/relationships/tags" Target="../tags/tag112.xml"/><Relationship Id="rId1" Type="http://schemas.openxmlformats.org/officeDocument/2006/relationships/vmlDrawing" Target="../drawings/vmlDrawing20.vml"/><Relationship Id="rId6" Type="http://schemas.openxmlformats.org/officeDocument/2006/relationships/tags" Target="../tags/tag116.xml"/><Relationship Id="rId5" Type="http://schemas.openxmlformats.org/officeDocument/2006/relationships/tags" Target="../tags/tag115.xml"/><Relationship Id="rId4" Type="http://schemas.openxmlformats.org/officeDocument/2006/relationships/tags" Target="../tags/tag114.xml"/><Relationship Id="rId9" Type="http://schemas.openxmlformats.org/officeDocument/2006/relationships/image" Target="../media/image3.emf"/></Relationships>
</file>

<file path=ppt/slides/_rels/slide16.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tags" Target="../tags/tag118.xml"/><Relationship Id="rId7" Type="http://schemas.openxmlformats.org/officeDocument/2006/relationships/oleObject" Target="../embeddings/oleObject21.bin"/><Relationship Id="rId2" Type="http://schemas.openxmlformats.org/officeDocument/2006/relationships/tags" Target="../tags/tag117.xml"/><Relationship Id="rId1" Type="http://schemas.openxmlformats.org/officeDocument/2006/relationships/vmlDrawing" Target="../drawings/vmlDrawing21.vml"/><Relationship Id="rId6" Type="http://schemas.openxmlformats.org/officeDocument/2006/relationships/slideLayout" Target="../slideLayouts/slideLayout6.xml"/><Relationship Id="rId5" Type="http://schemas.openxmlformats.org/officeDocument/2006/relationships/tags" Target="../tags/tag120.xml"/><Relationship Id="rId4" Type="http://schemas.openxmlformats.org/officeDocument/2006/relationships/tags" Target="../tags/tag119.xml"/></Relationships>
</file>

<file path=ppt/slides/_rels/slide17.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tags" Target="../tags/tag122.xml"/><Relationship Id="rId7" Type="http://schemas.openxmlformats.org/officeDocument/2006/relationships/oleObject" Target="../embeddings/oleObject22.bin"/><Relationship Id="rId2" Type="http://schemas.openxmlformats.org/officeDocument/2006/relationships/tags" Target="../tags/tag121.xml"/><Relationship Id="rId1" Type="http://schemas.openxmlformats.org/officeDocument/2006/relationships/vmlDrawing" Target="../drawings/vmlDrawing22.vml"/><Relationship Id="rId6" Type="http://schemas.openxmlformats.org/officeDocument/2006/relationships/slideLayout" Target="../slideLayouts/slideLayout6.xml"/><Relationship Id="rId5" Type="http://schemas.openxmlformats.org/officeDocument/2006/relationships/tags" Target="../tags/tag124.xml"/><Relationship Id="rId4" Type="http://schemas.openxmlformats.org/officeDocument/2006/relationships/tags" Target="../tags/tag123.xml"/></Relationships>
</file>

<file path=ppt/slides/_rels/slide18.xml.rels><?xml version="1.0" encoding="UTF-8" standalone="yes"?>
<Relationships xmlns="http://schemas.openxmlformats.org/package/2006/relationships"><Relationship Id="rId8" Type="http://schemas.openxmlformats.org/officeDocument/2006/relationships/image" Target="../media/image6.tmp"/><Relationship Id="rId3" Type="http://schemas.openxmlformats.org/officeDocument/2006/relationships/tags" Target="../tags/tag126.xml"/><Relationship Id="rId7" Type="http://schemas.openxmlformats.org/officeDocument/2006/relationships/image" Target="../media/image5.emf"/><Relationship Id="rId2" Type="http://schemas.openxmlformats.org/officeDocument/2006/relationships/tags" Target="../tags/tag125.xml"/><Relationship Id="rId1" Type="http://schemas.openxmlformats.org/officeDocument/2006/relationships/vmlDrawing" Target="../drawings/vmlDrawing23.vml"/><Relationship Id="rId6" Type="http://schemas.openxmlformats.org/officeDocument/2006/relationships/oleObject" Target="../embeddings/oleObject23.bin"/><Relationship Id="rId5" Type="http://schemas.openxmlformats.org/officeDocument/2006/relationships/notesSlide" Target="../notesSlides/notesSlide11.xml"/><Relationship Id="rId4"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openxmlformats.org/officeDocument/2006/relationships/tags" Target="../tags/tag41.xml"/><Relationship Id="rId13" Type="http://schemas.openxmlformats.org/officeDocument/2006/relationships/tags" Target="../tags/tag46.xml"/><Relationship Id="rId18" Type="http://schemas.openxmlformats.org/officeDocument/2006/relationships/oleObject" Target="../embeddings/oleObject7.bin"/><Relationship Id="rId3" Type="http://schemas.openxmlformats.org/officeDocument/2006/relationships/tags" Target="../tags/tag36.xml"/><Relationship Id="rId7" Type="http://schemas.openxmlformats.org/officeDocument/2006/relationships/tags" Target="../tags/tag40.xml"/><Relationship Id="rId12" Type="http://schemas.openxmlformats.org/officeDocument/2006/relationships/tags" Target="../tags/tag45.xml"/><Relationship Id="rId17" Type="http://schemas.openxmlformats.org/officeDocument/2006/relationships/notesSlide" Target="../notesSlides/notesSlide2.xml"/><Relationship Id="rId2" Type="http://schemas.openxmlformats.org/officeDocument/2006/relationships/tags" Target="../tags/tag35.xml"/><Relationship Id="rId16" Type="http://schemas.openxmlformats.org/officeDocument/2006/relationships/slideLayout" Target="../slideLayouts/slideLayout19.xml"/><Relationship Id="rId1" Type="http://schemas.openxmlformats.org/officeDocument/2006/relationships/vmlDrawing" Target="../drawings/vmlDrawing7.vml"/><Relationship Id="rId6" Type="http://schemas.openxmlformats.org/officeDocument/2006/relationships/tags" Target="../tags/tag39.xml"/><Relationship Id="rId11" Type="http://schemas.openxmlformats.org/officeDocument/2006/relationships/tags" Target="../tags/tag44.xml"/><Relationship Id="rId5" Type="http://schemas.openxmlformats.org/officeDocument/2006/relationships/tags" Target="../tags/tag38.xml"/><Relationship Id="rId15" Type="http://schemas.openxmlformats.org/officeDocument/2006/relationships/tags" Target="../tags/tag48.xml"/><Relationship Id="rId10" Type="http://schemas.openxmlformats.org/officeDocument/2006/relationships/tags" Target="../tags/tag43.xml"/><Relationship Id="rId19" Type="http://schemas.openxmlformats.org/officeDocument/2006/relationships/image" Target="../media/image3.emf"/><Relationship Id="rId4" Type="http://schemas.openxmlformats.org/officeDocument/2006/relationships/tags" Target="../tags/tag37.xml"/><Relationship Id="rId9" Type="http://schemas.openxmlformats.org/officeDocument/2006/relationships/tags" Target="../tags/tag42.xml"/><Relationship Id="rId14" Type="http://schemas.openxmlformats.org/officeDocument/2006/relationships/tags" Target="../tags/tag47.xml"/></Relationships>
</file>

<file path=ppt/slides/_rels/slide3.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tags" Target="../tags/tag50.xml"/><Relationship Id="rId7" Type="http://schemas.openxmlformats.org/officeDocument/2006/relationships/oleObject" Target="../embeddings/oleObject8.bin"/><Relationship Id="rId2" Type="http://schemas.openxmlformats.org/officeDocument/2006/relationships/tags" Target="../tags/tag49.xml"/><Relationship Id="rId1" Type="http://schemas.openxmlformats.org/officeDocument/2006/relationships/vmlDrawing" Target="../drawings/vmlDrawing8.vml"/><Relationship Id="rId6" Type="http://schemas.openxmlformats.org/officeDocument/2006/relationships/notesSlide" Target="../notesSlides/notesSlide3.xml"/><Relationship Id="rId5" Type="http://schemas.openxmlformats.org/officeDocument/2006/relationships/slideLayout" Target="../slideLayouts/slideLayout19.xml"/><Relationship Id="rId4" Type="http://schemas.openxmlformats.org/officeDocument/2006/relationships/tags" Target="../tags/tag51.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6.xml"/><Relationship Id="rId3" Type="http://schemas.openxmlformats.org/officeDocument/2006/relationships/tags" Target="../tags/tag53.xml"/><Relationship Id="rId7" Type="http://schemas.openxmlformats.org/officeDocument/2006/relationships/tags" Target="../tags/tag57.xml"/><Relationship Id="rId2" Type="http://schemas.openxmlformats.org/officeDocument/2006/relationships/tags" Target="../tags/tag52.xml"/><Relationship Id="rId1" Type="http://schemas.openxmlformats.org/officeDocument/2006/relationships/vmlDrawing" Target="../drawings/vmlDrawing9.vml"/><Relationship Id="rId6" Type="http://schemas.openxmlformats.org/officeDocument/2006/relationships/tags" Target="../tags/tag56.xml"/><Relationship Id="rId11" Type="http://schemas.openxmlformats.org/officeDocument/2006/relationships/image" Target="../media/image5.emf"/><Relationship Id="rId5" Type="http://schemas.openxmlformats.org/officeDocument/2006/relationships/tags" Target="../tags/tag55.xml"/><Relationship Id="rId10" Type="http://schemas.openxmlformats.org/officeDocument/2006/relationships/oleObject" Target="../embeddings/oleObject9.bin"/><Relationship Id="rId4" Type="http://schemas.openxmlformats.org/officeDocument/2006/relationships/tags" Target="../tags/tag54.xml"/><Relationship Id="rId9"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8" Type="http://schemas.openxmlformats.org/officeDocument/2006/relationships/notesSlide" Target="../notesSlides/notesSlide5.xml"/><Relationship Id="rId3" Type="http://schemas.openxmlformats.org/officeDocument/2006/relationships/tags" Target="../tags/tag59.xml"/><Relationship Id="rId7" Type="http://schemas.openxmlformats.org/officeDocument/2006/relationships/slideLayout" Target="../slideLayouts/slideLayout6.xml"/><Relationship Id="rId2" Type="http://schemas.openxmlformats.org/officeDocument/2006/relationships/tags" Target="../tags/tag58.xml"/><Relationship Id="rId1" Type="http://schemas.openxmlformats.org/officeDocument/2006/relationships/vmlDrawing" Target="../drawings/vmlDrawing10.vml"/><Relationship Id="rId6" Type="http://schemas.openxmlformats.org/officeDocument/2006/relationships/tags" Target="../tags/tag62.xml"/><Relationship Id="rId5" Type="http://schemas.openxmlformats.org/officeDocument/2006/relationships/tags" Target="../tags/tag61.xml"/><Relationship Id="rId10" Type="http://schemas.openxmlformats.org/officeDocument/2006/relationships/image" Target="../media/image5.emf"/><Relationship Id="rId4" Type="http://schemas.openxmlformats.org/officeDocument/2006/relationships/tags" Target="../tags/tag60.xml"/><Relationship Id="rId9" Type="http://schemas.openxmlformats.org/officeDocument/2006/relationships/oleObject" Target="../embeddings/oleObject10.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tags" Target="../tags/tag64.xml"/><Relationship Id="rId7" Type="http://schemas.openxmlformats.org/officeDocument/2006/relationships/slideLayout" Target="../slideLayouts/slideLayout6.xml"/><Relationship Id="rId2" Type="http://schemas.openxmlformats.org/officeDocument/2006/relationships/tags" Target="../tags/tag63.xml"/><Relationship Id="rId1" Type="http://schemas.openxmlformats.org/officeDocument/2006/relationships/vmlDrawing" Target="../drawings/vmlDrawing11.vml"/><Relationship Id="rId6" Type="http://schemas.openxmlformats.org/officeDocument/2006/relationships/tags" Target="../tags/tag67.xml"/><Relationship Id="rId5" Type="http://schemas.openxmlformats.org/officeDocument/2006/relationships/tags" Target="../tags/tag66.xml"/><Relationship Id="rId4" Type="http://schemas.openxmlformats.org/officeDocument/2006/relationships/tags" Target="../tags/tag65.xml"/><Relationship Id="rId9" Type="http://schemas.openxmlformats.org/officeDocument/2006/relationships/image" Target="../media/image5.emf"/></Relationships>
</file>

<file path=ppt/slides/_rels/slide7.xml.rels><?xml version="1.0" encoding="UTF-8" standalone="yes"?>
<Relationships xmlns="http://schemas.openxmlformats.org/package/2006/relationships"><Relationship Id="rId8" Type="http://schemas.openxmlformats.org/officeDocument/2006/relationships/tags" Target="../tags/tag74.xml"/><Relationship Id="rId3" Type="http://schemas.openxmlformats.org/officeDocument/2006/relationships/tags" Target="../tags/tag69.xml"/><Relationship Id="rId7" Type="http://schemas.openxmlformats.org/officeDocument/2006/relationships/tags" Target="../tags/tag73.xml"/><Relationship Id="rId12" Type="http://schemas.openxmlformats.org/officeDocument/2006/relationships/image" Target="../media/image5.emf"/><Relationship Id="rId2" Type="http://schemas.openxmlformats.org/officeDocument/2006/relationships/tags" Target="../tags/tag68.xml"/><Relationship Id="rId1" Type="http://schemas.openxmlformats.org/officeDocument/2006/relationships/vmlDrawing" Target="../drawings/vmlDrawing12.vml"/><Relationship Id="rId6" Type="http://schemas.openxmlformats.org/officeDocument/2006/relationships/tags" Target="../tags/tag72.xml"/><Relationship Id="rId11" Type="http://schemas.openxmlformats.org/officeDocument/2006/relationships/oleObject" Target="../embeddings/oleObject12.bin"/><Relationship Id="rId5" Type="http://schemas.openxmlformats.org/officeDocument/2006/relationships/tags" Target="../tags/tag71.xml"/><Relationship Id="rId10" Type="http://schemas.openxmlformats.org/officeDocument/2006/relationships/notesSlide" Target="../notesSlides/notesSlide6.xml"/><Relationship Id="rId4" Type="http://schemas.openxmlformats.org/officeDocument/2006/relationships/tags" Target="../tags/tag70.xml"/><Relationship Id="rId9"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8" Type="http://schemas.openxmlformats.org/officeDocument/2006/relationships/slideLayout" Target="../slideLayouts/slideLayout6.xml"/><Relationship Id="rId3" Type="http://schemas.openxmlformats.org/officeDocument/2006/relationships/tags" Target="../tags/tag76.xml"/><Relationship Id="rId7" Type="http://schemas.openxmlformats.org/officeDocument/2006/relationships/tags" Target="../tags/tag80.xml"/><Relationship Id="rId2" Type="http://schemas.openxmlformats.org/officeDocument/2006/relationships/tags" Target="../tags/tag75.xml"/><Relationship Id="rId1" Type="http://schemas.openxmlformats.org/officeDocument/2006/relationships/vmlDrawing" Target="../drawings/vmlDrawing13.vml"/><Relationship Id="rId6" Type="http://schemas.openxmlformats.org/officeDocument/2006/relationships/tags" Target="../tags/tag79.xml"/><Relationship Id="rId11" Type="http://schemas.openxmlformats.org/officeDocument/2006/relationships/image" Target="../media/image5.emf"/><Relationship Id="rId5" Type="http://schemas.openxmlformats.org/officeDocument/2006/relationships/tags" Target="../tags/tag78.xml"/><Relationship Id="rId10" Type="http://schemas.openxmlformats.org/officeDocument/2006/relationships/oleObject" Target="../embeddings/oleObject13.bin"/><Relationship Id="rId4" Type="http://schemas.openxmlformats.org/officeDocument/2006/relationships/tags" Target="../tags/tag77.xml"/><Relationship Id="rId9"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tags" Target="../tags/tag82.xml"/><Relationship Id="rId7" Type="http://schemas.openxmlformats.org/officeDocument/2006/relationships/notesSlide" Target="../notesSlides/notesSlide8.xml"/><Relationship Id="rId2" Type="http://schemas.openxmlformats.org/officeDocument/2006/relationships/tags" Target="../tags/tag81.xml"/><Relationship Id="rId1" Type="http://schemas.openxmlformats.org/officeDocument/2006/relationships/vmlDrawing" Target="../drawings/vmlDrawing14.vml"/><Relationship Id="rId6" Type="http://schemas.openxmlformats.org/officeDocument/2006/relationships/slideLayout" Target="../slideLayouts/slideLayout6.xml"/><Relationship Id="rId5" Type="http://schemas.openxmlformats.org/officeDocument/2006/relationships/tags" Target="../tags/tag84.xml"/><Relationship Id="rId4" Type="http://schemas.openxmlformats.org/officeDocument/2006/relationships/tags" Target="../tags/tag83.xml"/><Relationship Id="rId9"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bwMode="auto">
          <a:xfrm>
            <a:off x="826478" y="2156770"/>
            <a:ext cx="4801525" cy="3040872"/>
          </a:xfrm>
          <a:prstGeom prst="rect">
            <a:avLst/>
          </a:prstGeom>
          <a:solidFill>
            <a:schemeClr val="bg1"/>
          </a:solidFill>
          <a:ln>
            <a:noFill/>
          </a:ln>
          <a:effectLst/>
          <a:extLst/>
        </p:spPr>
        <p:txBody>
          <a:bodyPr vert="horz" wrap="square" lIns="0" tIns="0" rIns="0" bIns="0" numCol="1" anchor="t" anchorCtr="0" compatLnSpc="1">
            <a:prstTxWarp prst="textNoShape">
              <a:avLst/>
            </a:prstTxWarp>
            <a:normAutofit fontScale="97500"/>
          </a:bodyPr>
          <a:lstStyle>
            <a:lvl1pPr algn="l" defTabSz="913526" rtl="0" eaLnBrk="1" fontAlgn="base" hangingPunct="1">
              <a:spcBef>
                <a:spcPct val="0"/>
              </a:spcBef>
              <a:spcAft>
                <a:spcPct val="0"/>
              </a:spcAft>
              <a:tabLst>
                <a:tab pos="275353" algn="l"/>
              </a:tabLst>
              <a:defRPr sz="1939" b="1" baseline="0">
                <a:solidFill>
                  <a:schemeClr val="tx2"/>
                </a:solidFill>
                <a:latin typeface="+mj-lt"/>
                <a:ea typeface="Arial Unicode MS" pitchFamily="34" charset="-128"/>
                <a:cs typeface="Arial Unicode MS" pitchFamily="34" charset="-128"/>
              </a:defRPr>
            </a:lvl1pPr>
            <a:lvl2pPr algn="l" defTabSz="913526" rtl="0" eaLnBrk="1" fontAlgn="base" hangingPunct="1">
              <a:spcBef>
                <a:spcPct val="0"/>
              </a:spcBef>
              <a:spcAft>
                <a:spcPct val="0"/>
              </a:spcAft>
              <a:defRPr sz="1939" b="1">
                <a:solidFill>
                  <a:schemeClr val="tx2"/>
                </a:solidFill>
                <a:latin typeface="Arial" charset="0"/>
              </a:defRPr>
            </a:lvl2pPr>
            <a:lvl3pPr algn="l" defTabSz="913526" rtl="0" eaLnBrk="1" fontAlgn="base" hangingPunct="1">
              <a:spcBef>
                <a:spcPct val="0"/>
              </a:spcBef>
              <a:spcAft>
                <a:spcPct val="0"/>
              </a:spcAft>
              <a:defRPr sz="1939" b="1">
                <a:solidFill>
                  <a:schemeClr val="tx2"/>
                </a:solidFill>
                <a:latin typeface="Arial" charset="0"/>
              </a:defRPr>
            </a:lvl3pPr>
            <a:lvl4pPr algn="l" defTabSz="913526" rtl="0" eaLnBrk="1" fontAlgn="base" hangingPunct="1">
              <a:spcBef>
                <a:spcPct val="0"/>
              </a:spcBef>
              <a:spcAft>
                <a:spcPct val="0"/>
              </a:spcAft>
              <a:defRPr sz="1939" b="1">
                <a:solidFill>
                  <a:schemeClr val="tx2"/>
                </a:solidFill>
                <a:latin typeface="Arial" charset="0"/>
              </a:defRPr>
            </a:lvl4pPr>
            <a:lvl5pPr algn="l" defTabSz="913526" rtl="0" eaLnBrk="1" fontAlgn="base" hangingPunct="1">
              <a:spcBef>
                <a:spcPct val="0"/>
              </a:spcBef>
              <a:spcAft>
                <a:spcPct val="0"/>
              </a:spcAft>
              <a:defRPr sz="1939" b="1">
                <a:solidFill>
                  <a:schemeClr val="tx2"/>
                </a:solidFill>
                <a:latin typeface="Arial" charset="0"/>
              </a:defRPr>
            </a:lvl5pPr>
            <a:lvl6pPr marL="466481" algn="l" defTabSz="913526" rtl="0" eaLnBrk="1" fontAlgn="base" hangingPunct="1">
              <a:spcBef>
                <a:spcPct val="0"/>
              </a:spcBef>
              <a:spcAft>
                <a:spcPct val="0"/>
              </a:spcAft>
              <a:defRPr sz="1939" b="1">
                <a:solidFill>
                  <a:schemeClr val="tx2"/>
                </a:solidFill>
                <a:latin typeface="Arial" charset="0"/>
              </a:defRPr>
            </a:lvl6pPr>
            <a:lvl7pPr marL="932962" algn="l" defTabSz="913526" rtl="0" eaLnBrk="1" fontAlgn="base" hangingPunct="1">
              <a:spcBef>
                <a:spcPct val="0"/>
              </a:spcBef>
              <a:spcAft>
                <a:spcPct val="0"/>
              </a:spcAft>
              <a:defRPr sz="1939" b="1">
                <a:solidFill>
                  <a:schemeClr val="tx2"/>
                </a:solidFill>
                <a:latin typeface="Arial" charset="0"/>
              </a:defRPr>
            </a:lvl7pPr>
            <a:lvl8pPr marL="1399443" algn="l" defTabSz="913526" rtl="0" eaLnBrk="1" fontAlgn="base" hangingPunct="1">
              <a:spcBef>
                <a:spcPct val="0"/>
              </a:spcBef>
              <a:spcAft>
                <a:spcPct val="0"/>
              </a:spcAft>
              <a:defRPr sz="1939" b="1">
                <a:solidFill>
                  <a:schemeClr val="tx2"/>
                </a:solidFill>
                <a:latin typeface="Arial" charset="0"/>
              </a:defRPr>
            </a:lvl8pPr>
            <a:lvl9pPr marL="1865925" algn="l" defTabSz="913526" rtl="0" eaLnBrk="1" fontAlgn="base" hangingPunct="1">
              <a:spcBef>
                <a:spcPct val="0"/>
              </a:spcBef>
              <a:spcAft>
                <a:spcPct val="0"/>
              </a:spcAft>
              <a:defRPr sz="1939" b="1">
                <a:solidFill>
                  <a:schemeClr val="tx2"/>
                </a:solidFill>
                <a:latin typeface="Arial" charset="0"/>
              </a:defRPr>
            </a:lvl9pPr>
          </a:lstStyle>
          <a:p>
            <a:r>
              <a:rPr lang="en-US" sz="2769" kern="0" dirty="0">
                <a:solidFill>
                  <a:srgbClr val="0066CC"/>
                </a:solidFill>
                <a:latin typeface="Tahoma" panose="020B0604030504040204" pitchFamily="34" charset="0"/>
                <a:ea typeface="Tahoma" panose="020B0604030504040204" pitchFamily="34" charset="0"/>
                <a:cs typeface="Tahoma" panose="020B0604030504040204" pitchFamily="34" charset="0"/>
              </a:rPr>
              <a:t>PROGRAMME REVIEW FOR REPRODUCTIVE, MATERNAL, NEWBORN, CHILD AND ADOLESCENT </a:t>
            </a:r>
            <a:r>
              <a:rPr lang="en-US" sz="2769" kern="0" dirty="0" smtClean="0">
                <a:solidFill>
                  <a:srgbClr val="0066CC"/>
                </a:solidFill>
                <a:latin typeface="Tahoma" panose="020B0604030504040204" pitchFamily="34" charset="0"/>
                <a:ea typeface="Tahoma" panose="020B0604030504040204" pitchFamily="34" charset="0"/>
                <a:cs typeface="Tahoma" panose="020B0604030504040204" pitchFamily="34" charset="0"/>
              </a:rPr>
              <a:t>HEALTH</a:t>
            </a:r>
          </a:p>
          <a:p>
            <a:r>
              <a:rPr lang="en-US" sz="2769" kern="0" dirty="0">
                <a:solidFill>
                  <a:srgbClr val="002960"/>
                </a:solidFill>
                <a:latin typeface="Tahoma" panose="020B0604030504040204" pitchFamily="34" charset="0"/>
                <a:ea typeface="Tahoma" panose="020B0604030504040204" pitchFamily="34" charset="0"/>
                <a:cs typeface="Tahoma" panose="020B0604030504040204" pitchFamily="34" charset="0"/>
              </a:rPr>
              <a:t/>
            </a:r>
            <a:br>
              <a:rPr lang="en-US" sz="2769" kern="0" dirty="0">
                <a:solidFill>
                  <a:srgbClr val="002960"/>
                </a:solidFill>
                <a:latin typeface="Tahoma" panose="020B0604030504040204" pitchFamily="34" charset="0"/>
                <a:ea typeface="Tahoma" panose="020B0604030504040204" pitchFamily="34" charset="0"/>
                <a:cs typeface="Tahoma" panose="020B0604030504040204" pitchFamily="34" charset="0"/>
              </a:rPr>
            </a:br>
            <a:r>
              <a:rPr lang="en-US" sz="2769" kern="0" dirty="0">
                <a:solidFill>
                  <a:srgbClr val="000000"/>
                </a:solidFill>
                <a:latin typeface="Tahoma" panose="020B0604030504040204" pitchFamily="34" charset="0"/>
                <a:ea typeface="Tahoma" panose="020B0604030504040204" pitchFamily="34" charset="0"/>
                <a:cs typeface="Tahoma" panose="020B0604030504040204" pitchFamily="34" charset="0"/>
              </a:rPr>
              <a:t>Guidance Document</a:t>
            </a:r>
          </a:p>
        </p:txBody>
      </p:sp>
      <p:sp>
        <p:nvSpPr>
          <p:cNvPr id="4" name="Subtitle 2"/>
          <p:cNvSpPr txBox="1">
            <a:spLocks/>
          </p:cNvSpPr>
          <p:nvPr/>
        </p:nvSpPr>
        <p:spPr>
          <a:xfrm>
            <a:off x="826478" y="5902231"/>
            <a:ext cx="2074377" cy="372445"/>
          </a:xfrm>
          <a:prstGeom prst="rect">
            <a:avLst/>
          </a:prstGeom>
        </p:spPr>
        <p:txBody>
          <a:bodyPr>
            <a:normAutofit lnSpcReduction="10000"/>
          </a:bodyPr>
          <a:lstStyle>
            <a:lvl1pPr marL="0" indent="0" algn="l" defTabSz="913526" rtl="0" eaLnBrk="1" fontAlgn="base" hangingPunct="1">
              <a:spcBef>
                <a:spcPct val="0"/>
              </a:spcBef>
              <a:spcAft>
                <a:spcPct val="0"/>
              </a:spcAft>
              <a:buClr>
                <a:schemeClr val="tx2"/>
              </a:buClr>
              <a:defRPr sz="1632" baseline="0">
                <a:solidFill>
                  <a:schemeClr val="tx1"/>
                </a:solidFill>
                <a:latin typeface="+mn-lt"/>
                <a:ea typeface="Arial Unicode MS" pitchFamily="34" charset="-128"/>
                <a:cs typeface="Arial Unicode MS" pitchFamily="34" charset="-128"/>
              </a:defRPr>
            </a:lvl1pPr>
            <a:lvl2pPr marL="197607" indent="-195987" algn="l" defTabSz="913526" rtl="0" eaLnBrk="1" fontAlgn="base" hangingPunct="1">
              <a:spcBef>
                <a:spcPct val="0"/>
              </a:spcBef>
              <a:spcAft>
                <a:spcPct val="0"/>
              </a:spcAft>
              <a:buClr>
                <a:schemeClr val="tx2"/>
              </a:buClr>
              <a:buSzPct val="125000"/>
              <a:buFont typeface="Arial" charset="0"/>
              <a:buChar char="▪"/>
              <a:defRPr sz="1632" baseline="0">
                <a:solidFill>
                  <a:schemeClr val="tx1"/>
                </a:solidFill>
                <a:latin typeface="+mn-lt"/>
                <a:ea typeface="Arial Unicode MS" pitchFamily="34" charset="-128"/>
                <a:cs typeface="Arial Unicode MS" pitchFamily="34" charset="-128"/>
              </a:defRPr>
            </a:lvl2pPr>
            <a:lvl3pPr marL="466481" indent="-267255" algn="l" defTabSz="913526" rtl="0" eaLnBrk="1" fontAlgn="base" hangingPunct="1">
              <a:spcBef>
                <a:spcPct val="0"/>
              </a:spcBef>
              <a:spcAft>
                <a:spcPct val="0"/>
              </a:spcAft>
              <a:buClr>
                <a:schemeClr val="tx2"/>
              </a:buClr>
              <a:buSzPct val="120000"/>
              <a:buFont typeface="Arial" charset="0"/>
              <a:buChar char="–"/>
              <a:defRPr sz="1632" baseline="0">
                <a:solidFill>
                  <a:schemeClr val="tx1"/>
                </a:solidFill>
                <a:latin typeface="+mn-lt"/>
                <a:ea typeface="Arial Unicode MS" pitchFamily="34" charset="-128"/>
                <a:cs typeface="Arial Unicode MS" pitchFamily="34" charset="-128"/>
              </a:defRPr>
            </a:lvl3pPr>
            <a:lvl4pPr marL="626835" indent="-158733" algn="l" defTabSz="913526" rtl="0" eaLnBrk="1" fontAlgn="base" hangingPunct="1">
              <a:spcBef>
                <a:spcPct val="0"/>
              </a:spcBef>
              <a:spcAft>
                <a:spcPct val="0"/>
              </a:spcAft>
              <a:buClr>
                <a:schemeClr val="tx2"/>
              </a:buClr>
              <a:buSzPct val="120000"/>
              <a:buFont typeface="Arial" charset="0"/>
              <a:buChar char="▫"/>
              <a:defRPr sz="1632" baseline="0">
                <a:solidFill>
                  <a:schemeClr val="tx1"/>
                </a:solidFill>
                <a:latin typeface="+mn-lt"/>
                <a:ea typeface="Arial Unicode MS" pitchFamily="34" charset="-128"/>
                <a:cs typeface="Arial Unicode MS" pitchFamily="34" charset="-128"/>
              </a:defRPr>
            </a:lvl4pPr>
            <a:lvl5pPr marL="765029" indent="-132818" algn="l" defTabSz="913526" rtl="0" eaLnBrk="1" fontAlgn="base" hangingPunct="1">
              <a:spcBef>
                <a:spcPct val="0"/>
              </a:spcBef>
              <a:spcAft>
                <a:spcPct val="0"/>
              </a:spcAft>
              <a:buClr>
                <a:schemeClr val="tx2"/>
              </a:buClr>
              <a:buSzPct val="89000"/>
              <a:buFont typeface="Arial" charset="0"/>
              <a:buChar char="-"/>
              <a:defRPr sz="1632" baseline="0">
                <a:solidFill>
                  <a:schemeClr val="tx1"/>
                </a:solidFill>
                <a:latin typeface="+mn-lt"/>
                <a:ea typeface="Arial Unicode MS" pitchFamily="34" charset="-128"/>
                <a:cs typeface="Arial Unicode MS" pitchFamily="34" charset="-128"/>
              </a:defRPr>
            </a:lvl5pPr>
            <a:lvl6pPr marL="765029" indent="-132818" algn="l" defTabSz="913526" rtl="0" eaLnBrk="1" fontAlgn="base" hangingPunct="1">
              <a:spcBef>
                <a:spcPct val="0"/>
              </a:spcBef>
              <a:spcAft>
                <a:spcPct val="0"/>
              </a:spcAft>
              <a:buClr>
                <a:schemeClr val="tx2"/>
              </a:buClr>
              <a:buSzPct val="89000"/>
              <a:buFont typeface="Arial" charset="0"/>
              <a:buChar char="-"/>
              <a:defRPr sz="1632" baseline="0">
                <a:solidFill>
                  <a:schemeClr val="tx1"/>
                </a:solidFill>
                <a:latin typeface="+mn-lt"/>
              </a:defRPr>
            </a:lvl6pPr>
            <a:lvl7pPr marL="765029" indent="-132818" algn="l" defTabSz="913526" rtl="0" eaLnBrk="1" fontAlgn="base" hangingPunct="1">
              <a:spcBef>
                <a:spcPct val="0"/>
              </a:spcBef>
              <a:spcAft>
                <a:spcPct val="0"/>
              </a:spcAft>
              <a:buClr>
                <a:schemeClr val="tx2"/>
              </a:buClr>
              <a:buSzPct val="89000"/>
              <a:buFont typeface="Arial" charset="0"/>
              <a:buChar char="-"/>
              <a:defRPr sz="1632" baseline="0">
                <a:solidFill>
                  <a:schemeClr val="tx1"/>
                </a:solidFill>
                <a:latin typeface="+mn-lt"/>
              </a:defRPr>
            </a:lvl7pPr>
            <a:lvl8pPr marL="765029" indent="-132818" algn="l" defTabSz="913526" rtl="0" eaLnBrk="1" fontAlgn="base" hangingPunct="1">
              <a:spcBef>
                <a:spcPct val="0"/>
              </a:spcBef>
              <a:spcAft>
                <a:spcPct val="0"/>
              </a:spcAft>
              <a:buClr>
                <a:schemeClr val="tx2"/>
              </a:buClr>
              <a:buSzPct val="89000"/>
              <a:buFont typeface="Arial" charset="0"/>
              <a:buChar char="-"/>
              <a:defRPr sz="1632" baseline="0">
                <a:solidFill>
                  <a:schemeClr val="tx1"/>
                </a:solidFill>
                <a:latin typeface="+mn-lt"/>
              </a:defRPr>
            </a:lvl8pPr>
            <a:lvl9pPr marL="765029" indent="-132818" algn="l" defTabSz="913526" rtl="0" eaLnBrk="1" fontAlgn="base" hangingPunct="1">
              <a:spcBef>
                <a:spcPct val="0"/>
              </a:spcBef>
              <a:spcAft>
                <a:spcPct val="0"/>
              </a:spcAft>
              <a:buClr>
                <a:schemeClr val="tx2"/>
              </a:buClr>
              <a:buSzPct val="89000"/>
              <a:buFont typeface="Arial" charset="0"/>
              <a:buChar char="-"/>
              <a:defRPr sz="1632" baseline="0">
                <a:solidFill>
                  <a:schemeClr val="tx1"/>
                </a:solidFill>
                <a:latin typeface="+mn-lt"/>
              </a:defRPr>
            </a:lvl9pPr>
          </a:lstStyle>
          <a:p>
            <a:pPr>
              <a:buClr>
                <a:srgbClr val="002960"/>
              </a:buClr>
            </a:pPr>
            <a:r>
              <a:rPr lang="en-US" sz="1846"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December </a:t>
            </a:r>
            <a:r>
              <a:rPr lang="en-US" sz="1846" kern="0" dirty="0">
                <a:solidFill>
                  <a:srgbClr val="000000"/>
                </a:solidFill>
                <a:latin typeface="Tahoma" panose="020B0604030504040204" pitchFamily="34" charset="0"/>
                <a:ea typeface="Tahoma" panose="020B0604030504040204" pitchFamily="34" charset="0"/>
                <a:cs typeface="Tahoma" panose="020B0604030504040204" pitchFamily="34" charset="0"/>
              </a:rPr>
              <a:t>2017</a:t>
            </a:r>
          </a:p>
        </p:txBody>
      </p:sp>
      <p:pic>
        <p:nvPicPr>
          <p:cNvPr id="5" name="Picture 4"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89499" y="7661203"/>
            <a:ext cx="2088494" cy="820911"/>
          </a:xfrm>
          <a:prstGeom prst="rect">
            <a:avLst/>
          </a:prstGeom>
        </p:spPr>
      </p:pic>
      <p:sp>
        <p:nvSpPr>
          <p:cNvPr id="6" name="Title 1"/>
          <p:cNvSpPr>
            <a:spLocks noGrp="1"/>
          </p:cNvSpPr>
          <p:nvPr>
            <p:ph type="title"/>
            <p:custDataLst>
              <p:tags r:id="rId1"/>
            </p:custDataLst>
          </p:nvPr>
        </p:nvSpPr>
        <p:spPr>
          <a:xfrm>
            <a:off x="6276997" y="8696426"/>
            <a:ext cx="423842" cy="304699"/>
          </a:xfrm>
          <a:solidFill>
            <a:schemeClr val="bg1"/>
          </a:solidFill>
        </p:spPr>
        <p:txBody>
          <a:bodyPr>
            <a:noAutofit/>
          </a:bodyPr>
          <a:lstStyle/>
          <a:p>
            <a:r>
              <a:rPr lang="en-US" sz="1200" dirty="0">
                <a:solidFill>
                  <a:schemeClr val="bg1"/>
                </a:solidFill>
                <a:latin typeface="+mn-lt"/>
                <a:ea typeface="Tahoma" panose="020B0604030504040204" pitchFamily="34" charset="0"/>
                <a:cs typeface="Tahoma" panose="020B0604030504040204" pitchFamily="34" charset="0"/>
              </a:rPr>
              <a:t>0</a:t>
            </a:r>
            <a:endParaRPr lang="en-US" sz="1200" b="1" dirty="0">
              <a:solidFill>
                <a:schemeClr val="bg1"/>
              </a:solidFill>
              <a:latin typeface="+mn-lt"/>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4185174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2"/>
            </p:custDataLst>
            <p:extLst/>
          </p:nvPr>
        </p:nvGraphicFramePr>
        <p:xfrm>
          <a:off x="202" y="2000251"/>
          <a:ext cx="121481" cy="121481"/>
        </p:xfrm>
        <a:graphic>
          <a:graphicData uri="http://schemas.openxmlformats.org/presentationml/2006/ole">
            <mc:AlternateContent xmlns:mc="http://schemas.openxmlformats.org/markup-compatibility/2006">
              <mc:Choice xmlns:v="urn:schemas-microsoft-com:vml" Requires="v">
                <p:oleObj spid="_x0000_s22730" name="think-cell Slide" r:id="rId7" imgW="360" imgH="360" progId="">
                  <p:embed/>
                </p:oleObj>
              </mc:Choice>
              <mc:Fallback>
                <p:oleObj name="think-cell Slide" r:id="rId7" imgW="360" imgH="360" progId="">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2" y="2000251"/>
                        <a:ext cx="121481" cy="1214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itle 1"/>
          <p:cNvSpPr txBox="1">
            <a:spLocks/>
          </p:cNvSpPr>
          <p:nvPr>
            <p:custDataLst>
              <p:tags r:id="rId3"/>
            </p:custDataLst>
          </p:nvPr>
        </p:nvSpPr>
        <p:spPr bwMode="auto">
          <a:xfrm>
            <a:off x="344738" y="492846"/>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1800" kern="0" dirty="0" smtClean="0">
                <a:solidFill>
                  <a:schemeClr val="tx1"/>
                </a:solidFill>
                <a:latin typeface="Tahoma" panose="020B0604030504040204" pitchFamily="34" charset="0"/>
                <a:ea typeface="Tahoma" panose="020B0604030504040204" pitchFamily="34" charset="0"/>
                <a:cs typeface="Tahoma" panose="020B0604030504040204" pitchFamily="34" charset="0"/>
              </a:rPr>
              <a:t>3.2 Data Quality</a:t>
            </a:r>
            <a:endParaRPr lang="en-US" sz="1800" kern="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96BF1FCE-B2FD-460C-9ACE-C3448976CBCC}" type="slidenum">
              <a:rPr lang="en-US" smtClean="0"/>
              <a:t>9</a:t>
            </a:fld>
            <a:endParaRPr lang="en-US"/>
          </a:p>
        </p:txBody>
      </p:sp>
      <p:sp>
        <p:nvSpPr>
          <p:cNvPr id="5" name="Rectangle 7"/>
          <p:cNvSpPr txBox="1"/>
          <p:nvPr/>
        </p:nvSpPr>
        <p:spPr>
          <a:xfrm>
            <a:off x="354154" y="1011800"/>
            <a:ext cx="5730375" cy="3123932"/>
          </a:xfrm>
          <a:prstGeom prst="rect">
            <a:avLst/>
          </a:prstGeom>
        </p:spPr>
        <p:txBody>
          <a:bodyPr vert="horz" wrap="square" lIns="0" tIns="0" rIns="0" bIns="0"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pPr marL="1190" lvl="1" indent="0">
              <a:spcBef>
                <a:spcPct val="50000"/>
              </a:spcBef>
            </a:pPr>
            <a:r>
              <a:rPr lang="en-US" sz="1400" dirty="0" smtClean="0"/>
              <a:t>Programme Reviews rely on existing data sources, but can be complemented by key informant interviews/focus groups, field visits, and client perspectives, which can additionally serve to confirm or complement what is found in the quantitative data. The information used must be as reliable and accurate as possible, which usually depends on the quality of the information systems. </a:t>
            </a:r>
          </a:p>
          <a:p>
            <a:pPr marL="1190" lvl="1" indent="0"/>
            <a:endParaRPr lang="en-US" sz="1400" dirty="0" smtClean="0"/>
          </a:p>
          <a:p>
            <a:pPr marL="1190" lvl="1" indent="0"/>
            <a:r>
              <a:rPr lang="en-US" sz="1400" b="1" dirty="0" smtClean="0"/>
              <a:t>Key considerations for data quality include:</a:t>
            </a:r>
          </a:p>
          <a:p>
            <a:pPr marL="286940" lvl="1" indent="-285750">
              <a:buFont typeface="Wingdings" panose="05000000000000000000" pitchFamily="2" charset="2"/>
              <a:buChar char="§"/>
            </a:pPr>
            <a:r>
              <a:rPr lang="en-US" sz="1400" dirty="0" smtClean="0"/>
              <a:t>Are the data from reputable national and international data sources?</a:t>
            </a:r>
          </a:p>
          <a:p>
            <a:pPr marL="286940" lvl="1" indent="-285750">
              <a:buFont typeface="Wingdings" panose="05000000000000000000" pitchFamily="2" charset="2"/>
              <a:buChar char="§"/>
            </a:pPr>
            <a:r>
              <a:rPr lang="en-US" sz="1400" dirty="0" smtClean="0"/>
              <a:t>Have the data been validated through global reporting mechanisms?</a:t>
            </a:r>
          </a:p>
          <a:p>
            <a:pPr marL="286940" lvl="1" indent="-285750">
              <a:buFont typeface="Wingdings" panose="05000000000000000000" pitchFamily="2" charset="2"/>
              <a:buChar char="§"/>
            </a:pPr>
            <a:r>
              <a:rPr lang="en-US" sz="1400" dirty="0" smtClean="0"/>
              <a:t>Have data quality assessments been conducted? Are routine data quality audits being done?</a:t>
            </a:r>
          </a:p>
          <a:p>
            <a:pPr marL="286940" lvl="1" indent="-285750">
              <a:buFont typeface="Wingdings" panose="05000000000000000000" pitchFamily="2" charset="2"/>
              <a:buChar char="§"/>
            </a:pPr>
            <a:r>
              <a:rPr lang="en-US" sz="1400" dirty="0" smtClean="0"/>
              <a:t>Have the data been validated by national stakeholders?</a:t>
            </a:r>
            <a:endParaRPr lang="en-US" sz="1400" dirty="0"/>
          </a:p>
          <a:p>
            <a:pPr marL="1190" lvl="1" indent="0">
              <a:spcBef>
                <a:spcPct val="50000"/>
              </a:spcBef>
            </a:pPr>
            <a:r>
              <a:rPr lang="en-US" sz="1400" dirty="0" smtClean="0"/>
              <a:t>Availability </a:t>
            </a:r>
            <a:r>
              <a:rPr lang="en-US" sz="1400" dirty="0"/>
              <a:t>and quality of data are themselves important findings of the review process.</a:t>
            </a:r>
            <a:endParaRPr lang="en-US" sz="1400" dirty="0" smtClean="0"/>
          </a:p>
        </p:txBody>
      </p:sp>
      <p:sp>
        <p:nvSpPr>
          <p:cNvPr id="7" name="Title 1"/>
          <p:cNvSpPr txBox="1">
            <a:spLocks/>
          </p:cNvSpPr>
          <p:nvPr>
            <p:custDataLst>
              <p:tags r:id="rId4"/>
            </p:custDataLst>
          </p:nvPr>
        </p:nvSpPr>
        <p:spPr bwMode="auto">
          <a:xfrm>
            <a:off x="344738" y="4341965"/>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1800" kern="0" dirty="0" smtClean="0">
                <a:solidFill>
                  <a:schemeClr val="tx1"/>
                </a:solidFill>
                <a:latin typeface="Tahoma" panose="020B0604030504040204" pitchFamily="34" charset="0"/>
                <a:ea typeface="Tahoma" panose="020B0604030504040204" pitchFamily="34" charset="0"/>
                <a:cs typeface="Tahoma" panose="020B0604030504040204" pitchFamily="34" charset="0"/>
              </a:rPr>
              <a:t>3.3 Data Tool for RMNCAH Programme Review</a:t>
            </a:r>
            <a:endParaRPr lang="en-US" sz="1800" kern="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0" name="Rectangle 7"/>
          <p:cNvSpPr txBox="1"/>
          <p:nvPr/>
        </p:nvSpPr>
        <p:spPr>
          <a:xfrm>
            <a:off x="420990" y="4710827"/>
            <a:ext cx="5965523" cy="4093428"/>
          </a:xfrm>
          <a:prstGeom prst="rect">
            <a:avLst/>
          </a:prstGeom>
        </p:spPr>
        <p:txBody>
          <a:bodyPr vert="horz" wrap="square" lIns="0" tIns="0" rIns="0" bIns="0"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pPr marL="1190" lvl="1" indent="0"/>
            <a:r>
              <a:rPr lang="en-US" sz="1400" dirty="0" smtClean="0"/>
              <a:t>Data/information collected for the RMNCAH Programme Review should be entered into the Data Tool in advance of the Programme Review Workshop. </a:t>
            </a:r>
            <a:r>
              <a:rPr lang="en-US" sz="1400" dirty="0"/>
              <a:t>The Excel-based tool </a:t>
            </a:r>
            <a:r>
              <a:rPr lang="en-US" sz="1400" dirty="0" smtClean="0"/>
              <a:t>is </a:t>
            </a:r>
            <a:r>
              <a:rPr lang="en-US" sz="1400" dirty="0"/>
              <a:t>flexible </a:t>
            </a:r>
            <a:r>
              <a:rPr lang="en-US" sz="1400" dirty="0" smtClean="0"/>
              <a:t>for </a:t>
            </a:r>
            <a:r>
              <a:rPr lang="en-US" sz="1400" dirty="0"/>
              <a:t>country-specific adaptation and </a:t>
            </a:r>
            <a:r>
              <a:rPr lang="en-US" sz="1400" dirty="0" smtClean="0"/>
              <a:t>linkages </a:t>
            </a:r>
            <a:r>
              <a:rPr lang="en-US" sz="1400" dirty="0"/>
              <a:t>to Health Sector Strategic Plan and/or Health M&amp;E Plan that allows </a:t>
            </a:r>
            <a:r>
              <a:rPr lang="en-US" sz="1400" dirty="0" smtClean="0"/>
              <a:t>space </a:t>
            </a:r>
            <a:r>
              <a:rPr lang="en-US" sz="1400" dirty="0"/>
              <a:t>for optional information for analysis and review, such as baseline values, targets or sub-national (e.g. provincial or district) data. </a:t>
            </a:r>
            <a:r>
              <a:rPr lang="en-US" sz="1400" dirty="0" smtClean="0"/>
              <a:t> The Data Tool is pre-populated with suggested RMNCAH indicators, but should be reviewed and adapted to match country priorities. Indicators that are not relevant in the country may be  modified or deleted; indicators that are priority for the country may be added. </a:t>
            </a:r>
            <a:endParaRPr lang="en-US" sz="1400" dirty="0"/>
          </a:p>
          <a:p>
            <a:pPr marL="1190" lvl="1" indent="0"/>
            <a:endParaRPr lang="en-US" sz="1400" dirty="0"/>
          </a:p>
          <a:p>
            <a:pPr marL="1190" lvl="1" indent="0"/>
            <a:r>
              <a:rPr lang="en-US" sz="1400" dirty="0" smtClean="0"/>
              <a:t>There are six steps to complete and use the tool:</a:t>
            </a:r>
          </a:p>
          <a:p>
            <a:pPr marL="344090" lvl="1" indent="-342900">
              <a:buAutoNum type="arabicPeriod"/>
            </a:pPr>
            <a:r>
              <a:rPr lang="en-US" sz="1400" dirty="0" smtClean="0"/>
              <a:t>Adapt indicators (impacts, outcomes, etc.) to country needs</a:t>
            </a:r>
          </a:p>
          <a:p>
            <a:pPr marL="344090" lvl="1" indent="-342900">
              <a:buAutoNum type="arabicPeriod"/>
            </a:pPr>
            <a:r>
              <a:rPr lang="en-US" sz="1400" dirty="0" smtClean="0"/>
              <a:t>Populate indicators with available data</a:t>
            </a:r>
          </a:p>
          <a:p>
            <a:pPr marL="344090" lvl="1" indent="-342900">
              <a:buAutoNum type="arabicPeriod"/>
            </a:pPr>
            <a:r>
              <a:rPr lang="en-US" sz="1400" dirty="0" smtClean="0"/>
              <a:t>Determine status of intervention packages</a:t>
            </a:r>
          </a:p>
          <a:p>
            <a:pPr marL="344090" lvl="1" indent="-342900">
              <a:buAutoNum type="arabicPeriod"/>
            </a:pPr>
            <a:r>
              <a:rPr lang="en-US" sz="1400" dirty="0" smtClean="0"/>
              <a:t>Select intervention packages for in-depth review</a:t>
            </a:r>
          </a:p>
          <a:p>
            <a:pPr marL="344090" lvl="1" indent="-342900">
              <a:buAutoNum type="arabicPeriod"/>
            </a:pPr>
            <a:r>
              <a:rPr lang="en-US" sz="1400" dirty="0" smtClean="0"/>
              <a:t>Adapt the in-depth review</a:t>
            </a:r>
          </a:p>
          <a:p>
            <a:pPr marL="344090" lvl="1" indent="-342900">
              <a:buAutoNum type="arabicPeriod"/>
            </a:pPr>
            <a:r>
              <a:rPr lang="en-US" sz="1400" dirty="0" smtClean="0"/>
              <a:t>Conduct the in-depth review</a:t>
            </a:r>
          </a:p>
          <a:p>
            <a:pPr marL="344090" lvl="1" indent="-342900">
              <a:buAutoNum type="arabicPeriod"/>
            </a:pPr>
            <a:endParaRPr lang="en-US" sz="1400" dirty="0"/>
          </a:p>
          <a:p>
            <a:pPr marL="1190" lvl="1" indent="0"/>
            <a:r>
              <a:rPr lang="en-US" sz="1400" i="1" dirty="0" smtClean="0"/>
              <a:t>See Data Tool for detailed explanation.</a:t>
            </a:r>
          </a:p>
        </p:txBody>
      </p:sp>
    </p:spTree>
    <p:extLst>
      <p:ext uri="{BB962C8B-B14F-4D97-AF65-F5344CB8AC3E}">
        <p14:creationId xmlns:p14="http://schemas.microsoft.com/office/powerpoint/2010/main" val="20701687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Object 53" hidden="1"/>
          <p:cNvGraphicFramePr>
            <a:graphicFrameLocks noChangeAspect="1"/>
          </p:cNvGraphicFramePr>
          <p:nvPr>
            <p:custDataLst>
              <p:tags r:id="rId2"/>
            </p:custDataLst>
            <p:extLst/>
          </p:nvPr>
        </p:nvGraphicFramePr>
        <p:xfrm>
          <a:off x="263770" y="351942"/>
          <a:ext cx="149514" cy="149514"/>
        </p:xfrm>
        <a:graphic>
          <a:graphicData uri="http://schemas.openxmlformats.org/presentationml/2006/ole">
            <mc:AlternateContent xmlns:mc="http://schemas.openxmlformats.org/markup-compatibility/2006">
              <mc:Choice xmlns:v="urn:schemas-microsoft-com:vml" Requires="v">
                <p:oleObj spid="_x0000_s23757" name="think-cell Slide" r:id="rId12" imgW="270" imgH="270" progId="TCLayout.ActiveDocument.1">
                  <p:embed/>
                </p:oleObj>
              </mc:Choice>
              <mc:Fallback>
                <p:oleObj name="think-cell Slide" r:id="rId12" imgW="270" imgH="270" progId="TCLayout.ActiveDocument.1">
                  <p:embed/>
                  <p:pic>
                    <p:nvPicPr>
                      <p:cNvPr id="0" name=""/>
                      <p:cNvPicPr/>
                      <p:nvPr/>
                    </p:nvPicPr>
                    <p:blipFill>
                      <a:blip r:embed="rId13"/>
                      <a:stretch>
                        <a:fillRect/>
                      </a:stretch>
                    </p:blipFill>
                    <p:spPr>
                      <a:xfrm>
                        <a:off x="263770" y="351942"/>
                        <a:ext cx="149514" cy="149514"/>
                      </a:xfrm>
                      <a:prstGeom prst="rect">
                        <a:avLst/>
                      </a:prstGeom>
                    </p:spPr>
                  </p:pic>
                </p:oleObj>
              </mc:Fallback>
            </mc:AlternateContent>
          </a:graphicData>
        </a:graphic>
      </p:graphicFrame>
      <p:sp>
        <p:nvSpPr>
          <p:cNvPr id="21" name="Rectangle 10"/>
          <p:cNvSpPr txBox="1"/>
          <p:nvPr>
            <p:custDataLst>
              <p:tags r:id="rId3"/>
            </p:custDataLst>
          </p:nvPr>
        </p:nvSpPr>
        <p:spPr>
          <a:xfrm>
            <a:off x="544043" y="824459"/>
            <a:ext cx="5689621" cy="214520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465" lvl="1" indent="0" fontAlgn="base">
              <a:spcBef>
                <a:spcPct val="0"/>
              </a:spcBef>
              <a:spcAft>
                <a:spcPct val="0"/>
              </a:spcAft>
              <a:buClr>
                <a:srgbClr val="002960"/>
              </a:buClr>
              <a:buNone/>
            </a:pPr>
            <a:r>
              <a:rPr lang="en-US" sz="1350" dirty="0" smtClean="0">
                <a:solidFill>
                  <a:srgbClr val="000000"/>
                </a:solidFill>
                <a:latin typeface="Calibri" panose="020F0502020204030204" pitchFamily="34" charset="0"/>
                <a:ea typeface="Tahoma" panose="020B0604030504040204" pitchFamily="34" charset="0"/>
                <a:cs typeface="Calibri" panose="020F0502020204030204" pitchFamily="34" charset="0"/>
              </a:rPr>
              <a:t>The </a:t>
            </a:r>
            <a:r>
              <a:rPr lang="en-US" sz="1350" dirty="0" smtClean="0">
                <a:latin typeface="Calibri" panose="020F0502020204030204" pitchFamily="34" charset="0"/>
                <a:ea typeface="Tahoma" panose="020B0604030504040204" pitchFamily="34" charset="0"/>
                <a:cs typeface="Calibri" panose="020F0502020204030204" pitchFamily="34" charset="0"/>
              </a:rPr>
              <a:t>objective of </a:t>
            </a:r>
            <a:r>
              <a:rPr lang="en-US" sz="1350" dirty="0" smtClean="0">
                <a:solidFill>
                  <a:srgbClr val="000000"/>
                </a:solidFill>
                <a:latin typeface="Calibri" panose="020F0502020204030204" pitchFamily="34" charset="0"/>
                <a:ea typeface="Tahoma" panose="020B0604030504040204" pitchFamily="34" charset="0"/>
                <a:cs typeface="Calibri" panose="020F0502020204030204" pitchFamily="34" charset="0"/>
              </a:rPr>
              <a:t>analyzing the information collected and presented in </a:t>
            </a:r>
            <a:r>
              <a:rPr lang="en-US" sz="1350" dirty="0" smtClean="0">
                <a:latin typeface="Calibri" panose="020F0502020204030204" pitchFamily="34" charset="0"/>
                <a:ea typeface="Tahoma" panose="020B0604030504040204" pitchFamily="34" charset="0"/>
                <a:cs typeface="Calibri" panose="020F0502020204030204" pitchFamily="34" charset="0"/>
              </a:rPr>
              <a:t>Data Tool </a:t>
            </a:r>
            <a:r>
              <a:rPr lang="en-US" sz="1350" dirty="0" smtClean="0">
                <a:solidFill>
                  <a:srgbClr val="000000"/>
                </a:solidFill>
                <a:latin typeface="Calibri" panose="020F0502020204030204" pitchFamily="34" charset="0"/>
                <a:ea typeface="Tahoma" panose="020B0604030504040204" pitchFamily="34" charset="0"/>
                <a:cs typeface="Calibri" panose="020F0502020204030204" pitchFamily="34" charset="0"/>
              </a:rPr>
              <a:t>for the Programme Review is to understand the performance of the RMNCAH programme(s) and make recommendations for moving forward. Review and analysis will help to answer:</a:t>
            </a:r>
          </a:p>
          <a:p>
            <a:pPr marL="287215" lvl="1" indent="-285750" fontAlgn="base">
              <a:spcBef>
                <a:spcPct val="0"/>
              </a:spcBef>
              <a:spcAft>
                <a:spcPct val="0"/>
              </a:spcAft>
              <a:buClr>
                <a:srgbClr val="002960"/>
              </a:buClr>
              <a:buFont typeface="Wingdings" panose="05000000000000000000" pitchFamily="2" charset="2"/>
              <a:buChar char="§"/>
            </a:pPr>
            <a:r>
              <a:rPr lang="en-US" sz="1350" dirty="0" smtClean="0">
                <a:solidFill>
                  <a:srgbClr val="000000"/>
                </a:solidFill>
                <a:latin typeface="Calibri" panose="020F0502020204030204" pitchFamily="34" charset="0"/>
                <a:ea typeface="Tahoma" panose="020B0604030504040204" pitchFamily="34" charset="0"/>
                <a:cs typeface="Calibri" panose="020F0502020204030204" pitchFamily="34" charset="0"/>
              </a:rPr>
              <a:t>Which </a:t>
            </a:r>
            <a:r>
              <a:rPr lang="en-US" sz="1350" dirty="0">
                <a:solidFill>
                  <a:srgbClr val="000000"/>
                </a:solidFill>
                <a:latin typeface="Calibri" panose="020F0502020204030204" pitchFamily="34" charset="0"/>
                <a:ea typeface="Tahoma" panose="020B0604030504040204" pitchFamily="34" charset="0"/>
                <a:cs typeface="Calibri" panose="020F0502020204030204" pitchFamily="34" charset="0"/>
              </a:rPr>
              <a:t>RMNCAH intervention packages were implemented and where? How well were they </a:t>
            </a:r>
            <a:r>
              <a:rPr lang="en-US" sz="1350" dirty="0" smtClean="0">
                <a:solidFill>
                  <a:srgbClr val="000000"/>
                </a:solidFill>
                <a:latin typeface="Calibri" panose="020F0502020204030204" pitchFamily="34" charset="0"/>
                <a:ea typeface="Tahoma" panose="020B0604030504040204" pitchFamily="34" charset="0"/>
                <a:cs typeface="Calibri" panose="020F0502020204030204" pitchFamily="34" charset="0"/>
              </a:rPr>
              <a:t>implemented?</a:t>
            </a:r>
          </a:p>
          <a:p>
            <a:pPr marL="287215" lvl="1" indent="-285750" fontAlgn="base">
              <a:spcBef>
                <a:spcPct val="0"/>
              </a:spcBef>
              <a:spcAft>
                <a:spcPct val="0"/>
              </a:spcAft>
              <a:buClr>
                <a:srgbClr val="002960"/>
              </a:buClr>
              <a:buFont typeface="Wingdings" panose="05000000000000000000" pitchFamily="2" charset="2"/>
              <a:buChar char="§"/>
            </a:pPr>
            <a:r>
              <a:rPr lang="en-US" sz="1350" dirty="0" smtClean="0">
                <a:solidFill>
                  <a:srgbClr val="000000"/>
                </a:solidFill>
                <a:latin typeface="Calibri" panose="020F0502020204030204" pitchFamily="34" charset="0"/>
                <a:ea typeface="Tahoma" panose="020B0604030504040204" pitchFamily="34" charset="0"/>
                <a:cs typeface="Calibri" panose="020F0502020204030204" pitchFamily="34" charset="0"/>
              </a:rPr>
              <a:t>What are the </a:t>
            </a:r>
            <a:r>
              <a:rPr lang="en-US" sz="1350" dirty="0">
                <a:solidFill>
                  <a:srgbClr val="000000"/>
                </a:solidFill>
                <a:latin typeface="Calibri" panose="020F0502020204030204" pitchFamily="34" charset="0"/>
                <a:ea typeface="Tahoma" panose="020B0604030504040204" pitchFamily="34" charset="0"/>
                <a:cs typeface="Calibri" panose="020F0502020204030204" pitchFamily="34" charset="0"/>
              </a:rPr>
              <a:t>inputs, outputs, outcomes and impacts and mechanisms in place for intervention implementation over a cyclical </a:t>
            </a:r>
            <a:r>
              <a:rPr lang="en-US" sz="1350" dirty="0" smtClean="0">
                <a:solidFill>
                  <a:srgbClr val="000000"/>
                </a:solidFill>
                <a:latin typeface="Calibri" panose="020F0502020204030204" pitchFamily="34" charset="0"/>
                <a:ea typeface="Tahoma" panose="020B0604030504040204" pitchFamily="34" charset="0"/>
                <a:cs typeface="Calibri" panose="020F0502020204030204" pitchFamily="34" charset="0"/>
              </a:rPr>
              <a:t>period?</a:t>
            </a:r>
          </a:p>
          <a:p>
            <a:pPr marL="287215" lvl="1" indent="-285750" fontAlgn="base">
              <a:spcBef>
                <a:spcPct val="0"/>
              </a:spcBef>
              <a:spcAft>
                <a:spcPct val="0"/>
              </a:spcAft>
              <a:buClr>
                <a:srgbClr val="002960"/>
              </a:buClr>
              <a:buFont typeface="Wingdings" panose="05000000000000000000" pitchFamily="2" charset="2"/>
              <a:buChar char="§"/>
            </a:pPr>
            <a:r>
              <a:rPr lang="en-US" sz="1350" dirty="0" smtClean="0"/>
              <a:t>What </a:t>
            </a:r>
            <a:r>
              <a:rPr lang="en-US" sz="1350" dirty="0"/>
              <a:t>are the RMNCAH programmes’ most important problems that are causing gaps in implementation</a:t>
            </a:r>
            <a:r>
              <a:rPr lang="en-US" sz="1350" dirty="0" smtClean="0"/>
              <a:t>?</a:t>
            </a:r>
          </a:p>
        </p:txBody>
      </p:sp>
      <p:sp>
        <p:nvSpPr>
          <p:cNvPr id="5" name="Title 1"/>
          <p:cNvSpPr txBox="1">
            <a:spLocks/>
          </p:cNvSpPr>
          <p:nvPr>
            <p:custDataLst>
              <p:tags r:id="rId4"/>
            </p:custDataLst>
          </p:nvPr>
        </p:nvSpPr>
        <p:spPr bwMode="auto">
          <a:xfrm>
            <a:off x="344738" y="466385"/>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IV. Review and analysis of findings</a:t>
            </a:r>
            <a:endParaRPr lang="en-US" sz="1800"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
        <p:nvSpPr>
          <p:cNvPr id="18" name="Title 1"/>
          <p:cNvSpPr>
            <a:spLocks noGrp="1"/>
          </p:cNvSpPr>
          <p:nvPr>
            <p:ph type="title"/>
            <p:custDataLst>
              <p:tags r:id="rId5"/>
            </p:custDataLst>
          </p:nvPr>
        </p:nvSpPr>
        <p:spPr>
          <a:xfrm>
            <a:off x="431340" y="4688905"/>
            <a:ext cx="5915025" cy="345048"/>
          </a:xfrm>
        </p:spPr>
        <p:txBody>
          <a:bodyPr>
            <a:normAutofit/>
          </a:bodyPr>
          <a:lstStyle/>
          <a:p>
            <a:r>
              <a:rPr lang="en-US" sz="1200" b="1" dirty="0" smtClean="0">
                <a:latin typeface="Calibri" panose="020F0502020204030204" pitchFamily="34" charset="0"/>
                <a:ea typeface="Tahoma" panose="020B0604030504040204" pitchFamily="34" charset="0"/>
                <a:cs typeface="Calibri" panose="020F0502020204030204" pitchFamily="34" charset="0"/>
              </a:rPr>
              <a:t>Figure 5.  Suggested Analytical </a:t>
            </a:r>
            <a:r>
              <a:rPr lang="en-US" sz="1200" b="1" dirty="0">
                <a:latin typeface="Calibri" panose="020F0502020204030204" pitchFamily="34" charset="0"/>
                <a:ea typeface="Tahoma" panose="020B0604030504040204" pitchFamily="34" charset="0"/>
                <a:cs typeface="Calibri" panose="020F0502020204030204" pitchFamily="34" charset="0"/>
              </a:rPr>
              <a:t>F</a:t>
            </a:r>
            <a:r>
              <a:rPr lang="en-US" sz="1200" b="1" dirty="0" smtClean="0">
                <a:latin typeface="Calibri" panose="020F0502020204030204" pitchFamily="34" charset="0"/>
                <a:ea typeface="Tahoma" panose="020B0604030504040204" pitchFamily="34" charset="0"/>
                <a:cs typeface="Calibri" panose="020F0502020204030204" pitchFamily="34" charset="0"/>
              </a:rPr>
              <a:t>ramework for RMNCAH Programme Review</a:t>
            </a:r>
            <a:endParaRPr lang="en-US" sz="1200" b="1" dirty="0">
              <a:latin typeface="Calibri" panose="020F0502020204030204" pitchFamily="34" charset="0"/>
              <a:ea typeface="Tahoma" panose="020B0604030504040204" pitchFamily="34" charset="0"/>
              <a:cs typeface="Calibri" panose="020F0502020204030204" pitchFamily="34" charset="0"/>
            </a:endParaRPr>
          </a:p>
        </p:txBody>
      </p:sp>
      <p:sp>
        <p:nvSpPr>
          <p:cNvPr id="6" name="Slide Number Placeholder 5"/>
          <p:cNvSpPr>
            <a:spLocks noGrp="1"/>
          </p:cNvSpPr>
          <p:nvPr>
            <p:ph type="sldNum" sz="quarter" idx="12"/>
          </p:nvPr>
        </p:nvSpPr>
        <p:spPr/>
        <p:txBody>
          <a:bodyPr/>
          <a:lstStyle/>
          <a:p>
            <a:fld id="{96BF1FCE-B2FD-460C-9ACE-C3448976CBCC}" type="slidenum">
              <a:rPr lang="en-US" smtClean="0"/>
              <a:t>10</a:t>
            </a:fld>
            <a:endParaRPr lang="en-US"/>
          </a:p>
        </p:txBody>
      </p:sp>
      <p:grpSp>
        <p:nvGrpSpPr>
          <p:cNvPr id="61" name="Group 60"/>
          <p:cNvGrpSpPr/>
          <p:nvPr/>
        </p:nvGrpSpPr>
        <p:grpSpPr>
          <a:xfrm>
            <a:off x="344738" y="5003048"/>
            <a:ext cx="6180900" cy="1107996"/>
            <a:chOff x="230751" y="4110417"/>
            <a:chExt cx="6180900" cy="1107996"/>
          </a:xfrm>
        </p:grpSpPr>
        <p:sp>
          <p:nvSpPr>
            <p:cNvPr id="30" name="Rectangle 29"/>
            <p:cNvSpPr/>
            <p:nvPr/>
          </p:nvSpPr>
          <p:spPr>
            <a:xfrm>
              <a:off x="2727210" y="4525918"/>
              <a:ext cx="815446" cy="276999"/>
            </a:xfrm>
            <a:prstGeom prst="rect">
              <a:avLst/>
            </a:prstGeom>
            <a:solidFill>
              <a:schemeClr val="bg1">
                <a:lumMod val="65000"/>
              </a:schemeClr>
            </a:solidFill>
          </p:spPr>
          <p:txBody>
            <a:bodyPr wrap="square">
              <a:spAutoFit/>
            </a:bodyPr>
            <a:lstStyle/>
            <a:p>
              <a:pPr marL="1190" lvl="1">
                <a:spcBef>
                  <a:spcPct val="50000"/>
                </a:spcBef>
              </a:pPr>
              <a:r>
                <a:rPr lang="en-US" sz="1200" b="1" dirty="0" smtClean="0"/>
                <a:t>Results</a:t>
              </a:r>
            </a:p>
          </p:txBody>
        </p:sp>
        <p:sp>
          <p:nvSpPr>
            <p:cNvPr id="33" name="Rectangle 32"/>
            <p:cNvSpPr/>
            <p:nvPr/>
          </p:nvSpPr>
          <p:spPr>
            <a:xfrm>
              <a:off x="3794032" y="4433583"/>
              <a:ext cx="1002704" cy="461665"/>
            </a:xfrm>
            <a:prstGeom prst="rect">
              <a:avLst/>
            </a:prstGeom>
            <a:solidFill>
              <a:schemeClr val="accent1"/>
            </a:solidFill>
          </p:spPr>
          <p:txBody>
            <a:bodyPr wrap="square">
              <a:spAutoFit/>
            </a:bodyPr>
            <a:lstStyle/>
            <a:p>
              <a:pPr marL="1190" lvl="1">
                <a:spcBef>
                  <a:spcPct val="50000"/>
                </a:spcBef>
              </a:pPr>
              <a:r>
                <a:rPr lang="en-US" sz="1200" b="1" dirty="0" smtClean="0">
                  <a:solidFill>
                    <a:schemeClr val="bg1"/>
                  </a:solidFill>
                </a:rPr>
                <a:t>Gaps and challenges</a:t>
              </a:r>
            </a:p>
          </p:txBody>
        </p:sp>
        <p:sp>
          <p:nvSpPr>
            <p:cNvPr id="34" name="Rectangle 33"/>
            <p:cNvSpPr/>
            <p:nvPr/>
          </p:nvSpPr>
          <p:spPr>
            <a:xfrm>
              <a:off x="5029200" y="4433584"/>
              <a:ext cx="1382451" cy="461665"/>
            </a:xfrm>
            <a:prstGeom prst="rect">
              <a:avLst/>
            </a:prstGeom>
            <a:solidFill>
              <a:schemeClr val="accent5">
                <a:lumMod val="75000"/>
              </a:schemeClr>
            </a:solidFill>
          </p:spPr>
          <p:txBody>
            <a:bodyPr wrap="square">
              <a:spAutoFit/>
            </a:bodyPr>
            <a:lstStyle/>
            <a:p>
              <a:pPr marL="1190" lvl="1">
                <a:spcBef>
                  <a:spcPct val="50000"/>
                </a:spcBef>
              </a:pPr>
              <a:r>
                <a:rPr lang="en-US" sz="1200" b="1" dirty="0" smtClean="0">
                  <a:solidFill>
                    <a:schemeClr val="bg1"/>
                  </a:solidFill>
                </a:rPr>
                <a:t>Recommendations and solutions</a:t>
              </a:r>
            </a:p>
          </p:txBody>
        </p:sp>
        <p:cxnSp>
          <p:nvCxnSpPr>
            <p:cNvPr id="35" name="Straight Arrow Connector 34"/>
            <p:cNvCxnSpPr/>
            <p:nvPr/>
          </p:nvCxnSpPr>
          <p:spPr>
            <a:xfrm>
              <a:off x="2473785" y="4664416"/>
              <a:ext cx="255475"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3542656" y="4664416"/>
              <a:ext cx="255475"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4773725" y="4664416"/>
              <a:ext cx="255475"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1" name="Group 40"/>
            <p:cNvGrpSpPr/>
            <p:nvPr/>
          </p:nvGrpSpPr>
          <p:grpSpPr>
            <a:xfrm>
              <a:off x="230751" y="4110417"/>
              <a:ext cx="2298033" cy="1107996"/>
              <a:chOff x="3164304" y="6486605"/>
              <a:chExt cx="2298033" cy="1107996"/>
            </a:xfrm>
          </p:grpSpPr>
          <p:sp>
            <p:nvSpPr>
              <p:cNvPr id="56" name="Rectangle 55"/>
              <p:cNvSpPr/>
              <p:nvPr/>
            </p:nvSpPr>
            <p:spPr>
              <a:xfrm>
                <a:off x="3164304" y="6486605"/>
                <a:ext cx="2298033" cy="1107996"/>
              </a:xfrm>
              <a:prstGeom prst="rect">
                <a:avLst/>
              </a:prstGeom>
              <a:solidFill>
                <a:schemeClr val="bg1"/>
              </a:solidFill>
              <a:ln>
                <a:solidFill>
                  <a:schemeClr val="bg1">
                    <a:lumMod val="50000"/>
                  </a:schemeClr>
                </a:solidFill>
              </a:ln>
            </p:spPr>
            <p:txBody>
              <a:bodyPr wrap="square">
                <a:spAutoFit/>
              </a:bodyPr>
              <a:lstStyle/>
              <a:p>
                <a:pPr marL="1190" lvl="1">
                  <a:spcBef>
                    <a:spcPct val="50000"/>
                  </a:spcBef>
                </a:pPr>
                <a:endParaRPr lang="en-US" sz="1200" b="1" dirty="0"/>
              </a:p>
              <a:p>
                <a:pPr marL="1190" lvl="1">
                  <a:spcBef>
                    <a:spcPct val="50000"/>
                  </a:spcBef>
                </a:pPr>
                <a:endParaRPr lang="en-US" sz="1200" b="1" dirty="0" smtClean="0"/>
              </a:p>
              <a:p>
                <a:pPr marL="1190" lvl="1">
                  <a:spcBef>
                    <a:spcPct val="50000"/>
                  </a:spcBef>
                </a:pPr>
                <a:endParaRPr lang="en-US" sz="1200" b="1" dirty="0"/>
              </a:p>
              <a:p>
                <a:pPr marL="1190" lvl="1">
                  <a:spcBef>
                    <a:spcPct val="50000"/>
                  </a:spcBef>
                </a:pPr>
                <a:endParaRPr lang="en-US" sz="1200" b="1" dirty="0" smtClean="0"/>
              </a:p>
            </p:txBody>
          </p:sp>
          <p:sp>
            <p:nvSpPr>
              <p:cNvPr id="57" name="Rectangle 56"/>
              <p:cNvSpPr/>
              <p:nvPr/>
            </p:nvSpPr>
            <p:spPr>
              <a:xfrm>
                <a:off x="3292680" y="6551684"/>
                <a:ext cx="1002704" cy="461665"/>
              </a:xfrm>
              <a:prstGeom prst="rect">
                <a:avLst/>
              </a:prstGeom>
              <a:solidFill>
                <a:schemeClr val="bg1">
                  <a:lumMod val="85000"/>
                </a:schemeClr>
              </a:solidFill>
            </p:spPr>
            <p:txBody>
              <a:bodyPr wrap="square">
                <a:spAutoFit/>
              </a:bodyPr>
              <a:lstStyle/>
              <a:p>
                <a:pPr marL="1190" lvl="1">
                  <a:spcBef>
                    <a:spcPct val="50000"/>
                  </a:spcBef>
                </a:pPr>
                <a:r>
                  <a:rPr lang="en-US" sz="1200" b="1" dirty="0" smtClean="0"/>
                  <a:t>Programme</a:t>
                </a:r>
                <a:r>
                  <a:rPr lang="en-US" sz="1200" b="1" dirty="0" smtClean="0">
                    <a:solidFill>
                      <a:schemeClr val="bg1"/>
                    </a:solidFill>
                  </a:rPr>
                  <a:t> </a:t>
                </a:r>
                <a:r>
                  <a:rPr lang="en-US" sz="1200" b="1" dirty="0" smtClean="0"/>
                  <a:t>readiness</a:t>
                </a:r>
              </a:p>
            </p:txBody>
          </p:sp>
          <p:sp>
            <p:nvSpPr>
              <p:cNvPr id="58" name="Rectangle 57"/>
              <p:cNvSpPr/>
              <p:nvPr/>
            </p:nvSpPr>
            <p:spPr>
              <a:xfrm>
                <a:off x="3292680" y="7068978"/>
                <a:ext cx="1002704" cy="461665"/>
              </a:xfrm>
              <a:prstGeom prst="rect">
                <a:avLst/>
              </a:prstGeom>
              <a:solidFill>
                <a:schemeClr val="bg1">
                  <a:lumMod val="85000"/>
                </a:schemeClr>
              </a:solidFill>
            </p:spPr>
            <p:txBody>
              <a:bodyPr wrap="square">
                <a:spAutoFit/>
              </a:bodyPr>
              <a:lstStyle/>
              <a:p>
                <a:pPr marL="1190" lvl="1">
                  <a:spcBef>
                    <a:spcPct val="50000"/>
                  </a:spcBef>
                </a:pPr>
                <a:r>
                  <a:rPr lang="en-US" sz="1200" b="1" dirty="0" smtClean="0"/>
                  <a:t>System readiness</a:t>
                </a:r>
              </a:p>
            </p:txBody>
          </p:sp>
          <p:sp>
            <p:nvSpPr>
              <p:cNvPr id="59" name="Rectangle 58"/>
              <p:cNvSpPr/>
              <p:nvPr/>
            </p:nvSpPr>
            <p:spPr>
              <a:xfrm>
                <a:off x="4357999" y="6554953"/>
                <a:ext cx="1002704" cy="461665"/>
              </a:xfrm>
              <a:prstGeom prst="rect">
                <a:avLst/>
              </a:prstGeom>
              <a:solidFill>
                <a:schemeClr val="bg1">
                  <a:lumMod val="85000"/>
                </a:schemeClr>
              </a:solidFill>
            </p:spPr>
            <p:txBody>
              <a:bodyPr wrap="square">
                <a:spAutoFit/>
              </a:bodyPr>
              <a:lstStyle/>
              <a:p>
                <a:pPr marL="1190" lvl="1">
                  <a:spcBef>
                    <a:spcPct val="50000"/>
                  </a:spcBef>
                </a:pPr>
                <a:r>
                  <a:rPr lang="en-US" sz="1200" b="1" dirty="0" smtClean="0"/>
                  <a:t>Demand readiness</a:t>
                </a:r>
              </a:p>
            </p:txBody>
          </p:sp>
          <p:sp>
            <p:nvSpPr>
              <p:cNvPr id="60" name="Rectangle 59"/>
              <p:cNvSpPr/>
              <p:nvPr/>
            </p:nvSpPr>
            <p:spPr>
              <a:xfrm>
                <a:off x="4365145" y="7067491"/>
                <a:ext cx="1002704" cy="461665"/>
              </a:xfrm>
              <a:prstGeom prst="rect">
                <a:avLst/>
              </a:prstGeom>
              <a:solidFill>
                <a:schemeClr val="bg1">
                  <a:lumMod val="85000"/>
                </a:schemeClr>
              </a:solidFill>
            </p:spPr>
            <p:txBody>
              <a:bodyPr wrap="square">
                <a:spAutoFit/>
              </a:bodyPr>
              <a:lstStyle/>
              <a:p>
                <a:pPr marL="1190" lvl="1">
                  <a:spcBef>
                    <a:spcPct val="50000"/>
                  </a:spcBef>
                </a:pPr>
                <a:r>
                  <a:rPr lang="en-US" sz="1200" b="1" dirty="0" smtClean="0"/>
                  <a:t>Cross-cutting</a:t>
                </a:r>
              </a:p>
            </p:txBody>
          </p:sp>
        </p:grpSp>
      </p:grpSp>
      <p:sp>
        <p:nvSpPr>
          <p:cNvPr id="62" name="Rectangle 10"/>
          <p:cNvSpPr txBox="1"/>
          <p:nvPr>
            <p:custDataLst>
              <p:tags r:id="rId6"/>
            </p:custDataLst>
          </p:nvPr>
        </p:nvSpPr>
        <p:spPr>
          <a:xfrm>
            <a:off x="635010" y="3537948"/>
            <a:ext cx="5465000" cy="107721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90" lvl="1" indent="0">
              <a:buNone/>
            </a:pPr>
            <a:r>
              <a:rPr lang="en-US" sz="1350" dirty="0">
                <a:solidFill>
                  <a:srgbClr val="000000"/>
                </a:solidFill>
                <a:latin typeface="Calibri" panose="020F0502020204030204" pitchFamily="34" charset="0"/>
                <a:ea typeface="Tahoma" panose="020B0604030504040204" pitchFamily="34" charset="0"/>
                <a:cs typeface="Calibri" panose="020F0502020204030204" pitchFamily="34" charset="0"/>
              </a:rPr>
              <a:t>Review of the information organized in the </a:t>
            </a:r>
            <a:r>
              <a:rPr lang="en-US" sz="1350" dirty="0" smtClean="0">
                <a:latin typeface="Calibri" panose="020F0502020204030204" pitchFamily="34" charset="0"/>
                <a:ea typeface="Tahoma" panose="020B0604030504040204" pitchFamily="34" charset="0"/>
                <a:cs typeface="Calibri" panose="020F0502020204030204" pitchFamily="34" charset="0"/>
              </a:rPr>
              <a:t>Data Tool </a:t>
            </a:r>
            <a:r>
              <a:rPr lang="en-US" sz="1350" dirty="0">
                <a:latin typeface="Calibri" panose="020F0502020204030204" pitchFamily="34" charset="0"/>
                <a:ea typeface="Tahoma" panose="020B0604030504040204" pitchFamily="34" charset="0"/>
                <a:cs typeface="Calibri" panose="020F0502020204030204" pitchFamily="34" charset="0"/>
              </a:rPr>
              <a:t>will help </a:t>
            </a:r>
            <a:r>
              <a:rPr lang="en-US" sz="1350" dirty="0">
                <a:solidFill>
                  <a:srgbClr val="000000"/>
                </a:solidFill>
                <a:latin typeface="Calibri" panose="020F0502020204030204" pitchFamily="34" charset="0"/>
                <a:ea typeface="Tahoma" panose="020B0604030504040204" pitchFamily="34" charset="0"/>
                <a:cs typeface="Calibri" panose="020F0502020204030204" pitchFamily="34" charset="0"/>
              </a:rPr>
              <a:t>to identify the relative performance of high impact intervention packages. Underperforming (and possible other priority) intervention packages should be </a:t>
            </a:r>
            <a:r>
              <a:rPr lang="en-US" sz="1350" dirty="0"/>
              <a:t>analyzed using a more in-depth manner to identify gaps and bottlenecks and to formulate solutions through a well-defined analytical framework.</a:t>
            </a:r>
          </a:p>
        </p:txBody>
      </p:sp>
      <p:sp>
        <p:nvSpPr>
          <p:cNvPr id="63" name="Title 1"/>
          <p:cNvSpPr txBox="1">
            <a:spLocks/>
          </p:cNvSpPr>
          <p:nvPr>
            <p:custDataLst>
              <p:tags r:id="rId7"/>
            </p:custDataLst>
          </p:nvPr>
        </p:nvSpPr>
        <p:spPr bwMode="auto">
          <a:xfrm>
            <a:off x="344738" y="3140412"/>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1846"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4.1 Analytical framework</a:t>
            </a:r>
            <a:endParaRPr lang="en-US" sz="1846"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
        <p:nvSpPr>
          <p:cNvPr id="64" name="Rectangle 10"/>
          <p:cNvSpPr txBox="1"/>
          <p:nvPr>
            <p:custDataLst>
              <p:tags r:id="rId8"/>
            </p:custDataLst>
          </p:nvPr>
        </p:nvSpPr>
        <p:spPr>
          <a:xfrm>
            <a:off x="413471" y="6251344"/>
            <a:ext cx="3035851" cy="260071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90" lvl="1" indent="0">
              <a:buNone/>
            </a:pPr>
            <a:r>
              <a:rPr lang="en-US" sz="1300" b="1" dirty="0" smtClean="0">
                <a:solidFill>
                  <a:srgbClr val="000000"/>
                </a:solidFill>
                <a:latin typeface="Calibri" panose="020F0502020204030204" pitchFamily="34" charset="0"/>
                <a:ea typeface="Tahoma" panose="020B0604030504040204" pitchFamily="34" charset="0"/>
                <a:cs typeface="Calibri" panose="020F0502020204030204" pitchFamily="34" charset="0"/>
              </a:rPr>
              <a:t>Programme readiness </a:t>
            </a:r>
            <a:endParaRPr lang="en-US" sz="1300" dirty="0" smtClean="0">
              <a:solidFill>
                <a:srgbClr val="000000"/>
              </a:solidFill>
              <a:latin typeface="Calibri" panose="020F0502020204030204" pitchFamily="34" charset="0"/>
              <a:ea typeface="Tahoma" panose="020B0604030504040204" pitchFamily="34" charset="0"/>
              <a:cs typeface="Calibri" panose="020F0502020204030204" pitchFamily="34" charset="0"/>
            </a:endParaRPr>
          </a:p>
          <a:p>
            <a:pPr marL="1190" lvl="1" indent="0">
              <a:buNone/>
            </a:pPr>
            <a:r>
              <a:rPr lang="en-US" sz="1300" dirty="0" smtClean="0">
                <a:solidFill>
                  <a:srgbClr val="000000"/>
                </a:solidFill>
                <a:latin typeface="Calibri" panose="020F0502020204030204" pitchFamily="34" charset="0"/>
                <a:ea typeface="Tahoma" panose="020B0604030504040204" pitchFamily="34" charset="0"/>
                <a:cs typeface="Calibri" panose="020F0502020204030204" pitchFamily="34" charset="0"/>
              </a:rPr>
              <a:t>Policy</a:t>
            </a:r>
            <a:r>
              <a:rPr lang="en-US" sz="1300" dirty="0" smtClean="0"/>
              <a:t>, Standard Treatment Guidelines, Training curriculum, </a:t>
            </a:r>
            <a:r>
              <a:rPr lang="en-US" sz="1300" dirty="0"/>
              <a:t>Defined indicators, </a:t>
            </a:r>
            <a:r>
              <a:rPr lang="en-US" sz="1300" dirty="0" smtClean="0"/>
              <a:t>Essential </a:t>
            </a:r>
            <a:r>
              <a:rPr lang="en-US" sz="1300" dirty="0"/>
              <a:t>Medicines/Equipment </a:t>
            </a:r>
            <a:r>
              <a:rPr lang="en-US" sz="1300" dirty="0" smtClean="0"/>
              <a:t>List, Supervision forms</a:t>
            </a:r>
          </a:p>
          <a:p>
            <a:pPr marL="1190" lvl="1" indent="0">
              <a:buNone/>
            </a:pPr>
            <a:endParaRPr lang="en-US" sz="1300" dirty="0"/>
          </a:p>
          <a:p>
            <a:pPr marL="1190" lvl="1" indent="0">
              <a:buNone/>
            </a:pPr>
            <a:r>
              <a:rPr lang="en-US" sz="1300" b="1" dirty="0">
                <a:solidFill>
                  <a:srgbClr val="000000"/>
                </a:solidFill>
                <a:latin typeface="Calibri" panose="020F0502020204030204" pitchFamily="34" charset="0"/>
                <a:ea typeface="Tahoma" panose="020B0604030504040204" pitchFamily="34" charset="0"/>
                <a:cs typeface="Calibri" panose="020F0502020204030204" pitchFamily="34" charset="0"/>
              </a:rPr>
              <a:t>System readiness </a:t>
            </a:r>
          </a:p>
          <a:p>
            <a:pPr marL="1190" lvl="1" indent="0">
              <a:buNone/>
            </a:pPr>
            <a:r>
              <a:rPr lang="en-US" sz="1300" dirty="0">
                <a:latin typeface="Calibri" panose="020F0502020204030204" pitchFamily="34" charset="0"/>
                <a:ea typeface="Tahoma" panose="020B0604030504040204" pitchFamily="34" charset="0"/>
                <a:cs typeface="Calibri" panose="020F0502020204030204" pitchFamily="34" charset="0"/>
              </a:rPr>
              <a:t>Where are packages implemented? Are staff </a:t>
            </a:r>
            <a:r>
              <a:rPr lang="en-US" sz="1300" dirty="0" smtClean="0">
                <a:latin typeface="Calibri" panose="020F0502020204030204" pitchFamily="34" charset="0"/>
                <a:ea typeface="Tahoma" panose="020B0604030504040204" pitchFamily="34" charset="0"/>
                <a:cs typeface="Calibri" panose="020F0502020204030204" pitchFamily="34" charset="0"/>
              </a:rPr>
              <a:t>trained; </a:t>
            </a:r>
            <a:r>
              <a:rPr lang="en-US" sz="1300" dirty="0">
                <a:latin typeface="Calibri" panose="020F0502020204030204" pitchFamily="34" charset="0"/>
                <a:ea typeface="Tahoma" panose="020B0604030504040204" pitchFamily="34" charset="0"/>
                <a:cs typeface="Calibri" panose="020F0502020204030204" pitchFamily="34" charset="0"/>
              </a:rPr>
              <a:t>at </a:t>
            </a:r>
            <a:r>
              <a:rPr lang="en-US" sz="1300" dirty="0" smtClean="0">
                <a:latin typeface="Calibri" panose="020F0502020204030204" pitchFamily="34" charset="0"/>
                <a:ea typeface="Tahoma" panose="020B0604030504040204" pitchFamily="34" charset="0"/>
                <a:cs typeface="Calibri" panose="020F0502020204030204" pitchFamily="34" charset="0"/>
              </a:rPr>
              <a:t>which </a:t>
            </a:r>
            <a:r>
              <a:rPr lang="en-US" sz="1300" dirty="0">
                <a:latin typeface="Calibri" panose="020F0502020204030204" pitchFamily="34" charset="0"/>
                <a:ea typeface="Tahoma" panose="020B0604030504040204" pitchFamily="34" charset="0"/>
                <a:cs typeface="Calibri" panose="020F0502020204030204" pitchFamily="34" charset="0"/>
              </a:rPr>
              <a:t>levels? Are commodities and/or equipment </a:t>
            </a:r>
            <a:r>
              <a:rPr lang="en-US" sz="1300" dirty="0" smtClean="0">
                <a:latin typeface="Calibri" panose="020F0502020204030204" pitchFamily="34" charset="0"/>
                <a:ea typeface="Tahoma" panose="020B0604030504040204" pitchFamily="34" charset="0"/>
                <a:cs typeface="Calibri" panose="020F0502020204030204" pitchFamily="34" charset="0"/>
              </a:rPr>
              <a:t>available; </a:t>
            </a:r>
            <a:r>
              <a:rPr lang="en-US" sz="1300" dirty="0">
                <a:latin typeface="Calibri" panose="020F0502020204030204" pitchFamily="34" charset="0"/>
                <a:ea typeface="Tahoma" panose="020B0604030504040204" pitchFamily="34" charset="0"/>
                <a:cs typeface="Calibri" panose="020F0502020204030204" pitchFamily="34" charset="0"/>
              </a:rPr>
              <a:t>at </a:t>
            </a:r>
            <a:r>
              <a:rPr lang="en-US" sz="1300" dirty="0" smtClean="0">
                <a:latin typeface="Calibri" panose="020F0502020204030204" pitchFamily="34" charset="0"/>
                <a:ea typeface="Tahoma" panose="020B0604030504040204" pitchFamily="34" charset="0"/>
                <a:cs typeface="Calibri" panose="020F0502020204030204" pitchFamily="34" charset="0"/>
              </a:rPr>
              <a:t>which </a:t>
            </a:r>
            <a:r>
              <a:rPr lang="en-US" sz="1300" dirty="0">
                <a:latin typeface="Calibri" panose="020F0502020204030204" pitchFamily="34" charset="0"/>
                <a:ea typeface="Tahoma" panose="020B0604030504040204" pitchFamily="34" charset="0"/>
                <a:cs typeface="Calibri" panose="020F0502020204030204" pitchFamily="34" charset="0"/>
              </a:rPr>
              <a:t>levels? Is supervision </a:t>
            </a:r>
            <a:r>
              <a:rPr lang="en-US" sz="1300" dirty="0" smtClean="0">
                <a:latin typeface="Calibri" panose="020F0502020204030204" pitchFamily="34" charset="0"/>
                <a:ea typeface="Tahoma" panose="020B0604030504040204" pitchFamily="34" charset="0"/>
                <a:cs typeface="Calibri" panose="020F0502020204030204" pitchFamily="34" charset="0"/>
              </a:rPr>
              <a:t>undertaken; </a:t>
            </a:r>
            <a:r>
              <a:rPr lang="en-US" sz="1300" dirty="0">
                <a:latin typeface="Calibri" panose="020F0502020204030204" pitchFamily="34" charset="0"/>
                <a:ea typeface="Tahoma" panose="020B0604030504040204" pitchFamily="34" charset="0"/>
                <a:cs typeface="Calibri" panose="020F0502020204030204" pitchFamily="34" charset="0"/>
              </a:rPr>
              <a:t>at </a:t>
            </a:r>
            <a:r>
              <a:rPr lang="en-US" sz="1300" dirty="0" smtClean="0">
                <a:latin typeface="Calibri" panose="020F0502020204030204" pitchFamily="34" charset="0"/>
                <a:ea typeface="Tahoma" panose="020B0604030504040204" pitchFamily="34" charset="0"/>
                <a:cs typeface="Calibri" panose="020F0502020204030204" pitchFamily="34" charset="0"/>
              </a:rPr>
              <a:t>which </a:t>
            </a:r>
            <a:r>
              <a:rPr lang="en-US" sz="1300" dirty="0">
                <a:latin typeface="Calibri" panose="020F0502020204030204" pitchFamily="34" charset="0"/>
                <a:ea typeface="Tahoma" panose="020B0604030504040204" pitchFamily="34" charset="0"/>
                <a:cs typeface="Calibri" panose="020F0502020204030204" pitchFamily="34" charset="0"/>
              </a:rPr>
              <a:t>levels? What is the quality of the data in the health information </a:t>
            </a:r>
            <a:r>
              <a:rPr lang="en-US" sz="1300" dirty="0" smtClean="0">
                <a:latin typeface="Calibri" panose="020F0502020204030204" pitchFamily="34" charset="0"/>
                <a:ea typeface="Tahoma" panose="020B0604030504040204" pitchFamily="34" charset="0"/>
                <a:cs typeface="Calibri" panose="020F0502020204030204" pitchFamily="34" charset="0"/>
              </a:rPr>
              <a:t>system; </a:t>
            </a:r>
            <a:r>
              <a:rPr lang="en-US" sz="1300" dirty="0">
                <a:latin typeface="Calibri" panose="020F0502020204030204" pitchFamily="34" charset="0"/>
                <a:ea typeface="Tahoma" panose="020B0604030504040204" pitchFamily="34" charset="0"/>
                <a:cs typeface="Calibri" panose="020F0502020204030204" pitchFamily="34" charset="0"/>
              </a:rPr>
              <a:t>at </a:t>
            </a:r>
            <a:r>
              <a:rPr lang="en-US" sz="1300" dirty="0" smtClean="0">
                <a:latin typeface="Calibri" panose="020F0502020204030204" pitchFamily="34" charset="0"/>
                <a:ea typeface="Tahoma" panose="020B0604030504040204" pitchFamily="34" charset="0"/>
                <a:cs typeface="Calibri" panose="020F0502020204030204" pitchFamily="34" charset="0"/>
              </a:rPr>
              <a:t>which </a:t>
            </a:r>
            <a:r>
              <a:rPr lang="en-US" sz="1300" dirty="0">
                <a:latin typeface="Calibri" panose="020F0502020204030204" pitchFamily="34" charset="0"/>
                <a:ea typeface="Tahoma" panose="020B0604030504040204" pitchFamily="34" charset="0"/>
                <a:cs typeface="Calibri" panose="020F0502020204030204" pitchFamily="34" charset="0"/>
              </a:rPr>
              <a:t>levels</a:t>
            </a:r>
            <a:r>
              <a:rPr lang="en-US" sz="1300" dirty="0" smtClean="0">
                <a:latin typeface="Calibri" panose="020F0502020204030204" pitchFamily="34" charset="0"/>
                <a:ea typeface="Tahoma" panose="020B0604030504040204" pitchFamily="34" charset="0"/>
                <a:cs typeface="Calibri" panose="020F0502020204030204" pitchFamily="34" charset="0"/>
              </a:rPr>
              <a:t>?</a:t>
            </a:r>
            <a:endParaRPr lang="en-US" sz="1300" dirty="0" smtClean="0"/>
          </a:p>
        </p:txBody>
      </p:sp>
      <p:sp>
        <p:nvSpPr>
          <p:cNvPr id="25" name="Rectangle 10"/>
          <p:cNvSpPr txBox="1"/>
          <p:nvPr>
            <p:custDataLst>
              <p:tags r:id="rId9"/>
            </p:custDataLst>
          </p:nvPr>
        </p:nvSpPr>
        <p:spPr>
          <a:xfrm>
            <a:off x="3784380" y="6246649"/>
            <a:ext cx="2154912" cy="200054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90" lvl="1" indent="0">
              <a:buNone/>
            </a:pPr>
            <a:r>
              <a:rPr lang="en-US" sz="1300" b="1" dirty="0">
                <a:solidFill>
                  <a:srgbClr val="000000"/>
                </a:solidFill>
                <a:latin typeface="Calibri" panose="020F0502020204030204" pitchFamily="34" charset="0"/>
                <a:ea typeface="Tahoma" panose="020B0604030504040204" pitchFamily="34" charset="0"/>
                <a:cs typeface="Calibri" panose="020F0502020204030204" pitchFamily="34" charset="0"/>
              </a:rPr>
              <a:t>Demand readiness</a:t>
            </a:r>
          </a:p>
          <a:p>
            <a:pPr marL="1190" lvl="1" indent="0">
              <a:buNone/>
            </a:pPr>
            <a:r>
              <a:rPr lang="en-US" sz="1300" dirty="0">
                <a:solidFill>
                  <a:srgbClr val="000000"/>
                </a:solidFill>
                <a:latin typeface="Calibri" panose="020F0502020204030204" pitchFamily="34" charset="0"/>
                <a:ea typeface="Tahoma" panose="020B0604030504040204" pitchFamily="34" charset="0"/>
                <a:cs typeface="Calibri" panose="020F0502020204030204" pitchFamily="34" charset="0"/>
              </a:rPr>
              <a:t>Communication, Awareness, Advocacy</a:t>
            </a:r>
            <a:endParaRPr lang="en-US" sz="1300" b="1" dirty="0">
              <a:solidFill>
                <a:srgbClr val="000000"/>
              </a:solidFill>
              <a:latin typeface="Calibri" panose="020F0502020204030204" pitchFamily="34" charset="0"/>
              <a:ea typeface="Tahoma" panose="020B0604030504040204" pitchFamily="34" charset="0"/>
              <a:cs typeface="Calibri" panose="020F0502020204030204" pitchFamily="34" charset="0"/>
            </a:endParaRPr>
          </a:p>
          <a:p>
            <a:pPr marL="1190" lvl="1" indent="0">
              <a:buNone/>
            </a:pPr>
            <a:endParaRPr lang="en-US" sz="1300" dirty="0" smtClean="0">
              <a:solidFill>
                <a:srgbClr val="000000"/>
              </a:solidFill>
              <a:latin typeface="Calibri" panose="020F0502020204030204" pitchFamily="34" charset="0"/>
              <a:ea typeface="Tahoma" panose="020B0604030504040204" pitchFamily="34" charset="0"/>
              <a:cs typeface="Calibri" panose="020F0502020204030204" pitchFamily="34" charset="0"/>
            </a:endParaRPr>
          </a:p>
          <a:p>
            <a:pPr marL="1190" lvl="1" indent="0">
              <a:buNone/>
            </a:pPr>
            <a:r>
              <a:rPr lang="en-US" sz="1300" b="1" dirty="0" smtClean="0">
                <a:solidFill>
                  <a:srgbClr val="000000"/>
                </a:solidFill>
                <a:latin typeface="Calibri" panose="020F0502020204030204" pitchFamily="34" charset="0"/>
                <a:ea typeface="Tahoma" panose="020B0604030504040204" pitchFamily="34" charset="0"/>
                <a:cs typeface="Calibri" panose="020F0502020204030204" pitchFamily="34" charset="0"/>
              </a:rPr>
              <a:t>Cross-cutting</a:t>
            </a:r>
          </a:p>
          <a:p>
            <a:pPr marL="1190" lvl="1" indent="0">
              <a:buNone/>
            </a:pPr>
            <a:r>
              <a:rPr lang="en-US" sz="1300" dirty="0" smtClean="0">
                <a:solidFill>
                  <a:srgbClr val="000000"/>
                </a:solidFill>
                <a:latin typeface="Calibri" panose="020F0502020204030204" pitchFamily="34" charset="0"/>
                <a:ea typeface="Tahoma" panose="020B0604030504040204" pitchFamily="34" charset="0"/>
                <a:cs typeface="Calibri" panose="020F0502020204030204" pitchFamily="34" charset="0"/>
              </a:rPr>
              <a:t>Financing, Staff availability, Functional infrastructure</a:t>
            </a:r>
          </a:p>
          <a:p>
            <a:pPr marL="1190" lvl="1" indent="0">
              <a:buNone/>
            </a:pPr>
            <a:endParaRPr lang="en-US" sz="1300" dirty="0">
              <a:solidFill>
                <a:srgbClr val="000000"/>
              </a:solidFill>
              <a:latin typeface="Calibri" panose="020F0502020204030204" pitchFamily="34" charset="0"/>
              <a:ea typeface="Tahoma" panose="020B0604030504040204" pitchFamily="34" charset="0"/>
              <a:cs typeface="Calibri" panose="020F0502020204030204" pitchFamily="34" charset="0"/>
            </a:endParaRPr>
          </a:p>
          <a:p>
            <a:pPr marL="1190" lvl="1" indent="0">
              <a:buNone/>
            </a:pPr>
            <a:r>
              <a:rPr lang="en-US" sz="1300" b="1" dirty="0">
                <a:solidFill>
                  <a:srgbClr val="000000"/>
                </a:solidFill>
                <a:latin typeface="Calibri" panose="020F0502020204030204" pitchFamily="34" charset="0"/>
                <a:ea typeface="Tahoma" panose="020B0604030504040204" pitchFamily="34" charset="0"/>
                <a:cs typeface="Calibri" panose="020F0502020204030204" pitchFamily="34" charset="0"/>
              </a:rPr>
              <a:t>Results</a:t>
            </a:r>
          </a:p>
          <a:p>
            <a:pPr marL="1190" lvl="1" indent="0">
              <a:buNone/>
            </a:pPr>
            <a:r>
              <a:rPr lang="en-US" sz="1300" dirty="0">
                <a:solidFill>
                  <a:srgbClr val="000000"/>
                </a:solidFill>
                <a:latin typeface="Calibri" panose="020F0502020204030204" pitchFamily="34" charset="0"/>
                <a:ea typeface="Tahoma" panose="020B0604030504040204" pitchFamily="34" charset="0"/>
                <a:cs typeface="Calibri" panose="020F0502020204030204" pitchFamily="34" charset="0"/>
              </a:rPr>
              <a:t>Coverage, Utilization, </a:t>
            </a:r>
            <a:r>
              <a:rPr lang="en-US" sz="1300" dirty="0" smtClean="0">
                <a:solidFill>
                  <a:srgbClr val="000000"/>
                </a:solidFill>
                <a:latin typeface="Calibri" panose="020F0502020204030204" pitchFamily="34" charset="0"/>
                <a:ea typeface="Tahoma" panose="020B0604030504040204" pitchFamily="34" charset="0"/>
                <a:cs typeface="Calibri" panose="020F0502020204030204" pitchFamily="34" charset="0"/>
              </a:rPr>
              <a:t>Quality</a:t>
            </a:r>
            <a:endParaRPr lang="en-US" sz="1300" dirty="0">
              <a:solidFill>
                <a:srgbClr val="000000"/>
              </a:solidFill>
              <a:latin typeface="Calibri" panose="020F0502020204030204" pitchFamily="34" charset="0"/>
              <a:ea typeface="Tahoma" panose="020B0604030504040204" pitchFamily="34" charset="0"/>
              <a:cs typeface="Calibri" panose="020F0502020204030204" pitchFamily="34" charset="0"/>
            </a:endParaRPr>
          </a:p>
        </p:txBody>
      </p:sp>
    </p:spTree>
    <p:extLst>
      <p:ext uri="{BB962C8B-B14F-4D97-AF65-F5344CB8AC3E}">
        <p14:creationId xmlns:p14="http://schemas.microsoft.com/office/powerpoint/2010/main" val="19674917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Object 53" hidden="1"/>
          <p:cNvGraphicFramePr>
            <a:graphicFrameLocks noChangeAspect="1"/>
          </p:cNvGraphicFramePr>
          <p:nvPr>
            <p:custDataLst>
              <p:tags r:id="rId2"/>
            </p:custDataLst>
            <p:extLst/>
          </p:nvPr>
        </p:nvGraphicFramePr>
        <p:xfrm>
          <a:off x="263770" y="351942"/>
          <a:ext cx="149514" cy="149514"/>
        </p:xfrm>
        <a:graphic>
          <a:graphicData uri="http://schemas.openxmlformats.org/presentationml/2006/ole">
            <mc:AlternateContent xmlns:mc="http://schemas.openxmlformats.org/markup-compatibility/2006">
              <mc:Choice xmlns:v="urn:schemas-microsoft-com:vml" Requires="v">
                <p:oleObj spid="_x0000_s39023" name="think-cell Slide" r:id="rId7" imgW="270" imgH="270" progId="TCLayout.ActiveDocument.1">
                  <p:embed/>
                </p:oleObj>
              </mc:Choice>
              <mc:Fallback>
                <p:oleObj name="think-cell Slide" r:id="rId7" imgW="270" imgH="270" progId="TCLayout.ActiveDocument.1">
                  <p:embed/>
                  <p:pic>
                    <p:nvPicPr>
                      <p:cNvPr id="0" name=""/>
                      <p:cNvPicPr/>
                      <p:nvPr/>
                    </p:nvPicPr>
                    <p:blipFill>
                      <a:blip r:embed="rId8"/>
                      <a:stretch>
                        <a:fillRect/>
                      </a:stretch>
                    </p:blipFill>
                    <p:spPr>
                      <a:xfrm>
                        <a:off x="263770" y="351942"/>
                        <a:ext cx="149514" cy="149514"/>
                      </a:xfrm>
                      <a:prstGeom prst="rect">
                        <a:avLst/>
                      </a:prstGeom>
                    </p:spPr>
                  </p:pic>
                </p:oleObj>
              </mc:Fallback>
            </mc:AlternateContent>
          </a:graphicData>
        </a:graphic>
      </p:graphicFrame>
      <p:sp>
        <p:nvSpPr>
          <p:cNvPr id="5" name="Title 1"/>
          <p:cNvSpPr txBox="1">
            <a:spLocks/>
          </p:cNvSpPr>
          <p:nvPr>
            <p:custDataLst>
              <p:tags r:id="rId3"/>
            </p:custDataLst>
          </p:nvPr>
        </p:nvSpPr>
        <p:spPr bwMode="auto">
          <a:xfrm>
            <a:off x="272955" y="492846"/>
            <a:ext cx="6318914" cy="276999"/>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marL="244725" lvl="2">
              <a:buClr>
                <a:srgbClr val="002960"/>
              </a:buClr>
            </a:pP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4.2 </a:t>
            </a:r>
            <a:r>
              <a:rPr lang="en-US" sz="1800" dirty="0">
                <a:solidFill>
                  <a:prstClr val="black"/>
                </a:solidFill>
                <a:latin typeface="Tahoma" panose="020B0604030504040204" pitchFamily="34" charset="0"/>
                <a:ea typeface="Tahoma" panose="020B0604030504040204" pitchFamily="34" charset="0"/>
                <a:cs typeface="Tahoma" panose="020B0604030504040204" pitchFamily="34" charset="0"/>
              </a:rPr>
              <a:t>Methodology for analysis and recommendations</a:t>
            </a:r>
          </a:p>
        </p:txBody>
      </p:sp>
      <p:sp>
        <p:nvSpPr>
          <p:cNvPr id="6" name="Rectangle 10"/>
          <p:cNvSpPr txBox="1"/>
          <p:nvPr>
            <p:custDataLst>
              <p:tags r:id="rId4"/>
            </p:custDataLst>
          </p:nvPr>
        </p:nvSpPr>
        <p:spPr>
          <a:xfrm>
            <a:off x="512706" y="896415"/>
            <a:ext cx="5839412" cy="107721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buClr>
                <a:srgbClr val="44546A"/>
              </a:buClr>
            </a:pPr>
            <a:r>
              <a:rPr lang="en-US" sz="1400" dirty="0" smtClean="0">
                <a:solidFill>
                  <a:prstClr val="black"/>
                </a:solidFill>
              </a:rPr>
              <a:t>During the RMNCAH Programme Review Workshop, facilitators will guide the participants in reviewing the information collected and presented in the </a:t>
            </a:r>
            <a:r>
              <a:rPr lang="en-US" sz="1400" dirty="0" smtClean="0"/>
              <a:t>Data Tool. Priority intervention packages (e.g. high impact with poor performance</a:t>
            </a:r>
            <a:r>
              <a:rPr lang="en-US" sz="1400" dirty="0" smtClean="0">
                <a:solidFill>
                  <a:prstClr val="black"/>
                </a:solidFill>
              </a:rPr>
              <a:t>) will be analyzed in sub-groups under the lens of the defined Analytical Framework for the review.  </a:t>
            </a:r>
          </a:p>
        </p:txBody>
      </p:sp>
      <p:sp>
        <p:nvSpPr>
          <p:cNvPr id="2" name="Slide Number Placeholder 1"/>
          <p:cNvSpPr>
            <a:spLocks noGrp="1"/>
          </p:cNvSpPr>
          <p:nvPr>
            <p:ph type="sldNum" sz="quarter" idx="12"/>
          </p:nvPr>
        </p:nvSpPr>
        <p:spPr/>
        <p:txBody>
          <a:bodyPr/>
          <a:lstStyle/>
          <a:p>
            <a:fld id="{96BF1FCE-B2FD-460C-9ACE-C3448976CBCC}" type="slidenum">
              <a:rPr lang="en-US" smtClean="0">
                <a:solidFill>
                  <a:prstClr val="black">
                    <a:tint val="75000"/>
                  </a:prstClr>
                </a:solidFill>
              </a:rPr>
              <a:pPr/>
              <a:t>11</a:t>
            </a:fld>
            <a:endParaRPr lang="en-US">
              <a:solidFill>
                <a:prstClr val="black">
                  <a:tint val="75000"/>
                </a:prstClr>
              </a:solidFill>
            </a:endParaRPr>
          </a:p>
        </p:txBody>
      </p:sp>
      <p:sp>
        <p:nvSpPr>
          <p:cNvPr id="21" name="Rectangle 10"/>
          <p:cNvSpPr txBox="1"/>
          <p:nvPr>
            <p:custDataLst>
              <p:tags r:id="rId5"/>
            </p:custDataLst>
          </p:nvPr>
        </p:nvSpPr>
        <p:spPr>
          <a:xfrm>
            <a:off x="520915" y="2067774"/>
            <a:ext cx="5839412" cy="689419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buClr>
                <a:srgbClr val="44546A"/>
              </a:buClr>
            </a:pPr>
            <a:r>
              <a:rPr lang="en-US" sz="1400" dirty="0" smtClean="0"/>
              <a:t>These groups may be split to match how the various programmes that make up RMNCAH are organized in the Ministry of Health. One example of organizing the groups is:</a:t>
            </a:r>
          </a:p>
          <a:p>
            <a:pPr marL="285750" indent="-285750">
              <a:buClr>
                <a:srgbClr val="44546A"/>
              </a:buClr>
              <a:buFont typeface="Wingdings" panose="05000000000000000000" pitchFamily="2" charset="2"/>
              <a:buChar char="§"/>
            </a:pPr>
            <a:r>
              <a:rPr lang="en-US" sz="1400" dirty="0" smtClean="0"/>
              <a:t>Group 1a: Sexual and Reproductive Health</a:t>
            </a:r>
          </a:p>
          <a:p>
            <a:pPr marL="285750" indent="-285750">
              <a:buClr>
                <a:srgbClr val="44546A"/>
              </a:buClr>
              <a:buFont typeface="Wingdings" panose="05000000000000000000" pitchFamily="2" charset="2"/>
              <a:buChar char="§"/>
            </a:pPr>
            <a:r>
              <a:rPr lang="en-US" sz="1400" dirty="0" smtClean="0"/>
              <a:t>Group 2a: Maternal and Newborn Health, including PMTCT</a:t>
            </a:r>
          </a:p>
          <a:p>
            <a:pPr marL="285750" indent="-285750">
              <a:buClr>
                <a:srgbClr val="44546A"/>
              </a:buClr>
              <a:buFont typeface="Wingdings" panose="05000000000000000000" pitchFamily="2" charset="2"/>
              <a:buChar char="§"/>
            </a:pPr>
            <a:r>
              <a:rPr lang="en-US" sz="1400" dirty="0" smtClean="0"/>
              <a:t>Group 3a: Child Health</a:t>
            </a:r>
          </a:p>
          <a:p>
            <a:pPr marL="285750" indent="-285750">
              <a:buClr>
                <a:srgbClr val="44546A"/>
              </a:buClr>
              <a:buFont typeface="Wingdings" panose="05000000000000000000" pitchFamily="2" charset="2"/>
              <a:buChar char="§"/>
            </a:pPr>
            <a:r>
              <a:rPr lang="en-US" sz="1400" dirty="0" smtClean="0"/>
              <a:t>Group 4a: Adolescent Health</a:t>
            </a:r>
          </a:p>
          <a:p>
            <a:pPr>
              <a:buClr>
                <a:srgbClr val="44546A"/>
              </a:buClr>
            </a:pPr>
            <a:endParaRPr lang="en-US" sz="1400" dirty="0" smtClean="0"/>
          </a:p>
          <a:p>
            <a:pPr>
              <a:buClr>
                <a:srgbClr val="44546A"/>
              </a:buClr>
            </a:pPr>
            <a:r>
              <a:rPr lang="en-US" sz="1400" dirty="0" smtClean="0"/>
              <a:t>During the course of the Workshop, the groups can be re-organized to facilitate discussions on cross-cutting issues such as:</a:t>
            </a:r>
          </a:p>
          <a:p>
            <a:pPr marL="285750" indent="-285750">
              <a:buClr>
                <a:srgbClr val="44546A"/>
              </a:buClr>
              <a:buFont typeface="Wingdings" panose="05000000000000000000" pitchFamily="2" charset="2"/>
              <a:buChar char="§"/>
            </a:pPr>
            <a:r>
              <a:rPr lang="en-US" sz="1400" dirty="0"/>
              <a:t>Group </a:t>
            </a:r>
            <a:r>
              <a:rPr lang="en-US" sz="1400" dirty="0" smtClean="0"/>
              <a:t>1b: Human resources</a:t>
            </a:r>
            <a:endParaRPr lang="en-US" sz="1400" dirty="0"/>
          </a:p>
          <a:p>
            <a:pPr marL="285750" indent="-285750">
              <a:buClr>
                <a:srgbClr val="44546A"/>
              </a:buClr>
              <a:buFont typeface="Wingdings" panose="05000000000000000000" pitchFamily="2" charset="2"/>
              <a:buChar char="§"/>
            </a:pPr>
            <a:r>
              <a:rPr lang="en-US" sz="1400" dirty="0"/>
              <a:t>Group </a:t>
            </a:r>
            <a:r>
              <a:rPr lang="en-US" sz="1400" dirty="0" smtClean="0"/>
              <a:t>2b: Finances</a:t>
            </a:r>
            <a:endParaRPr lang="en-US" sz="1400" dirty="0"/>
          </a:p>
          <a:p>
            <a:pPr marL="285750" indent="-285750">
              <a:buClr>
                <a:srgbClr val="44546A"/>
              </a:buClr>
              <a:buFont typeface="Wingdings" panose="05000000000000000000" pitchFamily="2" charset="2"/>
              <a:buChar char="§"/>
            </a:pPr>
            <a:r>
              <a:rPr lang="en-US" sz="1400" dirty="0"/>
              <a:t>Group </a:t>
            </a:r>
            <a:r>
              <a:rPr lang="en-US" sz="1400" dirty="0" smtClean="0"/>
              <a:t>3b: Supply chain and infrastructure</a:t>
            </a:r>
          </a:p>
          <a:p>
            <a:pPr marL="285750" indent="-285750">
              <a:buClr>
                <a:srgbClr val="44546A"/>
              </a:buClr>
              <a:buFont typeface="Wingdings" panose="05000000000000000000" pitchFamily="2" charset="2"/>
              <a:buChar char="§"/>
            </a:pPr>
            <a:r>
              <a:rPr lang="en-US" sz="1400" dirty="0" smtClean="0"/>
              <a:t>Group 4b: Strategy </a:t>
            </a:r>
          </a:p>
          <a:p>
            <a:pPr marL="285750" indent="-285750">
              <a:buClr>
                <a:srgbClr val="44546A"/>
              </a:buClr>
              <a:buFont typeface="Wingdings" panose="05000000000000000000" pitchFamily="2" charset="2"/>
              <a:buChar char="§"/>
            </a:pPr>
            <a:endParaRPr lang="en-US" sz="1400" dirty="0"/>
          </a:p>
          <a:p>
            <a:pPr>
              <a:buClr>
                <a:srgbClr val="44546A"/>
              </a:buClr>
            </a:pPr>
            <a:r>
              <a:rPr lang="en-US" sz="1400" dirty="0" smtClean="0"/>
              <a:t>To start, groups can review the available quantitative and qualitative indicators </a:t>
            </a:r>
            <a:r>
              <a:rPr lang="en-US" sz="1400" dirty="0"/>
              <a:t>across the respective determinants (e.g. policy, commodity availability, financial access, quality of care, </a:t>
            </a:r>
            <a:r>
              <a:rPr lang="en-US" sz="1400" dirty="0" smtClean="0"/>
              <a:t>etc.) within each intervention package.  Emphasis should be placed on indicators with outstanding gaps to target.  The information in the Data Tool is limited in scope, so it acts as a starting point for discussion.  </a:t>
            </a:r>
          </a:p>
          <a:p>
            <a:pPr>
              <a:buClr>
                <a:srgbClr val="44546A"/>
              </a:buClr>
            </a:pPr>
            <a:endParaRPr lang="en-US" sz="1400" dirty="0"/>
          </a:p>
          <a:p>
            <a:pPr>
              <a:buClr>
                <a:srgbClr val="44546A"/>
              </a:buClr>
            </a:pPr>
            <a:r>
              <a:rPr lang="en-US" sz="1400" dirty="0" smtClean="0"/>
              <a:t>The expertise within each group is critical for synthesis and interpretation of data as well as feasibility in current health system settings.  Based on available data, experience and existing implementation challenges, groups will develop feasible recommendations (short- and/or medium-term) for strengthening each of the priority intervention packages. </a:t>
            </a:r>
          </a:p>
          <a:p>
            <a:pPr>
              <a:buClr>
                <a:srgbClr val="44546A"/>
              </a:buClr>
            </a:pPr>
            <a:endParaRPr lang="en-US" sz="1400" dirty="0"/>
          </a:p>
          <a:p>
            <a:pPr>
              <a:buClr>
                <a:srgbClr val="44546A"/>
              </a:buClr>
            </a:pPr>
            <a:r>
              <a:rPr lang="en-US" sz="1400" dirty="0" smtClean="0"/>
              <a:t>The groups will discuss their findings in plenary sessions, where other groups may ask questions and contribute to forming recommendations. Plenary sessions also offer an opportunity to analyze cross-cutting and multi-sectoral issues.</a:t>
            </a:r>
          </a:p>
        </p:txBody>
      </p:sp>
    </p:spTree>
    <p:extLst>
      <p:ext uri="{BB962C8B-B14F-4D97-AF65-F5344CB8AC3E}">
        <p14:creationId xmlns:p14="http://schemas.microsoft.com/office/powerpoint/2010/main" val="30722374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Object 53" hidden="1"/>
          <p:cNvGraphicFramePr>
            <a:graphicFrameLocks noChangeAspect="1"/>
          </p:cNvGraphicFramePr>
          <p:nvPr>
            <p:custDataLst>
              <p:tags r:id="rId2"/>
            </p:custDataLst>
            <p:extLst/>
          </p:nvPr>
        </p:nvGraphicFramePr>
        <p:xfrm>
          <a:off x="263770" y="351942"/>
          <a:ext cx="149514" cy="149514"/>
        </p:xfrm>
        <a:graphic>
          <a:graphicData uri="http://schemas.openxmlformats.org/presentationml/2006/ole">
            <mc:AlternateContent xmlns:mc="http://schemas.openxmlformats.org/markup-compatibility/2006">
              <mc:Choice xmlns:v="urn:schemas-microsoft-com:vml" Requires="v">
                <p:oleObj spid="_x0000_s24772" name="think-cell Slide" r:id="rId8" imgW="270" imgH="270" progId="TCLayout.ActiveDocument.1">
                  <p:embed/>
                </p:oleObj>
              </mc:Choice>
              <mc:Fallback>
                <p:oleObj name="think-cell Slide" r:id="rId8" imgW="270" imgH="270" progId="TCLayout.ActiveDocument.1">
                  <p:embed/>
                  <p:pic>
                    <p:nvPicPr>
                      <p:cNvPr id="0" name=""/>
                      <p:cNvPicPr/>
                      <p:nvPr/>
                    </p:nvPicPr>
                    <p:blipFill>
                      <a:blip r:embed="rId9"/>
                      <a:stretch>
                        <a:fillRect/>
                      </a:stretch>
                    </p:blipFill>
                    <p:spPr>
                      <a:xfrm>
                        <a:off x="263770" y="351942"/>
                        <a:ext cx="149514" cy="149514"/>
                      </a:xfrm>
                      <a:prstGeom prst="rect">
                        <a:avLst/>
                      </a:prstGeom>
                    </p:spPr>
                  </p:pic>
                </p:oleObj>
              </mc:Fallback>
            </mc:AlternateContent>
          </a:graphicData>
        </a:graphic>
      </p:graphicFrame>
      <p:sp>
        <p:nvSpPr>
          <p:cNvPr id="5" name="Title 1"/>
          <p:cNvSpPr txBox="1">
            <a:spLocks/>
          </p:cNvSpPr>
          <p:nvPr>
            <p:custDataLst>
              <p:tags r:id="rId3"/>
            </p:custDataLst>
          </p:nvPr>
        </p:nvSpPr>
        <p:spPr bwMode="auto">
          <a:xfrm>
            <a:off x="344738" y="492846"/>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4.3 Programme Review Workshop overview</a:t>
            </a:r>
            <a:endParaRPr lang="en-US" sz="1800"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
        <p:nvSpPr>
          <p:cNvPr id="6" name="Rectangle 10"/>
          <p:cNvSpPr txBox="1"/>
          <p:nvPr>
            <p:custDataLst>
              <p:tags r:id="rId4"/>
            </p:custDataLst>
          </p:nvPr>
        </p:nvSpPr>
        <p:spPr>
          <a:xfrm>
            <a:off x="578679" y="3040067"/>
            <a:ext cx="5460230" cy="517064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1400" b="1" dirty="0" smtClean="0"/>
              <a:t>Participants</a:t>
            </a:r>
          </a:p>
          <a:p>
            <a:r>
              <a:rPr lang="en-US" sz="1400" dirty="0" smtClean="0"/>
              <a:t>Stakeholders from all levels of the health system who are knowledgeable about </a:t>
            </a:r>
            <a:r>
              <a:rPr lang="en-US" sz="1400" dirty="0"/>
              <a:t>RMNCAH </a:t>
            </a:r>
            <a:r>
              <a:rPr lang="en-US" sz="1400" dirty="0" smtClean="0"/>
              <a:t>programmes </a:t>
            </a:r>
            <a:r>
              <a:rPr lang="en-US" sz="1400" dirty="0"/>
              <a:t>and issues, and </a:t>
            </a:r>
            <a:r>
              <a:rPr lang="en-US" sz="1400" dirty="0" smtClean="0"/>
              <a:t>include cross-cutting </a:t>
            </a:r>
            <a:r>
              <a:rPr lang="en-US" sz="1400" dirty="0"/>
              <a:t>and multi-sectoral departments of the MoH, non-health ministries, NGOs, professional associations, academia</a:t>
            </a:r>
            <a:r>
              <a:rPr lang="en-US" sz="1400" dirty="0" smtClean="0"/>
              <a:t>, multilateral and bilateral partners </a:t>
            </a:r>
            <a:r>
              <a:rPr lang="en-US" sz="1400" dirty="0"/>
              <a:t>and donors. </a:t>
            </a:r>
            <a:r>
              <a:rPr lang="en-US" sz="1400" dirty="0" smtClean="0"/>
              <a:t>Ideally, there should be a mix </a:t>
            </a:r>
            <a:r>
              <a:rPr lang="en-US" sz="1400" dirty="0"/>
              <a:t>of experts </a:t>
            </a:r>
            <a:r>
              <a:rPr lang="en-US" sz="1400" dirty="0" smtClean="0"/>
              <a:t>with constituencies from Reproductive, Maternal, Newborn, Child and Adolescent Health and broader health systems from all levels represented in each working group.</a:t>
            </a:r>
          </a:p>
          <a:p>
            <a:endParaRPr lang="en-US" sz="1400" dirty="0" smtClean="0"/>
          </a:p>
          <a:p>
            <a:r>
              <a:rPr lang="en-US" sz="1400" b="1" dirty="0" smtClean="0"/>
              <a:t>Content and process</a:t>
            </a:r>
            <a:endParaRPr lang="en-US" sz="1400" b="1" dirty="0"/>
          </a:p>
          <a:p>
            <a:r>
              <a:rPr lang="en-US" sz="1400" dirty="0" smtClean="0"/>
              <a:t>Participants will review and analyze progress </a:t>
            </a:r>
            <a:r>
              <a:rPr lang="en-US" sz="1400" dirty="0"/>
              <a:t>on the health </a:t>
            </a:r>
            <a:r>
              <a:rPr lang="en-US" sz="1400" dirty="0" smtClean="0"/>
              <a:t>status </a:t>
            </a:r>
            <a:r>
              <a:rPr lang="en-US" sz="1400" dirty="0"/>
              <a:t>of </a:t>
            </a:r>
            <a:r>
              <a:rPr lang="en-US" sz="1400" dirty="0" smtClean="0"/>
              <a:t>women</a:t>
            </a:r>
            <a:r>
              <a:rPr lang="en-US" sz="1400" dirty="0"/>
              <a:t>, </a:t>
            </a:r>
            <a:r>
              <a:rPr lang="en-US" sz="1400" dirty="0" smtClean="0"/>
              <a:t>newborns </a:t>
            </a:r>
            <a:r>
              <a:rPr lang="en-US" sz="1400" dirty="0"/>
              <a:t>and children and </a:t>
            </a:r>
            <a:r>
              <a:rPr lang="en-US" sz="1400" dirty="0" smtClean="0"/>
              <a:t>adolescents; intervention coverage at all levels; and programme implementation at all levels of the health system. Facilitators will </a:t>
            </a:r>
            <a:r>
              <a:rPr lang="en-US" sz="1400" dirty="0"/>
              <a:t>lead participants through a structured process to review documents and analyze </a:t>
            </a:r>
            <a:r>
              <a:rPr lang="en-US" sz="1400" dirty="0" smtClean="0"/>
              <a:t>data (which will be collected and entered into Data Tool prior to the Workshop) </a:t>
            </a:r>
            <a:r>
              <a:rPr lang="en-US" sz="1400" dirty="0"/>
              <a:t>in order to identify progress made and areas that need to be strengthened. </a:t>
            </a:r>
            <a:endParaRPr lang="en-US" sz="1400" dirty="0" smtClean="0"/>
          </a:p>
          <a:p>
            <a:endParaRPr lang="en-US" sz="1400" dirty="0"/>
          </a:p>
          <a:p>
            <a:r>
              <a:rPr lang="en-US" sz="1400" b="1" dirty="0" smtClean="0"/>
              <a:t>Outcomes</a:t>
            </a:r>
          </a:p>
          <a:p>
            <a:r>
              <a:rPr lang="en-US" sz="1400" dirty="0"/>
              <a:t>Facilitated plenary discussions and structured group work will be used to identify the main problems the programmes are having and suggest solutions and formulate recommendations on priority actions to </a:t>
            </a:r>
            <a:r>
              <a:rPr lang="en-US" sz="1400" dirty="0" smtClean="0"/>
              <a:t>take at all levels of the health system.  These solutions and recommendations will be synthesized into the Programme Review Report.</a:t>
            </a:r>
            <a:endParaRPr lang="en-US" sz="1400" dirty="0"/>
          </a:p>
        </p:txBody>
      </p:sp>
      <p:sp>
        <p:nvSpPr>
          <p:cNvPr id="7" name="Rectangle 10"/>
          <p:cNvSpPr txBox="1"/>
          <p:nvPr>
            <p:custDataLst>
              <p:tags r:id="rId5"/>
            </p:custDataLst>
          </p:nvPr>
        </p:nvSpPr>
        <p:spPr>
          <a:xfrm>
            <a:off x="539993" y="8402970"/>
            <a:ext cx="5460230" cy="36933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465" lvl="1" indent="0" fontAlgn="base">
              <a:spcBef>
                <a:spcPct val="0"/>
              </a:spcBef>
              <a:spcAft>
                <a:spcPct val="0"/>
              </a:spcAft>
              <a:buClr>
                <a:srgbClr val="002960"/>
              </a:buClr>
              <a:buNone/>
            </a:pPr>
            <a:r>
              <a:rPr lang="en-US" sz="1200" dirty="0" smtClean="0">
                <a:solidFill>
                  <a:srgbClr val="000000"/>
                </a:solidFill>
                <a:latin typeface="Calibri" panose="020F0502020204030204" pitchFamily="34" charset="0"/>
                <a:ea typeface="Tahoma" panose="020B0604030504040204" pitchFamily="34" charset="0"/>
                <a:cs typeface="Calibri" panose="020F0502020204030204" pitchFamily="34" charset="0"/>
              </a:rPr>
              <a:t>For details of preparation and facilitation of Workshop, </a:t>
            </a:r>
            <a:r>
              <a:rPr lang="en-US" sz="1200" dirty="0" smtClean="0">
                <a:latin typeface="Calibri" panose="020F0502020204030204" pitchFamily="34" charset="0"/>
                <a:ea typeface="Tahoma" panose="020B0604030504040204" pitchFamily="34" charset="0"/>
                <a:cs typeface="Calibri" panose="020F0502020204030204" pitchFamily="34" charset="0"/>
              </a:rPr>
              <a:t>see Facilitator’s Guide for RMNCAH Programme Review. </a:t>
            </a:r>
            <a:endParaRPr lang="en-US" sz="1200" i="1" dirty="0">
              <a:latin typeface="Calibri" panose="020F0502020204030204" pitchFamily="34" charset="0"/>
              <a:ea typeface="Tahoma" panose="020B0604030504040204" pitchFamily="34" charset="0"/>
              <a:cs typeface="Calibri" panose="020F0502020204030204" pitchFamily="34" charset="0"/>
            </a:endParaRPr>
          </a:p>
        </p:txBody>
      </p:sp>
      <p:grpSp>
        <p:nvGrpSpPr>
          <p:cNvPr id="9" name="Group 8"/>
          <p:cNvGrpSpPr/>
          <p:nvPr/>
        </p:nvGrpSpPr>
        <p:grpSpPr>
          <a:xfrm>
            <a:off x="468940" y="969155"/>
            <a:ext cx="5602335" cy="1901083"/>
            <a:chOff x="484566" y="4122710"/>
            <a:chExt cx="5850827" cy="3699668"/>
          </a:xfrm>
        </p:grpSpPr>
        <p:sp>
          <p:nvSpPr>
            <p:cNvPr id="10" name="TextBox 6"/>
            <p:cNvSpPr txBox="1">
              <a:spLocks/>
            </p:cNvSpPr>
            <p:nvPr>
              <p:custDataLst>
                <p:tags r:id="rId6"/>
              </p:custDataLst>
            </p:nvPr>
          </p:nvSpPr>
          <p:spPr>
            <a:xfrm>
              <a:off x="484566" y="4122710"/>
              <a:ext cx="5850827" cy="3699668"/>
            </a:xfrm>
            <a:prstGeom prst="rect">
              <a:avLst/>
            </a:prstGeom>
            <a:solidFill>
              <a:schemeClr val="bg2"/>
            </a:solidFill>
            <a:ln w="19050">
              <a:solidFill>
                <a:schemeClr val="accent1"/>
              </a:solidFill>
              <a:miter lim="800000"/>
              <a:headEnd/>
              <a:tailEnd/>
            </a:ln>
            <a:effectLst>
              <a:outerShdw blurRad="50800" dist="38100" dir="2700000" algn="tl" rotWithShape="0">
                <a:prstClr val="black">
                  <a:alpha val="40000"/>
                </a:prstClr>
              </a:outerShdw>
            </a:effectLst>
          </p:spPr>
          <p:txBody>
            <a:bodyPr wrap="none" anchor="ctr"/>
            <a:lstStyle>
              <a:defPPr>
                <a:defRPr lang="en-US"/>
              </a:defPPr>
            </a:lstStyle>
            <a:p>
              <a:endParaRPr lang="en-US" sz="1378" dirty="0"/>
            </a:p>
          </p:txBody>
        </p:sp>
        <p:sp>
          <p:nvSpPr>
            <p:cNvPr id="11" name="Rectangle 7"/>
            <p:cNvSpPr txBox="1"/>
            <p:nvPr/>
          </p:nvSpPr>
          <p:spPr>
            <a:xfrm>
              <a:off x="660891" y="4312792"/>
              <a:ext cx="5537880" cy="3369145"/>
            </a:xfrm>
            <a:prstGeom prst="rect">
              <a:avLst/>
            </a:prstGeom>
          </p:spPr>
          <p:txBody>
            <a:bodyPr vert="horz" wrap="square" lIns="0" tIns="0" rIns="0" bIns="0"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pPr marL="1190" lvl="1" indent="0">
                <a:spcBef>
                  <a:spcPct val="50000"/>
                </a:spcBef>
              </a:pPr>
              <a:r>
                <a:rPr lang="en-US" sz="1400" b="1" dirty="0">
                  <a:solidFill>
                    <a:srgbClr val="000000"/>
                  </a:solidFill>
                  <a:latin typeface="Calibri" panose="020F0502020204030204" pitchFamily="34" charset="0"/>
                  <a:ea typeface="Tahoma" panose="020B0604030504040204" pitchFamily="34" charset="0"/>
                  <a:cs typeface="Calibri" panose="020F0502020204030204" pitchFamily="34" charset="0"/>
                </a:rPr>
                <a:t>Principles of the RMNCAH Programme Review </a:t>
              </a:r>
              <a:r>
                <a:rPr lang="en-US" sz="1400" b="1" dirty="0" smtClean="0">
                  <a:solidFill>
                    <a:srgbClr val="000000"/>
                  </a:solidFill>
                  <a:latin typeface="Calibri" panose="020F0502020204030204" pitchFamily="34" charset="0"/>
                  <a:ea typeface="Tahoma" panose="020B0604030504040204" pitchFamily="34" charset="0"/>
                  <a:cs typeface="Calibri" panose="020F0502020204030204" pitchFamily="34" charset="0"/>
                </a:rPr>
                <a:t>workshop</a:t>
              </a:r>
              <a:r>
                <a:rPr lang="en-US" sz="1450" b="1" dirty="0" smtClean="0"/>
                <a:t>:</a:t>
              </a:r>
            </a:p>
            <a:p>
              <a:pPr marL="285750" lvl="0" indent="-285750">
                <a:buFont typeface="Wingdings" panose="05000000000000000000" pitchFamily="2" charset="2"/>
                <a:buChar char="§"/>
              </a:pPr>
              <a:r>
                <a:rPr lang="en-US" sz="1400" dirty="0"/>
                <a:t>Reviews progress in order to identify </a:t>
              </a:r>
              <a:r>
                <a:rPr lang="en-US" sz="1400" dirty="0" smtClean="0"/>
                <a:t>the RMNCAH programmes’ most important </a:t>
              </a:r>
              <a:r>
                <a:rPr lang="en-US" sz="1400" dirty="0"/>
                <a:t>problems, bottlenecks, gaps and formulate solutions to address </a:t>
              </a:r>
              <a:r>
                <a:rPr lang="en-US" sz="1400" dirty="0" smtClean="0"/>
                <a:t>them at all levels</a:t>
              </a:r>
              <a:endParaRPr lang="en-US" sz="1400" dirty="0"/>
            </a:p>
            <a:p>
              <a:pPr marL="285750" lvl="0" indent="-285750">
                <a:buFont typeface="Wingdings" panose="05000000000000000000" pitchFamily="2" charset="2"/>
                <a:buChar char="§"/>
              </a:pPr>
              <a:r>
                <a:rPr lang="en-US" sz="1400" dirty="0"/>
                <a:t>Uses available data on health status, intervention coverage and programme </a:t>
              </a:r>
              <a:r>
                <a:rPr lang="en-US" sz="1400" dirty="0" smtClean="0"/>
                <a:t>outputs at all levels</a:t>
              </a:r>
              <a:endParaRPr lang="en-US" sz="1400" dirty="0"/>
            </a:p>
            <a:p>
              <a:pPr marL="285750" lvl="0" indent="-285750">
                <a:buFont typeface="Wingdings" panose="05000000000000000000" pitchFamily="2" charset="2"/>
                <a:buChar char="§"/>
              </a:pPr>
              <a:r>
                <a:rPr lang="en-US" sz="1400" dirty="0"/>
                <a:t>Is a multi-stakeholder process which actively involves participants in making assessments and recommendations </a:t>
              </a:r>
              <a:r>
                <a:rPr lang="en-US" sz="1400" dirty="0" smtClean="0"/>
                <a:t>for all levels</a:t>
              </a:r>
            </a:p>
          </p:txBody>
        </p:sp>
      </p:grpSp>
      <p:sp>
        <p:nvSpPr>
          <p:cNvPr id="2" name="Slide Number Placeholder 1"/>
          <p:cNvSpPr>
            <a:spLocks noGrp="1"/>
          </p:cNvSpPr>
          <p:nvPr>
            <p:ph type="sldNum" sz="quarter" idx="12"/>
          </p:nvPr>
        </p:nvSpPr>
        <p:spPr/>
        <p:txBody>
          <a:bodyPr/>
          <a:lstStyle/>
          <a:p>
            <a:fld id="{96BF1FCE-B2FD-460C-9ACE-C3448976CBCC}" type="slidenum">
              <a:rPr lang="en-US" smtClean="0"/>
              <a:t>12</a:t>
            </a:fld>
            <a:endParaRPr lang="en-US"/>
          </a:p>
        </p:txBody>
      </p:sp>
    </p:spTree>
    <p:extLst>
      <p:ext uri="{BB962C8B-B14F-4D97-AF65-F5344CB8AC3E}">
        <p14:creationId xmlns:p14="http://schemas.microsoft.com/office/powerpoint/2010/main" val="16867223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Object 53" hidden="1"/>
          <p:cNvGraphicFramePr>
            <a:graphicFrameLocks noChangeAspect="1"/>
          </p:cNvGraphicFramePr>
          <p:nvPr>
            <p:custDataLst>
              <p:tags r:id="rId2"/>
            </p:custDataLst>
            <p:extLst/>
          </p:nvPr>
        </p:nvGraphicFramePr>
        <p:xfrm>
          <a:off x="263770" y="351942"/>
          <a:ext cx="149514" cy="149514"/>
        </p:xfrm>
        <a:graphic>
          <a:graphicData uri="http://schemas.openxmlformats.org/presentationml/2006/ole">
            <mc:AlternateContent xmlns:mc="http://schemas.openxmlformats.org/markup-compatibility/2006">
              <mc:Choice xmlns:v="urn:schemas-microsoft-com:vml" Requires="v">
                <p:oleObj spid="_x0000_s42084" name="think-cell Slide" r:id="rId10" imgW="270" imgH="270" progId="TCLayout.ActiveDocument.1">
                  <p:embed/>
                </p:oleObj>
              </mc:Choice>
              <mc:Fallback>
                <p:oleObj name="think-cell Slide" r:id="rId10" imgW="270" imgH="270" progId="TCLayout.ActiveDocument.1">
                  <p:embed/>
                  <p:pic>
                    <p:nvPicPr>
                      <p:cNvPr id="0" name=""/>
                      <p:cNvPicPr/>
                      <p:nvPr/>
                    </p:nvPicPr>
                    <p:blipFill>
                      <a:blip r:embed="rId11"/>
                      <a:stretch>
                        <a:fillRect/>
                      </a:stretch>
                    </p:blipFill>
                    <p:spPr>
                      <a:xfrm>
                        <a:off x="263770" y="351942"/>
                        <a:ext cx="149514" cy="149514"/>
                      </a:xfrm>
                      <a:prstGeom prst="rect">
                        <a:avLst/>
                      </a:prstGeom>
                    </p:spPr>
                  </p:pic>
                </p:oleObj>
              </mc:Fallback>
            </mc:AlternateContent>
          </a:graphicData>
        </a:graphic>
      </p:graphicFrame>
      <p:sp>
        <p:nvSpPr>
          <p:cNvPr id="5" name="Title 1"/>
          <p:cNvSpPr txBox="1">
            <a:spLocks/>
          </p:cNvSpPr>
          <p:nvPr>
            <p:custDataLst>
              <p:tags r:id="rId3"/>
            </p:custDataLst>
          </p:nvPr>
        </p:nvSpPr>
        <p:spPr bwMode="auto">
          <a:xfrm>
            <a:off x="354144" y="253067"/>
            <a:ext cx="6088232" cy="276999"/>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4.4 Programme Review Workshop process</a:t>
            </a:r>
            <a:endParaRPr lang="en-US" sz="1800"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96BF1FCE-B2FD-460C-9ACE-C3448976CBCC}" type="slidenum">
              <a:rPr lang="en-US" smtClean="0"/>
              <a:t>13</a:t>
            </a:fld>
            <a:endParaRPr lang="en-US"/>
          </a:p>
        </p:txBody>
      </p:sp>
      <p:sp>
        <p:nvSpPr>
          <p:cNvPr id="13" name="Rectangle 7"/>
          <p:cNvSpPr txBox="1"/>
          <p:nvPr/>
        </p:nvSpPr>
        <p:spPr>
          <a:xfrm>
            <a:off x="368046" y="601448"/>
            <a:ext cx="6023695" cy="2769989"/>
          </a:xfrm>
          <a:prstGeom prst="rect">
            <a:avLst/>
          </a:prstGeom>
        </p:spPr>
        <p:txBody>
          <a:bodyPr vert="horz" wrap="square" lIns="0" tIns="0" rIns="0" bIns="0"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r>
              <a:rPr lang="en-US" sz="1200" dirty="0" smtClean="0"/>
              <a:t>The Programme Review Committee and workshop facilitators will agree upon a detailed agenda for the Programme Review Workshop. While the agenda will be adapted to the structure and needs of the programme(s), the elements in Figure 6 should be addressed throughout the workshop. </a:t>
            </a:r>
          </a:p>
          <a:p>
            <a:endParaRPr lang="en-US" sz="1200" dirty="0"/>
          </a:p>
          <a:p>
            <a:r>
              <a:rPr lang="en-US" sz="1200" dirty="0" smtClean="0"/>
              <a:t>Early in the workshop each </a:t>
            </a:r>
            <a:r>
              <a:rPr lang="en-US" sz="1200" dirty="0"/>
              <a:t>working  group will review data organized in the Data Tool and other information collected </a:t>
            </a:r>
            <a:r>
              <a:rPr lang="en-US" sz="1200" dirty="0" smtClean="0"/>
              <a:t>in advance to </a:t>
            </a:r>
            <a:r>
              <a:rPr lang="en-US" sz="1200" dirty="0"/>
              <a:t>prioritize intervention packages for in-depth analysis</a:t>
            </a:r>
            <a:r>
              <a:rPr lang="en-US" sz="1200" dirty="0" smtClean="0"/>
              <a:t>.</a:t>
            </a:r>
          </a:p>
          <a:p>
            <a:endParaRPr lang="en-US" sz="1200" dirty="0"/>
          </a:p>
          <a:p>
            <a:r>
              <a:rPr lang="en-US" sz="1200" dirty="0"/>
              <a:t>For each s</a:t>
            </a:r>
            <a:r>
              <a:rPr lang="en-US" sz="1200" dirty="0" smtClean="0"/>
              <a:t>tep</a:t>
            </a:r>
            <a:r>
              <a:rPr lang="en-US" sz="1200" dirty="0"/>
              <a:t>, it is suggested the workshop facilitators introduce the content in plenary and then break the participants into group work sessions. Following the group work, findings should be shared in plenary. </a:t>
            </a:r>
          </a:p>
          <a:p>
            <a:endParaRPr lang="en-US" sz="1200" dirty="0" smtClean="0"/>
          </a:p>
          <a:p>
            <a:r>
              <a:rPr lang="en-US" sz="1200" dirty="0" smtClean="0"/>
              <a:t>By the end of the workshop, participants will formulate solutions and recommendations on priority actions to take that will be documented and presented to senior representatives from the MoH during or soon after the workshop.</a:t>
            </a:r>
            <a:endParaRPr lang="en-US" sz="1200" dirty="0"/>
          </a:p>
        </p:txBody>
      </p:sp>
      <p:sp>
        <p:nvSpPr>
          <p:cNvPr id="26" name="Title 1"/>
          <p:cNvSpPr>
            <a:spLocks noGrp="1"/>
          </p:cNvSpPr>
          <p:nvPr>
            <p:ph type="title"/>
            <p:custDataLst>
              <p:tags r:id="rId4"/>
            </p:custDataLst>
          </p:nvPr>
        </p:nvSpPr>
        <p:spPr>
          <a:xfrm>
            <a:off x="354144" y="3459217"/>
            <a:ext cx="5915025" cy="345048"/>
          </a:xfrm>
        </p:spPr>
        <p:txBody>
          <a:bodyPr>
            <a:normAutofit/>
          </a:bodyPr>
          <a:lstStyle/>
          <a:p>
            <a:r>
              <a:rPr lang="en-US" sz="1200" b="1" dirty="0" smtClean="0">
                <a:latin typeface="Calibri" panose="020F0502020204030204" pitchFamily="34" charset="0"/>
                <a:ea typeface="Tahoma" panose="020B0604030504040204" pitchFamily="34" charset="0"/>
                <a:cs typeface="Calibri" panose="020F0502020204030204" pitchFamily="34" charset="0"/>
              </a:rPr>
              <a:t>Figure 6. </a:t>
            </a:r>
            <a:r>
              <a:rPr lang="en-US" sz="1200" b="1" dirty="0">
                <a:latin typeface="Calibri" panose="020F0502020204030204" pitchFamily="34" charset="0"/>
                <a:ea typeface="Tahoma" panose="020B0604030504040204" pitchFamily="34" charset="0"/>
                <a:cs typeface="Calibri" panose="020F0502020204030204" pitchFamily="34" charset="0"/>
              </a:rPr>
              <a:t>RMNCAH Programme </a:t>
            </a:r>
            <a:r>
              <a:rPr lang="en-US" sz="1200" b="1" dirty="0" smtClean="0">
                <a:latin typeface="Calibri" panose="020F0502020204030204" pitchFamily="34" charset="0"/>
                <a:ea typeface="Tahoma" panose="020B0604030504040204" pitchFamily="34" charset="0"/>
                <a:cs typeface="Calibri" panose="020F0502020204030204" pitchFamily="34" charset="0"/>
              </a:rPr>
              <a:t>Review Workshop: Key steps</a:t>
            </a:r>
            <a:endParaRPr lang="en-US" sz="1200" b="1" dirty="0">
              <a:latin typeface="Calibri" panose="020F0502020204030204" pitchFamily="34" charset="0"/>
              <a:ea typeface="Tahoma" panose="020B0604030504040204" pitchFamily="34" charset="0"/>
              <a:cs typeface="Calibri" panose="020F0502020204030204" pitchFamily="34" charset="0"/>
            </a:endParaRPr>
          </a:p>
        </p:txBody>
      </p:sp>
      <p:grpSp>
        <p:nvGrpSpPr>
          <p:cNvPr id="27" name="Group 26"/>
          <p:cNvGrpSpPr/>
          <p:nvPr/>
        </p:nvGrpSpPr>
        <p:grpSpPr>
          <a:xfrm>
            <a:off x="440805" y="3744860"/>
            <a:ext cx="5760571" cy="5249361"/>
            <a:chOff x="92470" y="2613304"/>
            <a:chExt cx="6750193" cy="4532395"/>
          </a:xfrm>
        </p:grpSpPr>
        <p:grpSp>
          <p:nvGrpSpPr>
            <p:cNvPr id="28" name="Group 27"/>
            <p:cNvGrpSpPr/>
            <p:nvPr/>
          </p:nvGrpSpPr>
          <p:grpSpPr>
            <a:xfrm>
              <a:off x="92470" y="2613304"/>
              <a:ext cx="5160331" cy="4532395"/>
              <a:chOff x="92470" y="2613304"/>
              <a:chExt cx="5160331" cy="4532395"/>
            </a:xfrm>
          </p:grpSpPr>
          <p:sp>
            <p:nvSpPr>
              <p:cNvPr id="32" name="Freeform 31"/>
              <p:cNvSpPr/>
              <p:nvPr>
                <p:custDataLst>
                  <p:tags r:id="rId6"/>
                </p:custDataLst>
              </p:nvPr>
            </p:nvSpPr>
            <p:spPr bwMode="auto">
              <a:xfrm>
                <a:off x="3658961" y="3378305"/>
                <a:ext cx="1568780" cy="3027388"/>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749399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76501" y="0"/>
                    </a:lnTo>
                    <a:lnTo>
                      <a:pt x="1828800" y="457200"/>
                    </a:lnTo>
                    <a:lnTo>
                      <a:pt x="1676501" y="914402"/>
                    </a:lnTo>
                    <a:lnTo>
                      <a:pt x="0" y="914400"/>
                    </a:lnTo>
                    <a:lnTo>
                      <a:pt x="0" y="457202"/>
                    </a:lnTo>
                    <a:close/>
                  </a:path>
                </a:pathLst>
              </a:custGeom>
              <a:solidFill>
                <a:schemeClr val="accent5"/>
              </a:solidFill>
              <a:ln w="9525">
                <a:solidFill>
                  <a:schemeClr val="tx1"/>
                </a:solidFill>
                <a:round/>
                <a:headEnd/>
                <a:tailEnd/>
              </a:ln>
            </p:spPr>
            <p:txBody>
              <a:bodyPr wrap="none" rtlCol="0" anchor="ctr"/>
              <a:lstStyle/>
              <a:p>
                <a:pPr algn="ctr">
                  <a:buClr>
                    <a:srgbClr val="002960"/>
                  </a:buClr>
                  <a:buFont typeface="Arial" charset="0"/>
                  <a:buNone/>
                </a:pPr>
                <a:endParaRPr lang="en-US" sz="1350" dirty="0">
                  <a:solidFill>
                    <a:srgbClr val="000000"/>
                  </a:solidFill>
                </a:endParaRPr>
              </a:p>
            </p:txBody>
          </p:sp>
          <p:grpSp>
            <p:nvGrpSpPr>
              <p:cNvPr id="33" name="Group 32"/>
              <p:cNvGrpSpPr/>
              <p:nvPr/>
            </p:nvGrpSpPr>
            <p:grpSpPr>
              <a:xfrm>
                <a:off x="92470" y="2613304"/>
                <a:ext cx="3547705" cy="4532395"/>
                <a:chOff x="92470" y="2613304"/>
                <a:chExt cx="3547705" cy="4532395"/>
              </a:xfrm>
            </p:grpSpPr>
            <p:sp>
              <p:nvSpPr>
                <p:cNvPr id="35" name="Freeform 34"/>
                <p:cNvSpPr/>
                <p:nvPr>
                  <p:custDataLst>
                    <p:tags r:id="rId7"/>
                  </p:custDataLst>
                </p:nvPr>
              </p:nvSpPr>
              <p:spPr bwMode="auto">
                <a:xfrm>
                  <a:off x="92470" y="4897190"/>
                  <a:ext cx="3547705" cy="2217512"/>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749399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76501" y="0"/>
                      </a:lnTo>
                      <a:lnTo>
                        <a:pt x="1828800" y="457200"/>
                      </a:lnTo>
                      <a:lnTo>
                        <a:pt x="1676501" y="914402"/>
                      </a:lnTo>
                      <a:lnTo>
                        <a:pt x="0" y="914400"/>
                      </a:lnTo>
                      <a:lnTo>
                        <a:pt x="0" y="457202"/>
                      </a:lnTo>
                      <a:close/>
                    </a:path>
                  </a:pathLst>
                </a:custGeom>
                <a:solidFill>
                  <a:schemeClr val="accent5">
                    <a:lumMod val="20000"/>
                    <a:lumOff val="80000"/>
                  </a:schemeClr>
                </a:solidFill>
                <a:ln w="9525">
                  <a:solidFill>
                    <a:schemeClr val="tx1"/>
                  </a:solidFill>
                  <a:round/>
                  <a:headEnd/>
                  <a:tailEnd/>
                </a:ln>
              </p:spPr>
              <p:txBody>
                <a:bodyPr wrap="none" rtlCol="0" anchor="ctr"/>
                <a:lstStyle/>
                <a:p>
                  <a:pPr algn="ctr">
                    <a:buClr>
                      <a:srgbClr val="002960"/>
                    </a:buClr>
                    <a:buFont typeface="Arial" charset="0"/>
                    <a:buNone/>
                  </a:pPr>
                  <a:endParaRPr lang="en-US" sz="1350" dirty="0">
                    <a:solidFill>
                      <a:srgbClr val="000000"/>
                    </a:solidFill>
                  </a:endParaRPr>
                </a:p>
              </p:txBody>
            </p:sp>
            <p:grpSp>
              <p:nvGrpSpPr>
                <p:cNvPr id="36" name="Group 35"/>
                <p:cNvGrpSpPr/>
                <p:nvPr/>
              </p:nvGrpSpPr>
              <p:grpSpPr>
                <a:xfrm>
                  <a:off x="101147" y="2613304"/>
                  <a:ext cx="3539028" cy="2238651"/>
                  <a:chOff x="101147" y="2613304"/>
                  <a:chExt cx="3539028" cy="2238651"/>
                </a:xfrm>
              </p:grpSpPr>
              <p:sp>
                <p:nvSpPr>
                  <p:cNvPr id="40" name="Freeform 39"/>
                  <p:cNvSpPr/>
                  <p:nvPr>
                    <p:custDataLst>
                      <p:tags r:id="rId8"/>
                    </p:custDataLst>
                  </p:nvPr>
                </p:nvSpPr>
                <p:spPr bwMode="auto">
                  <a:xfrm>
                    <a:off x="101147" y="2613304"/>
                    <a:ext cx="3539028" cy="2238651"/>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749399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76501" y="0"/>
                        </a:lnTo>
                        <a:lnTo>
                          <a:pt x="1828800" y="457200"/>
                        </a:lnTo>
                        <a:lnTo>
                          <a:pt x="1676501" y="914402"/>
                        </a:lnTo>
                        <a:lnTo>
                          <a:pt x="0" y="914400"/>
                        </a:lnTo>
                        <a:lnTo>
                          <a:pt x="0" y="457202"/>
                        </a:lnTo>
                        <a:close/>
                      </a:path>
                    </a:pathLst>
                  </a:custGeom>
                  <a:solidFill>
                    <a:schemeClr val="accent5">
                      <a:lumMod val="20000"/>
                      <a:lumOff val="80000"/>
                    </a:schemeClr>
                  </a:solidFill>
                  <a:ln w="9525">
                    <a:solidFill>
                      <a:schemeClr val="tx1"/>
                    </a:solidFill>
                    <a:round/>
                    <a:headEnd/>
                    <a:tailEnd/>
                  </a:ln>
                </p:spPr>
                <p:txBody>
                  <a:bodyPr wrap="none" rtlCol="0" anchor="ctr"/>
                  <a:lstStyle/>
                  <a:p>
                    <a:pPr algn="ctr">
                      <a:buClr>
                        <a:srgbClr val="002960"/>
                      </a:buClr>
                      <a:buFont typeface="Arial" charset="0"/>
                      <a:buNone/>
                    </a:pPr>
                    <a:endParaRPr lang="en-US" sz="1350" dirty="0">
                      <a:solidFill>
                        <a:srgbClr val="000000"/>
                      </a:solidFill>
                    </a:endParaRPr>
                  </a:p>
                </p:txBody>
              </p:sp>
              <p:sp>
                <p:nvSpPr>
                  <p:cNvPr id="41" name="Rectangle 40"/>
                  <p:cNvSpPr/>
                  <p:nvPr/>
                </p:nvSpPr>
                <p:spPr>
                  <a:xfrm>
                    <a:off x="115371" y="2673269"/>
                    <a:ext cx="3295020" cy="558054"/>
                  </a:xfrm>
                  <a:prstGeom prst="rect">
                    <a:avLst/>
                  </a:prstGeom>
                </p:spPr>
                <p:txBody>
                  <a:bodyPr wrap="square">
                    <a:spAutoFit/>
                  </a:bodyPr>
                  <a:lstStyle/>
                  <a:p>
                    <a:pPr marL="1190" lvl="1">
                      <a:spcBef>
                        <a:spcPct val="50000"/>
                      </a:spcBef>
                    </a:pPr>
                    <a:r>
                      <a:rPr lang="en-US" sz="1200" b="1" dirty="0" smtClean="0"/>
                      <a:t>1. To </a:t>
                    </a:r>
                    <a:r>
                      <a:rPr lang="en-US" sz="1200" b="1" dirty="0"/>
                      <a:t>what extent have the RMNCAH programmes improved the health status of women, children, and adolescents?</a:t>
                    </a:r>
                  </a:p>
                </p:txBody>
              </p:sp>
              <p:sp>
                <p:nvSpPr>
                  <p:cNvPr id="42" name="Rectangle 41"/>
                  <p:cNvSpPr/>
                  <p:nvPr/>
                </p:nvSpPr>
                <p:spPr>
                  <a:xfrm>
                    <a:off x="120238" y="3188576"/>
                    <a:ext cx="3304377" cy="986559"/>
                  </a:xfrm>
                  <a:prstGeom prst="rect">
                    <a:avLst/>
                  </a:prstGeom>
                </p:spPr>
                <p:txBody>
                  <a:bodyPr wrap="square">
                    <a:spAutoFit/>
                  </a:bodyPr>
                  <a:lstStyle/>
                  <a:p>
                    <a:pPr marL="229790" lvl="1" indent="-228600">
                      <a:spcBef>
                        <a:spcPct val="50000"/>
                      </a:spcBef>
                      <a:buFont typeface="+mj-lt"/>
                      <a:buAutoNum type="alphaLcPeriod"/>
                    </a:pPr>
                    <a:r>
                      <a:rPr lang="en-US" sz="1050" dirty="0"/>
                      <a:t>Review </a:t>
                    </a:r>
                    <a:r>
                      <a:rPr lang="en-US" sz="1050" dirty="0" smtClean="0"/>
                      <a:t>goals, objectives, targets and baselines to </a:t>
                    </a:r>
                    <a:r>
                      <a:rPr lang="en-US" sz="1050" dirty="0"/>
                      <a:t>identify the most critical needs of women, children, and </a:t>
                    </a:r>
                    <a:r>
                      <a:rPr lang="en-US" sz="1050" dirty="0" smtClean="0"/>
                      <a:t>adolescents</a:t>
                    </a:r>
                  </a:p>
                  <a:p>
                    <a:pPr marL="1190" lvl="1">
                      <a:spcBef>
                        <a:spcPct val="50000"/>
                      </a:spcBef>
                    </a:pPr>
                    <a:r>
                      <a:rPr lang="en-US" sz="1050" i="1" dirty="0" smtClean="0"/>
                      <a:t>Outcome: Assess whether RMNCAH programme(s) is/are making positive, negative, or no progress in improving health status</a:t>
                    </a:r>
                    <a:endParaRPr lang="en-US" sz="1050" i="1" dirty="0"/>
                  </a:p>
                </p:txBody>
              </p:sp>
              <p:sp>
                <p:nvSpPr>
                  <p:cNvPr id="43" name="Rectangle 42"/>
                  <p:cNvSpPr/>
                  <p:nvPr/>
                </p:nvSpPr>
                <p:spPr>
                  <a:xfrm>
                    <a:off x="121198" y="4144422"/>
                    <a:ext cx="3281602" cy="707532"/>
                  </a:xfrm>
                  <a:prstGeom prst="rect">
                    <a:avLst/>
                  </a:prstGeom>
                </p:spPr>
                <p:txBody>
                  <a:bodyPr wrap="square">
                    <a:spAutoFit/>
                  </a:bodyPr>
                  <a:lstStyle/>
                  <a:p>
                    <a:pPr marL="229790" lvl="1" indent="-228600">
                      <a:spcBef>
                        <a:spcPct val="50000"/>
                      </a:spcBef>
                      <a:buFont typeface="+mj-lt"/>
                      <a:buAutoNum type="alphaLcPeriod" startAt="2"/>
                    </a:pPr>
                    <a:r>
                      <a:rPr lang="en-US" sz="1050" dirty="0" smtClean="0"/>
                      <a:t>Review </a:t>
                    </a:r>
                    <a:r>
                      <a:rPr lang="en-US" sz="1050" dirty="0"/>
                      <a:t>intervention coverage in terms of progress towards </a:t>
                    </a:r>
                    <a:r>
                      <a:rPr lang="en-US" sz="1050" dirty="0" smtClean="0"/>
                      <a:t>achieving target </a:t>
                    </a:r>
                    <a:r>
                      <a:rPr lang="en-US" sz="1050" dirty="0"/>
                      <a:t>impact </a:t>
                    </a:r>
                    <a:endParaRPr lang="en-US" sz="1050" dirty="0" smtClean="0"/>
                  </a:p>
                  <a:p>
                    <a:pPr marL="1190" lvl="1">
                      <a:spcBef>
                        <a:spcPct val="50000"/>
                      </a:spcBef>
                    </a:pPr>
                    <a:r>
                      <a:rPr lang="en-US" sz="1050" i="1" dirty="0" smtClean="0"/>
                      <a:t>Outcome: Identify underperforming intervention packages for in-depth analysis. </a:t>
                    </a:r>
                    <a:endParaRPr lang="en-US" sz="1050" i="1" dirty="0"/>
                  </a:p>
                </p:txBody>
              </p:sp>
            </p:grpSp>
            <p:sp>
              <p:nvSpPr>
                <p:cNvPr id="37" name="Rectangle 36"/>
                <p:cNvSpPr/>
                <p:nvPr/>
              </p:nvSpPr>
              <p:spPr>
                <a:xfrm>
                  <a:off x="115372" y="4949122"/>
                  <a:ext cx="3287427" cy="558054"/>
                </a:xfrm>
                <a:prstGeom prst="rect">
                  <a:avLst/>
                </a:prstGeom>
              </p:spPr>
              <p:txBody>
                <a:bodyPr wrap="square">
                  <a:spAutoFit/>
                </a:bodyPr>
                <a:lstStyle/>
                <a:p>
                  <a:pPr marL="1190" lvl="1">
                    <a:spcBef>
                      <a:spcPct val="50000"/>
                    </a:spcBef>
                  </a:pPr>
                  <a:r>
                    <a:rPr lang="en-US" sz="1200" b="1" dirty="0" smtClean="0"/>
                    <a:t>2. Which </a:t>
                  </a:r>
                  <a:r>
                    <a:rPr lang="en-US" sz="1200" b="1" dirty="0"/>
                    <a:t>RMNCAH intervention packages were implemented and where? How well were they implemented?</a:t>
                  </a:r>
                </a:p>
              </p:txBody>
            </p:sp>
            <p:sp>
              <p:nvSpPr>
                <p:cNvPr id="38" name="Rectangle 37"/>
                <p:cNvSpPr/>
                <p:nvPr/>
              </p:nvSpPr>
              <p:spPr>
                <a:xfrm>
                  <a:off x="101147" y="6298653"/>
                  <a:ext cx="3443858" cy="847046"/>
                </a:xfrm>
                <a:prstGeom prst="rect">
                  <a:avLst/>
                </a:prstGeom>
              </p:spPr>
              <p:txBody>
                <a:bodyPr wrap="square">
                  <a:spAutoFit/>
                </a:bodyPr>
                <a:lstStyle/>
                <a:p>
                  <a:pPr marL="229790" lvl="1" indent="-228600">
                    <a:spcBef>
                      <a:spcPct val="50000"/>
                    </a:spcBef>
                    <a:buFont typeface="+mj-lt"/>
                    <a:buAutoNum type="alphaLcPeriod" startAt="2"/>
                  </a:pPr>
                  <a:r>
                    <a:rPr lang="en-US" sz="1050" dirty="0"/>
                    <a:t>Review indicators of availability, access, </a:t>
                  </a:r>
                  <a:r>
                    <a:rPr lang="en-US" sz="1050" dirty="0" smtClean="0"/>
                    <a:t>quality and demand – available information plus personal knowledge and experience</a:t>
                  </a:r>
                </a:p>
                <a:p>
                  <a:pPr marL="1190" lvl="1">
                    <a:spcBef>
                      <a:spcPct val="50000"/>
                    </a:spcBef>
                  </a:pPr>
                  <a:r>
                    <a:rPr lang="en-US" sz="1050" i="1" dirty="0" smtClean="0"/>
                    <a:t>Outcome: Identify achievements and gaps in implementation of each package</a:t>
                  </a:r>
                </a:p>
              </p:txBody>
            </p:sp>
            <p:sp>
              <p:nvSpPr>
                <p:cNvPr id="39" name="Rectangle 38"/>
                <p:cNvSpPr/>
                <p:nvPr/>
              </p:nvSpPr>
              <p:spPr>
                <a:xfrm>
                  <a:off x="119136" y="5482602"/>
                  <a:ext cx="3339221" cy="847046"/>
                </a:xfrm>
                <a:prstGeom prst="rect">
                  <a:avLst/>
                </a:prstGeom>
              </p:spPr>
              <p:txBody>
                <a:bodyPr wrap="square">
                  <a:spAutoFit/>
                </a:bodyPr>
                <a:lstStyle/>
                <a:p>
                  <a:pPr marL="229790" lvl="1" indent="-228600">
                    <a:spcBef>
                      <a:spcPct val="50000"/>
                    </a:spcBef>
                    <a:buFont typeface="+mj-lt"/>
                    <a:buAutoNum type="alphaLcPeriod"/>
                  </a:pPr>
                  <a:r>
                    <a:rPr lang="en-US" sz="1050" dirty="0" smtClean="0"/>
                    <a:t>Review </a:t>
                  </a:r>
                  <a:r>
                    <a:rPr lang="en-US" sz="1050" dirty="0"/>
                    <a:t>availability of packages – geographic areas and levels of health system </a:t>
                  </a:r>
                  <a:endParaRPr lang="en-US" sz="1050" dirty="0" smtClean="0"/>
                </a:p>
                <a:p>
                  <a:pPr marL="1190" lvl="1">
                    <a:spcBef>
                      <a:spcPct val="50000"/>
                    </a:spcBef>
                  </a:pPr>
                  <a:r>
                    <a:rPr lang="en-US" sz="1050" i="1" dirty="0" smtClean="0"/>
                    <a:t>Outcome:  Identify areas and levels where packages are implemented and where improvement is needed</a:t>
                  </a:r>
                </a:p>
              </p:txBody>
            </p:sp>
          </p:grpSp>
          <p:sp>
            <p:nvSpPr>
              <p:cNvPr id="34" name="Rectangle 33"/>
              <p:cNvSpPr/>
              <p:nvPr/>
            </p:nvSpPr>
            <p:spPr>
              <a:xfrm>
                <a:off x="3701769" y="3767888"/>
                <a:ext cx="1551032" cy="2311938"/>
              </a:xfrm>
              <a:prstGeom prst="rect">
                <a:avLst/>
              </a:prstGeom>
            </p:spPr>
            <p:txBody>
              <a:bodyPr wrap="square">
                <a:spAutoFit/>
              </a:bodyPr>
              <a:lstStyle/>
              <a:p>
                <a:pPr marL="1190" lvl="1">
                  <a:spcBef>
                    <a:spcPct val="50000"/>
                  </a:spcBef>
                </a:pPr>
                <a:r>
                  <a:rPr lang="en-US" sz="1200" b="1" dirty="0" smtClean="0">
                    <a:solidFill>
                      <a:schemeClr val="bg1"/>
                    </a:solidFill>
                  </a:rPr>
                  <a:t>3. What </a:t>
                </a:r>
                <a:r>
                  <a:rPr lang="en-US" sz="1200" b="1" dirty="0">
                    <a:solidFill>
                      <a:schemeClr val="bg1"/>
                    </a:solidFill>
                  </a:rPr>
                  <a:t>are the RMNCAH programmes’ most important problems that are causing gaps in implementation</a:t>
                </a:r>
                <a:r>
                  <a:rPr lang="en-US" sz="1200" b="1" dirty="0" smtClean="0">
                    <a:solidFill>
                      <a:schemeClr val="bg1"/>
                    </a:solidFill>
                  </a:rPr>
                  <a:t>?</a:t>
                </a:r>
              </a:p>
              <a:p>
                <a:pPr marL="1190" lvl="1"/>
                <a:endParaRPr lang="en-US" sz="1200" dirty="0" smtClean="0">
                  <a:solidFill>
                    <a:schemeClr val="bg1"/>
                  </a:solidFill>
                </a:endParaRPr>
              </a:p>
              <a:p>
                <a:pPr marL="1190" lvl="1"/>
                <a:r>
                  <a:rPr lang="en-US" sz="1200" i="1" dirty="0" smtClean="0">
                    <a:solidFill>
                      <a:schemeClr val="bg1"/>
                    </a:solidFill>
                  </a:rPr>
                  <a:t>Outcome: List  problems causing implementation gaps and identify most important ones</a:t>
                </a:r>
                <a:endParaRPr lang="en-US" sz="1200" i="1" dirty="0">
                  <a:solidFill>
                    <a:schemeClr val="bg1"/>
                  </a:solidFill>
                </a:endParaRPr>
              </a:p>
            </p:txBody>
          </p:sp>
        </p:grpSp>
        <p:grpSp>
          <p:nvGrpSpPr>
            <p:cNvPr id="29" name="Group 28"/>
            <p:cNvGrpSpPr/>
            <p:nvPr/>
          </p:nvGrpSpPr>
          <p:grpSpPr>
            <a:xfrm>
              <a:off x="5245489" y="3701259"/>
              <a:ext cx="1597174" cy="2614252"/>
              <a:chOff x="5245489" y="3701259"/>
              <a:chExt cx="1597174" cy="2614252"/>
            </a:xfrm>
          </p:grpSpPr>
          <p:sp>
            <p:nvSpPr>
              <p:cNvPr id="30" name="Freeform 29"/>
              <p:cNvSpPr/>
              <p:nvPr>
                <p:custDataLst>
                  <p:tags r:id="rId5"/>
                </p:custDataLst>
              </p:nvPr>
            </p:nvSpPr>
            <p:spPr bwMode="auto">
              <a:xfrm>
                <a:off x="5245489" y="3701259"/>
                <a:ext cx="1597174" cy="2614252"/>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749399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76501" y="0"/>
                    </a:lnTo>
                    <a:lnTo>
                      <a:pt x="1828800" y="457200"/>
                    </a:lnTo>
                    <a:lnTo>
                      <a:pt x="1676501" y="914402"/>
                    </a:lnTo>
                    <a:lnTo>
                      <a:pt x="0" y="914400"/>
                    </a:lnTo>
                    <a:lnTo>
                      <a:pt x="0" y="457202"/>
                    </a:lnTo>
                    <a:close/>
                  </a:path>
                </a:pathLst>
              </a:custGeom>
              <a:solidFill>
                <a:schemeClr val="accent5">
                  <a:lumMod val="75000"/>
                </a:schemeClr>
              </a:solidFill>
              <a:ln w="9525">
                <a:solidFill>
                  <a:schemeClr val="tx1"/>
                </a:solidFill>
                <a:round/>
                <a:headEnd/>
                <a:tailEnd/>
              </a:ln>
            </p:spPr>
            <p:txBody>
              <a:bodyPr wrap="none" rtlCol="0" anchor="ctr"/>
              <a:lstStyle/>
              <a:p>
                <a:pPr algn="ctr">
                  <a:buClr>
                    <a:srgbClr val="002960"/>
                  </a:buClr>
                  <a:buFont typeface="Arial" charset="0"/>
                  <a:buNone/>
                </a:pPr>
                <a:endParaRPr lang="en-US" sz="1350" dirty="0">
                  <a:solidFill>
                    <a:srgbClr val="000000"/>
                  </a:solidFill>
                </a:endParaRPr>
              </a:p>
            </p:txBody>
          </p:sp>
          <p:sp>
            <p:nvSpPr>
              <p:cNvPr id="31" name="Rectangle 30"/>
              <p:cNvSpPr/>
              <p:nvPr/>
            </p:nvSpPr>
            <p:spPr>
              <a:xfrm>
                <a:off x="5270549" y="3747146"/>
                <a:ext cx="1572114" cy="2551104"/>
              </a:xfrm>
              <a:prstGeom prst="rect">
                <a:avLst/>
              </a:prstGeom>
            </p:spPr>
            <p:txBody>
              <a:bodyPr wrap="square">
                <a:spAutoFit/>
              </a:bodyPr>
              <a:lstStyle/>
              <a:p>
                <a:pPr marL="1190" lvl="1">
                  <a:spcBef>
                    <a:spcPct val="50000"/>
                  </a:spcBef>
                </a:pPr>
                <a:r>
                  <a:rPr lang="en-US" sz="1200" b="1" dirty="0" smtClean="0">
                    <a:solidFill>
                      <a:schemeClr val="bg1"/>
                    </a:solidFill>
                  </a:rPr>
                  <a:t>4. What </a:t>
                </a:r>
                <a:r>
                  <a:rPr lang="en-US" sz="1200" b="1" dirty="0">
                    <a:solidFill>
                      <a:schemeClr val="bg1"/>
                    </a:solidFill>
                  </a:rPr>
                  <a:t>are solutions and recommendations for </a:t>
                </a:r>
                <a:r>
                  <a:rPr lang="en-US" sz="1200" b="1" dirty="0" smtClean="0">
                    <a:solidFill>
                      <a:schemeClr val="bg1"/>
                    </a:solidFill>
                  </a:rPr>
                  <a:t>the most important problems?</a:t>
                </a:r>
              </a:p>
              <a:p>
                <a:pPr marL="1190" lvl="1">
                  <a:spcBef>
                    <a:spcPct val="50000"/>
                  </a:spcBef>
                </a:pPr>
                <a:r>
                  <a:rPr lang="en-US" sz="1200" i="1" dirty="0" smtClean="0">
                    <a:solidFill>
                      <a:schemeClr val="bg1"/>
                    </a:solidFill>
                  </a:rPr>
                  <a:t>Outcome: Propose solutions that address causes of main problems and formulate recommendation on how these </a:t>
                </a:r>
                <a:r>
                  <a:rPr lang="en-US" sz="1200" i="1" dirty="0">
                    <a:solidFill>
                      <a:schemeClr val="bg1"/>
                    </a:solidFill>
                  </a:rPr>
                  <a:t>s</a:t>
                </a:r>
                <a:r>
                  <a:rPr lang="en-US" sz="1200" i="1" dirty="0" smtClean="0">
                    <a:solidFill>
                      <a:schemeClr val="bg1"/>
                    </a:solidFill>
                  </a:rPr>
                  <a:t>olutions should be carried out</a:t>
                </a:r>
                <a:endParaRPr lang="en-US" sz="1200" i="1" dirty="0">
                  <a:solidFill>
                    <a:schemeClr val="bg1"/>
                  </a:solidFill>
                </a:endParaRPr>
              </a:p>
            </p:txBody>
          </p:sp>
        </p:grpSp>
      </p:grpSp>
    </p:spTree>
    <p:extLst>
      <p:ext uri="{BB962C8B-B14F-4D97-AF65-F5344CB8AC3E}">
        <p14:creationId xmlns:p14="http://schemas.microsoft.com/office/powerpoint/2010/main" val="17658734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Object 53" hidden="1"/>
          <p:cNvGraphicFramePr>
            <a:graphicFrameLocks noChangeAspect="1"/>
          </p:cNvGraphicFramePr>
          <p:nvPr>
            <p:custDataLst>
              <p:tags r:id="rId2"/>
            </p:custDataLst>
            <p:extLst/>
          </p:nvPr>
        </p:nvGraphicFramePr>
        <p:xfrm>
          <a:off x="263770" y="351942"/>
          <a:ext cx="149514" cy="149514"/>
        </p:xfrm>
        <a:graphic>
          <a:graphicData uri="http://schemas.openxmlformats.org/presentationml/2006/ole">
            <mc:AlternateContent xmlns:mc="http://schemas.openxmlformats.org/markup-compatibility/2006">
              <mc:Choice xmlns:v="urn:schemas-microsoft-com:vml" Requires="v">
                <p:oleObj spid="_x0000_s43096" name="think-cell Slide" r:id="rId8" imgW="270" imgH="270" progId="TCLayout.ActiveDocument.1">
                  <p:embed/>
                </p:oleObj>
              </mc:Choice>
              <mc:Fallback>
                <p:oleObj name="think-cell Slide" r:id="rId8" imgW="270" imgH="270" progId="TCLayout.ActiveDocument.1">
                  <p:embed/>
                  <p:pic>
                    <p:nvPicPr>
                      <p:cNvPr id="0" name=""/>
                      <p:cNvPicPr/>
                      <p:nvPr/>
                    </p:nvPicPr>
                    <p:blipFill>
                      <a:blip r:embed="rId9"/>
                      <a:stretch>
                        <a:fillRect/>
                      </a:stretch>
                    </p:blipFill>
                    <p:spPr>
                      <a:xfrm>
                        <a:off x="263770" y="351942"/>
                        <a:ext cx="149514" cy="149514"/>
                      </a:xfrm>
                      <a:prstGeom prst="rect">
                        <a:avLst/>
                      </a:prstGeom>
                    </p:spPr>
                  </p:pic>
                </p:oleObj>
              </mc:Fallback>
            </mc:AlternateContent>
          </a:graphicData>
        </a:graphic>
      </p:graphicFrame>
      <p:sp>
        <p:nvSpPr>
          <p:cNvPr id="5" name="Title 1"/>
          <p:cNvSpPr txBox="1">
            <a:spLocks/>
          </p:cNvSpPr>
          <p:nvPr>
            <p:custDataLst>
              <p:tags r:id="rId3"/>
            </p:custDataLst>
          </p:nvPr>
        </p:nvSpPr>
        <p:spPr bwMode="auto">
          <a:xfrm>
            <a:off x="344738" y="492846"/>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1846"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V</a:t>
            </a: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 Findings and recommendations</a:t>
            </a:r>
            <a:endParaRPr lang="en-US" sz="1800"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
        <p:nvSpPr>
          <p:cNvPr id="6" name="Rectangle 10"/>
          <p:cNvSpPr txBox="1"/>
          <p:nvPr>
            <p:custDataLst>
              <p:tags r:id="rId4"/>
            </p:custDataLst>
          </p:nvPr>
        </p:nvSpPr>
        <p:spPr>
          <a:xfrm>
            <a:off x="658739" y="966243"/>
            <a:ext cx="5460230" cy="1723549"/>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1400" dirty="0" smtClean="0"/>
              <a:t>Reporting on the findings of the Programme Review is a key step to ensuring that the recommendations are implemented. Actions taken from the review </a:t>
            </a:r>
            <a:r>
              <a:rPr lang="en-ZW" sz="1400" dirty="0" smtClean="0"/>
              <a:t>should </a:t>
            </a:r>
            <a:r>
              <a:rPr lang="en-ZW" sz="1400" dirty="0"/>
              <a:t>be high impact, evidence based, concrete, specific, realistic, time bound and </a:t>
            </a:r>
            <a:r>
              <a:rPr lang="en-ZW" sz="1400" dirty="0" smtClean="0"/>
              <a:t>achievable. They </a:t>
            </a:r>
            <a:r>
              <a:rPr lang="en-ZW" sz="1400" dirty="0"/>
              <a:t>should </a:t>
            </a:r>
            <a:r>
              <a:rPr lang="en-ZW" sz="1400" dirty="0" smtClean="0"/>
              <a:t>also be prioritized</a:t>
            </a:r>
            <a:r>
              <a:rPr lang="en-ZW" sz="1400" dirty="0"/>
              <a:t>, grouped and sequenced in a logical and feasible plan</a:t>
            </a:r>
            <a:r>
              <a:rPr lang="en-ZW" sz="1400" dirty="0" smtClean="0"/>
              <a:t>. </a:t>
            </a:r>
            <a:r>
              <a:rPr lang="en-US" sz="1400" dirty="0"/>
              <a:t>Using the findings of the Programme Review to inform action requires the report to be endorsed </a:t>
            </a:r>
            <a:r>
              <a:rPr lang="en-US" sz="1400" dirty="0" smtClean="0"/>
              <a:t>and disseminated by the </a:t>
            </a:r>
            <a:r>
              <a:rPr lang="en-US" sz="1400" dirty="0"/>
              <a:t>MoH and </a:t>
            </a:r>
            <a:r>
              <a:rPr lang="en-US" sz="1400" dirty="0" smtClean="0"/>
              <a:t>shared with wider RMNCAH </a:t>
            </a:r>
            <a:r>
              <a:rPr lang="en-US" sz="1400" dirty="0"/>
              <a:t>stakeholders. </a:t>
            </a:r>
          </a:p>
        </p:txBody>
      </p:sp>
      <p:sp>
        <p:nvSpPr>
          <p:cNvPr id="2" name="Slide Number Placeholder 1"/>
          <p:cNvSpPr>
            <a:spLocks noGrp="1"/>
          </p:cNvSpPr>
          <p:nvPr>
            <p:ph type="sldNum" sz="quarter" idx="12"/>
          </p:nvPr>
        </p:nvSpPr>
        <p:spPr/>
        <p:txBody>
          <a:bodyPr/>
          <a:lstStyle/>
          <a:p>
            <a:fld id="{96BF1FCE-B2FD-460C-9ACE-C3448976CBCC}" type="slidenum">
              <a:rPr lang="en-US" smtClean="0"/>
              <a:t>14</a:t>
            </a:fld>
            <a:endParaRPr lang="en-US"/>
          </a:p>
        </p:txBody>
      </p:sp>
      <p:sp>
        <p:nvSpPr>
          <p:cNvPr id="12" name="Title 1"/>
          <p:cNvSpPr txBox="1">
            <a:spLocks/>
          </p:cNvSpPr>
          <p:nvPr>
            <p:custDataLst>
              <p:tags r:id="rId5"/>
            </p:custDataLst>
          </p:nvPr>
        </p:nvSpPr>
        <p:spPr bwMode="auto">
          <a:xfrm>
            <a:off x="344738" y="2996710"/>
            <a:ext cx="6088232" cy="276999"/>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5.1 Presenting findings and recommendations</a:t>
            </a:r>
            <a:endParaRPr lang="en-US" sz="1800"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
        <p:nvSpPr>
          <p:cNvPr id="10" name="Rectangle 10"/>
          <p:cNvSpPr txBox="1"/>
          <p:nvPr>
            <p:custDataLst>
              <p:tags r:id="rId6"/>
            </p:custDataLst>
          </p:nvPr>
        </p:nvSpPr>
        <p:spPr>
          <a:xfrm>
            <a:off x="524967" y="3396821"/>
            <a:ext cx="5594002" cy="495520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1400" dirty="0" smtClean="0"/>
              <a:t>A presentation on </a:t>
            </a:r>
            <a:r>
              <a:rPr lang="en-US" sz="1400" dirty="0"/>
              <a:t>the findings and recommendations of the </a:t>
            </a:r>
            <a:r>
              <a:rPr lang="en-US" sz="1400" dirty="0" smtClean="0"/>
              <a:t>Programme Review </a:t>
            </a:r>
            <a:r>
              <a:rPr lang="en-US" sz="1400" dirty="0"/>
              <a:t>should be </a:t>
            </a:r>
            <a:r>
              <a:rPr lang="en-US" sz="1400" dirty="0" smtClean="0"/>
              <a:t>planned by the Programme Review Committee. The presentation </a:t>
            </a:r>
            <a:r>
              <a:rPr lang="en-US" sz="1400" dirty="0"/>
              <a:t>should </a:t>
            </a:r>
            <a:r>
              <a:rPr lang="en-US" sz="1400" dirty="0" smtClean="0"/>
              <a:t>occur at the end or soon after the Workshop. </a:t>
            </a:r>
          </a:p>
          <a:p>
            <a:endParaRPr lang="en-US" sz="1400" dirty="0"/>
          </a:p>
          <a:p>
            <a:r>
              <a:rPr lang="en-US" sz="1400" dirty="0" smtClean="0"/>
              <a:t>This </a:t>
            </a:r>
            <a:r>
              <a:rPr lang="en-US" sz="1400" dirty="0"/>
              <a:t>meeting should bring together MoH representatives</a:t>
            </a:r>
            <a:r>
              <a:rPr lang="en-US" sz="1400" dirty="0" smtClean="0"/>
              <a:t>, </a:t>
            </a:r>
            <a:r>
              <a:rPr lang="en-US" sz="1400" dirty="0"/>
              <a:t>partners and other RMNCAH </a:t>
            </a:r>
            <a:r>
              <a:rPr lang="en-US" sz="1400" dirty="0" smtClean="0"/>
              <a:t>stakeholders.</a:t>
            </a:r>
          </a:p>
          <a:p>
            <a:endParaRPr lang="en-US" sz="1400" dirty="0"/>
          </a:p>
          <a:p>
            <a:pPr marL="285750" indent="-285750">
              <a:buFont typeface="Wingdings" panose="05000000000000000000" pitchFamily="2" charset="2"/>
              <a:buChar char="§"/>
            </a:pPr>
            <a:r>
              <a:rPr lang="en-ZW" sz="1400" dirty="0" smtClean="0"/>
              <a:t>Ministry </a:t>
            </a:r>
            <a:r>
              <a:rPr lang="en-ZW" sz="1400" dirty="0"/>
              <a:t>of Health Senior Management should be debriefed before all other stakeholder groups so as to gain consensus on what will be shared </a:t>
            </a:r>
            <a:r>
              <a:rPr lang="en-ZW" sz="1400" dirty="0" smtClean="0"/>
              <a:t>with a wider group of stakeholders</a:t>
            </a:r>
          </a:p>
          <a:p>
            <a:pPr marL="285750" indent="-285750">
              <a:buFont typeface="Wingdings" panose="05000000000000000000" pitchFamily="2" charset="2"/>
              <a:buChar char="§"/>
            </a:pPr>
            <a:r>
              <a:rPr lang="en-ZW" sz="1400" dirty="0" smtClean="0"/>
              <a:t>Programme </a:t>
            </a:r>
            <a:r>
              <a:rPr lang="en-ZW" sz="1400" dirty="0"/>
              <a:t>Review Committee spearheaded by the multi-stakeholder team will prepare a summary in the form of a power point for debriefing each of the stakeholder groups. </a:t>
            </a:r>
            <a:endParaRPr lang="en-ZW" sz="1400" dirty="0" smtClean="0"/>
          </a:p>
          <a:p>
            <a:pPr marL="285750" indent="-285750">
              <a:buFont typeface="Wingdings" panose="05000000000000000000" pitchFamily="2" charset="2"/>
              <a:buChar char="§"/>
            </a:pPr>
            <a:r>
              <a:rPr lang="en-US" sz="1400" dirty="0" smtClean="0"/>
              <a:t>The </a:t>
            </a:r>
            <a:r>
              <a:rPr lang="en-US" sz="1400" dirty="0"/>
              <a:t>Coordinator and members of the Committee may make the presentations. </a:t>
            </a:r>
            <a:endParaRPr lang="en-US" sz="1400" dirty="0" smtClean="0"/>
          </a:p>
          <a:p>
            <a:pPr marL="285750" indent="-285750">
              <a:buFont typeface="Wingdings" panose="05000000000000000000" pitchFamily="2" charset="2"/>
              <a:buChar char="§"/>
            </a:pPr>
            <a:r>
              <a:rPr lang="en-US" sz="1400" dirty="0" smtClean="0"/>
              <a:t>The </a:t>
            </a:r>
            <a:r>
              <a:rPr lang="en-US" sz="1400" dirty="0"/>
              <a:t>Director(s) of the RMNCAH Programme(s) may also have a role, such as to explain the need for the review. </a:t>
            </a:r>
          </a:p>
          <a:p>
            <a:endParaRPr lang="en-US" sz="1400" dirty="0"/>
          </a:p>
          <a:p>
            <a:r>
              <a:rPr lang="en-US" sz="1400" dirty="0"/>
              <a:t>Next steps to be taken to incorporate steps of the plan of action into work plans and to implement the recommendations should be highlighted in the presentation</a:t>
            </a:r>
            <a:r>
              <a:rPr lang="en-US" sz="1400" dirty="0" smtClean="0"/>
              <a:t>. </a:t>
            </a:r>
            <a:r>
              <a:rPr lang="en-US" sz="1400" dirty="0"/>
              <a:t>It is helpful if the attendees, such as representatives from MOH, other ministries or partners, will make a statement of endorsement of the recommendations.  </a:t>
            </a:r>
          </a:p>
        </p:txBody>
      </p:sp>
    </p:spTree>
    <p:extLst>
      <p:ext uri="{BB962C8B-B14F-4D97-AF65-F5344CB8AC3E}">
        <p14:creationId xmlns:p14="http://schemas.microsoft.com/office/powerpoint/2010/main" val="6489828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Object 53" hidden="1"/>
          <p:cNvGraphicFramePr>
            <a:graphicFrameLocks noChangeAspect="1"/>
          </p:cNvGraphicFramePr>
          <p:nvPr>
            <p:custDataLst>
              <p:tags r:id="rId2"/>
            </p:custDataLst>
            <p:extLst/>
          </p:nvPr>
        </p:nvGraphicFramePr>
        <p:xfrm>
          <a:off x="263770" y="351942"/>
          <a:ext cx="149514" cy="149514"/>
        </p:xfrm>
        <a:graphic>
          <a:graphicData uri="http://schemas.openxmlformats.org/presentationml/2006/ole">
            <mc:AlternateContent xmlns:mc="http://schemas.openxmlformats.org/markup-compatibility/2006">
              <mc:Choice xmlns:v="urn:schemas-microsoft-com:vml" Requires="v">
                <p:oleObj spid="_x0000_s30893" name="think-cell Slide" r:id="rId7" imgW="270" imgH="270" progId="TCLayout.ActiveDocument.1">
                  <p:embed/>
                </p:oleObj>
              </mc:Choice>
              <mc:Fallback>
                <p:oleObj name="think-cell Slide" r:id="rId7" imgW="270" imgH="270" progId="TCLayout.ActiveDocument.1">
                  <p:embed/>
                  <p:pic>
                    <p:nvPicPr>
                      <p:cNvPr id="0" name=""/>
                      <p:cNvPicPr/>
                      <p:nvPr/>
                    </p:nvPicPr>
                    <p:blipFill>
                      <a:blip r:embed="rId8"/>
                      <a:stretch>
                        <a:fillRect/>
                      </a:stretch>
                    </p:blipFill>
                    <p:spPr>
                      <a:xfrm>
                        <a:off x="263770" y="351942"/>
                        <a:ext cx="149514" cy="149514"/>
                      </a:xfrm>
                      <a:prstGeom prst="rect">
                        <a:avLst/>
                      </a:prstGeom>
                    </p:spPr>
                  </p:pic>
                </p:oleObj>
              </mc:Fallback>
            </mc:AlternateContent>
          </a:graphicData>
        </a:graphic>
      </p:graphicFrame>
      <p:sp>
        <p:nvSpPr>
          <p:cNvPr id="5" name="Title 1"/>
          <p:cNvSpPr txBox="1">
            <a:spLocks/>
          </p:cNvSpPr>
          <p:nvPr>
            <p:custDataLst>
              <p:tags r:id="rId3"/>
            </p:custDataLst>
          </p:nvPr>
        </p:nvSpPr>
        <p:spPr bwMode="auto">
          <a:xfrm>
            <a:off x="344738" y="492846"/>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5.2 Documenting the findings and recommendations </a:t>
            </a:r>
            <a:endParaRPr lang="en-US" sz="1800"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96BF1FCE-B2FD-460C-9ACE-C3448976CBCC}" type="slidenum">
              <a:rPr lang="en-US" smtClean="0"/>
              <a:t>15</a:t>
            </a:fld>
            <a:endParaRPr lang="en-US"/>
          </a:p>
        </p:txBody>
      </p:sp>
      <p:sp>
        <p:nvSpPr>
          <p:cNvPr id="10" name="Rectangle 10"/>
          <p:cNvSpPr txBox="1"/>
          <p:nvPr>
            <p:custDataLst>
              <p:tags r:id="rId4"/>
            </p:custDataLst>
          </p:nvPr>
        </p:nvSpPr>
        <p:spPr>
          <a:xfrm>
            <a:off x="594223" y="950284"/>
            <a:ext cx="5460230" cy="323165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1400" dirty="0" smtClean="0"/>
              <a:t>Soon after the presentation, the Programme Review Committee, workshop facilitators</a:t>
            </a:r>
            <a:r>
              <a:rPr lang="en-US" sz="1400" dirty="0"/>
              <a:t> </a:t>
            </a:r>
            <a:r>
              <a:rPr lang="en-US" sz="1400" dirty="0" smtClean="0"/>
              <a:t>(plus </a:t>
            </a:r>
            <a:r>
              <a:rPr lang="en-US" sz="1400" dirty="0"/>
              <a:t>perhaps a few key programme staff, partners or stakeholders who they have identified and invited during the review) </a:t>
            </a:r>
            <a:r>
              <a:rPr lang="en-US" sz="1400" dirty="0" smtClean="0"/>
              <a:t>should work together to document the analytical findings and recommendations of the review into a Programme Review report. </a:t>
            </a:r>
          </a:p>
          <a:p>
            <a:endParaRPr lang="en-US" sz="1400" dirty="0"/>
          </a:p>
          <a:p>
            <a:r>
              <a:rPr lang="en-US" sz="1400" dirty="0" smtClean="0"/>
              <a:t>The report can be drafted as an Aide Memoir that documents the key findings and actions discussed and endorsed by the MoH and RMNCAH stakeholders. Presentation </a:t>
            </a:r>
            <a:r>
              <a:rPr lang="en-ZW" sz="1400" dirty="0" smtClean="0"/>
              <a:t>of the Aide Memoire can take place during the workshop or in smaller meetings afterwards. The purpose of the discussion is to ensure that there is consensus and buy-in for the suggested recommendations by all RMNCAH stakeholders</a:t>
            </a:r>
            <a:r>
              <a:rPr lang="en-US" sz="1400" dirty="0" smtClean="0"/>
              <a:t>. </a:t>
            </a:r>
            <a:r>
              <a:rPr lang="en-ZW" sz="1400" dirty="0" smtClean="0"/>
              <a:t>The Aide Memoire should include specific timelines for reviewing and documenting implementation of the recommendations which will be shared with all stakeholders</a:t>
            </a:r>
            <a:r>
              <a:rPr lang="en-US" sz="1400" dirty="0" smtClean="0"/>
              <a:t>.  </a:t>
            </a:r>
          </a:p>
          <a:p>
            <a:endParaRPr lang="en-US" sz="1400" dirty="0" smtClean="0"/>
          </a:p>
        </p:txBody>
      </p:sp>
      <p:grpSp>
        <p:nvGrpSpPr>
          <p:cNvPr id="14" name="Group 13"/>
          <p:cNvGrpSpPr/>
          <p:nvPr/>
        </p:nvGrpSpPr>
        <p:grpSpPr>
          <a:xfrm>
            <a:off x="594223" y="4570768"/>
            <a:ext cx="5460230" cy="3413110"/>
            <a:chOff x="484566" y="3046685"/>
            <a:chExt cx="5919913" cy="8160763"/>
          </a:xfrm>
        </p:grpSpPr>
        <p:sp>
          <p:nvSpPr>
            <p:cNvPr id="15" name="TextBox 6"/>
            <p:cNvSpPr txBox="1">
              <a:spLocks/>
            </p:cNvSpPr>
            <p:nvPr>
              <p:custDataLst>
                <p:tags r:id="rId5"/>
              </p:custDataLst>
            </p:nvPr>
          </p:nvSpPr>
          <p:spPr>
            <a:xfrm>
              <a:off x="484566" y="3046685"/>
              <a:ext cx="5919913" cy="8160763"/>
            </a:xfrm>
            <a:prstGeom prst="rect">
              <a:avLst/>
            </a:prstGeom>
            <a:solidFill>
              <a:schemeClr val="bg2"/>
            </a:solidFill>
            <a:ln w="19050">
              <a:solidFill>
                <a:schemeClr val="accent1"/>
              </a:solidFill>
              <a:miter lim="800000"/>
              <a:headEnd/>
              <a:tailEnd/>
            </a:ln>
            <a:effectLst>
              <a:outerShdw blurRad="50800" dist="38100" dir="2700000" algn="tl" rotWithShape="0">
                <a:prstClr val="black">
                  <a:alpha val="40000"/>
                </a:prstClr>
              </a:outerShdw>
            </a:effectLst>
          </p:spPr>
          <p:txBody>
            <a:bodyPr wrap="none" anchor="ctr"/>
            <a:lstStyle>
              <a:defPPr>
                <a:defRPr lang="en-US"/>
              </a:defPPr>
            </a:lstStyle>
            <a:p>
              <a:endParaRPr lang="en-US" sz="1378" dirty="0"/>
            </a:p>
          </p:txBody>
        </p:sp>
        <p:sp>
          <p:nvSpPr>
            <p:cNvPr id="16" name="Rectangle 7"/>
            <p:cNvSpPr txBox="1"/>
            <p:nvPr/>
          </p:nvSpPr>
          <p:spPr>
            <a:xfrm>
              <a:off x="675582" y="3378599"/>
              <a:ext cx="5537880" cy="7496934"/>
            </a:xfrm>
            <a:prstGeom prst="rect">
              <a:avLst/>
            </a:prstGeom>
          </p:spPr>
          <p:txBody>
            <a:bodyPr vert="horz" wrap="square" lIns="0" tIns="0" rIns="0" bIns="0"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pPr marL="1190" lvl="1" indent="0">
                <a:spcBef>
                  <a:spcPct val="50000"/>
                </a:spcBef>
              </a:pPr>
              <a:r>
                <a:rPr lang="en-US" sz="1400" b="1" dirty="0" smtClean="0"/>
                <a:t>Dissemination of Final Report by Ministry of Health</a:t>
              </a:r>
            </a:p>
            <a:p>
              <a:pPr marL="1190" lvl="1" indent="0">
                <a:spcBef>
                  <a:spcPct val="50000"/>
                </a:spcBef>
              </a:pPr>
              <a:endParaRPr lang="en-US" sz="1450" b="1" dirty="0" smtClean="0"/>
            </a:p>
            <a:p>
              <a:r>
                <a:rPr lang="en-US" sz="1400" dirty="0"/>
                <a:t>The Ministry of Health will meet to develop a plan of action, based on the recommendations from the workshop that will be included in the report. The plan should include actions to be taken, which are concrete, specific, realistic, time bound and achievable, grouped and sequenced in a logical and feasible plan. </a:t>
              </a:r>
            </a:p>
            <a:p>
              <a:endParaRPr lang="en-US" sz="1400" dirty="0"/>
            </a:p>
            <a:p>
              <a:r>
                <a:rPr lang="en-US" sz="1400" dirty="0"/>
                <a:t>When the report is complete, </a:t>
              </a:r>
              <a:r>
                <a:rPr lang="en-US" sz="1400" dirty="0" smtClean="0"/>
                <a:t>the MoH should distribute </a:t>
              </a:r>
              <a:r>
                <a:rPr lang="en-US" sz="1400" dirty="0"/>
                <a:t>it to key individuals in the RMNCAH Programme(s) and related programmes and others involved in some way with the review or implementation of the recommendations from other ministries, partners and other </a:t>
              </a:r>
              <a:r>
                <a:rPr lang="en-US" sz="1400" dirty="0" smtClean="0"/>
                <a:t>stakeholders, including civil society. </a:t>
              </a:r>
              <a:r>
                <a:rPr lang="en-ZW" sz="1400" dirty="0"/>
                <a:t>If possible, a media event </a:t>
              </a:r>
              <a:r>
                <a:rPr lang="en-ZW" sz="1400" dirty="0" smtClean="0"/>
                <a:t>could be </a:t>
              </a:r>
              <a:r>
                <a:rPr lang="en-ZW" sz="1400" dirty="0"/>
                <a:t>planned as part of the dissemination of results.</a:t>
              </a:r>
              <a:endParaRPr lang="en-US" sz="1400" dirty="0"/>
            </a:p>
          </p:txBody>
        </p:sp>
      </p:grpSp>
    </p:spTree>
    <p:extLst>
      <p:ext uri="{BB962C8B-B14F-4D97-AF65-F5344CB8AC3E}">
        <p14:creationId xmlns:p14="http://schemas.microsoft.com/office/powerpoint/2010/main" val="28984205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Object 53" hidden="1"/>
          <p:cNvGraphicFramePr>
            <a:graphicFrameLocks noChangeAspect="1"/>
          </p:cNvGraphicFramePr>
          <p:nvPr>
            <p:custDataLst>
              <p:tags r:id="rId2"/>
            </p:custDataLst>
            <p:extLst/>
          </p:nvPr>
        </p:nvGraphicFramePr>
        <p:xfrm>
          <a:off x="263770" y="351942"/>
          <a:ext cx="149514" cy="149514"/>
        </p:xfrm>
        <a:graphic>
          <a:graphicData uri="http://schemas.openxmlformats.org/presentationml/2006/ole">
            <mc:AlternateContent xmlns:mc="http://schemas.openxmlformats.org/markup-compatibility/2006">
              <mc:Choice xmlns:v="urn:schemas-microsoft-com:vml" Requires="v">
                <p:oleObj spid="_x0000_s31920" name="think-cell Slide" r:id="rId7" imgW="270" imgH="270" progId="TCLayout.ActiveDocument.1">
                  <p:embed/>
                </p:oleObj>
              </mc:Choice>
              <mc:Fallback>
                <p:oleObj name="think-cell Slide" r:id="rId7" imgW="270" imgH="270" progId="TCLayout.ActiveDocument.1">
                  <p:embed/>
                  <p:pic>
                    <p:nvPicPr>
                      <p:cNvPr id="0" name=""/>
                      <p:cNvPicPr/>
                      <p:nvPr/>
                    </p:nvPicPr>
                    <p:blipFill>
                      <a:blip r:embed="rId8"/>
                      <a:stretch>
                        <a:fillRect/>
                      </a:stretch>
                    </p:blipFill>
                    <p:spPr>
                      <a:xfrm>
                        <a:off x="263770" y="351942"/>
                        <a:ext cx="149514" cy="149514"/>
                      </a:xfrm>
                      <a:prstGeom prst="rect">
                        <a:avLst/>
                      </a:prstGeom>
                    </p:spPr>
                  </p:pic>
                </p:oleObj>
              </mc:Fallback>
            </mc:AlternateContent>
          </a:graphicData>
        </a:graphic>
      </p:graphicFrame>
      <p:sp>
        <p:nvSpPr>
          <p:cNvPr id="5" name="Title 1"/>
          <p:cNvSpPr txBox="1">
            <a:spLocks/>
          </p:cNvSpPr>
          <p:nvPr>
            <p:custDataLst>
              <p:tags r:id="rId3"/>
            </p:custDataLst>
          </p:nvPr>
        </p:nvSpPr>
        <p:spPr bwMode="auto">
          <a:xfrm>
            <a:off x="344738" y="492846"/>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marL="244725" lvl="2">
              <a:buClr>
                <a:srgbClr val="002960"/>
              </a:buClr>
            </a:pP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5.3 </a:t>
            </a:r>
            <a:r>
              <a:rPr lang="en-US" sz="1800" dirty="0" smtClean="0">
                <a:solidFill>
                  <a:schemeClr val="tx1"/>
                </a:solidFill>
                <a:latin typeface="Tahoma" panose="020B0604030504040204" pitchFamily="34" charset="0"/>
                <a:ea typeface="Tahoma" panose="020B0604030504040204" pitchFamily="34" charset="0"/>
                <a:cs typeface="Tahoma" panose="020B0604030504040204" pitchFamily="34" charset="0"/>
              </a:rPr>
              <a:t>Use </a:t>
            </a:r>
            <a:r>
              <a:rPr lang="en-US" sz="1800" dirty="0">
                <a:solidFill>
                  <a:schemeClr val="tx1"/>
                </a:solidFill>
                <a:latin typeface="Tahoma" panose="020B0604030504040204" pitchFamily="34" charset="0"/>
                <a:ea typeface="Tahoma" panose="020B0604030504040204" pitchFamily="34" charset="0"/>
                <a:cs typeface="Tahoma" panose="020B0604030504040204" pitchFamily="34" charset="0"/>
              </a:rPr>
              <a:t>of findings and </a:t>
            </a:r>
            <a:r>
              <a:rPr lang="en-US" sz="1800" dirty="0" smtClean="0">
                <a:solidFill>
                  <a:schemeClr val="tx1"/>
                </a:solidFill>
                <a:latin typeface="Tahoma" panose="020B0604030504040204" pitchFamily="34" charset="0"/>
                <a:ea typeface="Tahoma" panose="020B0604030504040204" pitchFamily="34" charset="0"/>
                <a:cs typeface="Tahoma" panose="020B0604030504040204" pitchFamily="34" charset="0"/>
              </a:rPr>
              <a:t>recommendations</a:t>
            </a:r>
            <a:endParaRPr lang="en-US" sz="18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96BF1FCE-B2FD-460C-9ACE-C3448976CBCC}" type="slidenum">
              <a:rPr lang="en-US" smtClean="0"/>
              <a:t>16</a:t>
            </a:fld>
            <a:endParaRPr lang="en-US"/>
          </a:p>
        </p:txBody>
      </p:sp>
      <p:sp>
        <p:nvSpPr>
          <p:cNvPr id="9" name="Rectangle 10"/>
          <p:cNvSpPr txBox="1"/>
          <p:nvPr>
            <p:custDataLst>
              <p:tags r:id="rId4"/>
            </p:custDataLst>
          </p:nvPr>
        </p:nvSpPr>
        <p:spPr>
          <a:xfrm>
            <a:off x="524967" y="957831"/>
            <a:ext cx="5727774" cy="86177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1400" dirty="0" smtClean="0"/>
              <a:t>The purpose of </a:t>
            </a:r>
            <a:r>
              <a:rPr lang="en-US" sz="1400" dirty="0"/>
              <a:t>the RMNCAH Programme Review is to assess progress towards the goals and objectives of the RMNCAH </a:t>
            </a:r>
            <a:r>
              <a:rPr lang="en-US" sz="1400" dirty="0" smtClean="0"/>
              <a:t>programmes</a:t>
            </a:r>
            <a:r>
              <a:rPr lang="en-US" sz="1400" dirty="0"/>
              <a:t> </a:t>
            </a:r>
            <a:r>
              <a:rPr lang="en-US" sz="1400" dirty="0" smtClean="0"/>
              <a:t>and improve performance of the programmes. The findings and recommendations should lead to clear actions for follow-up and can be used in several ways.</a:t>
            </a:r>
            <a:endParaRPr lang="en-US" sz="1400" i="1" dirty="0"/>
          </a:p>
        </p:txBody>
      </p:sp>
      <p:grpSp>
        <p:nvGrpSpPr>
          <p:cNvPr id="6" name="Group 5"/>
          <p:cNvGrpSpPr/>
          <p:nvPr/>
        </p:nvGrpSpPr>
        <p:grpSpPr>
          <a:xfrm>
            <a:off x="523703" y="2692957"/>
            <a:ext cx="5675138" cy="499088"/>
            <a:chOff x="513084" y="3349759"/>
            <a:chExt cx="5675138" cy="499088"/>
          </a:xfrm>
        </p:grpSpPr>
        <p:sp>
          <p:nvSpPr>
            <p:cNvPr id="16" name="Rectangle 22"/>
            <p:cNvSpPr txBox="1">
              <a:spLocks/>
            </p:cNvSpPr>
            <p:nvPr/>
          </p:nvSpPr>
          <p:spPr>
            <a:xfrm>
              <a:off x="1417297" y="3359617"/>
              <a:ext cx="1422532" cy="478395"/>
            </a:xfrm>
            <a:prstGeom prst="rect">
              <a:avLst/>
            </a:prstGeom>
            <a:solidFill>
              <a:sysClr val="window" lastClr="FFFFFF"/>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1200" b="1" kern="0" dirty="0" smtClean="0">
                  <a:solidFill>
                    <a:prstClr val="black"/>
                  </a:solidFill>
                </a:rPr>
                <a:t>Purpose of review</a:t>
              </a:r>
              <a:r>
                <a:rPr lang="en-US" sz="1200" b="1" kern="0" dirty="0">
                  <a:solidFill>
                    <a:prstClr val="black"/>
                  </a:solidFill>
                </a:rPr>
                <a:t> </a:t>
              </a:r>
              <a:r>
                <a:rPr lang="en-US" sz="1200" b="1" kern="0" dirty="0" smtClean="0">
                  <a:solidFill>
                    <a:prstClr val="black"/>
                  </a:solidFill>
                </a:rPr>
                <a:t>type</a:t>
              </a:r>
            </a:p>
          </p:txBody>
        </p:sp>
        <p:sp>
          <p:nvSpPr>
            <p:cNvPr id="19" name="Rectangle 22"/>
            <p:cNvSpPr txBox="1">
              <a:spLocks/>
            </p:cNvSpPr>
            <p:nvPr/>
          </p:nvSpPr>
          <p:spPr>
            <a:xfrm>
              <a:off x="513084" y="3349759"/>
              <a:ext cx="806575" cy="478395"/>
            </a:xfrm>
            <a:prstGeom prst="rect">
              <a:avLst/>
            </a:prstGeom>
            <a:solidFill>
              <a:sysClr val="window" lastClr="FFFFFF"/>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1200" b="1" kern="0" dirty="0" smtClean="0">
                  <a:solidFill>
                    <a:prstClr val="black"/>
                  </a:solidFill>
                </a:rPr>
                <a:t>Review type</a:t>
              </a:r>
              <a:endParaRPr lang="en-US" sz="1200" b="1" kern="0" dirty="0">
                <a:solidFill>
                  <a:prstClr val="black"/>
                </a:solidFill>
              </a:endParaRPr>
            </a:p>
          </p:txBody>
        </p:sp>
        <p:sp>
          <p:nvSpPr>
            <p:cNvPr id="27" name="Rectangle 22"/>
            <p:cNvSpPr txBox="1">
              <a:spLocks/>
            </p:cNvSpPr>
            <p:nvPr/>
          </p:nvSpPr>
          <p:spPr>
            <a:xfrm>
              <a:off x="3960570" y="3370452"/>
              <a:ext cx="2227652" cy="478395"/>
            </a:xfrm>
            <a:prstGeom prst="rect">
              <a:avLst/>
            </a:prstGeom>
            <a:solidFill>
              <a:sysClr val="window" lastClr="FFFFFF"/>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1200" b="1" kern="0" dirty="0" smtClean="0">
                  <a:solidFill>
                    <a:prstClr val="black"/>
                  </a:solidFill>
                </a:rPr>
                <a:t>Role of RMNCAH programme review</a:t>
              </a:r>
            </a:p>
          </p:txBody>
        </p:sp>
        <p:sp>
          <p:nvSpPr>
            <p:cNvPr id="30" name="Rectangle 22"/>
            <p:cNvSpPr txBox="1">
              <a:spLocks/>
            </p:cNvSpPr>
            <p:nvPr/>
          </p:nvSpPr>
          <p:spPr>
            <a:xfrm>
              <a:off x="2963744" y="3359617"/>
              <a:ext cx="808605" cy="478395"/>
            </a:xfrm>
            <a:prstGeom prst="rect">
              <a:avLst/>
            </a:prstGeom>
            <a:solidFill>
              <a:sysClr val="window" lastClr="FFFFFF"/>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1200" b="1" kern="0" dirty="0" smtClean="0">
                  <a:solidFill>
                    <a:prstClr val="black"/>
                  </a:solidFill>
                </a:rPr>
                <a:t>Timing of activity</a:t>
              </a:r>
              <a:endParaRPr lang="en-US" sz="1200" b="1" kern="0" dirty="0">
                <a:solidFill>
                  <a:prstClr val="black"/>
                </a:solidFill>
              </a:endParaRPr>
            </a:p>
          </p:txBody>
        </p:sp>
      </p:grpSp>
      <p:grpSp>
        <p:nvGrpSpPr>
          <p:cNvPr id="4" name="Group 3"/>
          <p:cNvGrpSpPr/>
          <p:nvPr/>
        </p:nvGrpSpPr>
        <p:grpSpPr>
          <a:xfrm>
            <a:off x="507057" y="4757657"/>
            <a:ext cx="5677231" cy="1256896"/>
            <a:chOff x="527820" y="3871071"/>
            <a:chExt cx="5677231" cy="1256896"/>
          </a:xfrm>
        </p:grpSpPr>
        <p:sp>
          <p:nvSpPr>
            <p:cNvPr id="17" name="Rectangle 22"/>
            <p:cNvSpPr txBox="1">
              <a:spLocks/>
            </p:cNvSpPr>
            <p:nvPr/>
          </p:nvSpPr>
          <p:spPr>
            <a:xfrm>
              <a:off x="527820" y="3871071"/>
              <a:ext cx="795956" cy="1242450"/>
            </a:xfrm>
            <a:prstGeom prst="rect">
              <a:avLst/>
            </a:prstGeom>
            <a:solidFill>
              <a:schemeClr val="accent5">
                <a:lumMod val="20000"/>
                <a:lumOff val="80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endParaRPr lang="en-US" sz="1050" b="1" kern="0" dirty="0" smtClean="0">
                <a:solidFill>
                  <a:prstClr val="black"/>
                </a:solidFill>
              </a:endParaRPr>
            </a:p>
            <a:p>
              <a:pPr marL="1190" lvl="1" indent="0">
                <a:spcBef>
                  <a:spcPct val="10000"/>
                </a:spcBef>
                <a:buClr>
                  <a:srgbClr val="39302A"/>
                </a:buClr>
                <a:buNone/>
                <a:defRPr/>
              </a:pPr>
              <a:endParaRPr lang="en-US" sz="1050" b="1" kern="0" dirty="0" smtClean="0">
                <a:solidFill>
                  <a:prstClr val="black"/>
                </a:solidFill>
              </a:endParaRPr>
            </a:p>
            <a:p>
              <a:pPr marL="1190" lvl="1" indent="0">
                <a:spcBef>
                  <a:spcPct val="10000"/>
                </a:spcBef>
                <a:buClr>
                  <a:srgbClr val="39302A"/>
                </a:buClr>
                <a:buNone/>
                <a:defRPr/>
              </a:pPr>
              <a:r>
                <a:rPr lang="en-US" sz="1200" b="1" kern="0" dirty="0" smtClean="0">
                  <a:solidFill>
                    <a:prstClr val="black"/>
                  </a:solidFill>
                </a:rPr>
                <a:t>Mid-term review</a:t>
              </a:r>
            </a:p>
            <a:p>
              <a:pPr marL="1190" lvl="1" indent="0">
                <a:spcBef>
                  <a:spcPct val="10000"/>
                </a:spcBef>
                <a:buClr>
                  <a:srgbClr val="39302A"/>
                </a:buClr>
                <a:buNone/>
                <a:defRPr/>
              </a:pPr>
              <a:endParaRPr lang="en-US" sz="1200" kern="0" dirty="0" smtClean="0">
                <a:solidFill>
                  <a:prstClr val="black"/>
                </a:solidFill>
              </a:endParaRPr>
            </a:p>
            <a:p>
              <a:pPr marL="1190" lvl="1" indent="0">
                <a:spcBef>
                  <a:spcPct val="10000"/>
                </a:spcBef>
                <a:buClr>
                  <a:srgbClr val="39302A"/>
                </a:buClr>
                <a:buNone/>
                <a:defRPr/>
              </a:pPr>
              <a:endParaRPr lang="en-US" sz="1200" kern="0" dirty="0">
                <a:solidFill>
                  <a:prstClr val="black"/>
                </a:solidFill>
              </a:endParaRPr>
            </a:p>
          </p:txBody>
        </p:sp>
        <p:sp>
          <p:nvSpPr>
            <p:cNvPr id="28" name="Rectangle 22"/>
            <p:cNvSpPr txBox="1">
              <a:spLocks/>
            </p:cNvSpPr>
            <p:nvPr/>
          </p:nvSpPr>
          <p:spPr>
            <a:xfrm>
              <a:off x="1427222" y="3871071"/>
              <a:ext cx="1396254" cy="1217058"/>
            </a:xfrm>
            <a:prstGeom prst="rect">
              <a:avLst/>
            </a:prstGeom>
            <a:solidFill>
              <a:schemeClr val="accent5">
                <a:lumMod val="20000"/>
                <a:lumOff val="80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1200" kern="0" dirty="0" smtClean="0">
                  <a:solidFill>
                    <a:prstClr val="black"/>
                  </a:solidFill>
                </a:rPr>
                <a:t>Review progress towards meeting objectives of programme(s) and re-programme if necessary</a:t>
              </a:r>
              <a:endParaRPr lang="en-US" sz="1200" kern="0" dirty="0">
                <a:solidFill>
                  <a:prstClr val="black"/>
                </a:solidFill>
              </a:endParaRPr>
            </a:p>
          </p:txBody>
        </p:sp>
        <p:sp>
          <p:nvSpPr>
            <p:cNvPr id="31" name="Rectangle 22"/>
            <p:cNvSpPr txBox="1">
              <a:spLocks/>
            </p:cNvSpPr>
            <p:nvPr/>
          </p:nvSpPr>
          <p:spPr>
            <a:xfrm>
              <a:off x="2988237" y="3873975"/>
              <a:ext cx="842487" cy="1253992"/>
            </a:xfrm>
            <a:prstGeom prst="rect">
              <a:avLst/>
            </a:prstGeom>
            <a:solidFill>
              <a:schemeClr val="accent5">
                <a:lumMod val="20000"/>
                <a:lumOff val="80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endParaRPr lang="en-US" sz="1200" kern="0" dirty="0" smtClean="0">
                <a:solidFill>
                  <a:prstClr val="black"/>
                </a:solidFill>
              </a:endParaRPr>
            </a:p>
            <a:p>
              <a:pPr marL="1190" lvl="1" indent="0">
                <a:spcBef>
                  <a:spcPct val="10000"/>
                </a:spcBef>
                <a:buClr>
                  <a:srgbClr val="39302A"/>
                </a:buClr>
                <a:buNone/>
                <a:defRPr/>
              </a:pPr>
              <a:r>
                <a:rPr lang="en-US" sz="1200" kern="0" dirty="0" smtClean="0">
                  <a:solidFill>
                    <a:prstClr val="black"/>
                  </a:solidFill>
                </a:rPr>
                <a:t>Mid-point of programme cycle</a:t>
              </a:r>
            </a:p>
            <a:p>
              <a:pPr marL="1190" lvl="1" indent="0">
                <a:spcBef>
                  <a:spcPct val="10000"/>
                </a:spcBef>
                <a:buClr>
                  <a:srgbClr val="39302A"/>
                </a:buClr>
                <a:buNone/>
                <a:defRPr/>
              </a:pPr>
              <a:endParaRPr lang="en-US" sz="1200" kern="0" dirty="0" smtClean="0">
                <a:solidFill>
                  <a:prstClr val="black"/>
                </a:solidFill>
              </a:endParaRPr>
            </a:p>
          </p:txBody>
        </p:sp>
        <p:sp>
          <p:nvSpPr>
            <p:cNvPr id="32" name="Rectangle 22"/>
            <p:cNvSpPr txBox="1">
              <a:spLocks/>
            </p:cNvSpPr>
            <p:nvPr/>
          </p:nvSpPr>
          <p:spPr>
            <a:xfrm>
              <a:off x="3977399" y="3871071"/>
              <a:ext cx="2227652" cy="1217058"/>
            </a:xfrm>
            <a:prstGeom prst="rect">
              <a:avLst/>
            </a:prstGeom>
            <a:solidFill>
              <a:schemeClr val="accent5">
                <a:lumMod val="20000"/>
                <a:lumOff val="80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1200" kern="0" dirty="0" smtClean="0">
                  <a:solidFill>
                    <a:prstClr val="black"/>
                  </a:solidFill>
                </a:rPr>
                <a:t>Assess whether programme(s) are on track to achieve objectives through outputs and outcomes; re-direct programming or re-allocate resources where necessary</a:t>
              </a:r>
            </a:p>
          </p:txBody>
        </p:sp>
      </p:grpSp>
      <p:grpSp>
        <p:nvGrpSpPr>
          <p:cNvPr id="3" name="Group 2"/>
          <p:cNvGrpSpPr/>
          <p:nvPr/>
        </p:nvGrpSpPr>
        <p:grpSpPr>
          <a:xfrm>
            <a:off x="507057" y="6176151"/>
            <a:ext cx="5684823" cy="1261923"/>
            <a:chOff x="525753" y="4924715"/>
            <a:chExt cx="5684823" cy="1261923"/>
          </a:xfrm>
        </p:grpSpPr>
        <p:sp>
          <p:nvSpPr>
            <p:cNvPr id="18" name="Rectangle 22"/>
            <p:cNvSpPr txBox="1">
              <a:spLocks/>
            </p:cNvSpPr>
            <p:nvPr/>
          </p:nvSpPr>
          <p:spPr>
            <a:xfrm>
              <a:off x="525753" y="4937410"/>
              <a:ext cx="795956" cy="1191667"/>
            </a:xfrm>
            <a:prstGeom prst="rect">
              <a:avLst/>
            </a:prstGeom>
            <a:solidFill>
              <a:schemeClr val="accent5">
                <a:lumMod val="40000"/>
                <a:lumOff val="60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endParaRPr lang="en-US" sz="1050" b="1" kern="0" dirty="0" smtClean="0">
                <a:solidFill>
                  <a:prstClr val="black"/>
                </a:solidFill>
              </a:endParaRPr>
            </a:p>
            <a:p>
              <a:pPr marL="1190" lvl="1" indent="0">
                <a:spcBef>
                  <a:spcPct val="10000"/>
                </a:spcBef>
                <a:buClr>
                  <a:srgbClr val="39302A"/>
                </a:buClr>
                <a:buNone/>
                <a:defRPr/>
              </a:pPr>
              <a:endParaRPr lang="en-US" sz="1050" b="1" kern="0" dirty="0" smtClean="0">
                <a:solidFill>
                  <a:prstClr val="black"/>
                </a:solidFill>
              </a:endParaRPr>
            </a:p>
            <a:p>
              <a:pPr marL="1190" lvl="1" indent="0">
                <a:spcBef>
                  <a:spcPct val="10000"/>
                </a:spcBef>
                <a:buClr>
                  <a:srgbClr val="39302A"/>
                </a:buClr>
                <a:buNone/>
                <a:defRPr/>
              </a:pPr>
              <a:r>
                <a:rPr lang="en-US" sz="1200" b="1" kern="0" dirty="0" smtClean="0">
                  <a:solidFill>
                    <a:prstClr val="black"/>
                  </a:solidFill>
                </a:rPr>
                <a:t>End-term review</a:t>
              </a:r>
            </a:p>
            <a:p>
              <a:pPr marL="1190" lvl="1" indent="0">
                <a:spcBef>
                  <a:spcPct val="10000"/>
                </a:spcBef>
                <a:buClr>
                  <a:srgbClr val="39302A"/>
                </a:buClr>
                <a:buNone/>
                <a:defRPr/>
              </a:pPr>
              <a:endParaRPr lang="en-US" sz="1050" b="1" kern="0" dirty="0" smtClean="0">
                <a:solidFill>
                  <a:prstClr val="black"/>
                </a:solidFill>
              </a:endParaRPr>
            </a:p>
            <a:p>
              <a:pPr marL="1190" lvl="1" indent="0">
                <a:spcBef>
                  <a:spcPct val="10000"/>
                </a:spcBef>
                <a:buClr>
                  <a:srgbClr val="39302A"/>
                </a:buClr>
                <a:buNone/>
                <a:defRPr/>
              </a:pPr>
              <a:endParaRPr lang="en-US" sz="1050" b="1" kern="0" dirty="0" smtClean="0">
                <a:solidFill>
                  <a:prstClr val="black"/>
                </a:solidFill>
              </a:endParaRPr>
            </a:p>
          </p:txBody>
        </p:sp>
        <p:sp>
          <p:nvSpPr>
            <p:cNvPr id="29" name="Rectangle 22"/>
            <p:cNvSpPr txBox="1">
              <a:spLocks/>
            </p:cNvSpPr>
            <p:nvPr/>
          </p:nvSpPr>
          <p:spPr>
            <a:xfrm>
              <a:off x="1428203" y="4932646"/>
              <a:ext cx="1396254" cy="1253992"/>
            </a:xfrm>
            <a:prstGeom prst="rect">
              <a:avLst/>
            </a:prstGeom>
            <a:solidFill>
              <a:schemeClr val="accent5">
                <a:lumMod val="40000"/>
                <a:lumOff val="60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endParaRPr lang="en-US" sz="1200" kern="0" dirty="0" smtClean="0">
                <a:solidFill>
                  <a:prstClr val="black"/>
                </a:solidFill>
              </a:endParaRPr>
            </a:p>
            <a:p>
              <a:pPr marL="1190" lvl="1" indent="0">
                <a:spcBef>
                  <a:spcPct val="10000"/>
                </a:spcBef>
                <a:buClr>
                  <a:srgbClr val="39302A"/>
                </a:buClr>
                <a:buNone/>
                <a:defRPr/>
              </a:pPr>
              <a:r>
                <a:rPr lang="en-US" sz="1200" kern="0" dirty="0" smtClean="0">
                  <a:solidFill>
                    <a:prstClr val="black"/>
                  </a:solidFill>
                </a:rPr>
                <a:t>Review performance of programme(s) and develop new strategic plan </a:t>
              </a:r>
            </a:p>
            <a:p>
              <a:pPr marL="1190" lvl="1" indent="0">
                <a:spcBef>
                  <a:spcPct val="10000"/>
                </a:spcBef>
                <a:buClr>
                  <a:srgbClr val="39302A"/>
                </a:buClr>
                <a:buNone/>
                <a:defRPr/>
              </a:pPr>
              <a:endParaRPr lang="en-US" sz="1200" kern="0" dirty="0" smtClean="0">
                <a:solidFill>
                  <a:prstClr val="black"/>
                </a:solidFill>
              </a:endParaRPr>
            </a:p>
          </p:txBody>
        </p:sp>
        <p:sp>
          <p:nvSpPr>
            <p:cNvPr id="33" name="Rectangle 22"/>
            <p:cNvSpPr txBox="1">
              <a:spLocks/>
            </p:cNvSpPr>
            <p:nvPr/>
          </p:nvSpPr>
          <p:spPr>
            <a:xfrm>
              <a:off x="2970220" y="4924715"/>
              <a:ext cx="863296" cy="1253992"/>
            </a:xfrm>
            <a:prstGeom prst="rect">
              <a:avLst/>
            </a:prstGeom>
            <a:solidFill>
              <a:schemeClr val="accent5">
                <a:lumMod val="40000"/>
                <a:lumOff val="60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endParaRPr lang="en-US" sz="1200" kern="0" dirty="0" smtClean="0">
                <a:solidFill>
                  <a:prstClr val="black"/>
                </a:solidFill>
              </a:endParaRPr>
            </a:p>
            <a:p>
              <a:pPr marL="1190" lvl="1" indent="0">
                <a:spcBef>
                  <a:spcPct val="10000"/>
                </a:spcBef>
                <a:buClr>
                  <a:srgbClr val="39302A"/>
                </a:buClr>
                <a:buNone/>
                <a:defRPr/>
              </a:pPr>
              <a:r>
                <a:rPr lang="en-US" sz="1200" kern="0" dirty="0" smtClean="0">
                  <a:solidFill>
                    <a:prstClr val="black"/>
                  </a:solidFill>
                </a:rPr>
                <a:t>Prior to the end of the programme cycle</a:t>
              </a:r>
            </a:p>
            <a:p>
              <a:pPr marL="1190" lvl="1" indent="0">
                <a:spcBef>
                  <a:spcPct val="10000"/>
                </a:spcBef>
                <a:buClr>
                  <a:srgbClr val="39302A"/>
                </a:buClr>
                <a:buNone/>
                <a:defRPr/>
              </a:pPr>
              <a:endParaRPr lang="en-US" sz="1200" kern="0" dirty="0" smtClean="0">
                <a:solidFill>
                  <a:prstClr val="black"/>
                </a:solidFill>
              </a:endParaRPr>
            </a:p>
          </p:txBody>
        </p:sp>
        <p:sp>
          <p:nvSpPr>
            <p:cNvPr id="34" name="Rectangle 22"/>
            <p:cNvSpPr txBox="1">
              <a:spLocks/>
            </p:cNvSpPr>
            <p:nvPr/>
          </p:nvSpPr>
          <p:spPr>
            <a:xfrm>
              <a:off x="3979279" y="4924715"/>
              <a:ext cx="2231297" cy="1217058"/>
            </a:xfrm>
            <a:prstGeom prst="rect">
              <a:avLst/>
            </a:prstGeom>
            <a:solidFill>
              <a:schemeClr val="accent5">
                <a:lumMod val="40000"/>
                <a:lumOff val="60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1200" kern="0" dirty="0" smtClean="0"/>
                <a:t>Contribute to assessing</a:t>
              </a:r>
              <a:r>
                <a:rPr lang="en-US" sz="1200" kern="0" dirty="0" smtClean="0">
                  <a:solidFill>
                    <a:srgbClr val="FF0000"/>
                  </a:solidFill>
                </a:rPr>
                <a:t> </a:t>
              </a:r>
              <a:r>
                <a:rPr lang="en-US" sz="1200" kern="0" dirty="0" smtClean="0">
                  <a:solidFill>
                    <a:prstClr val="black"/>
                  </a:solidFill>
                </a:rPr>
                <a:t>what the programme(s) have achieved by reviewing </a:t>
              </a:r>
              <a:r>
                <a:rPr lang="en-US" sz="1200" kern="0" dirty="0" smtClean="0"/>
                <a:t>outcomes and impact measures </a:t>
              </a:r>
              <a:r>
                <a:rPr lang="en-US" sz="1200" i="1" kern="0" dirty="0" smtClean="0">
                  <a:solidFill>
                    <a:prstClr val="black"/>
                  </a:solidFill>
                </a:rPr>
                <a:t>(along with other evaluation activities requires for developing next strategic plan)</a:t>
              </a:r>
              <a:endParaRPr lang="en-US" sz="1200" i="1" kern="0" dirty="0">
                <a:solidFill>
                  <a:prstClr val="black"/>
                </a:solidFill>
              </a:endParaRPr>
            </a:p>
          </p:txBody>
        </p:sp>
      </p:grpSp>
      <p:sp>
        <p:nvSpPr>
          <p:cNvPr id="35" name="Title 1"/>
          <p:cNvSpPr>
            <a:spLocks noGrp="1"/>
          </p:cNvSpPr>
          <p:nvPr>
            <p:ph type="title"/>
            <p:custDataLst>
              <p:tags r:id="rId5"/>
            </p:custDataLst>
          </p:nvPr>
        </p:nvSpPr>
        <p:spPr>
          <a:xfrm>
            <a:off x="471488" y="2149338"/>
            <a:ext cx="5915025" cy="376984"/>
          </a:xfrm>
        </p:spPr>
        <p:txBody>
          <a:bodyPr>
            <a:noAutofit/>
          </a:bodyPr>
          <a:lstStyle/>
          <a:p>
            <a:r>
              <a:rPr lang="en-US" sz="1200" b="1" dirty="0" smtClean="0">
                <a:latin typeface="+mn-lt"/>
                <a:ea typeface="Tahoma" panose="020B0604030504040204" pitchFamily="34" charset="0"/>
                <a:cs typeface="Tahoma" panose="020B0604030504040204" pitchFamily="34" charset="0"/>
              </a:rPr>
              <a:t>Figure 7. How does the RMNCAH </a:t>
            </a:r>
            <a:r>
              <a:rPr lang="en-US" sz="1200" b="1" dirty="0">
                <a:latin typeface="+mn-lt"/>
                <a:ea typeface="Tahoma" panose="020B0604030504040204" pitchFamily="34" charset="0"/>
                <a:cs typeface="Tahoma" panose="020B0604030504040204" pitchFamily="34" charset="0"/>
              </a:rPr>
              <a:t>Programme Review fit into planning and management </a:t>
            </a:r>
            <a:r>
              <a:rPr lang="en-US" sz="1200" b="1" dirty="0" smtClean="0">
                <a:latin typeface="+mn-lt"/>
                <a:ea typeface="Tahoma" panose="020B0604030504040204" pitchFamily="34" charset="0"/>
                <a:cs typeface="Tahoma" panose="020B0604030504040204" pitchFamily="34" charset="0"/>
              </a:rPr>
              <a:t>activities?</a:t>
            </a:r>
            <a:endParaRPr lang="en-US" sz="1200" b="1" dirty="0">
              <a:latin typeface="+mn-lt"/>
              <a:ea typeface="Tahoma" panose="020B0604030504040204" pitchFamily="34" charset="0"/>
              <a:cs typeface="Tahoma" panose="020B0604030504040204" pitchFamily="34" charset="0"/>
            </a:endParaRPr>
          </a:p>
        </p:txBody>
      </p:sp>
      <p:grpSp>
        <p:nvGrpSpPr>
          <p:cNvPr id="41" name="Group 40"/>
          <p:cNvGrpSpPr/>
          <p:nvPr/>
        </p:nvGrpSpPr>
        <p:grpSpPr>
          <a:xfrm>
            <a:off x="507057" y="3331488"/>
            <a:ext cx="5684823" cy="1312912"/>
            <a:chOff x="523703" y="4080173"/>
            <a:chExt cx="5713419" cy="1312912"/>
          </a:xfrm>
        </p:grpSpPr>
        <p:sp>
          <p:nvSpPr>
            <p:cNvPr id="42" name="Rectangle 22"/>
            <p:cNvSpPr txBox="1">
              <a:spLocks/>
            </p:cNvSpPr>
            <p:nvPr/>
          </p:nvSpPr>
          <p:spPr>
            <a:xfrm>
              <a:off x="523703" y="4080173"/>
              <a:ext cx="795956" cy="1242450"/>
            </a:xfrm>
            <a:prstGeom prst="rect">
              <a:avLst/>
            </a:prstGeom>
            <a:solidFill>
              <a:schemeClr val="bg1">
                <a:lumMod val="85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endParaRPr lang="en-US" sz="1050" b="1" kern="0" dirty="0">
                <a:solidFill>
                  <a:prstClr val="black"/>
                </a:solidFill>
              </a:endParaRPr>
            </a:p>
            <a:p>
              <a:pPr marL="1190" lvl="1" indent="0">
                <a:spcBef>
                  <a:spcPct val="10000"/>
                </a:spcBef>
                <a:buClr>
                  <a:srgbClr val="39302A"/>
                </a:buClr>
                <a:buNone/>
                <a:defRPr/>
              </a:pPr>
              <a:endParaRPr lang="en-US" sz="1050" b="1" kern="0" dirty="0" smtClean="0">
                <a:solidFill>
                  <a:prstClr val="black"/>
                </a:solidFill>
              </a:endParaRPr>
            </a:p>
            <a:p>
              <a:pPr marL="1190" lvl="1" indent="0">
                <a:spcBef>
                  <a:spcPct val="10000"/>
                </a:spcBef>
                <a:buClr>
                  <a:srgbClr val="39302A"/>
                </a:buClr>
                <a:buNone/>
                <a:defRPr/>
              </a:pPr>
              <a:r>
                <a:rPr lang="en-US" sz="1200" b="1" kern="0" dirty="0" smtClean="0">
                  <a:solidFill>
                    <a:prstClr val="black"/>
                  </a:solidFill>
                </a:rPr>
                <a:t>Annual review</a:t>
              </a:r>
            </a:p>
            <a:p>
              <a:pPr marL="1190" lvl="1" indent="0">
                <a:spcBef>
                  <a:spcPct val="10000"/>
                </a:spcBef>
                <a:buClr>
                  <a:srgbClr val="39302A"/>
                </a:buClr>
                <a:buNone/>
                <a:defRPr/>
              </a:pPr>
              <a:endParaRPr lang="en-US" sz="1200" b="1" kern="0" dirty="0" smtClean="0">
                <a:solidFill>
                  <a:prstClr val="black"/>
                </a:solidFill>
              </a:endParaRPr>
            </a:p>
            <a:p>
              <a:pPr marL="1190" lvl="1" indent="0">
                <a:spcBef>
                  <a:spcPct val="10000"/>
                </a:spcBef>
                <a:buClr>
                  <a:srgbClr val="39302A"/>
                </a:buClr>
                <a:buNone/>
                <a:defRPr/>
              </a:pPr>
              <a:endParaRPr lang="en-US" sz="1200" b="1" kern="0" dirty="0" smtClean="0">
                <a:solidFill>
                  <a:prstClr val="black"/>
                </a:solidFill>
              </a:endParaRPr>
            </a:p>
          </p:txBody>
        </p:sp>
        <p:sp>
          <p:nvSpPr>
            <p:cNvPr id="43" name="Rectangle 22"/>
            <p:cNvSpPr txBox="1">
              <a:spLocks/>
            </p:cNvSpPr>
            <p:nvPr/>
          </p:nvSpPr>
          <p:spPr>
            <a:xfrm>
              <a:off x="1426069" y="4083443"/>
              <a:ext cx="1396254" cy="1253992"/>
            </a:xfrm>
            <a:prstGeom prst="rect">
              <a:avLst/>
            </a:prstGeom>
            <a:solidFill>
              <a:schemeClr val="bg1">
                <a:lumMod val="85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endParaRPr lang="en-US" sz="1200" kern="0" dirty="0" smtClean="0">
                <a:solidFill>
                  <a:prstClr val="black"/>
                </a:solidFill>
              </a:endParaRPr>
            </a:p>
            <a:p>
              <a:pPr marL="1190" lvl="1" indent="0">
                <a:spcBef>
                  <a:spcPct val="10000"/>
                </a:spcBef>
                <a:buClr>
                  <a:srgbClr val="39302A"/>
                </a:buClr>
                <a:buNone/>
                <a:defRPr/>
              </a:pPr>
              <a:r>
                <a:rPr lang="en-US" sz="1200" kern="0" dirty="0" smtClean="0">
                  <a:solidFill>
                    <a:prstClr val="black"/>
                  </a:solidFill>
                </a:rPr>
                <a:t>Adjust ongoing implementation activities of the programme(s)</a:t>
              </a:r>
            </a:p>
            <a:p>
              <a:pPr marL="1190" lvl="1" indent="0">
                <a:spcBef>
                  <a:spcPct val="10000"/>
                </a:spcBef>
                <a:buClr>
                  <a:srgbClr val="39302A"/>
                </a:buClr>
                <a:buNone/>
                <a:defRPr/>
              </a:pPr>
              <a:endParaRPr lang="en-US" sz="1200" kern="0" dirty="0">
                <a:solidFill>
                  <a:prstClr val="black"/>
                </a:solidFill>
              </a:endParaRPr>
            </a:p>
          </p:txBody>
        </p:sp>
        <p:sp>
          <p:nvSpPr>
            <p:cNvPr id="44" name="Rectangle 22"/>
            <p:cNvSpPr txBox="1">
              <a:spLocks/>
            </p:cNvSpPr>
            <p:nvPr/>
          </p:nvSpPr>
          <p:spPr>
            <a:xfrm>
              <a:off x="2990371" y="4083694"/>
              <a:ext cx="839846" cy="1309391"/>
            </a:xfrm>
            <a:prstGeom prst="rect">
              <a:avLst/>
            </a:prstGeom>
            <a:solidFill>
              <a:schemeClr val="bg1">
                <a:lumMod val="85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endParaRPr lang="en-US" sz="1200" kern="0" dirty="0" smtClean="0">
                <a:solidFill>
                  <a:prstClr val="black"/>
                </a:solidFill>
              </a:endParaRPr>
            </a:p>
            <a:p>
              <a:pPr marL="1190" lvl="1" indent="0">
                <a:spcBef>
                  <a:spcPct val="10000"/>
                </a:spcBef>
                <a:buClr>
                  <a:srgbClr val="39302A"/>
                </a:buClr>
                <a:buNone/>
                <a:defRPr/>
              </a:pPr>
              <a:endParaRPr lang="en-US" sz="1200" kern="0" dirty="0" smtClean="0">
                <a:solidFill>
                  <a:prstClr val="black"/>
                </a:solidFill>
              </a:endParaRPr>
            </a:p>
            <a:p>
              <a:pPr marL="1190" lvl="1" indent="0">
                <a:spcBef>
                  <a:spcPct val="10000"/>
                </a:spcBef>
                <a:buClr>
                  <a:srgbClr val="39302A"/>
                </a:buClr>
                <a:buNone/>
                <a:defRPr/>
              </a:pPr>
              <a:r>
                <a:rPr lang="en-US" sz="1200" kern="0" dirty="0" smtClean="0">
                  <a:solidFill>
                    <a:prstClr val="black"/>
                  </a:solidFill>
                </a:rPr>
                <a:t>Annually</a:t>
              </a:r>
            </a:p>
            <a:p>
              <a:pPr marL="1190" lvl="1" indent="0">
                <a:spcBef>
                  <a:spcPct val="10000"/>
                </a:spcBef>
                <a:buClr>
                  <a:srgbClr val="39302A"/>
                </a:buClr>
                <a:buNone/>
                <a:defRPr/>
              </a:pPr>
              <a:endParaRPr lang="en-US" sz="1200" kern="0" dirty="0">
                <a:solidFill>
                  <a:prstClr val="black"/>
                </a:solidFill>
              </a:endParaRPr>
            </a:p>
            <a:p>
              <a:pPr marL="1190" lvl="1" indent="0">
                <a:spcBef>
                  <a:spcPct val="10000"/>
                </a:spcBef>
                <a:buClr>
                  <a:srgbClr val="39302A"/>
                </a:buClr>
                <a:buNone/>
                <a:defRPr/>
              </a:pPr>
              <a:endParaRPr lang="en-US" sz="1200" kern="0" dirty="0" smtClean="0">
                <a:solidFill>
                  <a:prstClr val="black"/>
                </a:solidFill>
              </a:endParaRPr>
            </a:p>
            <a:p>
              <a:pPr marL="1190" lvl="1" indent="0">
                <a:spcBef>
                  <a:spcPct val="10000"/>
                </a:spcBef>
                <a:buClr>
                  <a:srgbClr val="39302A"/>
                </a:buClr>
                <a:buNone/>
                <a:defRPr/>
              </a:pPr>
              <a:endParaRPr lang="en-US" sz="1200" kern="0" dirty="0">
                <a:solidFill>
                  <a:prstClr val="black"/>
                </a:solidFill>
              </a:endParaRPr>
            </a:p>
          </p:txBody>
        </p:sp>
        <p:sp>
          <p:nvSpPr>
            <p:cNvPr id="45" name="Rectangle 22"/>
            <p:cNvSpPr txBox="1">
              <a:spLocks/>
            </p:cNvSpPr>
            <p:nvPr/>
          </p:nvSpPr>
          <p:spPr>
            <a:xfrm>
              <a:off x="3998264" y="4083443"/>
              <a:ext cx="2238858" cy="1217058"/>
            </a:xfrm>
            <a:prstGeom prst="rect">
              <a:avLst/>
            </a:prstGeom>
            <a:solidFill>
              <a:schemeClr val="bg1">
                <a:lumMod val="85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1200" dirty="0"/>
                <a:t>I</a:t>
              </a:r>
              <a:r>
                <a:rPr lang="en-US" sz="1200" dirty="0" smtClean="0"/>
                <a:t>mprove </a:t>
              </a:r>
              <a:r>
                <a:rPr lang="en-US" sz="1200" dirty="0"/>
                <a:t>the </a:t>
              </a:r>
              <a:r>
                <a:rPr lang="en-US" sz="1200" dirty="0" smtClean="0"/>
                <a:t>ongoing </a:t>
              </a:r>
              <a:r>
                <a:rPr lang="en-US" sz="1200" dirty="0"/>
                <a:t>implementation of the programme through immediate adjustments to service delivery and addressing bottlenecks to scaling up services</a:t>
              </a:r>
              <a:endParaRPr lang="en-US" sz="1200" kern="0" dirty="0">
                <a:solidFill>
                  <a:prstClr val="black"/>
                </a:solidFill>
              </a:endParaRPr>
            </a:p>
          </p:txBody>
        </p:sp>
      </p:grpSp>
    </p:spTree>
    <p:extLst>
      <p:ext uri="{BB962C8B-B14F-4D97-AF65-F5344CB8AC3E}">
        <p14:creationId xmlns:p14="http://schemas.microsoft.com/office/powerpoint/2010/main" val="33165172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2"/>
            </p:custDataLst>
            <p:extLst/>
          </p:nvPr>
        </p:nvGraphicFramePr>
        <p:xfrm>
          <a:off x="202" y="2000251"/>
          <a:ext cx="121481" cy="121481"/>
        </p:xfrm>
        <a:graphic>
          <a:graphicData uri="http://schemas.openxmlformats.org/presentationml/2006/ole">
            <mc:AlternateContent xmlns:mc="http://schemas.openxmlformats.org/markup-compatibility/2006">
              <mc:Choice xmlns:v="urn:schemas-microsoft-com:vml" Requires="v">
                <p:oleObj spid="_x0000_s38028" name="think-cell Slide" r:id="rId6" imgW="360" imgH="360" progId="">
                  <p:embed/>
                </p:oleObj>
              </mc:Choice>
              <mc:Fallback>
                <p:oleObj name="think-cell Slide" r:id="rId6" imgW="360" imgH="360" progId="">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2" y="2000251"/>
                        <a:ext cx="121481" cy="1214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itle 1"/>
          <p:cNvSpPr txBox="1">
            <a:spLocks/>
          </p:cNvSpPr>
          <p:nvPr>
            <p:custDataLst>
              <p:tags r:id="rId3"/>
            </p:custDataLst>
          </p:nvPr>
        </p:nvSpPr>
        <p:spPr bwMode="auto">
          <a:xfrm>
            <a:off x="355676" y="368136"/>
            <a:ext cx="6088232" cy="492443"/>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marL="244725" lvl="2">
              <a:buClr>
                <a:srgbClr val="002960"/>
              </a:buClr>
            </a:pPr>
            <a:r>
              <a:rPr lang="en-US" sz="1600" kern="0" dirty="0" smtClean="0">
                <a:solidFill>
                  <a:schemeClr val="tx1"/>
                </a:solidFill>
                <a:latin typeface="Tahoma" panose="020B0604030504040204" pitchFamily="34" charset="0"/>
                <a:ea typeface="Tahoma" panose="020B0604030504040204" pitchFamily="34" charset="0"/>
                <a:cs typeface="Tahoma" panose="020B0604030504040204" pitchFamily="34" charset="0"/>
              </a:rPr>
              <a:t>A.1 </a:t>
            </a:r>
            <a:r>
              <a:rPr lang="en-US" sz="1600" dirty="0" smtClean="0">
                <a:solidFill>
                  <a:schemeClr val="tx1"/>
                </a:solidFill>
                <a:latin typeface="Tahoma" panose="020B0604030504040204" pitchFamily="34" charset="0"/>
                <a:ea typeface="Tahoma" panose="020B0604030504040204" pitchFamily="34" charset="0"/>
                <a:cs typeface="Tahoma" panose="020B0604030504040204" pitchFamily="34" charset="0"/>
              </a:rPr>
              <a:t>Global </a:t>
            </a:r>
            <a:r>
              <a:rPr lang="en-US" sz="1600" dirty="0">
                <a:solidFill>
                  <a:schemeClr val="tx1"/>
                </a:solidFill>
                <a:latin typeface="Tahoma" panose="020B0604030504040204" pitchFamily="34" charset="0"/>
                <a:ea typeface="Tahoma" panose="020B0604030504040204" pitchFamily="34" charset="0"/>
                <a:cs typeface="Tahoma" panose="020B0604030504040204" pitchFamily="34" charset="0"/>
              </a:rPr>
              <a:t>Strategy for Women’s, Children’s and Adolescents’ </a:t>
            </a:r>
            <a:r>
              <a:rPr lang="en-US" sz="1600" dirty="0" smtClean="0">
                <a:solidFill>
                  <a:schemeClr val="tx1"/>
                </a:solidFill>
                <a:latin typeface="Tahoma" panose="020B0604030504040204" pitchFamily="34" charset="0"/>
                <a:ea typeface="Tahoma" panose="020B0604030504040204" pitchFamily="34" charset="0"/>
                <a:cs typeface="Tahoma" panose="020B0604030504040204" pitchFamily="34" charset="0"/>
              </a:rPr>
              <a:t>Health – Action areas</a:t>
            </a:r>
            <a:endParaRPr lang="en-US" sz="16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96BF1FCE-B2FD-460C-9ACE-C3448976CBCC}" type="slidenum">
              <a:rPr lang="en-US" smtClean="0"/>
              <a:t>17</a:t>
            </a:fld>
            <a:endParaRPr lang="en-US"/>
          </a:p>
        </p:txBody>
      </p:sp>
      <p:sp>
        <p:nvSpPr>
          <p:cNvPr id="10" name="Rectangle 7"/>
          <p:cNvSpPr txBox="1"/>
          <p:nvPr/>
        </p:nvSpPr>
        <p:spPr>
          <a:xfrm>
            <a:off x="390349" y="1206403"/>
            <a:ext cx="6088232" cy="1831271"/>
          </a:xfrm>
          <a:prstGeom prst="rect">
            <a:avLst/>
          </a:prstGeom>
        </p:spPr>
        <p:txBody>
          <a:bodyPr vert="horz" wrap="square" lIns="0" tIns="0" rIns="0" bIns="0"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pPr marL="1190" lvl="1" indent="0">
              <a:spcBef>
                <a:spcPct val="50000"/>
              </a:spcBef>
            </a:pPr>
            <a:r>
              <a:rPr lang="en-US" sz="1400" dirty="0" smtClean="0"/>
              <a:t>The vision of the Global Strategy is that by </a:t>
            </a:r>
            <a:r>
              <a:rPr lang="en-US" sz="1400" dirty="0"/>
              <a:t>2030, a world in which every woman, child and adolescent in every setting realizes </a:t>
            </a:r>
            <a:r>
              <a:rPr lang="en-US" sz="1400" dirty="0" smtClean="0"/>
              <a:t>their rights </a:t>
            </a:r>
            <a:r>
              <a:rPr lang="en-US" sz="1400" dirty="0"/>
              <a:t>to physical and mental health and well-being, has social and economic </a:t>
            </a:r>
            <a:r>
              <a:rPr lang="en-US" sz="1400" dirty="0" smtClean="0"/>
              <a:t>opportunities, and </a:t>
            </a:r>
            <a:r>
              <a:rPr lang="en-US" sz="1400" dirty="0"/>
              <a:t>is able to participate fully in shaping prosperous and sustainable </a:t>
            </a:r>
            <a:r>
              <a:rPr lang="en-US" sz="1400" dirty="0" smtClean="0"/>
              <a:t>societies.</a:t>
            </a:r>
          </a:p>
          <a:p>
            <a:pPr marL="1190" lvl="1" indent="0">
              <a:spcBef>
                <a:spcPct val="50000"/>
              </a:spcBef>
            </a:pPr>
            <a:r>
              <a:rPr lang="en-US" sz="1400" dirty="0" smtClean="0"/>
              <a:t>Nine action areas were identified as key to achieving the objectives of the Global Strategy. While the details of each action will differ based on the country setting, the RMNCAH Programme Review should aim to include these action areas in its scope.</a:t>
            </a:r>
            <a:endParaRPr lang="en-US" sz="1400" dirty="0"/>
          </a:p>
        </p:txBody>
      </p:sp>
      <p:pic>
        <p:nvPicPr>
          <p:cNvPr id="3" name="Picture 2" descr="Screen Clippi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90349" y="3383498"/>
            <a:ext cx="6068272" cy="4267796"/>
          </a:xfrm>
          <a:prstGeom prst="rect">
            <a:avLst/>
          </a:prstGeom>
        </p:spPr>
      </p:pic>
      <p:sp>
        <p:nvSpPr>
          <p:cNvPr id="13" name="Rectangle 7"/>
          <p:cNvSpPr txBox="1"/>
          <p:nvPr/>
        </p:nvSpPr>
        <p:spPr>
          <a:xfrm>
            <a:off x="567505" y="7997118"/>
            <a:ext cx="6088232" cy="430887"/>
          </a:xfrm>
          <a:prstGeom prst="rect">
            <a:avLst/>
          </a:prstGeom>
        </p:spPr>
        <p:txBody>
          <a:bodyPr vert="horz" wrap="square" lIns="0" tIns="0" rIns="0" bIns="0"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pPr marL="1190" lvl="1" indent="0">
              <a:spcBef>
                <a:spcPct val="50000"/>
              </a:spcBef>
            </a:pPr>
            <a:r>
              <a:rPr lang="en-US" sz="1400" i="1" dirty="0" smtClean="0"/>
              <a:t>To access the full Global Strategy for Women’s, Children’s, and Adolescents’ Health (2016-2030)</a:t>
            </a:r>
            <a:r>
              <a:rPr lang="en-US" sz="1400" dirty="0" smtClean="0"/>
              <a:t>: </a:t>
            </a:r>
            <a:r>
              <a:rPr lang="en-US" sz="1400" dirty="0"/>
              <a:t>http://www.who.int/life-course/partners/global-strategy/en/</a:t>
            </a:r>
          </a:p>
        </p:txBody>
      </p:sp>
    </p:spTree>
    <p:extLst>
      <p:ext uri="{BB962C8B-B14F-4D97-AF65-F5344CB8AC3E}">
        <p14:creationId xmlns:p14="http://schemas.microsoft.com/office/powerpoint/2010/main" val="34075400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Object 53" hidden="1"/>
          <p:cNvGraphicFramePr>
            <a:graphicFrameLocks noChangeAspect="1"/>
          </p:cNvGraphicFramePr>
          <p:nvPr>
            <p:custDataLst>
              <p:tags r:id="rId2"/>
            </p:custDataLst>
            <p:extLst/>
          </p:nvPr>
        </p:nvGraphicFramePr>
        <p:xfrm>
          <a:off x="263770" y="351942"/>
          <a:ext cx="149514" cy="149514"/>
        </p:xfrm>
        <a:graphic>
          <a:graphicData uri="http://schemas.openxmlformats.org/presentationml/2006/ole">
            <mc:AlternateContent xmlns:mc="http://schemas.openxmlformats.org/markup-compatibility/2006">
              <mc:Choice xmlns:v="urn:schemas-microsoft-com:vml" Requires="v">
                <p:oleObj spid="_x0000_s15611" name="think-cell Slide" r:id="rId18" imgW="270" imgH="270" progId="TCLayout.ActiveDocument.1">
                  <p:embed/>
                </p:oleObj>
              </mc:Choice>
              <mc:Fallback>
                <p:oleObj name="think-cell Slide" r:id="rId18" imgW="270" imgH="270" progId="TCLayout.ActiveDocument.1">
                  <p:embed/>
                  <p:pic>
                    <p:nvPicPr>
                      <p:cNvPr id="0" name=""/>
                      <p:cNvPicPr/>
                      <p:nvPr/>
                    </p:nvPicPr>
                    <p:blipFill>
                      <a:blip r:embed="rId19"/>
                      <a:stretch>
                        <a:fillRect/>
                      </a:stretch>
                    </p:blipFill>
                    <p:spPr>
                      <a:xfrm>
                        <a:off x="263770" y="351942"/>
                        <a:ext cx="149514" cy="149514"/>
                      </a:xfrm>
                      <a:prstGeom prst="rect">
                        <a:avLst/>
                      </a:prstGeom>
                    </p:spPr>
                  </p:pic>
                </p:oleObj>
              </mc:Fallback>
            </mc:AlternateContent>
          </a:graphicData>
        </a:graphic>
      </p:graphicFrame>
      <p:grpSp>
        <p:nvGrpSpPr>
          <p:cNvPr id="16" name="Group 15"/>
          <p:cNvGrpSpPr/>
          <p:nvPr/>
        </p:nvGrpSpPr>
        <p:grpSpPr>
          <a:xfrm>
            <a:off x="594206" y="1068908"/>
            <a:ext cx="5713654" cy="1065676"/>
            <a:chOff x="594206" y="1823778"/>
            <a:chExt cx="5713654" cy="1065676"/>
          </a:xfrm>
        </p:grpSpPr>
        <p:grpSp>
          <p:nvGrpSpPr>
            <p:cNvPr id="7" name="Group 6"/>
            <p:cNvGrpSpPr/>
            <p:nvPr/>
          </p:nvGrpSpPr>
          <p:grpSpPr>
            <a:xfrm>
              <a:off x="594206" y="1823778"/>
              <a:ext cx="5713654" cy="1065676"/>
              <a:chOff x="594206" y="1692902"/>
              <a:chExt cx="5713654" cy="1065676"/>
            </a:xfrm>
          </p:grpSpPr>
          <p:sp>
            <p:nvSpPr>
              <p:cNvPr id="21" name="Rectangle 10"/>
              <p:cNvSpPr txBox="1"/>
              <p:nvPr>
                <p:custDataLst>
                  <p:tags r:id="rId14"/>
                </p:custDataLst>
              </p:nvPr>
            </p:nvSpPr>
            <p:spPr>
              <a:xfrm>
                <a:off x="594206" y="1692903"/>
                <a:ext cx="4188808" cy="85254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465" lvl="1" indent="0" fontAlgn="base">
                  <a:spcBef>
                    <a:spcPct val="0"/>
                  </a:spcBef>
                  <a:spcAft>
                    <a:spcPct val="0"/>
                  </a:spcAft>
                  <a:buClr>
                    <a:srgbClr val="002960"/>
                  </a:buClr>
                  <a:buNone/>
                </a:pPr>
                <a:r>
                  <a:rPr lang="en-US" sz="1385" b="1" dirty="0">
                    <a:solidFill>
                      <a:srgbClr val="000000"/>
                    </a:solidFill>
                    <a:latin typeface="Calibri" panose="020F0502020204030204" pitchFamily="34" charset="0"/>
                    <a:ea typeface="Tahoma" panose="020B0604030504040204" pitchFamily="34" charset="0"/>
                    <a:cs typeface="Calibri" panose="020F0502020204030204" pitchFamily="34" charset="0"/>
                  </a:rPr>
                  <a:t>I.  Introduction</a:t>
                </a:r>
              </a:p>
              <a:p>
                <a:pPr marL="244725" lvl="2" indent="0" fontAlgn="base">
                  <a:spcBef>
                    <a:spcPct val="0"/>
                  </a:spcBef>
                  <a:spcAft>
                    <a:spcPct val="0"/>
                  </a:spcAft>
                  <a:buClr>
                    <a:srgbClr val="002960"/>
                  </a:buClr>
                  <a:buNone/>
                </a:pP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1.1  What is a programme review for RMNCAH?</a:t>
                </a:r>
                <a:endPar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endParaRPr>
              </a:p>
              <a:p>
                <a:pPr marL="244725" lvl="2" indent="0" fontAlgn="base">
                  <a:spcBef>
                    <a:spcPct val="0"/>
                  </a:spcBef>
                  <a:spcAft>
                    <a:spcPct val="0"/>
                  </a:spcAft>
                  <a:buClr>
                    <a:srgbClr val="002960"/>
                  </a:buClr>
                  <a:buNone/>
                </a:pP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1.2  Objectives of an RMNCAH programme review</a:t>
                </a:r>
              </a:p>
              <a:p>
                <a:pPr marL="244725" lvl="2" indent="0" fontAlgn="base">
                  <a:spcBef>
                    <a:spcPct val="0"/>
                  </a:spcBef>
                  <a:spcAft>
                    <a:spcPct val="0"/>
                  </a:spcAft>
                  <a:buClr>
                    <a:srgbClr val="002960"/>
                  </a:buClr>
                  <a:buNone/>
                </a:pP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1.3  Scope of RMNCAH programme review</a:t>
                </a:r>
                <a:endPar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endParaRPr>
              </a:p>
            </p:txBody>
          </p:sp>
          <p:sp>
            <p:nvSpPr>
              <p:cNvPr id="29" name="Rectangle 10"/>
              <p:cNvSpPr txBox="1"/>
              <p:nvPr>
                <p:custDataLst>
                  <p:tags r:id="rId15"/>
                </p:custDataLst>
              </p:nvPr>
            </p:nvSpPr>
            <p:spPr>
              <a:xfrm>
                <a:off x="5831245" y="1692902"/>
                <a:ext cx="476615" cy="106567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465" lvl="1" indent="0" fontAlgn="base">
                  <a:spcBef>
                    <a:spcPct val="0"/>
                  </a:spcBef>
                  <a:spcAft>
                    <a:spcPct val="0"/>
                  </a:spcAft>
                  <a:buClr>
                    <a:srgbClr val="002960"/>
                  </a:buClr>
                  <a:buNone/>
                </a:pPr>
                <a:r>
                  <a:rPr lang="en-US" sz="1385" b="1" dirty="0">
                    <a:solidFill>
                      <a:srgbClr val="000000"/>
                    </a:solidFill>
                    <a:latin typeface="Calibri" panose="020F0502020204030204" pitchFamily="34" charset="0"/>
                    <a:ea typeface="Tahoma" panose="020B0604030504040204" pitchFamily="34" charset="0"/>
                    <a:cs typeface="Calibri" panose="020F0502020204030204" pitchFamily="34" charset="0"/>
                  </a:rPr>
                  <a:t>2</a:t>
                </a:r>
              </a:p>
              <a:p>
                <a:pPr marL="1465" lvl="1" indent="0" fontAlgn="base">
                  <a:spcBef>
                    <a:spcPct val="0"/>
                  </a:spcBef>
                  <a:spcAft>
                    <a:spcPct val="0"/>
                  </a:spcAft>
                  <a:buClr>
                    <a:srgbClr val="002960"/>
                  </a:buClr>
                  <a:buNone/>
                </a:pP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3</a:t>
                </a:r>
              </a:p>
              <a:p>
                <a:pPr marL="1465" lvl="1" indent="0" fontAlgn="base">
                  <a:spcBef>
                    <a:spcPct val="0"/>
                  </a:spcBef>
                  <a:spcAft>
                    <a:spcPct val="0"/>
                  </a:spcAft>
                  <a:buClr>
                    <a:srgbClr val="002960"/>
                  </a:buClr>
                  <a:buNone/>
                </a:pP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4</a:t>
                </a:r>
              </a:p>
              <a:p>
                <a:pPr marL="1465" lvl="1" indent="0" fontAlgn="base">
                  <a:spcBef>
                    <a:spcPct val="0"/>
                  </a:spcBef>
                  <a:spcAft>
                    <a:spcPct val="0"/>
                  </a:spcAft>
                  <a:buClr>
                    <a:srgbClr val="002960"/>
                  </a:buClr>
                  <a:buNone/>
                </a:pP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4</a:t>
                </a:r>
                <a:endPar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endParaRPr>
              </a:p>
              <a:p>
                <a:pPr marL="1465" lvl="1" indent="0" fontAlgn="base">
                  <a:spcBef>
                    <a:spcPct val="0"/>
                  </a:spcBef>
                  <a:spcAft>
                    <a:spcPct val="0"/>
                  </a:spcAft>
                  <a:buClr>
                    <a:srgbClr val="002960"/>
                  </a:buClr>
                  <a:buNone/>
                </a:pPr>
                <a:endPar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endParaRPr>
              </a:p>
            </p:txBody>
          </p:sp>
        </p:grpSp>
        <p:cxnSp>
          <p:nvCxnSpPr>
            <p:cNvPr id="11" name="Straight Connector 10"/>
            <p:cNvCxnSpPr/>
            <p:nvPr/>
          </p:nvCxnSpPr>
          <p:spPr>
            <a:xfrm>
              <a:off x="797442" y="2844322"/>
              <a:ext cx="5187051"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grpSp>
      <p:grpSp>
        <p:nvGrpSpPr>
          <p:cNvPr id="15" name="Group 14"/>
          <p:cNvGrpSpPr/>
          <p:nvPr/>
        </p:nvGrpSpPr>
        <p:grpSpPr>
          <a:xfrm>
            <a:off x="580187" y="2346094"/>
            <a:ext cx="5699742" cy="798170"/>
            <a:chOff x="594205" y="3124146"/>
            <a:chExt cx="5699742" cy="798170"/>
          </a:xfrm>
        </p:grpSpPr>
        <p:grpSp>
          <p:nvGrpSpPr>
            <p:cNvPr id="6" name="Group 5"/>
            <p:cNvGrpSpPr/>
            <p:nvPr/>
          </p:nvGrpSpPr>
          <p:grpSpPr>
            <a:xfrm>
              <a:off x="594205" y="3124146"/>
              <a:ext cx="5699742" cy="639406"/>
              <a:chOff x="373044" y="4160866"/>
              <a:chExt cx="6174721" cy="692690"/>
            </a:xfrm>
          </p:grpSpPr>
          <p:sp>
            <p:nvSpPr>
              <p:cNvPr id="24" name="Rectangle 10"/>
              <p:cNvSpPr txBox="1"/>
              <p:nvPr>
                <p:custDataLst>
                  <p:tags r:id="rId12"/>
                </p:custDataLst>
              </p:nvPr>
            </p:nvSpPr>
            <p:spPr>
              <a:xfrm>
                <a:off x="373044" y="4160866"/>
                <a:ext cx="3918752" cy="69269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465" lvl="1" indent="0" fontAlgn="base">
                  <a:spcBef>
                    <a:spcPct val="0"/>
                  </a:spcBef>
                  <a:spcAft>
                    <a:spcPct val="0"/>
                  </a:spcAft>
                  <a:buClr>
                    <a:srgbClr val="002960"/>
                  </a:buClr>
                  <a:buNone/>
                </a:pPr>
                <a:r>
                  <a:rPr lang="en-US" sz="1385" b="1" dirty="0" smtClean="0">
                    <a:solidFill>
                      <a:srgbClr val="000000"/>
                    </a:solidFill>
                    <a:latin typeface="Calibri" panose="020F0502020204030204" pitchFamily="34" charset="0"/>
                    <a:ea typeface="Tahoma" panose="020B0604030504040204" pitchFamily="34" charset="0"/>
                    <a:cs typeface="Calibri" panose="020F0502020204030204" pitchFamily="34" charset="0"/>
                  </a:rPr>
                  <a:t>II</a:t>
                </a:r>
                <a:r>
                  <a:rPr lang="en-US" sz="1385" b="1" dirty="0">
                    <a:solidFill>
                      <a:srgbClr val="000000"/>
                    </a:solidFill>
                    <a:latin typeface="Calibri" panose="020F0502020204030204" pitchFamily="34" charset="0"/>
                    <a:ea typeface="Tahoma" panose="020B0604030504040204" pitchFamily="34" charset="0"/>
                    <a:cs typeface="Calibri" panose="020F0502020204030204" pitchFamily="34" charset="0"/>
                  </a:rPr>
                  <a:t>.  Preparation for </a:t>
                </a:r>
                <a:r>
                  <a:rPr lang="en-US" sz="1385" b="1" dirty="0" smtClean="0">
                    <a:solidFill>
                      <a:srgbClr val="000000"/>
                    </a:solidFill>
                    <a:latin typeface="Calibri" panose="020F0502020204030204" pitchFamily="34" charset="0"/>
                    <a:ea typeface="Tahoma" panose="020B0604030504040204" pitchFamily="34" charset="0"/>
                    <a:cs typeface="Calibri" panose="020F0502020204030204" pitchFamily="34" charset="0"/>
                  </a:rPr>
                  <a:t>RMNCAH programme </a:t>
                </a:r>
                <a:r>
                  <a:rPr lang="en-US" sz="1385" b="1" dirty="0">
                    <a:solidFill>
                      <a:srgbClr val="000000"/>
                    </a:solidFill>
                    <a:latin typeface="Calibri" panose="020F0502020204030204" pitchFamily="34" charset="0"/>
                    <a:ea typeface="Tahoma" panose="020B0604030504040204" pitchFamily="34" charset="0"/>
                    <a:cs typeface="Calibri" panose="020F0502020204030204" pitchFamily="34" charset="0"/>
                  </a:rPr>
                  <a:t>review</a:t>
                </a:r>
              </a:p>
              <a:p>
                <a:pPr marL="244725" lvl="2" indent="0" fontAlgn="base">
                  <a:spcBef>
                    <a:spcPct val="0"/>
                  </a:spcBef>
                  <a:spcAft>
                    <a:spcPct val="0"/>
                  </a:spcAft>
                  <a:buClr>
                    <a:srgbClr val="002960"/>
                  </a:buClr>
                  <a:buNone/>
                </a:pP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 </a:t>
                </a: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2.1  Who is involved?</a:t>
                </a:r>
                <a:endPar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endParaRPr>
              </a:p>
              <a:p>
                <a:pPr marL="244725" lvl="2" indent="0" fontAlgn="base">
                  <a:spcBef>
                    <a:spcPct val="0"/>
                  </a:spcBef>
                  <a:spcAft>
                    <a:spcPct val="0"/>
                  </a:spcAft>
                  <a:buClr>
                    <a:srgbClr val="002960"/>
                  </a:buClr>
                  <a:buNone/>
                </a:pP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 </a:t>
                </a: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2.2  Schedule of activities </a:t>
                </a:r>
                <a:endPar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endParaRPr>
              </a:p>
            </p:txBody>
          </p:sp>
          <p:sp>
            <p:nvSpPr>
              <p:cNvPr id="32" name="Rectangle 10"/>
              <p:cNvSpPr txBox="1"/>
              <p:nvPr>
                <p:custDataLst>
                  <p:tags r:id="rId13"/>
                </p:custDataLst>
              </p:nvPr>
            </p:nvSpPr>
            <p:spPr>
              <a:xfrm>
                <a:off x="6031432" y="4160866"/>
                <a:ext cx="516333" cy="69269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465" lvl="1" indent="0" fontAlgn="base">
                  <a:spcBef>
                    <a:spcPct val="0"/>
                  </a:spcBef>
                  <a:spcAft>
                    <a:spcPct val="0"/>
                  </a:spcAft>
                  <a:buClr>
                    <a:srgbClr val="002960"/>
                  </a:buClr>
                  <a:buNone/>
                </a:pPr>
                <a:r>
                  <a:rPr lang="en-US" sz="1385" b="1" dirty="0">
                    <a:solidFill>
                      <a:srgbClr val="000000"/>
                    </a:solidFill>
                    <a:latin typeface="Calibri" panose="020F0502020204030204" pitchFamily="34" charset="0"/>
                    <a:ea typeface="Tahoma" panose="020B0604030504040204" pitchFamily="34" charset="0"/>
                    <a:cs typeface="Calibri" panose="020F0502020204030204" pitchFamily="34" charset="0"/>
                  </a:rPr>
                  <a:t>5</a:t>
                </a:r>
              </a:p>
              <a:p>
                <a:pPr marL="1465" lvl="1" indent="0" fontAlgn="base">
                  <a:spcBef>
                    <a:spcPct val="0"/>
                  </a:spcBef>
                  <a:spcAft>
                    <a:spcPct val="0"/>
                  </a:spcAft>
                  <a:buClr>
                    <a:srgbClr val="002960"/>
                  </a:buClr>
                  <a:buNone/>
                </a:pP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5</a:t>
                </a:r>
              </a:p>
              <a:p>
                <a:pPr marL="1465" lvl="1" indent="0" fontAlgn="base">
                  <a:spcBef>
                    <a:spcPct val="0"/>
                  </a:spcBef>
                  <a:spcAft>
                    <a:spcPct val="0"/>
                  </a:spcAft>
                  <a:buClr>
                    <a:srgbClr val="002960"/>
                  </a:buClr>
                  <a:buNone/>
                </a:pP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6</a:t>
                </a:r>
              </a:p>
            </p:txBody>
          </p:sp>
        </p:grpSp>
        <p:cxnSp>
          <p:nvCxnSpPr>
            <p:cNvPr id="30" name="Straight Connector 29"/>
            <p:cNvCxnSpPr/>
            <p:nvPr/>
          </p:nvCxnSpPr>
          <p:spPr>
            <a:xfrm>
              <a:off x="797547" y="3922316"/>
              <a:ext cx="5187051"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grpSp>
      <p:grpSp>
        <p:nvGrpSpPr>
          <p:cNvPr id="14" name="Group 13"/>
          <p:cNvGrpSpPr/>
          <p:nvPr/>
        </p:nvGrpSpPr>
        <p:grpSpPr>
          <a:xfrm>
            <a:off x="606474" y="3327975"/>
            <a:ext cx="5687474" cy="971326"/>
            <a:chOff x="620386" y="4446075"/>
            <a:chExt cx="5687474" cy="971326"/>
          </a:xfrm>
        </p:grpSpPr>
        <p:grpSp>
          <p:nvGrpSpPr>
            <p:cNvPr id="5" name="Group 4"/>
            <p:cNvGrpSpPr/>
            <p:nvPr/>
          </p:nvGrpSpPr>
          <p:grpSpPr>
            <a:xfrm>
              <a:off x="620386" y="4446075"/>
              <a:ext cx="5687474" cy="852541"/>
              <a:chOff x="386335" y="5446098"/>
              <a:chExt cx="6161430" cy="923586"/>
            </a:xfrm>
          </p:grpSpPr>
          <p:sp>
            <p:nvSpPr>
              <p:cNvPr id="25" name="Rectangle 10"/>
              <p:cNvSpPr txBox="1"/>
              <p:nvPr>
                <p:custDataLst>
                  <p:tags r:id="rId10"/>
                </p:custDataLst>
              </p:nvPr>
            </p:nvSpPr>
            <p:spPr>
              <a:xfrm>
                <a:off x="386335" y="5446098"/>
                <a:ext cx="4524584" cy="92358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465" lvl="1" indent="0" fontAlgn="base">
                  <a:spcBef>
                    <a:spcPct val="0"/>
                  </a:spcBef>
                  <a:spcAft>
                    <a:spcPct val="0"/>
                  </a:spcAft>
                  <a:buClr>
                    <a:srgbClr val="002960"/>
                  </a:buClr>
                  <a:buNone/>
                </a:pPr>
                <a:r>
                  <a:rPr lang="en-US" sz="1385" b="1" dirty="0" smtClean="0">
                    <a:solidFill>
                      <a:srgbClr val="000000"/>
                    </a:solidFill>
                    <a:latin typeface="Calibri" panose="020F0502020204030204" pitchFamily="34" charset="0"/>
                    <a:ea typeface="Tahoma" panose="020B0604030504040204" pitchFamily="34" charset="0"/>
                    <a:cs typeface="Calibri" panose="020F0502020204030204" pitchFamily="34" charset="0"/>
                  </a:rPr>
                  <a:t>III.  </a:t>
                </a:r>
                <a:r>
                  <a:rPr lang="en-US" sz="1385" b="1" dirty="0">
                    <a:solidFill>
                      <a:srgbClr val="000000"/>
                    </a:solidFill>
                    <a:latin typeface="Calibri" panose="020F0502020204030204" pitchFamily="34" charset="0"/>
                    <a:ea typeface="Tahoma" panose="020B0604030504040204" pitchFamily="34" charset="0"/>
                    <a:cs typeface="Calibri" panose="020F0502020204030204" pitchFamily="34" charset="0"/>
                  </a:rPr>
                  <a:t>Information </a:t>
                </a:r>
                <a:r>
                  <a:rPr lang="en-US" sz="1385" b="1" dirty="0" smtClean="0">
                    <a:solidFill>
                      <a:srgbClr val="000000"/>
                    </a:solidFill>
                    <a:latin typeface="Calibri" panose="020F0502020204030204" pitchFamily="34" charset="0"/>
                    <a:ea typeface="Tahoma" panose="020B0604030504040204" pitchFamily="34" charset="0"/>
                    <a:cs typeface="Calibri" panose="020F0502020204030204" pitchFamily="34" charset="0"/>
                  </a:rPr>
                  <a:t>requirements</a:t>
                </a:r>
                <a:endParaRPr lang="en-US" sz="1385" b="1" dirty="0">
                  <a:solidFill>
                    <a:srgbClr val="000000"/>
                  </a:solidFill>
                  <a:latin typeface="Calibri" panose="020F0502020204030204" pitchFamily="34" charset="0"/>
                  <a:ea typeface="Tahoma" panose="020B0604030504040204" pitchFamily="34" charset="0"/>
                  <a:cs typeface="Calibri" panose="020F0502020204030204" pitchFamily="34" charset="0"/>
                </a:endParaRPr>
              </a:p>
              <a:p>
                <a:pPr marL="244725" lvl="2" indent="0" fontAlgn="base">
                  <a:spcBef>
                    <a:spcPct val="0"/>
                  </a:spcBef>
                  <a:spcAft>
                    <a:spcPct val="0"/>
                  </a:spcAft>
                  <a:buClr>
                    <a:srgbClr val="002960"/>
                  </a:buClr>
                  <a:buNone/>
                </a:pP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 </a:t>
                </a: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3.1  </a:t>
                </a: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Data </a:t>
                </a: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collection</a:t>
                </a:r>
                <a:endPar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endParaRPr>
              </a:p>
              <a:p>
                <a:pPr marL="244725" lvl="2" indent="0" fontAlgn="base">
                  <a:spcBef>
                    <a:spcPct val="0"/>
                  </a:spcBef>
                  <a:spcAft>
                    <a:spcPct val="0"/>
                  </a:spcAft>
                  <a:buClr>
                    <a:srgbClr val="002960"/>
                  </a:buClr>
                  <a:buNone/>
                </a:pP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 </a:t>
                </a: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3.2  </a:t>
                </a: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Data quality</a:t>
                </a:r>
              </a:p>
              <a:p>
                <a:pPr marL="244725" lvl="2" indent="0" fontAlgn="base">
                  <a:spcBef>
                    <a:spcPct val="0"/>
                  </a:spcBef>
                  <a:spcAft>
                    <a:spcPct val="0"/>
                  </a:spcAft>
                  <a:buClr>
                    <a:srgbClr val="002960"/>
                  </a:buClr>
                  <a:buNone/>
                </a:pP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 </a:t>
                </a: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3.3  Data tool for RMNCAH Programme Review</a:t>
                </a:r>
                <a:endPar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endParaRPr>
              </a:p>
            </p:txBody>
          </p:sp>
          <p:sp>
            <p:nvSpPr>
              <p:cNvPr id="35" name="Rectangle 10"/>
              <p:cNvSpPr txBox="1"/>
              <p:nvPr>
                <p:custDataLst>
                  <p:tags r:id="rId11"/>
                </p:custDataLst>
              </p:nvPr>
            </p:nvSpPr>
            <p:spPr>
              <a:xfrm>
                <a:off x="6031432" y="5446098"/>
                <a:ext cx="516333" cy="92358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465" lvl="1" indent="0" fontAlgn="base">
                  <a:spcBef>
                    <a:spcPct val="0"/>
                  </a:spcBef>
                  <a:spcAft>
                    <a:spcPct val="0"/>
                  </a:spcAft>
                  <a:buClr>
                    <a:srgbClr val="002960"/>
                  </a:buClr>
                  <a:buNone/>
                </a:pPr>
                <a:r>
                  <a:rPr lang="en-US" sz="1385" b="1" dirty="0">
                    <a:solidFill>
                      <a:srgbClr val="000000"/>
                    </a:solidFill>
                    <a:latin typeface="Calibri" panose="020F0502020204030204" pitchFamily="34" charset="0"/>
                    <a:ea typeface="Tahoma" panose="020B0604030504040204" pitchFamily="34" charset="0"/>
                    <a:cs typeface="Calibri" panose="020F0502020204030204" pitchFamily="34" charset="0"/>
                  </a:rPr>
                  <a:t>7</a:t>
                </a:r>
              </a:p>
              <a:p>
                <a:pPr marL="1465" lvl="1" indent="0" fontAlgn="base">
                  <a:spcBef>
                    <a:spcPct val="0"/>
                  </a:spcBef>
                  <a:spcAft>
                    <a:spcPct val="0"/>
                  </a:spcAft>
                  <a:buClr>
                    <a:srgbClr val="002960"/>
                  </a:buClr>
                  <a:buNone/>
                </a:pP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7</a:t>
                </a:r>
              </a:p>
              <a:p>
                <a:pPr marL="1465" lvl="1" indent="0" fontAlgn="base">
                  <a:spcBef>
                    <a:spcPct val="0"/>
                  </a:spcBef>
                  <a:spcAft>
                    <a:spcPct val="0"/>
                  </a:spcAft>
                  <a:buClr>
                    <a:srgbClr val="002960"/>
                  </a:buClr>
                  <a:buNone/>
                </a:pP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9</a:t>
                </a:r>
              </a:p>
              <a:p>
                <a:pPr marL="1465" lvl="1" indent="0" fontAlgn="base">
                  <a:spcBef>
                    <a:spcPct val="0"/>
                  </a:spcBef>
                  <a:spcAft>
                    <a:spcPct val="0"/>
                  </a:spcAft>
                  <a:buClr>
                    <a:srgbClr val="002960"/>
                  </a:buClr>
                  <a:buNone/>
                </a:pP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9</a:t>
                </a:r>
              </a:p>
            </p:txBody>
          </p:sp>
        </p:grpSp>
        <p:cxnSp>
          <p:nvCxnSpPr>
            <p:cNvPr id="31" name="Straight Connector 30"/>
            <p:cNvCxnSpPr/>
            <p:nvPr/>
          </p:nvCxnSpPr>
          <p:spPr>
            <a:xfrm>
              <a:off x="797442" y="5417401"/>
              <a:ext cx="5187051"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grpSp>
      <p:grpSp>
        <p:nvGrpSpPr>
          <p:cNvPr id="13" name="Group 12"/>
          <p:cNvGrpSpPr/>
          <p:nvPr/>
        </p:nvGrpSpPr>
        <p:grpSpPr>
          <a:xfrm>
            <a:off x="646959" y="4535277"/>
            <a:ext cx="5632970" cy="1184408"/>
            <a:chOff x="594206" y="5803813"/>
            <a:chExt cx="5632970" cy="1184408"/>
          </a:xfrm>
        </p:grpSpPr>
        <p:grpSp>
          <p:nvGrpSpPr>
            <p:cNvPr id="4" name="Group 3"/>
            <p:cNvGrpSpPr/>
            <p:nvPr/>
          </p:nvGrpSpPr>
          <p:grpSpPr>
            <a:xfrm>
              <a:off x="594206" y="5803813"/>
              <a:ext cx="5632970" cy="1065676"/>
              <a:chOff x="357973" y="6714189"/>
              <a:chExt cx="6102384" cy="1154482"/>
            </a:xfrm>
          </p:grpSpPr>
          <p:sp>
            <p:nvSpPr>
              <p:cNvPr id="26" name="Rectangle 10"/>
              <p:cNvSpPr txBox="1"/>
              <p:nvPr>
                <p:custDataLst>
                  <p:tags r:id="rId8"/>
                </p:custDataLst>
              </p:nvPr>
            </p:nvSpPr>
            <p:spPr>
              <a:xfrm>
                <a:off x="357973" y="6714189"/>
                <a:ext cx="4819587" cy="115448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465" lvl="1" indent="0" fontAlgn="base">
                  <a:spcBef>
                    <a:spcPct val="0"/>
                  </a:spcBef>
                  <a:spcAft>
                    <a:spcPct val="0"/>
                  </a:spcAft>
                  <a:buClr>
                    <a:srgbClr val="002960"/>
                  </a:buClr>
                  <a:buNone/>
                </a:pPr>
                <a:r>
                  <a:rPr lang="en-US" sz="1385" b="1" dirty="0" smtClean="0">
                    <a:solidFill>
                      <a:srgbClr val="000000"/>
                    </a:solidFill>
                    <a:latin typeface="Calibri" panose="020F0502020204030204" pitchFamily="34" charset="0"/>
                    <a:ea typeface="Tahoma" panose="020B0604030504040204" pitchFamily="34" charset="0"/>
                    <a:cs typeface="Calibri" panose="020F0502020204030204" pitchFamily="34" charset="0"/>
                  </a:rPr>
                  <a:t>IV</a:t>
                </a:r>
                <a:r>
                  <a:rPr lang="en-US" sz="1385" b="1" dirty="0">
                    <a:solidFill>
                      <a:srgbClr val="000000"/>
                    </a:solidFill>
                    <a:latin typeface="Calibri" panose="020F0502020204030204" pitchFamily="34" charset="0"/>
                    <a:ea typeface="Tahoma" panose="020B0604030504040204" pitchFamily="34" charset="0"/>
                    <a:cs typeface="Calibri" panose="020F0502020204030204" pitchFamily="34" charset="0"/>
                  </a:rPr>
                  <a:t>.  </a:t>
                </a:r>
                <a:r>
                  <a:rPr lang="en-US" sz="1385" b="1" dirty="0" smtClean="0">
                    <a:latin typeface="Calibri" panose="020F0502020204030204" pitchFamily="34" charset="0"/>
                    <a:ea typeface="Tahoma" panose="020B0604030504040204" pitchFamily="34" charset="0"/>
                    <a:cs typeface="Calibri" panose="020F0502020204030204" pitchFamily="34" charset="0"/>
                  </a:rPr>
                  <a:t>Review and analysis </a:t>
                </a:r>
                <a:r>
                  <a:rPr lang="en-US" sz="1385" b="1" dirty="0">
                    <a:latin typeface="Calibri" panose="020F0502020204030204" pitchFamily="34" charset="0"/>
                    <a:ea typeface="Tahoma" panose="020B0604030504040204" pitchFamily="34" charset="0"/>
                    <a:cs typeface="Calibri" panose="020F0502020204030204" pitchFamily="34" charset="0"/>
                  </a:rPr>
                  <a:t>of findings</a:t>
                </a:r>
              </a:p>
              <a:p>
                <a:pPr marL="244725" lvl="2" indent="0" fontAlgn="base">
                  <a:spcBef>
                    <a:spcPct val="0"/>
                  </a:spcBef>
                  <a:spcAft>
                    <a:spcPct val="0"/>
                  </a:spcAft>
                  <a:buClr>
                    <a:srgbClr val="002960"/>
                  </a:buClr>
                  <a:buNone/>
                </a:pPr>
                <a:r>
                  <a:rPr lang="en-US" sz="1385" dirty="0">
                    <a:latin typeface="Calibri" panose="020F0502020204030204" pitchFamily="34" charset="0"/>
                    <a:ea typeface="Tahoma" panose="020B0604030504040204" pitchFamily="34" charset="0"/>
                    <a:cs typeface="Calibri" panose="020F0502020204030204" pitchFamily="34" charset="0"/>
                  </a:rPr>
                  <a:t> </a:t>
                </a:r>
                <a:r>
                  <a:rPr lang="en-US" sz="1385" dirty="0" smtClean="0">
                    <a:latin typeface="Calibri" panose="020F0502020204030204" pitchFamily="34" charset="0"/>
                    <a:ea typeface="Tahoma" panose="020B0604030504040204" pitchFamily="34" charset="0"/>
                    <a:cs typeface="Calibri" panose="020F0502020204030204" pitchFamily="34" charset="0"/>
                  </a:rPr>
                  <a:t>4.1  Analytical framework</a:t>
                </a:r>
              </a:p>
              <a:p>
                <a:pPr marL="244725" lvl="2" indent="0" fontAlgn="base">
                  <a:spcBef>
                    <a:spcPct val="0"/>
                  </a:spcBef>
                  <a:spcAft>
                    <a:spcPct val="0"/>
                  </a:spcAft>
                  <a:buClr>
                    <a:srgbClr val="002960"/>
                  </a:buClr>
                  <a:buNone/>
                </a:pPr>
                <a:r>
                  <a:rPr lang="en-US" sz="1385" dirty="0" smtClean="0">
                    <a:latin typeface="Calibri" panose="020F0502020204030204" pitchFamily="34" charset="0"/>
                    <a:ea typeface="Tahoma" panose="020B0604030504040204" pitchFamily="34" charset="0"/>
                    <a:cs typeface="Calibri" panose="020F0502020204030204" pitchFamily="34" charset="0"/>
                  </a:rPr>
                  <a:t> 4.2  Methodology </a:t>
                </a:r>
                <a:r>
                  <a:rPr lang="en-US" sz="1385" dirty="0">
                    <a:latin typeface="Calibri" panose="020F0502020204030204" pitchFamily="34" charset="0"/>
                    <a:ea typeface="Tahoma" panose="020B0604030504040204" pitchFamily="34" charset="0"/>
                    <a:cs typeface="Calibri" panose="020F0502020204030204" pitchFamily="34" charset="0"/>
                  </a:rPr>
                  <a:t>for analysis and recommendations</a:t>
                </a:r>
              </a:p>
              <a:p>
                <a:pPr marL="244725" lvl="2" indent="0" fontAlgn="base">
                  <a:spcBef>
                    <a:spcPct val="0"/>
                  </a:spcBef>
                  <a:spcAft>
                    <a:spcPct val="0"/>
                  </a:spcAft>
                  <a:buClr>
                    <a:srgbClr val="002960"/>
                  </a:buClr>
                  <a:buNone/>
                </a:pPr>
                <a:r>
                  <a:rPr lang="en-US" sz="1385" dirty="0" smtClean="0">
                    <a:latin typeface="Calibri" panose="020F0502020204030204" pitchFamily="34" charset="0"/>
                    <a:ea typeface="Tahoma" panose="020B0604030504040204" pitchFamily="34" charset="0"/>
                    <a:cs typeface="Calibri" panose="020F0502020204030204" pitchFamily="34" charset="0"/>
                  </a:rPr>
                  <a:t> 4.3  Programme </a:t>
                </a:r>
                <a:r>
                  <a:rPr lang="en-US" sz="1385" dirty="0">
                    <a:latin typeface="Calibri" panose="020F0502020204030204" pitchFamily="34" charset="0"/>
                    <a:ea typeface="Tahoma" panose="020B0604030504040204" pitchFamily="34" charset="0"/>
                    <a:cs typeface="Calibri" panose="020F0502020204030204" pitchFamily="34" charset="0"/>
                  </a:rPr>
                  <a:t>Review Workshop overview</a:t>
                </a:r>
              </a:p>
              <a:p>
                <a:pPr marL="244725" lvl="2" indent="0" fontAlgn="base">
                  <a:spcBef>
                    <a:spcPct val="0"/>
                  </a:spcBef>
                  <a:spcAft>
                    <a:spcPct val="0"/>
                  </a:spcAft>
                  <a:buClr>
                    <a:srgbClr val="002960"/>
                  </a:buClr>
                  <a:buNone/>
                </a:pPr>
                <a:r>
                  <a:rPr lang="en-US" sz="1385" dirty="0" smtClean="0">
                    <a:latin typeface="Calibri" panose="020F0502020204030204" pitchFamily="34" charset="0"/>
                    <a:ea typeface="Tahoma" panose="020B0604030504040204" pitchFamily="34" charset="0"/>
                    <a:cs typeface="Calibri" panose="020F0502020204030204" pitchFamily="34" charset="0"/>
                  </a:rPr>
                  <a:t> 4.4  </a:t>
                </a:r>
                <a:r>
                  <a:rPr lang="en-US" sz="1385" dirty="0">
                    <a:latin typeface="Calibri" panose="020F0502020204030204" pitchFamily="34" charset="0"/>
                    <a:ea typeface="Tahoma" panose="020B0604030504040204" pitchFamily="34" charset="0"/>
                    <a:cs typeface="Calibri" panose="020F0502020204030204" pitchFamily="34" charset="0"/>
                  </a:rPr>
                  <a:t>Programme Review Workshop </a:t>
                </a:r>
                <a:r>
                  <a:rPr lang="en-US" sz="1385" dirty="0" smtClean="0">
                    <a:latin typeface="Calibri" panose="020F0502020204030204" pitchFamily="34" charset="0"/>
                    <a:ea typeface="Tahoma" panose="020B0604030504040204" pitchFamily="34" charset="0"/>
                    <a:cs typeface="Calibri" panose="020F0502020204030204" pitchFamily="34" charset="0"/>
                  </a:rPr>
                  <a:t>process</a:t>
                </a:r>
                <a:endParaRPr lang="en-US" sz="1385" dirty="0">
                  <a:latin typeface="Calibri" panose="020F0502020204030204" pitchFamily="34" charset="0"/>
                  <a:ea typeface="Tahoma" panose="020B0604030504040204" pitchFamily="34" charset="0"/>
                  <a:cs typeface="Calibri" panose="020F0502020204030204" pitchFamily="34" charset="0"/>
                </a:endParaRPr>
              </a:p>
            </p:txBody>
          </p:sp>
          <p:sp>
            <p:nvSpPr>
              <p:cNvPr id="37" name="Rectangle 10"/>
              <p:cNvSpPr txBox="1"/>
              <p:nvPr>
                <p:custDataLst>
                  <p:tags r:id="rId9"/>
                </p:custDataLst>
              </p:nvPr>
            </p:nvSpPr>
            <p:spPr>
              <a:xfrm>
                <a:off x="5944024" y="6714189"/>
                <a:ext cx="516333" cy="115448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465" lvl="1" indent="0" fontAlgn="base">
                  <a:spcBef>
                    <a:spcPct val="0"/>
                  </a:spcBef>
                  <a:spcAft>
                    <a:spcPct val="0"/>
                  </a:spcAft>
                  <a:buClr>
                    <a:srgbClr val="002960"/>
                  </a:buClr>
                  <a:buNone/>
                </a:pPr>
                <a:r>
                  <a:rPr lang="en-US" sz="1385" b="1" dirty="0" smtClean="0">
                    <a:solidFill>
                      <a:srgbClr val="000000"/>
                    </a:solidFill>
                    <a:latin typeface="Calibri" panose="020F0502020204030204" pitchFamily="34" charset="0"/>
                    <a:ea typeface="Tahoma" panose="020B0604030504040204" pitchFamily="34" charset="0"/>
                    <a:cs typeface="Calibri" panose="020F0502020204030204" pitchFamily="34" charset="0"/>
                  </a:rPr>
                  <a:t>10</a:t>
                </a:r>
                <a:endParaRPr lang="en-US" sz="1385" b="1" dirty="0">
                  <a:solidFill>
                    <a:srgbClr val="000000"/>
                  </a:solidFill>
                  <a:latin typeface="Calibri" panose="020F0502020204030204" pitchFamily="34" charset="0"/>
                  <a:ea typeface="Tahoma" panose="020B0604030504040204" pitchFamily="34" charset="0"/>
                  <a:cs typeface="Calibri" panose="020F0502020204030204" pitchFamily="34" charset="0"/>
                </a:endParaRPr>
              </a:p>
              <a:p>
                <a:pPr marL="1465" lvl="1" indent="0" fontAlgn="base">
                  <a:spcBef>
                    <a:spcPct val="0"/>
                  </a:spcBef>
                  <a:spcAft>
                    <a:spcPct val="0"/>
                  </a:spcAft>
                  <a:buClr>
                    <a:srgbClr val="002960"/>
                  </a:buClr>
                  <a:buNone/>
                </a:pP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10</a:t>
                </a:r>
                <a:endPar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endParaRPr>
              </a:p>
              <a:p>
                <a:pPr marL="1465" lvl="1" indent="0" fontAlgn="base">
                  <a:spcBef>
                    <a:spcPct val="0"/>
                  </a:spcBef>
                  <a:spcAft>
                    <a:spcPct val="0"/>
                  </a:spcAft>
                  <a:buClr>
                    <a:srgbClr val="002960"/>
                  </a:buClr>
                  <a:buNone/>
                </a:pP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11</a:t>
                </a:r>
                <a:endPar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endParaRPr>
              </a:p>
              <a:p>
                <a:pPr marL="1465" lvl="1" indent="0" fontAlgn="base">
                  <a:spcBef>
                    <a:spcPct val="0"/>
                  </a:spcBef>
                  <a:spcAft>
                    <a:spcPct val="0"/>
                  </a:spcAft>
                  <a:buClr>
                    <a:srgbClr val="002960"/>
                  </a:buClr>
                  <a:buNone/>
                </a:pP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12</a:t>
                </a:r>
              </a:p>
              <a:p>
                <a:pPr marL="1465" lvl="1" indent="0" fontAlgn="base">
                  <a:spcBef>
                    <a:spcPct val="0"/>
                  </a:spcBef>
                  <a:spcAft>
                    <a:spcPct val="0"/>
                  </a:spcAft>
                  <a:buClr>
                    <a:srgbClr val="002960"/>
                  </a:buClr>
                  <a:buNone/>
                </a:pP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13</a:t>
                </a:r>
              </a:p>
            </p:txBody>
          </p:sp>
        </p:grpSp>
        <p:cxnSp>
          <p:nvCxnSpPr>
            <p:cNvPr id="33" name="Straight Connector 32"/>
            <p:cNvCxnSpPr/>
            <p:nvPr/>
          </p:nvCxnSpPr>
          <p:spPr>
            <a:xfrm>
              <a:off x="797442" y="6988221"/>
              <a:ext cx="5187051"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grpSp>
      <p:sp>
        <p:nvSpPr>
          <p:cNvPr id="36" name="Title 1"/>
          <p:cNvSpPr txBox="1">
            <a:spLocks/>
          </p:cNvSpPr>
          <p:nvPr>
            <p:custDataLst>
              <p:tags r:id="rId3"/>
            </p:custDataLst>
          </p:nvPr>
        </p:nvSpPr>
        <p:spPr bwMode="auto">
          <a:xfrm>
            <a:off x="344738" y="492846"/>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Contents</a:t>
            </a:r>
            <a:endParaRPr lang="en-US" sz="1800"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grpSp>
        <p:nvGrpSpPr>
          <p:cNvPr id="34" name="Group 33"/>
          <p:cNvGrpSpPr/>
          <p:nvPr/>
        </p:nvGrpSpPr>
        <p:grpSpPr>
          <a:xfrm>
            <a:off x="594206" y="7044286"/>
            <a:ext cx="5727533" cy="668313"/>
            <a:chOff x="357973" y="6682874"/>
            <a:chExt cx="6204828" cy="724005"/>
          </a:xfrm>
        </p:grpSpPr>
        <p:sp>
          <p:nvSpPr>
            <p:cNvPr id="40" name="Rectangle 10"/>
            <p:cNvSpPr txBox="1"/>
            <p:nvPr>
              <p:custDataLst>
                <p:tags r:id="rId6"/>
              </p:custDataLst>
            </p:nvPr>
          </p:nvSpPr>
          <p:spPr>
            <a:xfrm>
              <a:off x="357973" y="6714190"/>
              <a:ext cx="5098399" cy="692689"/>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465" lvl="1" indent="0" fontAlgn="base">
                <a:spcBef>
                  <a:spcPct val="0"/>
                </a:spcBef>
                <a:spcAft>
                  <a:spcPct val="0"/>
                </a:spcAft>
                <a:buClr>
                  <a:srgbClr val="002960"/>
                </a:buClr>
                <a:buNone/>
              </a:pPr>
              <a:r>
                <a:rPr lang="en-US" sz="1385" b="1" dirty="0" smtClean="0">
                  <a:latin typeface="Calibri" panose="020F0502020204030204" pitchFamily="34" charset="0"/>
                  <a:ea typeface="Tahoma" panose="020B0604030504040204" pitchFamily="34" charset="0"/>
                  <a:cs typeface="Calibri" panose="020F0502020204030204" pitchFamily="34" charset="0"/>
                </a:rPr>
                <a:t>Annexes</a:t>
              </a:r>
              <a:endParaRPr lang="en-US" sz="1385" b="1" dirty="0">
                <a:latin typeface="Calibri" panose="020F0502020204030204" pitchFamily="34" charset="0"/>
                <a:ea typeface="Tahoma" panose="020B0604030504040204" pitchFamily="34" charset="0"/>
                <a:cs typeface="Calibri" panose="020F0502020204030204" pitchFamily="34" charset="0"/>
              </a:endParaRPr>
            </a:p>
            <a:p>
              <a:pPr marL="244725" lvl="2" indent="0" fontAlgn="base">
                <a:spcBef>
                  <a:spcPct val="0"/>
                </a:spcBef>
                <a:spcAft>
                  <a:spcPct val="0"/>
                </a:spcAft>
                <a:buClr>
                  <a:srgbClr val="002960"/>
                </a:buClr>
                <a:buNone/>
              </a:pPr>
              <a:r>
                <a:rPr lang="en-US" sz="1385" dirty="0">
                  <a:latin typeface="Calibri" panose="020F0502020204030204" pitchFamily="34" charset="0"/>
                  <a:ea typeface="Tahoma" panose="020B0604030504040204" pitchFamily="34" charset="0"/>
                  <a:cs typeface="Calibri" panose="020F0502020204030204" pitchFamily="34" charset="0"/>
                </a:rPr>
                <a:t> </a:t>
              </a:r>
              <a:r>
                <a:rPr lang="en-US" sz="1385" dirty="0" smtClean="0">
                  <a:latin typeface="Calibri" panose="020F0502020204030204" pitchFamily="34" charset="0"/>
                  <a:ea typeface="Tahoma" panose="020B0604030504040204" pitchFamily="34" charset="0"/>
                  <a:cs typeface="Calibri" panose="020F0502020204030204" pitchFamily="34" charset="0"/>
                </a:rPr>
                <a:t>A.1  Action areas of  the Global Strategy for Women’s, </a:t>
              </a:r>
            </a:p>
            <a:p>
              <a:pPr marL="244725" lvl="2" indent="0" fontAlgn="base">
                <a:spcBef>
                  <a:spcPct val="0"/>
                </a:spcBef>
                <a:spcAft>
                  <a:spcPct val="0"/>
                </a:spcAft>
                <a:buClr>
                  <a:srgbClr val="002960"/>
                </a:buClr>
                <a:buNone/>
              </a:pPr>
              <a:r>
                <a:rPr lang="en-US" sz="1385" dirty="0">
                  <a:latin typeface="Calibri" panose="020F0502020204030204" pitchFamily="34" charset="0"/>
                  <a:ea typeface="Tahoma" panose="020B0604030504040204" pitchFamily="34" charset="0"/>
                  <a:cs typeface="Calibri" panose="020F0502020204030204" pitchFamily="34" charset="0"/>
                </a:rPr>
                <a:t> </a:t>
              </a:r>
              <a:r>
                <a:rPr lang="en-US" sz="1385" dirty="0" smtClean="0">
                  <a:latin typeface="Calibri" panose="020F0502020204030204" pitchFamily="34" charset="0"/>
                  <a:ea typeface="Tahoma" panose="020B0604030504040204" pitchFamily="34" charset="0"/>
                  <a:cs typeface="Calibri" panose="020F0502020204030204" pitchFamily="34" charset="0"/>
                </a:rPr>
                <a:t>        Children’s and Adolescents’ Health</a:t>
              </a:r>
            </a:p>
          </p:txBody>
        </p:sp>
        <p:sp>
          <p:nvSpPr>
            <p:cNvPr id="41" name="Rectangle 10"/>
            <p:cNvSpPr txBox="1"/>
            <p:nvPr>
              <p:custDataLst>
                <p:tags r:id="rId7"/>
              </p:custDataLst>
            </p:nvPr>
          </p:nvSpPr>
          <p:spPr>
            <a:xfrm>
              <a:off x="6046468" y="6682874"/>
              <a:ext cx="516333" cy="692689"/>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465" lvl="1" indent="0" fontAlgn="base">
                <a:spcBef>
                  <a:spcPct val="0"/>
                </a:spcBef>
                <a:spcAft>
                  <a:spcPct val="0"/>
                </a:spcAft>
                <a:buClr>
                  <a:srgbClr val="002960"/>
                </a:buClr>
                <a:buNone/>
              </a:pPr>
              <a:endPar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endParaRPr>
            </a:p>
            <a:p>
              <a:pPr marL="1465" lvl="1" indent="0" fontAlgn="base">
                <a:spcBef>
                  <a:spcPct val="0"/>
                </a:spcBef>
                <a:spcAft>
                  <a:spcPct val="0"/>
                </a:spcAft>
                <a:buClr>
                  <a:srgbClr val="002960"/>
                </a:buClr>
                <a:buNone/>
              </a:pP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17</a:t>
              </a:r>
              <a:endPar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endParaRPr>
            </a:p>
            <a:p>
              <a:pPr marL="1465" lvl="1" indent="0" fontAlgn="base">
                <a:spcBef>
                  <a:spcPct val="0"/>
                </a:spcBef>
                <a:spcAft>
                  <a:spcPct val="0"/>
                </a:spcAft>
                <a:buClr>
                  <a:srgbClr val="002960"/>
                </a:buClr>
                <a:buNone/>
              </a:pPr>
              <a:r>
                <a:rPr lang="en-US" sz="1385" dirty="0" smtClean="0">
                  <a:solidFill>
                    <a:schemeClr val="bg1"/>
                  </a:solidFill>
                  <a:latin typeface="Calibri" panose="020F0502020204030204" pitchFamily="34" charset="0"/>
                  <a:ea typeface="Tahoma" panose="020B0604030504040204" pitchFamily="34" charset="0"/>
                  <a:cs typeface="Calibri" panose="020F0502020204030204" pitchFamily="34" charset="0"/>
                </a:rPr>
                <a:t>#</a:t>
              </a:r>
            </a:p>
          </p:txBody>
        </p:sp>
      </p:grpSp>
      <p:grpSp>
        <p:nvGrpSpPr>
          <p:cNvPr id="2" name="Group 1"/>
          <p:cNvGrpSpPr/>
          <p:nvPr/>
        </p:nvGrpSpPr>
        <p:grpSpPr>
          <a:xfrm>
            <a:off x="580293" y="5955717"/>
            <a:ext cx="5713655" cy="1011472"/>
            <a:chOff x="606474" y="6391630"/>
            <a:chExt cx="5713655" cy="1011472"/>
          </a:xfrm>
        </p:grpSpPr>
        <p:grpSp>
          <p:nvGrpSpPr>
            <p:cNvPr id="3" name="Group 2"/>
            <p:cNvGrpSpPr/>
            <p:nvPr/>
          </p:nvGrpSpPr>
          <p:grpSpPr>
            <a:xfrm>
              <a:off x="606474" y="6391630"/>
              <a:ext cx="5713655" cy="852544"/>
              <a:chOff x="357972" y="8104374"/>
              <a:chExt cx="6189793" cy="923589"/>
            </a:xfrm>
          </p:grpSpPr>
          <p:sp>
            <p:nvSpPr>
              <p:cNvPr id="27" name="Rectangle 10"/>
              <p:cNvSpPr txBox="1"/>
              <p:nvPr>
                <p:custDataLst>
                  <p:tags r:id="rId4"/>
                </p:custDataLst>
              </p:nvPr>
            </p:nvSpPr>
            <p:spPr>
              <a:xfrm>
                <a:off x="357972" y="8104374"/>
                <a:ext cx="4537876" cy="92358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465" lvl="1" indent="0" fontAlgn="base">
                  <a:spcBef>
                    <a:spcPct val="0"/>
                  </a:spcBef>
                  <a:spcAft>
                    <a:spcPct val="0"/>
                  </a:spcAft>
                  <a:buClr>
                    <a:srgbClr val="002960"/>
                  </a:buClr>
                  <a:buNone/>
                </a:pPr>
                <a:r>
                  <a:rPr lang="en-US" sz="1385" b="1" dirty="0" smtClean="0">
                    <a:solidFill>
                      <a:srgbClr val="000000"/>
                    </a:solidFill>
                    <a:latin typeface="Calibri" panose="020F0502020204030204" pitchFamily="34" charset="0"/>
                    <a:ea typeface="Tahoma" panose="020B0604030504040204" pitchFamily="34" charset="0"/>
                    <a:cs typeface="Calibri" panose="020F0502020204030204" pitchFamily="34" charset="0"/>
                  </a:rPr>
                  <a:t>V.   Findings </a:t>
                </a:r>
                <a:r>
                  <a:rPr lang="en-US" sz="1385" b="1" dirty="0">
                    <a:solidFill>
                      <a:srgbClr val="000000"/>
                    </a:solidFill>
                    <a:latin typeface="Calibri" panose="020F0502020204030204" pitchFamily="34" charset="0"/>
                    <a:ea typeface="Tahoma" panose="020B0604030504040204" pitchFamily="34" charset="0"/>
                    <a:cs typeface="Calibri" panose="020F0502020204030204" pitchFamily="34" charset="0"/>
                  </a:rPr>
                  <a:t>and recommendations</a:t>
                </a:r>
              </a:p>
              <a:p>
                <a:pPr marL="244725" lvl="2" indent="0" fontAlgn="base">
                  <a:spcBef>
                    <a:spcPct val="0"/>
                  </a:spcBef>
                  <a:spcAft>
                    <a:spcPct val="0"/>
                  </a:spcAft>
                  <a:buClr>
                    <a:srgbClr val="002960"/>
                  </a:buClr>
                  <a:buNone/>
                </a:pPr>
                <a:r>
                  <a:rPr lang="en-US" sz="1385" dirty="0">
                    <a:solidFill>
                      <a:srgbClr val="000000"/>
                    </a:solidFill>
                    <a:latin typeface="Calibri" panose="020F0502020204030204" pitchFamily="34" charset="0"/>
                    <a:ea typeface="Tahoma" panose="020B0604030504040204" pitchFamily="34" charset="0"/>
                    <a:cs typeface="Calibri" panose="020F0502020204030204" pitchFamily="34" charset="0"/>
                  </a:rPr>
                  <a:t> </a:t>
                </a: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5.1  Presenting findings and recommendations</a:t>
                </a:r>
              </a:p>
              <a:p>
                <a:pPr marL="244725" lvl="2" indent="0" fontAlgn="base">
                  <a:spcBef>
                    <a:spcPct val="0"/>
                  </a:spcBef>
                  <a:spcAft>
                    <a:spcPct val="0"/>
                  </a:spcAft>
                  <a:buClr>
                    <a:srgbClr val="002960"/>
                  </a:buClr>
                  <a:buNone/>
                </a:pP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 5.2  Documenting findings and recommendations</a:t>
                </a:r>
              </a:p>
              <a:p>
                <a:pPr marL="244725" lvl="2" indent="0" fontAlgn="base">
                  <a:spcBef>
                    <a:spcPct val="0"/>
                  </a:spcBef>
                  <a:spcAft>
                    <a:spcPct val="0"/>
                  </a:spcAft>
                  <a:buClr>
                    <a:srgbClr val="002960"/>
                  </a:buClr>
                  <a:buNone/>
                </a:pPr>
                <a:r>
                  <a:rPr lang="en-US" sz="1385" dirty="0" smtClean="0">
                    <a:latin typeface="Calibri" panose="020F0502020204030204" pitchFamily="34" charset="0"/>
                    <a:ea typeface="Tahoma" panose="020B0604030504040204" pitchFamily="34" charset="0"/>
                    <a:cs typeface="Calibri" panose="020F0502020204030204" pitchFamily="34" charset="0"/>
                  </a:rPr>
                  <a:t> 5.3  Use of findings and recommendations</a:t>
                </a:r>
                <a:endParaRPr lang="en-US" sz="1385" dirty="0">
                  <a:latin typeface="Calibri" panose="020F0502020204030204" pitchFamily="34" charset="0"/>
                  <a:ea typeface="Tahoma" panose="020B0604030504040204" pitchFamily="34" charset="0"/>
                  <a:cs typeface="Calibri" panose="020F0502020204030204" pitchFamily="34" charset="0"/>
                </a:endParaRPr>
              </a:p>
            </p:txBody>
          </p:sp>
          <p:sp>
            <p:nvSpPr>
              <p:cNvPr id="38" name="Rectangle 10"/>
              <p:cNvSpPr txBox="1"/>
              <p:nvPr>
                <p:custDataLst>
                  <p:tags r:id="rId5"/>
                </p:custDataLst>
              </p:nvPr>
            </p:nvSpPr>
            <p:spPr>
              <a:xfrm>
                <a:off x="6031432" y="8104377"/>
                <a:ext cx="516333" cy="923586"/>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465" lvl="1" indent="0" fontAlgn="base">
                  <a:spcBef>
                    <a:spcPct val="0"/>
                  </a:spcBef>
                  <a:spcAft>
                    <a:spcPct val="0"/>
                  </a:spcAft>
                  <a:buClr>
                    <a:srgbClr val="002960"/>
                  </a:buClr>
                  <a:buNone/>
                </a:pPr>
                <a:r>
                  <a:rPr lang="en-US" sz="1385" b="1" dirty="0" smtClean="0">
                    <a:solidFill>
                      <a:srgbClr val="000000"/>
                    </a:solidFill>
                    <a:latin typeface="Trebuchet MS" panose="020B0603020202020204" pitchFamily="34" charset="0"/>
                    <a:ea typeface="Tahoma" panose="020B0604030504040204" pitchFamily="34" charset="0"/>
                    <a:cs typeface="Calibri Light" panose="020F0302020204030204" pitchFamily="34" charset="0"/>
                  </a:rPr>
                  <a:t>14</a:t>
                </a:r>
                <a:endParaRPr lang="en-US" sz="1385" b="1" dirty="0">
                  <a:solidFill>
                    <a:srgbClr val="000000"/>
                  </a:solidFill>
                  <a:latin typeface="Trebuchet MS" panose="020B0603020202020204" pitchFamily="34" charset="0"/>
                  <a:ea typeface="Tahoma" panose="020B0604030504040204" pitchFamily="34" charset="0"/>
                  <a:cs typeface="Calibri Light" panose="020F0302020204030204" pitchFamily="34" charset="0"/>
                </a:endParaRPr>
              </a:p>
              <a:p>
                <a:pPr marL="1465" lvl="1" indent="0" fontAlgn="base">
                  <a:spcBef>
                    <a:spcPct val="0"/>
                  </a:spcBef>
                  <a:spcAft>
                    <a:spcPct val="0"/>
                  </a:spcAft>
                  <a:buClr>
                    <a:srgbClr val="002960"/>
                  </a:buClr>
                  <a:buNone/>
                </a:pPr>
                <a:r>
                  <a:rPr lang="en-US" sz="1385" dirty="0" smtClean="0">
                    <a:solidFill>
                      <a:srgbClr val="000000"/>
                    </a:solidFill>
                    <a:latin typeface="Trebuchet MS" panose="020B0603020202020204" pitchFamily="34" charset="0"/>
                    <a:ea typeface="Tahoma" panose="020B0604030504040204" pitchFamily="34" charset="0"/>
                    <a:cs typeface="Calibri Light" panose="020F0302020204030204" pitchFamily="34" charset="0"/>
                  </a:rPr>
                  <a:t>14</a:t>
                </a:r>
                <a:endParaRPr lang="en-US" sz="1385" dirty="0">
                  <a:solidFill>
                    <a:srgbClr val="000000"/>
                  </a:solidFill>
                  <a:latin typeface="Trebuchet MS" panose="020B0603020202020204" pitchFamily="34" charset="0"/>
                  <a:ea typeface="Tahoma" panose="020B0604030504040204" pitchFamily="34" charset="0"/>
                  <a:cs typeface="Calibri Light" panose="020F0302020204030204" pitchFamily="34" charset="0"/>
                </a:endParaRPr>
              </a:p>
              <a:p>
                <a:pPr marL="1465" lvl="1" indent="0" fontAlgn="base">
                  <a:spcBef>
                    <a:spcPct val="0"/>
                  </a:spcBef>
                  <a:spcAft>
                    <a:spcPct val="0"/>
                  </a:spcAft>
                  <a:buClr>
                    <a:srgbClr val="002960"/>
                  </a:buClr>
                  <a:buNone/>
                </a:pPr>
                <a:r>
                  <a:rPr lang="en-US" sz="1385" dirty="0" smtClean="0">
                    <a:solidFill>
                      <a:srgbClr val="000000"/>
                    </a:solidFill>
                    <a:latin typeface="Trebuchet MS" panose="020B0603020202020204" pitchFamily="34" charset="0"/>
                    <a:ea typeface="Tahoma" panose="020B0604030504040204" pitchFamily="34" charset="0"/>
                    <a:cs typeface="Calibri Light" panose="020F0302020204030204" pitchFamily="34" charset="0"/>
                  </a:rPr>
                  <a:t>15</a:t>
                </a:r>
                <a:endParaRPr lang="en-US" sz="1385" dirty="0">
                  <a:solidFill>
                    <a:srgbClr val="000000"/>
                  </a:solidFill>
                  <a:latin typeface="Trebuchet MS" panose="020B0603020202020204" pitchFamily="34" charset="0"/>
                  <a:ea typeface="Tahoma" panose="020B0604030504040204" pitchFamily="34" charset="0"/>
                  <a:cs typeface="Calibri Light" panose="020F0302020204030204" pitchFamily="34" charset="0"/>
                </a:endParaRPr>
              </a:p>
              <a:p>
                <a:pPr marL="1465" lvl="1" indent="0" fontAlgn="base">
                  <a:spcBef>
                    <a:spcPct val="0"/>
                  </a:spcBef>
                  <a:spcAft>
                    <a:spcPct val="0"/>
                  </a:spcAft>
                  <a:buClr>
                    <a:srgbClr val="002960"/>
                  </a:buClr>
                  <a:buNone/>
                </a:pPr>
                <a:r>
                  <a:rPr lang="en-US" sz="1385" dirty="0" smtClean="0">
                    <a:solidFill>
                      <a:srgbClr val="000000"/>
                    </a:solidFill>
                    <a:latin typeface="Trebuchet MS" panose="020B0603020202020204" pitchFamily="34" charset="0"/>
                    <a:ea typeface="Tahoma" panose="020B0604030504040204" pitchFamily="34" charset="0"/>
                    <a:cs typeface="Calibri Light" panose="020F0302020204030204" pitchFamily="34" charset="0"/>
                  </a:rPr>
                  <a:t>16</a:t>
                </a:r>
              </a:p>
            </p:txBody>
          </p:sp>
        </p:grpSp>
        <p:cxnSp>
          <p:nvCxnSpPr>
            <p:cNvPr id="42" name="Straight Connector 41"/>
            <p:cNvCxnSpPr/>
            <p:nvPr/>
          </p:nvCxnSpPr>
          <p:spPr>
            <a:xfrm>
              <a:off x="809711" y="7403102"/>
              <a:ext cx="5187051"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340755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4" name="Object 53" hidden="1"/>
          <p:cNvGraphicFramePr>
            <a:graphicFrameLocks noChangeAspect="1"/>
          </p:cNvGraphicFramePr>
          <p:nvPr>
            <p:custDataLst>
              <p:tags r:id="rId2"/>
            </p:custDataLst>
            <p:extLst/>
          </p:nvPr>
        </p:nvGraphicFramePr>
        <p:xfrm>
          <a:off x="263770" y="351942"/>
          <a:ext cx="149514" cy="149514"/>
        </p:xfrm>
        <a:graphic>
          <a:graphicData uri="http://schemas.openxmlformats.org/presentationml/2006/ole">
            <mc:AlternateContent xmlns:mc="http://schemas.openxmlformats.org/markup-compatibility/2006">
              <mc:Choice xmlns:v="urn:schemas-microsoft-com:vml" Requires="v">
                <p:oleObj spid="_x0000_s13549" name="think-cell Slide" r:id="rId7" imgW="270" imgH="270" progId="TCLayout.ActiveDocument.1">
                  <p:embed/>
                </p:oleObj>
              </mc:Choice>
              <mc:Fallback>
                <p:oleObj name="think-cell Slide" r:id="rId7" imgW="270" imgH="270" progId="TCLayout.ActiveDocument.1">
                  <p:embed/>
                  <p:pic>
                    <p:nvPicPr>
                      <p:cNvPr id="0" name=""/>
                      <p:cNvPicPr/>
                      <p:nvPr/>
                    </p:nvPicPr>
                    <p:blipFill>
                      <a:blip r:embed="rId8"/>
                      <a:stretch>
                        <a:fillRect/>
                      </a:stretch>
                    </p:blipFill>
                    <p:spPr>
                      <a:xfrm>
                        <a:off x="263770" y="351942"/>
                        <a:ext cx="149514" cy="149514"/>
                      </a:xfrm>
                      <a:prstGeom prst="rect">
                        <a:avLst/>
                      </a:prstGeom>
                    </p:spPr>
                  </p:pic>
                </p:oleObj>
              </mc:Fallback>
            </mc:AlternateContent>
          </a:graphicData>
        </a:graphic>
      </p:graphicFrame>
      <p:sp>
        <p:nvSpPr>
          <p:cNvPr id="21" name="Rectangle 10"/>
          <p:cNvSpPr txBox="1"/>
          <p:nvPr>
            <p:custDataLst>
              <p:tags r:id="rId3"/>
            </p:custDataLst>
          </p:nvPr>
        </p:nvSpPr>
        <p:spPr>
          <a:xfrm>
            <a:off x="594206" y="1051664"/>
            <a:ext cx="5237039" cy="623632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465" lvl="1" indent="0" fontAlgn="base">
              <a:spcBef>
                <a:spcPct val="0"/>
              </a:spcBef>
              <a:spcAft>
                <a:spcPct val="0"/>
              </a:spcAft>
              <a:buClr>
                <a:srgbClr val="002960"/>
              </a:buClr>
              <a:buNone/>
            </a:pPr>
            <a:r>
              <a:rPr lang="en-US" sz="1385" dirty="0" smtClean="0">
                <a:solidFill>
                  <a:srgbClr val="000000"/>
                </a:solidFill>
                <a:latin typeface="Calibri" panose="020F0502020204030204" pitchFamily="34" charset="0"/>
                <a:ea typeface="Tahoma" panose="020B0604030504040204" pitchFamily="34" charset="0"/>
                <a:cs typeface="Calibri" panose="020F0502020204030204" pitchFamily="34" charset="0"/>
              </a:rPr>
              <a:t>The purpose of this guide is to assist countries in planning and managing an integrated review of Reproductive, Maternal, Newborn, Child, and Adolescent Health (RMNCAH) programmes</a:t>
            </a:r>
            <a:r>
              <a:rPr lang="en-US" sz="1385" dirty="0">
                <a:latin typeface="Calibri" panose="020F0502020204030204" pitchFamily="34" charset="0"/>
                <a:ea typeface="Tahoma" panose="020B0604030504040204" pitchFamily="34" charset="0"/>
                <a:cs typeface="Calibri" panose="020F0502020204030204" pitchFamily="34" charset="0"/>
              </a:rPr>
              <a:t> </a:t>
            </a:r>
            <a:r>
              <a:rPr lang="en-US" sz="1385" dirty="0" smtClean="0">
                <a:latin typeface="Calibri" panose="020F0502020204030204" pitchFamily="34" charset="0"/>
                <a:ea typeface="Tahoma" panose="020B0604030504040204" pitchFamily="34" charset="0"/>
                <a:cs typeface="Calibri" panose="020F0502020204030204" pitchFamily="34" charset="0"/>
              </a:rPr>
              <a:t>and in reviewing the status of implementation of the Global </a:t>
            </a:r>
            <a:r>
              <a:rPr lang="en-US" sz="1385" dirty="0">
                <a:latin typeface="Calibri" panose="020F0502020204030204" pitchFamily="34" charset="0"/>
                <a:ea typeface="Tahoma" panose="020B0604030504040204" pitchFamily="34" charset="0"/>
                <a:cs typeface="Calibri" panose="020F0502020204030204" pitchFamily="34" charset="0"/>
              </a:rPr>
              <a:t>Strategy for Women’s, Children’s and Adolescents’ </a:t>
            </a:r>
            <a:r>
              <a:rPr lang="en-US" sz="1385" dirty="0" smtClean="0">
                <a:latin typeface="Calibri" panose="020F0502020204030204" pitchFamily="34" charset="0"/>
                <a:ea typeface="Tahoma" panose="020B0604030504040204" pitchFamily="34" charset="0"/>
                <a:cs typeface="Calibri" panose="020F0502020204030204" pitchFamily="34" charset="0"/>
              </a:rPr>
              <a:t>Health. </a:t>
            </a:r>
            <a:r>
              <a:rPr lang="en-US" sz="1400" dirty="0" smtClean="0">
                <a:latin typeface="Calibri" panose="020F0502020204030204" pitchFamily="34" charset="0"/>
                <a:cs typeface="Calibri" panose="020F0502020204030204" pitchFamily="34" charset="0"/>
              </a:rPr>
              <a:t>This guide provides a recommended approach for conducting RMNCAH programme reviews but is not intended to be prescriptive in that the processes should be adapted to suit the needs of the country or programmes where it is being used. </a:t>
            </a:r>
          </a:p>
          <a:p>
            <a:pPr marL="1465" lvl="1" indent="0" fontAlgn="base">
              <a:spcBef>
                <a:spcPct val="0"/>
              </a:spcBef>
              <a:spcAft>
                <a:spcPct val="0"/>
              </a:spcAft>
              <a:buClr>
                <a:srgbClr val="002960"/>
              </a:buClr>
              <a:buNone/>
            </a:pPr>
            <a:endParaRPr lang="en-US" sz="1400" dirty="0">
              <a:latin typeface="Calibri" panose="020F0502020204030204" pitchFamily="34" charset="0"/>
              <a:cs typeface="Calibri" panose="020F0502020204030204" pitchFamily="34" charset="0"/>
            </a:endParaRPr>
          </a:p>
          <a:p>
            <a:pPr marL="1465" lvl="1" indent="0" fontAlgn="base">
              <a:spcBef>
                <a:spcPct val="0"/>
              </a:spcBef>
              <a:spcAft>
                <a:spcPct val="0"/>
              </a:spcAft>
              <a:buClr>
                <a:srgbClr val="002960"/>
              </a:buClr>
              <a:buNone/>
            </a:pPr>
            <a:r>
              <a:rPr lang="en-US" sz="1400" dirty="0" smtClean="0">
                <a:latin typeface="Calibri" panose="020F0502020204030204" pitchFamily="34" charset="0"/>
                <a:cs typeface="Calibri" panose="020F0502020204030204" pitchFamily="34" charset="0"/>
              </a:rPr>
              <a:t>The guide helps to assess the results that RMNCAH programmes have achieved, identify gaps in intervention implementation, and provide recommendations and solutions to better improve the health status of women, children, and adolescents. It also assists in assessing whether milestones </a:t>
            </a:r>
            <a:r>
              <a:rPr lang="en-US" sz="1400" dirty="0">
                <a:latin typeface="Calibri" panose="020F0502020204030204" pitchFamily="34" charset="0"/>
                <a:cs typeface="Calibri" panose="020F0502020204030204" pitchFamily="34" charset="0"/>
              </a:rPr>
              <a:t>for the implementation of the </a:t>
            </a:r>
            <a:r>
              <a:rPr lang="en-US" sz="1400" dirty="0" smtClean="0">
                <a:latin typeface="Calibri" panose="020F0502020204030204" pitchFamily="34" charset="0"/>
                <a:cs typeface="Calibri" panose="020F0502020204030204" pitchFamily="34" charset="0"/>
              </a:rPr>
              <a:t>Global Strategy for Women’s, Children’s and Adolescents’ Health (</a:t>
            </a:r>
            <a:r>
              <a:rPr lang="en-US" sz="1400" dirty="0">
                <a:latin typeface="Calibri" panose="020F0502020204030204" pitchFamily="34" charset="0"/>
                <a:cs typeface="Calibri" panose="020F0502020204030204" pitchFamily="34" charset="0"/>
              </a:rPr>
              <a:t>set for 2016-2017) </a:t>
            </a:r>
            <a:r>
              <a:rPr lang="en-US" sz="1400" dirty="0" smtClean="0">
                <a:latin typeface="Calibri" panose="020F0502020204030204" pitchFamily="34" charset="0"/>
                <a:cs typeface="Calibri" panose="020F0502020204030204" pitchFamily="34" charset="0"/>
              </a:rPr>
              <a:t>have been met and to set objectives </a:t>
            </a:r>
            <a:r>
              <a:rPr lang="en-US" sz="1400" dirty="0">
                <a:latin typeface="Calibri" panose="020F0502020204030204" pitchFamily="34" charset="0"/>
                <a:cs typeface="Calibri" panose="020F0502020204030204" pitchFamily="34" charset="0"/>
              </a:rPr>
              <a:t>to achieve the targets </a:t>
            </a:r>
            <a:r>
              <a:rPr lang="en-US" sz="1400" dirty="0" smtClean="0">
                <a:latin typeface="Calibri" panose="020F0502020204030204" pitchFamily="34" charset="0"/>
                <a:cs typeface="Calibri" panose="020F0502020204030204" pitchFamily="34" charset="0"/>
              </a:rPr>
              <a:t>proposed.</a:t>
            </a:r>
          </a:p>
          <a:p>
            <a:pPr marL="1465" lvl="1" indent="0" fontAlgn="base">
              <a:spcBef>
                <a:spcPct val="0"/>
              </a:spcBef>
              <a:spcAft>
                <a:spcPct val="0"/>
              </a:spcAft>
              <a:buClr>
                <a:srgbClr val="002960"/>
              </a:buClr>
              <a:buNone/>
            </a:pPr>
            <a:endParaRPr lang="en-US" sz="1385" dirty="0" smtClean="0">
              <a:latin typeface="Calibri" panose="020F0502020204030204" pitchFamily="34" charset="0"/>
              <a:ea typeface="Tahoma" panose="020B0604030504040204" pitchFamily="34" charset="0"/>
              <a:cs typeface="Calibri" panose="020F0502020204030204" pitchFamily="34" charset="0"/>
            </a:endParaRPr>
          </a:p>
          <a:p>
            <a:pPr marL="1465" lvl="1" indent="0" fontAlgn="base">
              <a:spcBef>
                <a:spcPct val="0"/>
              </a:spcBef>
              <a:spcAft>
                <a:spcPct val="0"/>
              </a:spcAft>
              <a:buClr>
                <a:srgbClr val="002960"/>
              </a:buClr>
              <a:buNone/>
            </a:pPr>
            <a:r>
              <a:rPr lang="en-US" sz="1400" dirty="0" smtClean="0">
                <a:latin typeface="Calibri" panose="020F0502020204030204" pitchFamily="34" charset="0"/>
                <a:ea typeface="Tahoma" panose="020B0604030504040204" pitchFamily="34" charset="0"/>
                <a:cs typeface="Calibri" panose="020F0502020204030204" pitchFamily="34" charset="0"/>
              </a:rPr>
              <a:t>The main audience for this guide includes: </a:t>
            </a:r>
          </a:p>
          <a:p>
            <a:pPr marL="287215" lvl="1" indent="-285750" fontAlgn="base">
              <a:spcBef>
                <a:spcPct val="0"/>
              </a:spcBef>
              <a:spcAft>
                <a:spcPct val="0"/>
              </a:spcAft>
              <a:buClr>
                <a:srgbClr val="002960"/>
              </a:buClr>
              <a:buFont typeface="Wingdings" panose="05000000000000000000" pitchFamily="2" charset="2"/>
              <a:buChar char="§"/>
            </a:pPr>
            <a:r>
              <a:rPr lang="en-US" sz="1400" dirty="0" smtClean="0">
                <a:latin typeface="Calibri" panose="020F0502020204030204" pitchFamily="34" charset="0"/>
                <a:ea typeface="Tahoma" panose="020B0604030504040204" pitchFamily="34" charset="0"/>
                <a:cs typeface="Calibri" panose="020F0502020204030204" pitchFamily="34" charset="0"/>
              </a:rPr>
              <a:t>National and sub-national level Programme </a:t>
            </a:r>
            <a:r>
              <a:rPr lang="en-US" sz="1400" dirty="0">
                <a:latin typeface="Calibri" panose="020F0502020204030204" pitchFamily="34" charset="0"/>
                <a:ea typeface="Tahoma" panose="020B0604030504040204" pitchFamily="34" charset="0"/>
                <a:cs typeface="Calibri" panose="020F0502020204030204" pitchFamily="34" charset="0"/>
              </a:rPr>
              <a:t>M</a:t>
            </a:r>
            <a:r>
              <a:rPr lang="en-US" sz="1400" dirty="0" smtClean="0">
                <a:latin typeface="Calibri" panose="020F0502020204030204" pitchFamily="34" charset="0"/>
                <a:ea typeface="Tahoma" panose="020B0604030504040204" pitchFamily="34" charset="0"/>
                <a:cs typeface="Calibri" panose="020F0502020204030204" pitchFamily="34" charset="0"/>
              </a:rPr>
              <a:t>anagers and Officers from Reproductive, Maternal, Newborn, Child, and </a:t>
            </a:r>
            <a:r>
              <a:rPr lang="en-US" sz="1400" dirty="0">
                <a:latin typeface="Calibri" panose="020F0502020204030204" pitchFamily="34" charset="0"/>
                <a:ea typeface="Tahoma" panose="020B0604030504040204" pitchFamily="34" charset="0"/>
                <a:cs typeface="Calibri" panose="020F0502020204030204" pitchFamily="34" charset="0"/>
              </a:rPr>
              <a:t>Adolescent health who are involved in </a:t>
            </a:r>
            <a:r>
              <a:rPr lang="en-US" sz="1400" dirty="0" smtClean="0">
                <a:latin typeface="Calibri" panose="020F0502020204030204" pitchFamily="34" charset="0"/>
                <a:ea typeface="Tahoma" panose="020B0604030504040204" pitchFamily="34" charset="0"/>
                <a:cs typeface="Calibri" panose="020F0502020204030204" pitchFamily="34" charset="0"/>
              </a:rPr>
              <a:t>planning, implementing, and monitoring these programmes within a Ministry of Health; </a:t>
            </a:r>
          </a:p>
          <a:p>
            <a:pPr marL="287215" lvl="1" indent="-285750" fontAlgn="base">
              <a:spcBef>
                <a:spcPct val="0"/>
              </a:spcBef>
              <a:spcAft>
                <a:spcPct val="0"/>
              </a:spcAft>
              <a:buClr>
                <a:srgbClr val="002960"/>
              </a:buClr>
              <a:buFont typeface="Wingdings" panose="05000000000000000000" pitchFamily="2" charset="2"/>
              <a:buChar char="§"/>
            </a:pPr>
            <a:r>
              <a:rPr lang="en-US" sz="1400" dirty="0" smtClean="0">
                <a:latin typeface="Calibri" panose="020F0502020204030204" pitchFamily="34" charset="0"/>
                <a:ea typeface="Tahoma" panose="020B0604030504040204" pitchFamily="34" charset="0"/>
                <a:cs typeface="Calibri" panose="020F0502020204030204" pitchFamily="34" charset="0"/>
              </a:rPr>
              <a:t>Programme </a:t>
            </a:r>
            <a:r>
              <a:rPr lang="en-US" sz="1400" dirty="0">
                <a:latin typeface="Calibri" panose="020F0502020204030204" pitchFamily="34" charset="0"/>
                <a:ea typeface="Tahoma" panose="020B0604030504040204" pitchFamily="34" charset="0"/>
                <a:cs typeface="Calibri" panose="020F0502020204030204" pitchFamily="34" charset="0"/>
              </a:rPr>
              <a:t>M</a:t>
            </a:r>
            <a:r>
              <a:rPr lang="en-US" sz="1400" dirty="0" smtClean="0">
                <a:latin typeface="Calibri" panose="020F0502020204030204" pitchFamily="34" charset="0"/>
                <a:ea typeface="Tahoma" panose="020B0604030504040204" pitchFamily="34" charset="0"/>
                <a:cs typeface="Calibri" panose="020F0502020204030204" pitchFamily="34" charset="0"/>
              </a:rPr>
              <a:t>anagers and Officers in related programmes in the Ministry of Health or other Ministries;</a:t>
            </a:r>
          </a:p>
          <a:p>
            <a:pPr marL="287215" lvl="1" indent="-285750" fontAlgn="base">
              <a:spcBef>
                <a:spcPct val="0"/>
              </a:spcBef>
              <a:spcAft>
                <a:spcPct val="0"/>
              </a:spcAft>
              <a:buClr>
                <a:srgbClr val="002960"/>
              </a:buClr>
              <a:buFont typeface="Wingdings" panose="05000000000000000000" pitchFamily="2" charset="2"/>
              <a:buChar char="§"/>
            </a:pPr>
            <a:r>
              <a:rPr lang="en-US" sz="1400" dirty="0" smtClean="0">
                <a:latin typeface="Calibri" panose="020F0502020204030204" pitchFamily="34" charset="0"/>
                <a:ea typeface="Tahoma" panose="020B0604030504040204" pitchFamily="34" charset="0"/>
                <a:cs typeface="Calibri" panose="020F0502020204030204" pitchFamily="34" charset="0"/>
              </a:rPr>
              <a:t>Non-governmental, private sector and international partners involved in planning, implementing, and funding RMNCAH programmes.</a:t>
            </a:r>
          </a:p>
          <a:p>
            <a:pPr marL="1465" lvl="1" indent="0" fontAlgn="base">
              <a:spcBef>
                <a:spcPct val="0"/>
              </a:spcBef>
              <a:spcAft>
                <a:spcPct val="0"/>
              </a:spcAft>
              <a:buClr>
                <a:srgbClr val="002960"/>
              </a:buClr>
              <a:buNone/>
            </a:pPr>
            <a:endParaRPr lang="en-US" sz="1400" dirty="0">
              <a:solidFill>
                <a:srgbClr val="00B050"/>
              </a:solidFill>
              <a:latin typeface="Calibri" panose="020F0502020204030204" pitchFamily="34" charset="0"/>
              <a:ea typeface="Tahoma" panose="020B0604030504040204" pitchFamily="34" charset="0"/>
              <a:cs typeface="Calibri" panose="020F0502020204030204" pitchFamily="34" charset="0"/>
            </a:endParaRPr>
          </a:p>
          <a:p>
            <a:pPr marL="1465" lvl="1" indent="0" fontAlgn="base">
              <a:spcBef>
                <a:spcPct val="0"/>
              </a:spcBef>
              <a:spcAft>
                <a:spcPct val="0"/>
              </a:spcAft>
              <a:buClr>
                <a:srgbClr val="002960"/>
              </a:buClr>
              <a:buNone/>
            </a:pPr>
            <a:r>
              <a:rPr lang="en-US" sz="1400" dirty="0">
                <a:latin typeface="Calibri" panose="020F0502020204030204" pitchFamily="34" charset="0"/>
                <a:ea typeface="Tahoma" panose="020B0604030504040204" pitchFamily="34" charset="0"/>
                <a:cs typeface="Calibri" panose="020F0502020204030204" pitchFamily="34" charset="0"/>
              </a:rPr>
              <a:t>To complement </a:t>
            </a:r>
            <a:r>
              <a:rPr lang="en-US" sz="1400" dirty="0" smtClean="0">
                <a:latin typeface="Calibri" panose="020F0502020204030204" pitchFamily="34" charset="0"/>
                <a:ea typeface="Tahoma" panose="020B0604030504040204" pitchFamily="34" charset="0"/>
                <a:cs typeface="Calibri" panose="020F0502020204030204" pitchFamily="34" charset="0"/>
              </a:rPr>
              <a:t>this document are a Facilitator’s Guide and Data Tool. </a:t>
            </a:r>
            <a:endParaRPr lang="en-US" sz="1400" dirty="0">
              <a:solidFill>
                <a:srgbClr val="FF0000"/>
              </a:solidFill>
              <a:latin typeface="Calibri" panose="020F0502020204030204" pitchFamily="34" charset="0"/>
              <a:ea typeface="Tahoma" panose="020B0604030504040204" pitchFamily="34" charset="0"/>
              <a:cs typeface="Calibri" panose="020F0502020204030204" pitchFamily="34" charset="0"/>
            </a:endParaRPr>
          </a:p>
        </p:txBody>
      </p:sp>
      <p:sp>
        <p:nvSpPr>
          <p:cNvPr id="5" name="Title 1"/>
          <p:cNvSpPr txBox="1">
            <a:spLocks/>
          </p:cNvSpPr>
          <p:nvPr>
            <p:custDataLst>
              <p:tags r:id="rId4"/>
            </p:custDataLst>
          </p:nvPr>
        </p:nvSpPr>
        <p:spPr bwMode="auto">
          <a:xfrm>
            <a:off x="344738" y="492846"/>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I. Introduction</a:t>
            </a:r>
            <a:endParaRPr lang="en-US" sz="1800"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797490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2"/>
            </p:custDataLst>
            <p:extLst/>
          </p:nvPr>
        </p:nvGraphicFramePr>
        <p:xfrm>
          <a:off x="202" y="2000251"/>
          <a:ext cx="121481" cy="121481"/>
        </p:xfrm>
        <a:graphic>
          <a:graphicData uri="http://schemas.openxmlformats.org/presentationml/2006/ole">
            <mc:AlternateContent xmlns:mc="http://schemas.openxmlformats.org/markup-compatibility/2006">
              <mc:Choice xmlns:v="urn:schemas-microsoft-com:vml" Requires="v">
                <p:oleObj spid="_x0000_s3329" name="think-cell Slide" r:id="rId10" imgW="360" imgH="360" progId="">
                  <p:embed/>
                </p:oleObj>
              </mc:Choice>
              <mc:Fallback>
                <p:oleObj name="think-cell Slide" r:id="rId10" imgW="360" imgH="360" progId="">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2" y="2000251"/>
                        <a:ext cx="121481" cy="1214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 name="Title 1"/>
          <p:cNvSpPr txBox="1">
            <a:spLocks/>
          </p:cNvSpPr>
          <p:nvPr>
            <p:custDataLst>
              <p:tags r:id="rId3"/>
            </p:custDataLst>
          </p:nvPr>
        </p:nvSpPr>
        <p:spPr>
          <a:xfrm>
            <a:off x="344738" y="802768"/>
            <a:ext cx="5915025" cy="3149375"/>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sz="1400" dirty="0" smtClean="0">
                <a:latin typeface="+mn-lt"/>
              </a:rPr>
              <a:t>The Reproductive, Maternal, Neonatal, Child and Adolescent Health Programme Review is a process for assessing mid- and/or end-term country progress in improving women’s, children’s and adolescents’ health. </a:t>
            </a:r>
            <a:r>
              <a:rPr lang="en-US" sz="1400" dirty="0">
                <a:latin typeface="+mn-lt"/>
              </a:rPr>
              <a:t>A Programme Review is conducted on a periodic basis as part of the regular </a:t>
            </a:r>
            <a:r>
              <a:rPr lang="en-US" sz="1400" dirty="0" smtClean="0">
                <a:latin typeface="+mn-lt"/>
              </a:rPr>
              <a:t>RMNCAH </a:t>
            </a:r>
            <a:r>
              <a:rPr lang="en-US" sz="1400" dirty="0">
                <a:latin typeface="+mn-lt"/>
              </a:rPr>
              <a:t>programme planning and implementation cycle</a:t>
            </a:r>
            <a:r>
              <a:rPr lang="en-US" sz="1400" dirty="0" smtClean="0">
                <a:latin typeface="+mn-lt"/>
              </a:rPr>
              <a:t>.</a:t>
            </a:r>
          </a:p>
          <a:p>
            <a:endParaRPr lang="en-US" sz="1400" dirty="0">
              <a:latin typeface="+mn-lt"/>
            </a:endParaRPr>
          </a:p>
          <a:p>
            <a:r>
              <a:rPr lang="en-US" sz="1400" dirty="0" smtClean="0">
                <a:latin typeface="+mn-lt"/>
              </a:rPr>
              <a:t>A </a:t>
            </a:r>
            <a:r>
              <a:rPr lang="en-US" sz="1400" dirty="0">
                <a:latin typeface="+mn-lt"/>
              </a:rPr>
              <a:t>Programme Review </a:t>
            </a:r>
            <a:r>
              <a:rPr lang="en-US" sz="1400" dirty="0" smtClean="0">
                <a:latin typeface="+mn-lt"/>
              </a:rPr>
              <a:t>is conducted regularly (every </a:t>
            </a:r>
            <a:r>
              <a:rPr lang="en-US" sz="1400" dirty="0">
                <a:latin typeface="+mn-lt"/>
              </a:rPr>
              <a:t>2 to 3 years) and is most useful if coordinated with other ongoing health sector review and planning activities; these could include strategic planning, annual reviews of Country Accountability Frameworks, and annual or bi-annual district review or planning </a:t>
            </a:r>
            <a:r>
              <a:rPr lang="en-US" sz="1400" dirty="0" smtClean="0">
                <a:latin typeface="+mn-lt"/>
              </a:rPr>
              <a:t>exercises. </a:t>
            </a:r>
            <a:r>
              <a:rPr lang="en-US" sz="1400" dirty="0">
                <a:latin typeface="+mn-lt"/>
              </a:rPr>
              <a:t>Thus a programme review constitutes an integral part of a programme planning and management cycle occurring periodically as mid-term and end-term </a:t>
            </a:r>
            <a:r>
              <a:rPr lang="en-US" sz="1400" dirty="0" smtClean="0">
                <a:latin typeface="+mn-lt"/>
              </a:rPr>
              <a:t>activities.  Ideally</a:t>
            </a:r>
            <a:r>
              <a:rPr lang="en-US" sz="1400" dirty="0">
                <a:latin typeface="+mn-lt"/>
              </a:rPr>
              <a:t>, the programme review should </a:t>
            </a:r>
            <a:r>
              <a:rPr lang="en-US" sz="1400" dirty="0" smtClean="0">
                <a:latin typeface="+mn-lt"/>
              </a:rPr>
              <a:t>be </a:t>
            </a:r>
            <a:r>
              <a:rPr lang="en-US" sz="1400" dirty="0">
                <a:latin typeface="+mn-lt"/>
              </a:rPr>
              <a:t>incorporated </a:t>
            </a:r>
            <a:r>
              <a:rPr lang="en-US" sz="1400" dirty="0" smtClean="0">
                <a:latin typeface="+mn-lt"/>
              </a:rPr>
              <a:t>into </a:t>
            </a:r>
            <a:r>
              <a:rPr lang="en-US" sz="1400" dirty="0">
                <a:latin typeface="+mn-lt"/>
              </a:rPr>
              <a:t>the existing strategic health and annual plans and </a:t>
            </a:r>
            <a:r>
              <a:rPr lang="en-US" sz="1400" dirty="0" smtClean="0">
                <a:latin typeface="+mn-lt"/>
              </a:rPr>
              <a:t>processes. </a:t>
            </a:r>
            <a:endParaRPr lang="en-US" sz="1400" dirty="0">
              <a:latin typeface="+mn-lt"/>
            </a:endParaRPr>
          </a:p>
        </p:txBody>
      </p:sp>
      <p:sp>
        <p:nvSpPr>
          <p:cNvPr id="24" name="Title 1"/>
          <p:cNvSpPr txBox="1">
            <a:spLocks/>
          </p:cNvSpPr>
          <p:nvPr>
            <p:custDataLst>
              <p:tags r:id="rId4"/>
            </p:custDataLst>
          </p:nvPr>
        </p:nvSpPr>
        <p:spPr bwMode="auto">
          <a:xfrm>
            <a:off x="344738" y="492846"/>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1.1 What </a:t>
            </a:r>
            <a:r>
              <a:rPr lang="en-US" sz="1800" kern="0" dirty="0">
                <a:solidFill>
                  <a:srgbClr val="000000"/>
                </a:solidFill>
                <a:latin typeface="Tahoma" panose="020B0604030504040204" pitchFamily="34" charset="0"/>
                <a:ea typeface="Tahoma" panose="020B0604030504040204" pitchFamily="34" charset="0"/>
                <a:cs typeface="Tahoma" panose="020B0604030504040204" pitchFamily="34" charset="0"/>
              </a:rPr>
              <a:t>is a programme review for RMNCAH?</a:t>
            </a:r>
          </a:p>
        </p:txBody>
      </p:sp>
      <p:sp>
        <p:nvSpPr>
          <p:cNvPr id="6" name="Slide Number Placeholder 5"/>
          <p:cNvSpPr>
            <a:spLocks noGrp="1"/>
          </p:cNvSpPr>
          <p:nvPr>
            <p:ph type="sldNum" sz="quarter" idx="12"/>
          </p:nvPr>
        </p:nvSpPr>
        <p:spPr/>
        <p:txBody>
          <a:bodyPr/>
          <a:lstStyle/>
          <a:p>
            <a:fld id="{96BF1FCE-B2FD-460C-9ACE-C3448976CBCC}" type="slidenum">
              <a:rPr lang="en-US" smtClean="0"/>
              <a:t>3</a:t>
            </a:fld>
            <a:endParaRPr lang="en-US"/>
          </a:p>
        </p:txBody>
      </p:sp>
      <p:sp>
        <p:nvSpPr>
          <p:cNvPr id="56" name="Title 1"/>
          <p:cNvSpPr>
            <a:spLocks noGrp="1"/>
          </p:cNvSpPr>
          <p:nvPr>
            <p:ph type="title"/>
            <p:custDataLst>
              <p:tags r:id="rId5"/>
            </p:custDataLst>
          </p:nvPr>
        </p:nvSpPr>
        <p:spPr>
          <a:xfrm>
            <a:off x="344737" y="4249033"/>
            <a:ext cx="5915025" cy="376984"/>
          </a:xfrm>
        </p:spPr>
        <p:txBody>
          <a:bodyPr>
            <a:noAutofit/>
          </a:bodyPr>
          <a:lstStyle/>
          <a:p>
            <a:r>
              <a:rPr lang="en-US" sz="1200" b="1" dirty="0" smtClean="0">
                <a:latin typeface="+mn-lt"/>
                <a:ea typeface="Tahoma" panose="020B0604030504040204" pitchFamily="34" charset="0"/>
                <a:cs typeface="Tahoma" panose="020B0604030504040204" pitchFamily="34" charset="0"/>
              </a:rPr>
              <a:t>Figure </a:t>
            </a:r>
            <a:r>
              <a:rPr lang="en-US" sz="1200" b="1" dirty="0">
                <a:latin typeface="+mn-lt"/>
                <a:ea typeface="Tahoma" panose="020B0604030504040204" pitchFamily="34" charset="0"/>
                <a:cs typeface="Tahoma" panose="020B0604030504040204" pitchFamily="34" charset="0"/>
              </a:rPr>
              <a:t>1</a:t>
            </a:r>
            <a:r>
              <a:rPr lang="en-US" sz="1200" b="1" dirty="0" smtClean="0">
                <a:latin typeface="+mn-lt"/>
                <a:ea typeface="Tahoma" panose="020B0604030504040204" pitchFamily="34" charset="0"/>
                <a:cs typeface="Tahoma" panose="020B0604030504040204" pitchFamily="34" charset="0"/>
              </a:rPr>
              <a:t>. Where does the RMNCAH </a:t>
            </a:r>
            <a:r>
              <a:rPr lang="en-US" sz="1200" b="1" dirty="0">
                <a:latin typeface="+mn-lt"/>
                <a:ea typeface="Tahoma" panose="020B0604030504040204" pitchFamily="34" charset="0"/>
                <a:cs typeface="Tahoma" panose="020B0604030504040204" pitchFamily="34" charset="0"/>
              </a:rPr>
              <a:t>Programme Review fit into planning and management </a:t>
            </a:r>
            <a:r>
              <a:rPr lang="en-US" sz="1200" b="1" dirty="0" smtClean="0">
                <a:latin typeface="+mn-lt"/>
                <a:ea typeface="Tahoma" panose="020B0604030504040204" pitchFamily="34" charset="0"/>
                <a:cs typeface="Tahoma" panose="020B0604030504040204" pitchFamily="34" charset="0"/>
              </a:rPr>
              <a:t>cycles?</a:t>
            </a:r>
            <a:endParaRPr lang="en-US" sz="1200" b="1" dirty="0">
              <a:latin typeface="+mn-lt"/>
              <a:ea typeface="Tahoma" panose="020B0604030504040204" pitchFamily="34" charset="0"/>
              <a:cs typeface="Tahoma" panose="020B0604030504040204" pitchFamily="34" charset="0"/>
            </a:endParaRPr>
          </a:p>
        </p:txBody>
      </p:sp>
      <p:grpSp>
        <p:nvGrpSpPr>
          <p:cNvPr id="57" name="Group 56"/>
          <p:cNvGrpSpPr/>
          <p:nvPr/>
        </p:nvGrpSpPr>
        <p:grpSpPr>
          <a:xfrm>
            <a:off x="191774" y="4922907"/>
            <a:ext cx="6394160" cy="3094482"/>
            <a:chOff x="243697" y="4400901"/>
            <a:chExt cx="6394160" cy="3094482"/>
          </a:xfrm>
        </p:grpSpPr>
        <p:cxnSp>
          <p:nvCxnSpPr>
            <p:cNvPr id="58" name="Straight Arrow Connector 57"/>
            <p:cNvCxnSpPr/>
            <p:nvPr/>
          </p:nvCxnSpPr>
          <p:spPr>
            <a:xfrm flipV="1">
              <a:off x="3086334" y="6015211"/>
              <a:ext cx="259855" cy="336574"/>
            </a:xfrm>
            <a:prstGeom prst="straightConnector1">
              <a:avLst/>
            </a:prstGeom>
            <a:ln>
              <a:solidFill>
                <a:schemeClr val="accent5"/>
              </a:solidFill>
              <a:tailEnd type="triangle"/>
            </a:ln>
          </p:spPr>
          <p:style>
            <a:lnRef idx="1">
              <a:schemeClr val="accent1"/>
            </a:lnRef>
            <a:fillRef idx="0">
              <a:schemeClr val="accent1"/>
            </a:fillRef>
            <a:effectRef idx="0">
              <a:schemeClr val="accent1"/>
            </a:effectRef>
            <a:fontRef idx="minor">
              <a:schemeClr val="tx1"/>
            </a:fontRef>
          </p:style>
        </p:cxnSp>
        <p:grpSp>
          <p:nvGrpSpPr>
            <p:cNvPr id="59" name="Group 58"/>
            <p:cNvGrpSpPr/>
            <p:nvPr/>
          </p:nvGrpSpPr>
          <p:grpSpPr>
            <a:xfrm>
              <a:off x="243697" y="4400901"/>
              <a:ext cx="6394160" cy="3094482"/>
              <a:chOff x="629294" y="3703667"/>
              <a:chExt cx="6394160" cy="3094482"/>
            </a:xfrm>
          </p:grpSpPr>
          <p:sp>
            <p:nvSpPr>
              <p:cNvPr id="60" name="Freeform 59"/>
              <p:cNvSpPr/>
              <p:nvPr/>
            </p:nvSpPr>
            <p:spPr bwMode="gray">
              <a:xfrm rot="10800000" flipH="1" flipV="1">
                <a:off x="4259947" y="4952876"/>
                <a:ext cx="2225661" cy="487868"/>
              </a:xfrm>
              <a:custGeom>
                <a:avLst/>
                <a:gdLst>
                  <a:gd name="connsiteX0" fmla="*/ 0 w 469900"/>
                  <a:gd name="connsiteY0" fmla="*/ 0 h 495300"/>
                  <a:gd name="connsiteX1" fmla="*/ 469900 w 469900"/>
                  <a:gd name="connsiteY1" fmla="*/ 0 h 495300"/>
                  <a:gd name="connsiteX2" fmla="*/ 469900 w 469900"/>
                  <a:gd name="connsiteY2" fmla="*/ 495300 h 495300"/>
                </a:gdLst>
                <a:ahLst/>
                <a:cxnLst>
                  <a:cxn ang="0">
                    <a:pos x="connsiteX0" y="connsiteY0"/>
                  </a:cxn>
                  <a:cxn ang="0">
                    <a:pos x="connsiteX1" y="connsiteY1"/>
                  </a:cxn>
                  <a:cxn ang="0">
                    <a:pos x="connsiteX2" y="connsiteY2"/>
                  </a:cxn>
                </a:cxnLst>
                <a:rect l="l" t="t" r="r" b="b"/>
                <a:pathLst>
                  <a:path w="469900" h="495300">
                    <a:moveTo>
                      <a:pt x="0" y="0"/>
                    </a:moveTo>
                    <a:lnTo>
                      <a:pt x="469900" y="0"/>
                    </a:lnTo>
                    <a:lnTo>
                      <a:pt x="469900" y="495300"/>
                    </a:lnTo>
                  </a:path>
                </a:pathLst>
              </a:custGeom>
              <a:ln w="12700">
                <a:solidFill>
                  <a:schemeClr val="tx1"/>
                </a:solidFill>
                <a:prstDash val="dash"/>
                <a:headEnd type="none"/>
                <a:tailEnd type="triangle"/>
              </a:ln>
            </p:spPr>
            <p:style>
              <a:lnRef idx="1">
                <a:schemeClr val="accent1"/>
              </a:lnRef>
              <a:fillRef idx="0">
                <a:schemeClr val="accent1"/>
              </a:fillRef>
              <a:effectRef idx="0">
                <a:schemeClr val="accent1"/>
              </a:effectRef>
              <a:fontRef idx="minor">
                <a:schemeClr val="tx1"/>
              </a:fontRef>
            </p:style>
            <p:txBody>
              <a:bodyPr rtlCol="0" anchor="ctr">
                <a:noAutofit/>
              </a:bodyPr>
              <a:lstStyle/>
              <a:p>
                <a:pPr algn="ctr"/>
                <a:endParaRPr lang="en-US" sz="1350" dirty="0">
                  <a:solidFill>
                    <a:srgbClr val="000000"/>
                  </a:solidFill>
                </a:endParaRPr>
              </a:p>
            </p:txBody>
          </p:sp>
          <p:sp>
            <p:nvSpPr>
              <p:cNvPr id="61" name="Rectangle 60"/>
              <p:cNvSpPr/>
              <p:nvPr/>
            </p:nvSpPr>
            <p:spPr>
              <a:xfrm>
                <a:off x="4494293" y="4550309"/>
                <a:ext cx="1771467" cy="415498"/>
              </a:xfrm>
              <a:prstGeom prst="rect">
                <a:avLst/>
              </a:prstGeom>
            </p:spPr>
            <p:txBody>
              <a:bodyPr wrap="square">
                <a:spAutoFit/>
              </a:bodyPr>
              <a:lstStyle/>
              <a:p>
                <a:pPr marL="1190" lvl="1">
                  <a:spcBef>
                    <a:spcPct val="50000"/>
                  </a:spcBef>
                </a:pPr>
                <a:r>
                  <a:rPr lang="en-US" sz="1050" i="1" dirty="0" smtClean="0"/>
                  <a:t>RMNCAH Programme review as part of end-term review</a:t>
                </a:r>
                <a:endParaRPr lang="en-US" sz="1050" i="1" dirty="0"/>
              </a:p>
            </p:txBody>
          </p:sp>
          <p:grpSp>
            <p:nvGrpSpPr>
              <p:cNvPr id="62" name="Group 61"/>
              <p:cNvGrpSpPr/>
              <p:nvPr/>
            </p:nvGrpSpPr>
            <p:grpSpPr>
              <a:xfrm>
                <a:off x="2908069" y="4543177"/>
                <a:ext cx="1429383" cy="723718"/>
                <a:chOff x="2880774" y="4793529"/>
                <a:chExt cx="1429383" cy="723718"/>
              </a:xfrm>
            </p:grpSpPr>
            <p:sp>
              <p:nvSpPr>
                <p:cNvPr id="78" name="Freeform 77"/>
                <p:cNvSpPr/>
                <p:nvPr/>
              </p:nvSpPr>
              <p:spPr bwMode="gray">
                <a:xfrm rot="16200000" flipH="1" flipV="1">
                  <a:off x="3277275" y="4731762"/>
                  <a:ext cx="45719" cy="838722"/>
                </a:xfrm>
                <a:custGeom>
                  <a:avLst/>
                  <a:gdLst>
                    <a:gd name="connsiteX0" fmla="*/ 0 w 469900"/>
                    <a:gd name="connsiteY0" fmla="*/ 0 h 495300"/>
                    <a:gd name="connsiteX1" fmla="*/ 469900 w 469900"/>
                    <a:gd name="connsiteY1" fmla="*/ 0 h 495300"/>
                    <a:gd name="connsiteX2" fmla="*/ 469900 w 469900"/>
                    <a:gd name="connsiteY2" fmla="*/ 495300 h 495300"/>
                  </a:gdLst>
                  <a:ahLst/>
                  <a:cxnLst>
                    <a:cxn ang="0">
                      <a:pos x="connsiteX0" y="connsiteY0"/>
                    </a:cxn>
                    <a:cxn ang="0">
                      <a:pos x="connsiteX1" y="connsiteY1"/>
                    </a:cxn>
                    <a:cxn ang="0">
                      <a:pos x="connsiteX2" y="connsiteY2"/>
                    </a:cxn>
                  </a:cxnLst>
                  <a:rect l="l" t="t" r="r" b="b"/>
                  <a:pathLst>
                    <a:path w="469900" h="495300">
                      <a:moveTo>
                        <a:pt x="0" y="0"/>
                      </a:moveTo>
                      <a:lnTo>
                        <a:pt x="469900" y="0"/>
                      </a:lnTo>
                      <a:lnTo>
                        <a:pt x="469900" y="495300"/>
                      </a:lnTo>
                    </a:path>
                  </a:pathLst>
                </a:custGeom>
                <a:ln w="12700">
                  <a:solidFill>
                    <a:schemeClr val="accent1"/>
                  </a:solidFill>
                  <a:headEnd type="none"/>
                  <a:tailEnd type="triangle"/>
                </a:ln>
              </p:spPr>
              <p:style>
                <a:lnRef idx="1">
                  <a:schemeClr val="accent1"/>
                </a:lnRef>
                <a:fillRef idx="0">
                  <a:schemeClr val="accent1"/>
                </a:fillRef>
                <a:effectRef idx="0">
                  <a:schemeClr val="accent1"/>
                </a:effectRef>
                <a:fontRef idx="minor">
                  <a:schemeClr val="tx1"/>
                </a:fontRef>
              </p:style>
              <p:txBody>
                <a:bodyPr rtlCol="0" anchor="ctr">
                  <a:noAutofit/>
                </a:bodyPr>
                <a:lstStyle/>
                <a:p>
                  <a:pPr algn="ctr"/>
                  <a:endParaRPr lang="en-US" sz="1350" dirty="0">
                    <a:solidFill>
                      <a:srgbClr val="000000"/>
                    </a:solidFill>
                  </a:endParaRPr>
                </a:p>
              </p:txBody>
            </p:sp>
            <p:sp>
              <p:nvSpPr>
                <p:cNvPr id="79" name="Rectangle 22"/>
                <p:cNvSpPr txBox="1">
                  <a:spLocks/>
                </p:cNvSpPr>
                <p:nvPr/>
              </p:nvSpPr>
              <p:spPr>
                <a:xfrm>
                  <a:off x="3350205" y="4793529"/>
                  <a:ext cx="959952" cy="723718"/>
                </a:xfrm>
                <a:prstGeom prst="rect">
                  <a:avLst/>
                </a:prstGeom>
                <a:solidFill>
                  <a:schemeClr val="accent1">
                    <a:lumMod val="40000"/>
                    <a:lumOff val="60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974" kern="0" dirty="0" smtClean="0">
                      <a:solidFill>
                        <a:prstClr val="black"/>
                      </a:solidFill>
                    </a:rPr>
                    <a:t>Review activities and outputs of programme(s)</a:t>
                  </a:r>
                  <a:endParaRPr lang="en-US" sz="974" kern="0" dirty="0">
                    <a:solidFill>
                      <a:prstClr val="black"/>
                    </a:solidFill>
                  </a:endParaRPr>
                </a:p>
                <a:p>
                  <a:pPr marL="1190" lvl="1" indent="0">
                    <a:spcBef>
                      <a:spcPct val="10000"/>
                    </a:spcBef>
                    <a:buClr>
                      <a:srgbClr val="39302A"/>
                    </a:buClr>
                    <a:buNone/>
                    <a:defRPr/>
                  </a:pPr>
                  <a:r>
                    <a:rPr lang="en-US" sz="974" kern="0" dirty="0">
                      <a:solidFill>
                        <a:prstClr val="black"/>
                      </a:solidFill>
                    </a:rPr>
                    <a:t>(Every </a:t>
                  </a:r>
                  <a:r>
                    <a:rPr lang="en-US" sz="974" kern="0" dirty="0" smtClean="0">
                      <a:solidFill>
                        <a:prstClr val="black"/>
                      </a:solidFill>
                    </a:rPr>
                    <a:t>1-2 years</a:t>
                  </a:r>
                  <a:r>
                    <a:rPr lang="en-US" sz="974" kern="0" dirty="0">
                      <a:solidFill>
                        <a:prstClr val="black"/>
                      </a:solidFill>
                    </a:rPr>
                    <a:t>)</a:t>
                  </a:r>
                </a:p>
              </p:txBody>
            </p:sp>
          </p:grpSp>
          <p:grpSp>
            <p:nvGrpSpPr>
              <p:cNvPr id="63" name="Group 62"/>
              <p:cNvGrpSpPr/>
              <p:nvPr/>
            </p:nvGrpSpPr>
            <p:grpSpPr>
              <a:xfrm>
                <a:off x="629294" y="4577345"/>
                <a:ext cx="1262842" cy="713853"/>
                <a:chOff x="610469" y="4812345"/>
                <a:chExt cx="1262842" cy="713853"/>
              </a:xfrm>
            </p:grpSpPr>
            <p:sp>
              <p:nvSpPr>
                <p:cNvPr id="76" name="Freeform 75"/>
                <p:cNvSpPr/>
                <p:nvPr/>
              </p:nvSpPr>
              <p:spPr bwMode="gray">
                <a:xfrm rot="5400000" flipV="1">
                  <a:off x="1500159" y="4831281"/>
                  <a:ext cx="190251" cy="556052"/>
                </a:xfrm>
                <a:custGeom>
                  <a:avLst/>
                  <a:gdLst>
                    <a:gd name="connsiteX0" fmla="*/ 0 w 469900"/>
                    <a:gd name="connsiteY0" fmla="*/ 0 h 495300"/>
                    <a:gd name="connsiteX1" fmla="*/ 469900 w 469900"/>
                    <a:gd name="connsiteY1" fmla="*/ 0 h 495300"/>
                    <a:gd name="connsiteX2" fmla="*/ 469900 w 469900"/>
                    <a:gd name="connsiteY2" fmla="*/ 495300 h 495300"/>
                  </a:gdLst>
                  <a:ahLst/>
                  <a:cxnLst>
                    <a:cxn ang="0">
                      <a:pos x="connsiteX0" y="connsiteY0"/>
                    </a:cxn>
                    <a:cxn ang="0">
                      <a:pos x="connsiteX1" y="connsiteY1"/>
                    </a:cxn>
                    <a:cxn ang="0">
                      <a:pos x="connsiteX2" y="connsiteY2"/>
                    </a:cxn>
                  </a:cxnLst>
                  <a:rect l="l" t="t" r="r" b="b"/>
                  <a:pathLst>
                    <a:path w="469900" h="495300">
                      <a:moveTo>
                        <a:pt x="0" y="0"/>
                      </a:moveTo>
                      <a:lnTo>
                        <a:pt x="469900" y="0"/>
                      </a:lnTo>
                      <a:lnTo>
                        <a:pt x="469900" y="495300"/>
                      </a:lnTo>
                    </a:path>
                  </a:pathLst>
                </a:custGeom>
                <a:ln w="12700">
                  <a:solidFill>
                    <a:schemeClr val="tx1"/>
                  </a:solidFill>
                  <a:prstDash val="dash"/>
                  <a:headEnd type="none"/>
                  <a:tailEnd type="triangle"/>
                </a:ln>
              </p:spPr>
              <p:style>
                <a:lnRef idx="1">
                  <a:schemeClr val="accent1"/>
                </a:lnRef>
                <a:fillRef idx="0">
                  <a:schemeClr val="accent1"/>
                </a:fillRef>
                <a:effectRef idx="0">
                  <a:schemeClr val="accent1"/>
                </a:effectRef>
                <a:fontRef idx="minor">
                  <a:schemeClr val="tx1"/>
                </a:fontRef>
              </p:style>
              <p:txBody>
                <a:bodyPr rtlCol="0" anchor="ctr">
                  <a:noAutofit/>
                </a:bodyPr>
                <a:lstStyle/>
                <a:p>
                  <a:pPr algn="ctr"/>
                  <a:endParaRPr lang="en-US" sz="1350" dirty="0">
                    <a:solidFill>
                      <a:srgbClr val="000000"/>
                    </a:solidFill>
                  </a:endParaRPr>
                </a:p>
              </p:txBody>
            </p:sp>
            <p:sp>
              <p:nvSpPr>
                <p:cNvPr id="77" name="Rectangle 22"/>
                <p:cNvSpPr txBox="1">
                  <a:spLocks/>
                </p:cNvSpPr>
                <p:nvPr/>
              </p:nvSpPr>
              <p:spPr>
                <a:xfrm>
                  <a:off x="610469" y="4812345"/>
                  <a:ext cx="878553" cy="713853"/>
                </a:xfrm>
                <a:prstGeom prst="rect">
                  <a:avLst/>
                </a:prstGeom>
                <a:solidFill>
                  <a:schemeClr val="bg1">
                    <a:lumMod val="75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974" kern="0" dirty="0">
                      <a:solidFill>
                        <a:prstClr val="black"/>
                      </a:solidFill>
                    </a:rPr>
                    <a:t>Develop strategic plan</a:t>
                  </a:r>
                </a:p>
                <a:p>
                  <a:pPr marL="1190" lvl="1" indent="0">
                    <a:spcBef>
                      <a:spcPct val="10000"/>
                    </a:spcBef>
                    <a:buClr>
                      <a:srgbClr val="39302A"/>
                    </a:buClr>
                    <a:buNone/>
                    <a:defRPr/>
                  </a:pPr>
                  <a:r>
                    <a:rPr lang="en-US" sz="974" kern="0" dirty="0">
                      <a:solidFill>
                        <a:prstClr val="black"/>
                      </a:solidFill>
                    </a:rPr>
                    <a:t>(Every 5-10 years)</a:t>
                  </a:r>
                </a:p>
              </p:txBody>
            </p:sp>
          </p:grpSp>
          <p:sp>
            <p:nvSpPr>
              <p:cNvPr id="64" name="Rectangle 22"/>
              <p:cNvSpPr txBox="1">
                <a:spLocks/>
              </p:cNvSpPr>
              <p:nvPr/>
            </p:nvSpPr>
            <p:spPr>
              <a:xfrm>
                <a:off x="1899127" y="4573362"/>
                <a:ext cx="973933" cy="723718"/>
              </a:xfrm>
              <a:prstGeom prst="rect">
                <a:avLst/>
              </a:prstGeom>
              <a:solidFill>
                <a:sysClr val="window" lastClr="FFFFFF"/>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974" kern="0" dirty="0">
                    <a:solidFill>
                      <a:prstClr val="black"/>
                    </a:solidFill>
                  </a:rPr>
                  <a:t>Develop </a:t>
                </a:r>
                <a:r>
                  <a:rPr lang="en-US" sz="974" kern="0" dirty="0" smtClean="0">
                    <a:solidFill>
                      <a:prstClr val="black"/>
                    </a:solidFill>
                  </a:rPr>
                  <a:t>implementation plan (Every 1-2 years</a:t>
                </a:r>
                <a:r>
                  <a:rPr lang="en-US" sz="974" kern="0" dirty="0">
                    <a:solidFill>
                      <a:prstClr val="black"/>
                    </a:solidFill>
                  </a:rPr>
                  <a:t>)</a:t>
                </a:r>
              </a:p>
            </p:txBody>
          </p:sp>
          <p:sp>
            <p:nvSpPr>
              <p:cNvPr id="65" name="Rectangle 64"/>
              <p:cNvSpPr/>
              <p:nvPr/>
            </p:nvSpPr>
            <p:spPr>
              <a:xfrm>
                <a:off x="2861047" y="3703667"/>
                <a:ext cx="961421" cy="900246"/>
              </a:xfrm>
              <a:prstGeom prst="rect">
                <a:avLst/>
              </a:prstGeom>
            </p:spPr>
            <p:txBody>
              <a:bodyPr wrap="square">
                <a:spAutoFit/>
              </a:bodyPr>
              <a:lstStyle/>
              <a:p>
                <a:pPr marL="1190" lvl="1">
                  <a:spcBef>
                    <a:spcPct val="50000"/>
                  </a:spcBef>
                </a:pPr>
                <a:r>
                  <a:rPr lang="en-US" sz="1050" i="1" dirty="0" smtClean="0"/>
                  <a:t>RMNCAH Programme review as mid-term review</a:t>
                </a:r>
                <a:endParaRPr lang="en-US" sz="1050" i="1" dirty="0"/>
              </a:p>
            </p:txBody>
          </p:sp>
          <p:sp>
            <p:nvSpPr>
              <p:cNvPr id="66" name="Freeform 65"/>
              <p:cNvSpPr/>
              <p:nvPr>
                <p:custDataLst>
                  <p:tags r:id="rId6"/>
                </p:custDataLst>
              </p:nvPr>
            </p:nvSpPr>
            <p:spPr bwMode="auto">
              <a:xfrm>
                <a:off x="629294" y="6599242"/>
                <a:ext cx="6301483" cy="198907"/>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749399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76501" y="0"/>
                    </a:lnTo>
                    <a:lnTo>
                      <a:pt x="1828800" y="457200"/>
                    </a:lnTo>
                    <a:lnTo>
                      <a:pt x="1676501" y="914402"/>
                    </a:lnTo>
                    <a:lnTo>
                      <a:pt x="0" y="914400"/>
                    </a:lnTo>
                    <a:lnTo>
                      <a:pt x="0" y="457202"/>
                    </a:lnTo>
                    <a:close/>
                  </a:path>
                </a:pathLst>
              </a:custGeom>
              <a:solidFill>
                <a:schemeClr val="bg1">
                  <a:lumMod val="75000"/>
                </a:schemeClr>
              </a:solidFill>
              <a:ln w="9525">
                <a:solidFill>
                  <a:schemeClr val="tx1"/>
                </a:solidFill>
                <a:round/>
                <a:headEnd/>
                <a:tailEnd/>
              </a:ln>
            </p:spPr>
            <p:txBody>
              <a:bodyPr wrap="none" rtlCol="0" anchor="ctr"/>
              <a:lstStyle/>
              <a:p>
                <a:pPr algn="ctr">
                  <a:buClr>
                    <a:srgbClr val="002960"/>
                  </a:buClr>
                  <a:buFont typeface="Arial" charset="0"/>
                  <a:buNone/>
                </a:pPr>
                <a:r>
                  <a:rPr lang="en-US" sz="1000" dirty="0" smtClean="0">
                    <a:solidFill>
                      <a:srgbClr val="000000"/>
                    </a:solidFill>
                  </a:rPr>
                  <a:t>Strategic planning cycle (5-10 years)</a:t>
                </a:r>
                <a:endParaRPr lang="en-US" sz="1000" dirty="0">
                  <a:solidFill>
                    <a:srgbClr val="000000"/>
                  </a:solidFill>
                </a:endParaRPr>
              </a:p>
            </p:txBody>
          </p:sp>
          <p:sp>
            <p:nvSpPr>
              <p:cNvPr id="67" name="Freeform 66"/>
              <p:cNvSpPr/>
              <p:nvPr>
                <p:custDataLst>
                  <p:tags r:id="rId7"/>
                </p:custDataLst>
              </p:nvPr>
            </p:nvSpPr>
            <p:spPr bwMode="auto">
              <a:xfrm>
                <a:off x="1892136" y="6259490"/>
                <a:ext cx="2438410" cy="267613"/>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749399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76501" y="0"/>
                    </a:lnTo>
                    <a:lnTo>
                      <a:pt x="1828800" y="457200"/>
                    </a:lnTo>
                    <a:lnTo>
                      <a:pt x="1676501" y="914402"/>
                    </a:lnTo>
                    <a:lnTo>
                      <a:pt x="0" y="914400"/>
                    </a:lnTo>
                    <a:lnTo>
                      <a:pt x="0" y="457202"/>
                    </a:lnTo>
                    <a:close/>
                  </a:path>
                </a:pathLst>
              </a:custGeom>
              <a:noFill/>
              <a:ln w="9525">
                <a:solidFill>
                  <a:schemeClr val="tx1"/>
                </a:solidFill>
                <a:round/>
                <a:headEnd/>
                <a:tailEnd/>
              </a:ln>
            </p:spPr>
            <p:txBody>
              <a:bodyPr wrap="none" rtlCol="0" anchor="ctr"/>
              <a:lstStyle/>
              <a:p>
                <a:pPr algn="ctr">
                  <a:buClr>
                    <a:srgbClr val="002960"/>
                  </a:buClr>
                  <a:buFont typeface="Arial" charset="0"/>
                  <a:buNone/>
                </a:pPr>
                <a:r>
                  <a:rPr lang="en-US" sz="1000" dirty="0" smtClean="0">
                    <a:solidFill>
                      <a:srgbClr val="000000"/>
                    </a:solidFill>
                  </a:rPr>
                  <a:t>Implementation planning cycle (1-2 years)</a:t>
                </a:r>
                <a:endParaRPr lang="en-US" sz="1000" dirty="0">
                  <a:solidFill>
                    <a:srgbClr val="000000"/>
                  </a:solidFill>
                </a:endParaRPr>
              </a:p>
            </p:txBody>
          </p:sp>
          <p:cxnSp>
            <p:nvCxnSpPr>
              <p:cNvPr id="68" name="Straight Arrow Connector 67"/>
              <p:cNvCxnSpPr/>
              <p:nvPr/>
            </p:nvCxnSpPr>
            <p:spPr>
              <a:xfrm>
                <a:off x="2511687" y="5338113"/>
                <a:ext cx="266859" cy="273926"/>
              </a:xfrm>
              <a:prstGeom prst="straightConnector1">
                <a:avLst/>
              </a:prstGeom>
              <a:ln>
                <a:solidFill>
                  <a:schemeClr val="accent5"/>
                </a:solidFill>
                <a:tailEnd type="triangle"/>
              </a:ln>
            </p:spPr>
            <p:style>
              <a:lnRef idx="1">
                <a:schemeClr val="accent1"/>
              </a:lnRef>
              <a:fillRef idx="0">
                <a:schemeClr val="accent1"/>
              </a:fillRef>
              <a:effectRef idx="0">
                <a:schemeClr val="accent1"/>
              </a:effectRef>
              <a:fontRef idx="minor">
                <a:schemeClr val="tx1"/>
              </a:fontRef>
            </p:style>
          </p:cxnSp>
          <p:grpSp>
            <p:nvGrpSpPr>
              <p:cNvPr id="69" name="Group 68"/>
              <p:cNvGrpSpPr/>
              <p:nvPr/>
            </p:nvGrpSpPr>
            <p:grpSpPr>
              <a:xfrm>
                <a:off x="2799591" y="5475076"/>
                <a:ext cx="4223863" cy="759330"/>
                <a:chOff x="2591099" y="5443851"/>
                <a:chExt cx="4223863" cy="759330"/>
              </a:xfrm>
            </p:grpSpPr>
            <p:grpSp>
              <p:nvGrpSpPr>
                <p:cNvPr id="70" name="Group 69"/>
                <p:cNvGrpSpPr/>
                <p:nvPr/>
              </p:nvGrpSpPr>
              <p:grpSpPr>
                <a:xfrm>
                  <a:off x="2591099" y="5518839"/>
                  <a:ext cx="3349076" cy="558801"/>
                  <a:chOff x="2591099" y="5518839"/>
                  <a:chExt cx="3349076" cy="558801"/>
                </a:xfrm>
              </p:grpSpPr>
              <p:sp>
                <p:nvSpPr>
                  <p:cNvPr id="73" name="Freeform 72"/>
                  <p:cNvSpPr/>
                  <p:nvPr/>
                </p:nvSpPr>
                <p:spPr bwMode="gray">
                  <a:xfrm rot="5400000" flipH="1" flipV="1">
                    <a:off x="3524856" y="5427904"/>
                    <a:ext cx="87219" cy="913158"/>
                  </a:xfrm>
                  <a:custGeom>
                    <a:avLst/>
                    <a:gdLst>
                      <a:gd name="connsiteX0" fmla="*/ 0 w 469900"/>
                      <a:gd name="connsiteY0" fmla="*/ 0 h 495300"/>
                      <a:gd name="connsiteX1" fmla="*/ 469900 w 469900"/>
                      <a:gd name="connsiteY1" fmla="*/ 0 h 495300"/>
                      <a:gd name="connsiteX2" fmla="*/ 469900 w 469900"/>
                      <a:gd name="connsiteY2" fmla="*/ 495300 h 495300"/>
                    </a:gdLst>
                    <a:ahLst/>
                    <a:cxnLst>
                      <a:cxn ang="0">
                        <a:pos x="connsiteX0" y="connsiteY0"/>
                      </a:cxn>
                      <a:cxn ang="0">
                        <a:pos x="connsiteX1" y="connsiteY1"/>
                      </a:cxn>
                      <a:cxn ang="0">
                        <a:pos x="connsiteX2" y="connsiteY2"/>
                      </a:cxn>
                    </a:cxnLst>
                    <a:rect l="l" t="t" r="r" b="b"/>
                    <a:pathLst>
                      <a:path w="469900" h="495300">
                        <a:moveTo>
                          <a:pt x="0" y="0"/>
                        </a:moveTo>
                        <a:lnTo>
                          <a:pt x="469900" y="0"/>
                        </a:lnTo>
                        <a:lnTo>
                          <a:pt x="469900" y="495300"/>
                        </a:lnTo>
                      </a:path>
                    </a:pathLst>
                  </a:custGeom>
                  <a:ln w="12700">
                    <a:solidFill>
                      <a:schemeClr val="tx1"/>
                    </a:solidFill>
                    <a:prstDash val="dash"/>
                    <a:headEnd type="none"/>
                    <a:tailEnd type="triangle"/>
                  </a:ln>
                </p:spPr>
                <p:style>
                  <a:lnRef idx="1">
                    <a:schemeClr val="accent1"/>
                  </a:lnRef>
                  <a:fillRef idx="0">
                    <a:schemeClr val="accent1"/>
                  </a:fillRef>
                  <a:effectRef idx="0">
                    <a:schemeClr val="accent1"/>
                  </a:effectRef>
                  <a:fontRef idx="minor">
                    <a:schemeClr val="tx1"/>
                  </a:fontRef>
                </p:style>
                <p:txBody>
                  <a:bodyPr rtlCol="0" anchor="ctr">
                    <a:noAutofit/>
                  </a:bodyPr>
                  <a:lstStyle/>
                  <a:p>
                    <a:pPr algn="ctr"/>
                    <a:endParaRPr lang="en-US" sz="1350" dirty="0">
                      <a:solidFill>
                        <a:srgbClr val="000000"/>
                      </a:solidFill>
                    </a:endParaRPr>
                  </a:p>
                </p:txBody>
              </p:sp>
              <p:sp>
                <p:nvSpPr>
                  <p:cNvPr id="74" name="Freeform 73"/>
                  <p:cNvSpPr/>
                  <p:nvPr/>
                </p:nvSpPr>
                <p:spPr bwMode="gray">
                  <a:xfrm rot="5400000" flipH="1" flipV="1">
                    <a:off x="5260244" y="5309318"/>
                    <a:ext cx="154927" cy="1204935"/>
                  </a:xfrm>
                  <a:custGeom>
                    <a:avLst/>
                    <a:gdLst>
                      <a:gd name="connsiteX0" fmla="*/ 0 w 469900"/>
                      <a:gd name="connsiteY0" fmla="*/ 0 h 495300"/>
                      <a:gd name="connsiteX1" fmla="*/ 469900 w 469900"/>
                      <a:gd name="connsiteY1" fmla="*/ 0 h 495300"/>
                      <a:gd name="connsiteX2" fmla="*/ 469900 w 469900"/>
                      <a:gd name="connsiteY2" fmla="*/ 495300 h 495300"/>
                    </a:gdLst>
                    <a:ahLst/>
                    <a:cxnLst>
                      <a:cxn ang="0">
                        <a:pos x="connsiteX0" y="connsiteY0"/>
                      </a:cxn>
                      <a:cxn ang="0">
                        <a:pos x="connsiteX1" y="connsiteY1"/>
                      </a:cxn>
                      <a:cxn ang="0">
                        <a:pos x="connsiteX2" y="connsiteY2"/>
                      </a:cxn>
                    </a:cxnLst>
                    <a:rect l="l" t="t" r="r" b="b"/>
                    <a:pathLst>
                      <a:path w="469900" h="495300">
                        <a:moveTo>
                          <a:pt x="0" y="0"/>
                        </a:moveTo>
                        <a:lnTo>
                          <a:pt x="469900" y="0"/>
                        </a:lnTo>
                        <a:lnTo>
                          <a:pt x="469900" y="495300"/>
                        </a:lnTo>
                      </a:path>
                    </a:pathLst>
                  </a:custGeom>
                  <a:ln w="12700">
                    <a:solidFill>
                      <a:schemeClr val="tx1"/>
                    </a:solidFill>
                    <a:prstDash val="dash"/>
                    <a:headEnd type="none"/>
                    <a:tailEnd type="triangle"/>
                  </a:ln>
                </p:spPr>
                <p:style>
                  <a:lnRef idx="1">
                    <a:schemeClr val="accent1"/>
                  </a:lnRef>
                  <a:fillRef idx="0">
                    <a:schemeClr val="accent1"/>
                  </a:fillRef>
                  <a:effectRef idx="0">
                    <a:schemeClr val="accent1"/>
                  </a:effectRef>
                  <a:fontRef idx="minor">
                    <a:schemeClr val="tx1"/>
                  </a:fontRef>
                </p:style>
                <p:txBody>
                  <a:bodyPr rtlCol="0" anchor="ctr">
                    <a:noAutofit/>
                  </a:bodyPr>
                  <a:lstStyle/>
                  <a:p>
                    <a:pPr algn="ctr"/>
                    <a:endParaRPr lang="en-US" sz="1350" dirty="0">
                      <a:solidFill>
                        <a:srgbClr val="000000"/>
                      </a:solidFill>
                    </a:endParaRPr>
                  </a:p>
                </p:txBody>
              </p:sp>
              <p:sp>
                <p:nvSpPr>
                  <p:cNvPr id="75" name="Rectangle 22"/>
                  <p:cNvSpPr txBox="1">
                    <a:spLocks/>
                  </p:cNvSpPr>
                  <p:nvPr/>
                </p:nvSpPr>
                <p:spPr>
                  <a:xfrm>
                    <a:off x="2591099" y="5518839"/>
                    <a:ext cx="968762" cy="558801"/>
                  </a:xfrm>
                  <a:prstGeom prst="rect">
                    <a:avLst/>
                  </a:prstGeom>
                  <a:solidFill>
                    <a:sysClr val="window" lastClr="FFFFFF"/>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974" kern="0" dirty="0" smtClean="0">
                        <a:solidFill>
                          <a:prstClr val="black"/>
                        </a:solidFill>
                      </a:rPr>
                      <a:t>Manage implementation (Ongoing) </a:t>
                    </a:r>
                    <a:endParaRPr lang="en-US" sz="974" kern="0" dirty="0">
                      <a:solidFill>
                        <a:prstClr val="black"/>
                      </a:solidFill>
                    </a:endParaRPr>
                  </a:p>
                </p:txBody>
              </p:sp>
            </p:grpSp>
            <p:sp>
              <p:nvSpPr>
                <p:cNvPr id="71" name="Rectangle 22"/>
                <p:cNvSpPr txBox="1">
                  <a:spLocks/>
                </p:cNvSpPr>
                <p:nvPr/>
              </p:nvSpPr>
              <p:spPr>
                <a:xfrm>
                  <a:off x="4080648" y="5478565"/>
                  <a:ext cx="1390352" cy="724616"/>
                </a:xfrm>
                <a:prstGeom prst="rect">
                  <a:avLst/>
                </a:prstGeom>
                <a:solidFill>
                  <a:schemeClr val="bg1">
                    <a:lumMod val="75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974" kern="0" dirty="0" smtClean="0">
                      <a:solidFill>
                        <a:prstClr val="black"/>
                      </a:solidFill>
                    </a:rPr>
                    <a:t>Evaluate </a:t>
                  </a:r>
                  <a:r>
                    <a:rPr lang="en-US" sz="1000" kern="0" dirty="0">
                      <a:solidFill>
                        <a:prstClr val="black"/>
                      </a:solidFill>
                    </a:rPr>
                    <a:t>health impact and intervention coverage e.g. DHS, </a:t>
                  </a:r>
                  <a:r>
                    <a:rPr lang="en-US" sz="1000" kern="0" dirty="0" smtClean="0">
                      <a:solidFill>
                        <a:prstClr val="black"/>
                      </a:solidFill>
                    </a:rPr>
                    <a:t>MICS (Every </a:t>
                  </a:r>
                  <a:r>
                    <a:rPr lang="en-US" sz="1000" kern="0" dirty="0">
                      <a:solidFill>
                        <a:prstClr val="black"/>
                      </a:solidFill>
                    </a:rPr>
                    <a:t>5-10 years</a:t>
                  </a:r>
                  <a:r>
                    <a:rPr lang="en-US" sz="1000" kern="0" dirty="0" smtClean="0">
                      <a:solidFill>
                        <a:prstClr val="black"/>
                      </a:solidFill>
                    </a:rPr>
                    <a:t>)</a:t>
                  </a:r>
                  <a:endParaRPr lang="en-US" sz="1000" kern="0" dirty="0">
                    <a:solidFill>
                      <a:prstClr val="black"/>
                    </a:solidFill>
                  </a:endParaRPr>
                </a:p>
              </p:txBody>
            </p:sp>
            <p:sp>
              <p:nvSpPr>
                <p:cNvPr id="72" name="Rectangle 22"/>
                <p:cNvSpPr txBox="1">
                  <a:spLocks/>
                </p:cNvSpPr>
                <p:nvPr/>
              </p:nvSpPr>
              <p:spPr>
                <a:xfrm>
                  <a:off x="5961052" y="5443851"/>
                  <a:ext cx="853910" cy="736029"/>
                </a:xfrm>
                <a:prstGeom prst="rect">
                  <a:avLst/>
                </a:prstGeom>
                <a:solidFill>
                  <a:schemeClr val="bg1">
                    <a:lumMod val="75000"/>
                  </a:schemeClr>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974" kern="0" dirty="0" smtClean="0">
                      <a:solidFill>
                        <a:prstClr val="black"/>
                      </a:solidFill>
                    </a:rPr>
                    <a:t>Develop new </a:t>
                  </a:r>
                  <a:r>
                    <a:rPr lang="en-US" sz="1000" kern="0" dirty="0" smtClean="0">
                      <a:solidFill>
                        <a:prstClr val="black"/>
                      </a:solidFill>
                    </a:rPr>
                    <a:t>strategic plan</a:t>
                  </a:r>
                  <a:endParaRPr lang="en-US" sz="1000" kern="0" dirty="0">
                    <a:solidFill>
                      <a:prstClr val="black"/>
                    </a:solidFill>
                  </a:endParaRPr>
                </a:p>
                <a:p>
                  <a:pPr marL="1190" lvl="1" indent="0">
                    <a:spcBef>
                      <a:spcPct val="10000"/>
                    </a:spcBef>
                    <a:buClr>
                      <a:srgbClr val="39302A"/>
                    </a:buClr>
                    <a:buNone/>
                    <a:defRPr/>
                  </a:pPr>
                  <a:r>
                    <a:rPr lang="en-US" sz="1000" kern="0" dirty="0">
                      <a:solidFill>
                        <a:prstClr val="black"/>
                      </a:solidFill>
                    </a:rPr>
                    <a:t>(Every 5-10 years</a:t>
                  </a:r>
                  <a:r>
                    <a:rPr lang="en-US" sz="1000" kern="0" dirty="0" smtClean="0">
                      <a:solidFill>
                        <a:prstClr val="black"/>
                      </a:solidFill>
                    </a:rPr>
                    <a:t>)</a:t>
                  </a:r>
                  <a:endParaRPr lang="en-US" sz="1000" kern="0" dirty="0">
                    <a:solidFill>
                      <a:prstClr val="black"/>
                    </a:solidFill>
                  </a:endParaRPr>
                </a:p>
              </p:txBody>
            </p:sp>
          </p:grpSp>
        </p:grpSp>
      </p:grpSp>
    </p:spTree>
    <p:extLst>
      <p:ext uri="{BB962C8B-B14F-4D97-AF65-F5344CB8AC3E}">
        <p14:creationId xmlns:p14="http://schemas.microsoft.com/office/powerpoint/2010/main" val="96127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2"/>
            </p:custDataLst>
            <p:extLst/>
          </p:nvPr>
        </p:nvGraphicFramePr>
        <p:xfrm>
          <a:off x="202" y="2000251"/>
          <a:ext cx="121481" cy="121481"/>
        </p:xfrm>
        <a:graphic>
          <a:graphicData uri="http://schemas.openxmlformats.org/presentationml/2006/ole">
            <mc:AlternateContent xmlns:mc="http://schemas.openxmlformats.org/markup-compatibility/2006">
              <mc:Choice xmlns:v="urn:schemas-microsoft-com:vml" Requires="v">
                <p:oleObj spid="_x0000_s1281" name="think-cell Slide" r:id="rId9" imgW="360" imgH="360" progId="">
                  <p:embed/>
                </p:oleObj>
              </mc:Choice>
              <mc:Fallback>
                <p:oleObj name="think-cell Slide" r:id="rId9" imgW="360" imgH="360" progId="">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2" y="2000251"/>
                        <a:ext cx="121481" cy="1214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7"/>
          <p:cNvSpPr txBox="1"/>
          <p:nvPr/>
        </p:nvSpPr>
        <p:spPr>
          <a:xfrm>
            <a:off x="618094" y="1015392"/>
            <a:ext cx="5541519" cy="3339376"/>
          </a:xfrm>
          <a:prstGeom prst="rect">
            <a:avLst/>
          </a:prstGeom>
        </p:spPr>
        <p:txBody>
          <a:bodyPr vert="horz" wrap="square" lIns="0" tIns="0" rIns="0" bIns="0"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pPr marL="1190" lvl="1" indent="0">
              <a:spcBef>
                <a:spcPct val="50000"/>
              </a:spcBef>
            </a:pPr>
            <a:r>
              <a:rPr lang="en-US" sz="1400" b="1" dirty="0" smtClean="0"/>
              <a:t>The purpose of the RMNCAH Programme </a:t>
            </a:r>
            <a:r>
              <a:rPr lang="en-US" sz="1400" b="1" dirty="0"/>
              <a:t>Review </a:t>
            </a:r>
            <a:r>
              <a:rPr lang="en-US" sz="1400" b="1" dirty="0" smtClean="0"/>
              <a:t>is to assess progress towards the goals and objectives of the RMNCAH programme(s). </a:t>
            </a:r>
            <a:endParaRPr lang="en-US" sz="1400" b="1" dirty="0"/>
          </a:p>
          <a:p>
            <a:pPr marL="1190" lvl="1" indent="0">
              <a:spcBef>
                <a:spcPct val="50000"/>
              </a:spcBef>
            </a:pPr>
            <a:r>
              <a:rPr lang="en-US" sz="1400" b="1" dirty="0" smtClean="0"/>
              <a:t>Objectives:</a:t>
            </a:r>
          </a:p>
          <a:p>
            <a:pPr marL="285750" indent="-285750">
              <a:buFont typeface="Wingdings" panose="05000000000000000000" pitchFamily="2" charset="2"/>
              <a:buChar char="Ø"/>
            </a:pPr>
            <a:r>
              <a:rPr lang="en-US" sz="1400" dirty="0" smtClean="0"/>
              <a:t>To </a:t>
            </a:r>
            <a:r>
              <a:rPr lang="en-US" sz="1400" dirty="0"/>
              <a:t>assess how well the </a:t>
            </a:r>
            <a:r>
              <a:rPr lang="en-US" sz="1400" dirty="0" smtClean="0"/>
              <a:t>RMNCAH programme(s) </a:t>
            </a:r>
            <a:r>
              <a:rPr lang="en-US" sz="1400" dirty="0"/>
              <a:t>implemented their plans and identify successes, lessons and good practices;</a:t>
            </a:r>
          </a:p>
          <a:p>
            <a:pPr marL="285750" indent="-285750">
              <a:buFont typeface="Wingdings" panose="05000000000000000000" pitchFamily="2" charset="2"/>
              <a:buChar char="Ø"/>
            </a:pPr>
            <a:r>
              <a:rPr lang="en-US" sz="1400" dirty="0"/>
              <a:t>To identify problems and gaps, facilitating factors, emerging issues, opportunities, lessons, threats, etc. so as to determine solutions;</a:t>
            </a:r>
          </a:p>
          <a:p>
            <a:pPr marL="285750" indent="-285750">
              <a:buFont typeface="Wingdings" panose="05000000000000000000" pitchFamily="2" charset="2"/>
              <a:buChar char="Ø"/>
            </a:pPr>
            <a:r>
              <a:rPr lang="en-US" sz="1400" dirty="0" smtClean="0"/>
              <a:t>To </a:t>
            </a:r>
            <a:r>
              <a:rPr lang="en-US" sz="1400" dirty="0"/>
              <a:t>align the programmes’ priorities, guidelines with the Sustainable Development Goals (SDGs) and Global Strategy for Women’s, Children’s, and Adolescents’ </a:t>
            </a:r>
            <a:r>
              <a:rPr lang="en-US" sz="1400" dirty="0" smtClean="0"/>
              <a:t>Health and other regional and global priorities;</a:t>
            </a:r>
          </a:p>
          <a:p>
            <a:pPr marL="285750" indent="-285750">
              <a:buFont typeface="Wingdings" panose="05000000000000000000" pitchFamily="2" charset="2"/>
              <a:buChar char="Ø"/>
            </a:pPr>
            <a:r>
              <a:rPr lang="en-US" sz="1400" dirty="0"/>
              <a:t>To develop recommendations including priority actions to be taken, resources needed and responsible persons/organizations needed to implement them so as to improve implementation; </a:t>
            </a:r>
          </a:p>
          <a:p>
            <a:pPr marL="285750" indent="-285750">
              <a:buFont typeface="Wingdings" panose="05000000000000000000" pitchFamily="2" charset="2"/>
              <a:buChar char="Ø"/>
            </a:pPr>
            <a:r>
              <a:rPr lang="en-US" sz="1400" dirty="0"/>
              <a:t>To decide on the next steps for implementing the recommendations including utilization in revision/development of strategic </a:t>
            </a:r>
            <a:r>
              <a:rPr lang="en-US" sz="1400" dirty="0" smtClean="0"/>
              <a:t>plans</a:t>
            </a:r>
            <a:r>
              <a:rPr lang="en-US" sz="1400" dirty="0"/>
              <a:t>. </a:t>
            </a:r>
          </a:p>
        </p:txBody>
      </p:sp>
      <p:sp>
        <p:nvSpPr>
          <p:cNvPr id="6" name="Title 1"/>
          <p:cNvSpPr txBox="1">
            <a:spLocks/>
          </p:cNvSpPr>
          <p:nvPr>
            <p:custDataLst>
              <p:tags r:id="rId3"/>
            </p:custDataLst>
          </p:nvPr>
        </p:nvSpPr>
        <p:spPr bwMode="auto">
          <a:xfrm>
            <a:off x="344738" y="492846"/>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1.2 Objectives </a:t>
            </a:r>
            <a:r>
              <a:rPr lang="en-US" sz="1800" kern="0" dirty="0">
                <a:solidFill>
                  <a:srgbClr val="000000"/>
                </a:solidFill>
                <a:latin typeface="Tahoma" panose="020B0604030504040204" pitchFamily="34" charset="0"/>
                <a:ea typeface="Tahoma" panose="020B0604030504040204" pitchFamily="34" charset="0"/>
                <a:cs typeface="Tahoma" panose="020B0604030504040204" pitchFamily="34" charset="0"/>
              </a:rPr>
              <a:t>of an RMNCAH programme review</a:t>
            </a:r>
          </a:p>
        </p:txBody>
      </p:sp>
      <p:sp>
        <p:nvSpPr>
          <p:cNvPr id="2" name="Slide Number Placeholder 1"/>
          <p:cNvSpPr>
            <a:spLocks noGrp="1"/>
          </p:cNvSpPr>
          <p:nvPr>
            <p:ph type="sldNum" sz="quarter" idx="12"/>
          </p:nvPr>
        </p:nvSpPr>
        <p:spPr/>
        <p:txBody>
          <a:bodyPr/>
          <a:lstStyle/>
          <a:p>
            <a:fld id="{96BF1FCE-B2FD-460C-9ACE-C3448976CBCC}" type="slidenum">
              <a:rPr lang="en-US" smtClean="0"/>
              <a:t>4</a:t>
            </a:fld>
            <a:endParaRPr lang="en-US"/>
          </a:p>
        </p:txBody>
      </p:sp>
      <p:sp>
        <p:nvSpPr>
          <p:cNvPr id="8" name="Title 1"/>
          <p:cNvSpPr txBox="1">
            <a:spLocks/>
          </p:cNvSpPr>
          <p:nvPr>
            <p:custDataLst>
              <p:tags r:id="rId4"/>
            </p:custDataLst>
          </p:nvPr>
        </p:nvSpPr>
        <p:spPr bwMode="auto">
          <a:xfrm>
            <a:off x="438583" y="4780546"/>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marL="0" marR="0" lvl="0" indent="0" algn="l" defTabSz="843276" rtl="0" eaLnBrk="1" fontAlgn="base" latinLnBrk="0" hangingPunct="1">
              <a:lnSpc>
                <a:spcPct val="100000"/>
              </a:lnSpc>
              <a:spcBef>
                <a:spcPct val="0"/>
              </a:spcBef>
              <a:spcAft>
                <a:spcPct val="0"/>
              </a:spcAft>
              <a:buClrTx/>
              <a:buSzTx/>
              <a:buFontTx/>
              <a:buNone/>
              <a:tabLst>
                <a:tab pos="254178" algn="l"/>
              </a:tabLst>
              <a:defRPr/>
            </a:pPr>
            <a:r>
              <a:rPr kumimoji="0" lang="en-US" sz="1800" b="1" i="0" u="none" strike="noStrike" kern="0" cap="none" spc="0" normalizeH="0" baseline="0" noProof="0" dirty="0" smtClean="0">
                <a:ln>
                  <a:noFill/>
                </a:ln>
                <a:solidFill>
                  <a:srgbClr val="000000"/>
                </a:solidFill>
                <a:effectLst/>
                <a:uLnTx/>
                <a:uFillTx/>
                <a:latin typeface="Tahoma" panose="020B0604030504040204" pitchFamily="34" charset="0"/>
                <a:ea typeface="Tahoma" panose="020B0604030504040204" pitchFamily="34" charset="0"/>
                <a:cs typeface="Tahoma" panose="020B0604030504040204" pitchFamily="34" charset="0"/>
              </a:rPr>
              <a:t>1.3 Scope o</a:t>
            </a:r>
            <a:r>
              <a:rPr lang="en-US" sz="1800" kern="0" dirty="0">
                <a:solidFill>
                  <a:srgbClr val="000000"/>
                </a:solidFill>
                <a:latin typeface="Tahoma" panose="020B0604030504040204" pitchFamily="34" charset="0"/>
                <a:ea typeface="Tahoma" panose="020B0604030504040204" pitchFamily="34" charset="0"/>
                <a:cs typeface="Tahoma" panose="020B0604030504040204" pitchFamily="34" charset="0"/>
              </a:rPr>
              <a:t>f</a:t>
            </a:r>
            <a:r>
              <a:rPr kumimoji="0" lang="en-US" sz="1800" b="1" i="0" u="none" strike="noStrike" kern="0" cap="none" spc="0" normalizeH="0" noProof="0" dirty="0" smtClean="0">
                <a:ln>
                  <a:noFill/>
                </a:ln>
                <a:solidFill>
                  <a:srgbClr val="000000"/>
                </a:solidFill>
                <a:effectLst/>
                <a:uLnTx/>
                <a:uFillTx/>
                <a:latin typeface="Tahoma" panose="020B0604030504040204" pitchFamily="34" charset="0"/>
                <a:ea typeface="Tahoma" panose="020B0604030504040204" pitchFamily="34" charset="0"/>
                <a:cs typeface="Tahoma" panose="020B0604030504040204" pitchFamily="34" charset="0"/>
              </a:rPr>
              <a:t> RMNCAH programme review</a:t>
            </a:r>
            <a:endParaRPr kumimoji="0" lang="en-US" sz="1800" b="1" i="0" u="none" strike="noStrike" kern="0" cap="none" spc="0" normalizeH="0" baseline="0" noProof="0" dirty="0">
              <a:ln>
                <a:noFill/>
              </a:ln>
              <a:solidFill>
                <a:srgbClr val="000000"/>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10" name="Title 1"/>
          <p:cNvSpPr txBox="1">
            <a:spLocks/>
          </p:cNvSpPr>
          <p:nvPr>
            <p:custDataLst>
              <p:tags r:id="rId5"/>
            </p:custDataLst>
          </p:nvPr>
        </p:nvSpPr>
        <p:spPr>
          <a:xfrm>
            <a:off x="438583" y="5210261"/>
            <a:ext cx="6088232" cy="2780718"/>
          </a:xfrm>
          <a:prstGeom prst="rect">
            <a:avLst/>
          </a:prstGeom>
          <a:solidFill>
            <a:schemeClr val="bg1">
              <a:lumMod val="95000"/>
            </a:schemeClr>
          </a:solidFill>
          <a:ln>
            <a:solidFill>
              <a:schemeClr val="accent1"/>
            </a:solidFill>
          </a:ln>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sz="1400" dirty="0">
                <a:latin typeface="+mn-lt"/>
              </a:rPr>
              <a:t>The Programme Review process </a:t>
            </a:r>
            <a:r>
              <a:rPr lang="en-US" sz="1400" dirty="0" smtClean="0">
                <a:latin typeface="+mn-lt"/>
              </a:rPr>
              <a:t>is developed </a:t>
            </a:r>
            <a:r>
              <a:rPr lang="en-US" sz="1400" dirty="0">
                <a:latin typeface="+mn-lt"/>
              </a:rPr>
              <a:t>based on the following principles</a:t>
            </a:r>
            <a:r>
              <a:rPr lang="en-US" sz="1400" dirty="0" smtClean="0">
                <a:latin typeface="+mn-lt"/>
              </a:rPr>
              <a:t>:</a:t>
            </a:r>
            <a:endParaRPr lang="en-US" sz="1400" dirty="0">
              <a:latin typeface="+mn-lt"/>
            </a:endParaRPr>
          </a:p>
          <a:p>
            <a:pPr marL="285750" lvl="0" indent="-285750">
              <a:buFont typeface="Wingdings" panose="05000000000000000000" pitchFamily="2" charset="2"/>
              <a:buChar char="§"/>
            </a:pPr>
            <a:r>
              <a:rPr lang="en-GB" sz="1400" dirty="0">
                <a:latin typeface="+mn-lt"/>
              </a:rPr>
              <a:t>Focus on </a:t>
            </a:r>
            <a:r>
              <a:rPr lang="en-GB" sz="1400" dirty="0" smtClean="0">
                <a:latin typeface="+mn-lt"/>
              </a:rPr>
              <a:t>proven effective</a:t>
            </a:r>
            <a:r>
              <a:rPr lang="en-GB" sz="1400" dirty="0">
                <a:latin typeface="+mn-lt"/>
              </a:rPr>
              <a:t>, high impact interventions;</a:t>
            </a:r>
            <a:endParaRPr lang="en-US" sz="1400" dirty="0">
              <a:latin typeface="+mn-lt"/>
            </a:endParaRPr>
          </a:p>
          <a:p>
            <a:pPr marL="285750" indent="-285750">
              <a:buFont typeface="Wingdings" panose="05000000000000000000" pitchFamily="2" charset="2"/>
              <a:buChar char="§"/>
            </a:pPr>
            <a:r>
              <a:rPr lang="en-GB" sz="1400" dirty="0" smtClean="0">
                <a:latin typeface="+mn-lt"/>
              </a:rPr>
              <a:t>Address </a:t>
            </a:r>
            <a:r>
              <a:rPr lang="en-GB" sz="1400" dirty="0">
                <a:latin typeface="+mn-lt"/>
              </a:rPr>
              <a:t>all the target populations of </a:t>
            </a:r>
            <a:r>
              <a:rPr lang="en-GB" sz="1400" dirty="0" smtClean="0">
                <a:latin typeface="+mn-lt"/>
              </a:rPr>
              <a:t>RMNCAH: </a:t>
            </a:r>
            <a:r>
              <a:rPr lang="en-GB" sz="1400" dirty="0">
                <a:latin typeface="+mn-lt"/>
              </a:rPr>
              <a:t>women of reproductive age, pregnant women though childbirth, newborns, infants and children up to age 5 years; adolescents  as well </a:t>
            </a:r>
            <a:r>
              <a:rPr lang="en-GB" sz="1400" dirty="0" smtClean="0">
                <a:latin typeface="+mn-lt"/>
              </a:rPr>
              <a:t>as </a:t>
            </a:r>
            <a:r>
              <a:rPr lang="en-GB" sz="1400" dirty="0">
                <a:latin typeface="+mn-lt"/>
              </a:rPr>
              <a:t>cross </a:t>
            </a:r>
            <a:r>
              <a:rPr lang="en-GB" sz="1400" dirty="0" smtClean="0">
                <a:latin typeface="+mn-lt"/>
              </a:rPr>
              <a:t>cutting and multi-sectoral areas such as nutrition, WASH, etc.</a:t>
            </a:r>
            <a:endParaRPr lang="en-US" sz="1400" dirty="0">
              <a:latin typeface="+mn-lt"/>
            </a:endParaRPr>
          </a:p>
          <a:p>
            <a:pPr marL="285750" indent="-285750">
              <a:buFont typeface="Wingdings" panose="05000000000000000000" pitchFamily="2" charset="2"/>
              <a:buChar char="§"/>
            </a:pPr>
            <a:r>
              <a:rPr lang="en-US" sz="1400" dirty="0">
                <a:latin typeface="+mn-lt"/>
              </a:rPr>
              <a:t> </a:t>
            </a:r>
            <a:r>
              <a:rPr lang="en-GB" sz="1400" dirty="0" smtClean="0">
                <a:latin typeface="+mn-lt"/>
              </a:rPr>
              <a:t>Use </a:t>
            </a:r>
            <a:r>
              <a:rPr lang="en-GB" sz="1400" dirty="0">
                <a:latin typeface="+mn-lt"/>
              </a:rPr>
              <a:t>a continuum of care approach:</a:t>
            </a:r>
            <a:endParaRPr lang="en-US" sz="1400" dirty="0">
              <a:latin typeface="+mn-lt"/>
            </a:endParaRPr>
          </a:p>
          <a:p>
            <a:pPr marL="742950" lvl="1" indent="-285750">
              <a:buFont typeface="Wingdings" panose="05000000000000000000" pitchFamily="2" charset="2"/>
              <a:buChar char="§"/>
            </a:pPr>
            <a:r>
              <a:rPr lang="en-GB" sz="1400" dirty="0"/>
              <a:t>Life stages: Pre-pregnancy, </a:t>
            </a:r>
            <a:r>
              <a:rPr lang="en-US" sz="1400" dirty="0"/>
              <a:t>pregnancy, childbirth, newborn, infancy, childhood, adolescence and post-reproductive;</a:t>
            </a:r>
          </a:p>
          <a:p>
            <a:pPr marL="742950" lvl="1" indent="-285750">
              <a:buFont typeface="Wingdings" panose="05000000000000000000" pitchFamily="2" charset="2"/>
              <a:buChar char="§"/>
            </a:pPr>
            <a:r>
              <a:rPr lang="en-GB" sz="1400" dirty="0" smtClean="0"/>
              <a:t>Levels of </a:t>
            </a:r>
            <a:r>
              <a:rPr lang="en-GB" sz="1400" dirty="0"/>
              <a:t>the health system: Household and community, first-level health </a:t>
            </a:r>
            <a:r>
              <a:rPr lang="en-GB" sz="1400" dirty="0" smtClean="0"/>
              <a:t>facilities, </a:t>
            </a:r>
            <a:r>
              <a:rPr lang="en-GB" sz="1400" dirty="0"/>
              <a:t>referral facilities.</a:t>
            </a:r>
            <a:endParaRPr lang="en-US" sz="1400" dirty="0"/>
          </a:p>
          <a:p>
            <a:pPr marL="285750" indent="-285750">
              <a:buFont typeface="Wingdings" panose="05000000000000000000" pitchFamily="2" charset="2"/>
              <a:buChar char="§"/>
            </a:pPr>
            <a:r>
              <a:rPr lang="en-GB" sz="1400" dirty="0" smtClean="0">
                <a:latin typeface="+mn-lt"/>
              </a:rPr>
              <a:t>Use </a:t>
            </a:r>
            <a:r>
              <a:rPr lang="en-GB" sz="1400" dirty="0">
                <a:latin typeface="+mn-lt"/>
              </a:rPr>
              <a:t>the action areas of the Global Strategy for Women’s, Children’s and Adolescents’ </a:t>
            </a:r>
            <a:r>
              <a:rPr lang="en-GB" sz="1400" dirty="0" smtClean="0">
                <a:latin typeface="+mn-lt"/>
              </a:rPr>
              <a:t>Health* </a:t>
            </a:r>
          </a:p>
        </p:txBody>
      </p:sp>
      <p:sp>
        <p:nvSpPr>
          <p:cNvPr id="11" name="Rectangle 10"/>
          <p:cNvSpPr txBox="1"/>
          <p:nvPr>
            <p:custDataLst>
              <p:tags r:id="rId6"/>
            </p:custDataLst>
          </p:nvPr>
        </p:nvSpPr>
        <p:spPr>
          <a:xfrm>
            <a:off x="438583" y="8421980"/>
            <a:ext cx="5427567" cy="36933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90" lvl="1" indent="0">
              <a:spcBef>
                <a:spcPct val="50000"/>
              </a:spcBef>
            </a:pPr>
            <a:r>
              <a:rPr lang="en-US" sz="1200" i="1" dirty="0" smtClean="0"/>
              <a:t>To </a:t>
            </a:r>
            <a:r>
              <a:rPr lang="en-US" sz="1200" i="1" dirty="0"/>
              <a:t>access the full Global Strategy for Women’s, Children’s, and Adolescents’ Health (2016-2030)</a:t>
            </a:r>
            <a:r>
              <a:rPr lang="en-US" sz="1200" dirty="0"/>
              <a:t>: http://globalstrategy.everywomaneverychild.org/</a:t>
            </a:r>
            <a:endParaRPr lang="en-US" sz="1200" dirty="0" smtClean="0"/>
          </a:p>
        </p:txBody>
      </p:sp>
    </p:spTree>
    <p:extLst>
      <p:ext uri="{BB962C8B-B14F-4D97-AF65-F5344CB8AC3E}">
        <p14:creationId xmlns:p14="http://schemas.microsoft.com/office/powerpoint/2010/main" val="7373727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2"/>
            </p:custDataLst>
            <p:extLst/>
          </p:nvPr>
        </p:nvGraphicFramePr>
        <p:xfrm>
          <a:off x="202" y="2000251"/>
          <a:ext cx="121481" cy="121481"/>
        </p:xfrm>
        <a:graphic>
          <a:graphicData uri="http://schemas.openxmlformats.org/presentationml/2006/ole">
            <mc:AlternateContent xmlns:mc="http://schemas.openxmlformats.org/markup-compatibility/2006">
              <mc:Choice xmlns:v="urn:schemas-microsoft-com:vml" Requires="v">
                <p:oleObj spid="_x0000_s2306" name="think-cell Slide" r:id="rId8" imgW="360" imgH="360" progId="">
                  <p:embed/>
                </p:oleObj>
              </mc:Choice>
              <mc:Fallback>
                <p:oleObj name="think-cell Slide" r:id="rId8" imgW="360" imgH="360" progId="">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2" y="2000251"/>
                        <a:ext cx="121481" cy="1214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Slide Number Placeholder 9"/>
          <p:cNvSpPr>
            <a:spLocks noGrp="1"/>
          </p:cNvSpPr>
          <p:nvPr>
            <p:ph type="sldNum" sz="quarter" idx="12"/>
          </p:nvPr>
        </p:nvSpPr>
        <p:spPr/>
        <p:txBody>
          <a:bodyPr/>
          <a:lstStyle/>
          <a:p>
            <a:fld id="{96BF1FCE-B2FD-460C-9ACE-C3448976CBCC}" type="slidenum">
              <a:rPr lang="en-US" smtClean="0"/>
              <a:t>5</a:t>
            </a:fld>
            <a:endParaRPr lang="en-US" dirty="0"/>
          </a:p>
        </p:txBody>
      </p:sp>
      <p:sp>
        <p:nvSpPr>
          <p:cNvPr id="28" name="Title 1"/>
          <p:cNvSpPr txBox="1">
            <a:spLocks/>
          </p:cNvSpPr>
          <p:nvPr>
            <p:custDataLst>
              <p:tags r:id="rId3"/>
            </p:custDataLst>
          </p:nvPr>
        </p:nvSpPr>
        <p:spPr bwMode="auto">
          <a:xfrm>
            <a:off x="332197" y="440044"/>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II. Preparation for RMNCAH </a:t>
            </a:r>
            <a:r>
              <a:rPr lang="en-US" sz="1800" kern="0" dirty="0">
                <a:solidFill>
                  <a:srgbClr val="000000"/>
                </a:solidFill>
                <a:latin typeface="Tahoma" panose="020B0604030504040204" pitchFamily="34" charset="0"/>
                <a:ea typeface="Tahoma" panose="020B0604030504040204" pitchFamily="34" charset="0"/>
                <a:cs typeface="Tahoma" panose="020B0604030504040204" pitchFamily="34" charset="0"/>
              </a:rPr>
              <a:t>programme review</a:t>
            </a:r>
          </a:p>
        </p:txBody>
      </p:sp>
      <p:sp>
        <p:nvSpPr>
          <p:cNvPr id="29" name="Rectangle 7"/>
          <p:cNvSpPr txBox="1"/>
          <p:nvPr/>
        </p:nvSpPr>
        <p:spPr>
          <a:xfrm>
            <a:off x="375636" y="828356"/>
            <a:ext cx="3092256" cy="2585323"/>
          </a:xfrm>
          <a:prstGeom prst="rect">
            <a:avLst/>
          </a:prstGeom>
        </p:spPr>
        <p:txBody>
          <a:bodyPr vert="horz" wrap="square" lIns="0" tIns="0" rIns="0" bIns="0"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pPr marL="1190" lvl="1" indent="0">
              <a:spcBef>
                <a:spcPct val="50000"/>
              </a:spcBef>
            </a:pPr>
            <a:r>
              <a:rPr lang="en-US" sz="1400" dirty="0" smtClean="0"/>
              <a:t>Planning for a programme review in advance is a key to its success.  Preparation includes </a:t>
            </a:r>
            <a:r>
              <a:rPr lang="en-US" sz="1400" dirty="0"/>
              <a:t>defining the scope of the review, selecting facilitators and participants, </a:t>
            </a:r>
            <a:r>
              <a:rPr lang="en-US" sz="1400" dirty="0" smtClean="0"/>
              <a:t>securing funding, preparing </a:t>
            </a:r>
            <a:r>
              <a:rPr lang="en-US" sz="1400" dirty="0"/>
              <a:t>the content and </a:t>
            </a:r>
            <a:r>
              <a:rPr lang="en-US" sz="1400" dirty="0" smtClean="0"/>
              <a:t>logistics. Once resources are secured, it is important to align with other planning events that are ongoing in a country. If relevant RMNCAH data collection processes are being conducted, they should ideally be completed prior to the programme review.</a:t>
            </a:r>
          </a:p>
        </p:txBody>
      </p:sp>
      <p:grpSp>
        <p:nvGrpSpPr>
          <p:cNvPr id="31" name="Group 30"/>
          <p:cNvGrpSpPr/>
          <p:nvPr/>
        </p:nvGrpSpPr>
        <p:grpSpPr>
          <a:xfrm>
            <a:off x="3611356" y="990065"/>
            <a:ext cx="2721350" cy="2423614"/>
            <a:chOff x="1067288" y="1014853"/>
            <a:chExt cx="5326758" cy="1996299"/>
          </a:xfrm>
        </p:grpSpPr>
        <p:sp>
          <p:nvSpPr>
            <p:cNvPr id="32" name="TextBox 6"/>
            <p:cNvSpPr txBox="1">
              <a:spLocks/>
            </p:cNvSpPr>
            <p:nvPr>
              <p:custDataLst>
                <p:tags r:id="rId6"/>
              </p:custDataLst>
            </p:nvPr>
          </p:nvSpPr>
          <p:spPr>
            <a:xfrm>
              <a:off x="1067288" y="1014853"/>
              <a:ext cx="5326758" cy="1996299"/>
            </a:xfrm>
            <a:prstGeom prst="rect">
              <a:avLst/>
            </a:prstGeom>
            <a:noFill/>
            <a:ln w="19050">
              <a:solidFill>
                <a:schemeClr val="accent1"/>
              </a:solidFill>
              <a:miter lim="800000"/>
              <a:headEnd/>
              <a:tailEnd/>
            </a:ln>
            <a:effectLst>
              <a:outerShdw blurRad="50800" dist="38100" dir="2700000" algn="tl" rotWithShape="0">
                <a:prstClr val="black">
                  <a:alpha val="40000"/>
                </a:prstClr>
              </a:outerShdw>
            </a:effectLst>
          </p:spPr>
          <p:txBody>
            <a:bodyPr wrap="none" anchor="ctr"/>
            <a:lstStyle>
              <a:defPPr>
                <a:defRPr lang="en-US"/>
              </a:defPPr>
            </a:lstStyle>
            <a:p>
              <a:endParaRPr lang="en-US" sz="1378" dirty="0"/>
            </a:p>
          </p:txBody>
        </p:sp>
        <p:sp>
          <p:nvSpPr>
            <p:cNvPr id="33" name="Rectangle 7"/>
            <p:cNvSpPr txBox="1"/>
            <p:nvPr/>
          </p:nvSpPr>
          <p:spPr>
            <a:xfrm>
              <a:off x="1334427" y="1229402"/>
              <a:ext cx="4903144" cy="1616494"/>
            </a:xfrm>
            <a:prstGeom prst="rect">
              <a:avLst/>
            </a:prstGeom>
          </p:spPr>
          <p:txBody>
            <a:bodyPr vert="horz" wrap="square" lIns="0" tIns="0" rIns="0" bIns="0"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pPr marL="286940" lvl="1" indent="-285750">
                <a:spcBef>
                  <a:spcPct val="50000"/>
                </a:spcBef>
                <a:buFont typeface="Wingdings" panose="05000000000000000000" pitchFamily="2" charset="2"/>
                <a:buChar char="Ø"/>
              </a:pPr>
              <a:r>
                <a:rPr lang="en-US" sz="1100" b="1" dirty="0" smtClean="0"/>
                <a:t>Key factors for a successful programme review include:</a:t>
              </a:r>
            </a:p>
            <a:p>
              <a:pPr marL="286940" lvl="1" indent="-285750">
                <a:spcBef>
                  <a:spcPct val="50000"/>
                </a:spcBef>
                <a:buFont typeface="Wingdings" panose="05000000000000000000" pitchFamily="2" charset="2"/>
                <a:buChar char="§"/>
              </a:pPr>
              <a:r>
                <a:rPr lang="en-US" sz="1100" dirty="0" smtClean="0"/>
                <a:t>Strong commitment from the MoH and partners</a:t>
              </a:r>
              <a:r>
                <a:rPr lang="en-US" sz="1100" dirty="0" smtClean="0">
                  <a:solidFill>
                    <a:srgbClr val="FF0000"/>
                  </a:solidFill>
                </a:rPr>
                <a:t> </a:t>
              </a:r>
              <a:r>
                <a:rPr lang="en-US" sz="1100" dirty="0" smtClean="0"/>
                <a:t>to conducting an RMNCAH programme review </a:t>
              </a:r>
            </a:p>
            <a:p>
              <a:pPr marL="286940" lvl="1" indent="-285750">
                <a:spcBef>
                  <a:spcPct val="50000"/>
                </a:spcBef>
                <a:buFont typeface="Wingdings" panose="05000000000000000000" pitchFamily="2" charset="2"/>
                <a:buChar char="§"/>
              </a:pPr>
              <a:r>
                <a:rPr lang="en-US" sz="1100" dirty="0" smtClean="0"/>
                <a:t>Existence of reliable data and information on RMNCAH intervention coverage and activity outputs</a:t>
              </a:r>
            </a:p>
            <a:p>
              <a:pPr marL="286940" lvl="1" indent="-285750">
                <a:spcBef>
                  <a:spcPct val="50000"/>
                </a:spcBef>
                <a:buFont typeface="Wingdings" panose="05000000000000000000" pitchFamily="2" charset="2"/>
                <a:buChar char="§"/>
              </a:pPr>
              <a:r>
                <a:rPr lang="en-US" sz="1100" dirty="0" smtClean="0"/>
                <a:t>Full support of the MoH and partners, including willingness to release staff and adequate funding to cover costs for all steps of the review process</a:t>
              </a:r>
            </a:p>
          </p:txBody>
        </p:sp>
      </p:grpSp>
      <p:sp>
        <p:nvSpPr>
          <p:cNvPr id="34" name="Title 1"/>
          <p:cNvSpPr txBox="1">
            <a:spLocks/>
          </p:cNvSpPr>
          <p:nvPr>
            <p:custDataLst>
              <p:tags r:id="rId4"/>
            </p:custDataLst>
          </p:nvPr>
        </p:nvSpPr>
        <p:spPr bwMode="auto">
          <a:xfrm>
            <a:off x="375636" y="3703660"/>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a:defRPr/>
            </a:pP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2.1 Who is involved in the programme review?</a:t>
            </a:r>
            <a:endParaRPr lang="en-US" sz="1800"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
        <p:nvSpPr>
          <p:cNvPr id="35" name="Rectangle 7"/>
          <p:cNvSpPr txBox="1"/>
          <p:nvPr/>
        </p:nvSpPr>
        <p:spPr>
          <a:xfrm>
            <a:off x="375636" y="4075419"/>
            <a:ext cx="5909303" cy="2800767"/>
          </a:xfrm>
          <a:prstGeom prst="rect">
            <a:avLst/>
          </a:prstGeom>
        </p:spPr>
        <p:txBody>
          <a:bodyPr vert="horz" wrap="square" lIns="0" tIns="0" rIns="0" bIns="0"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pPr marL="1190" lvl="1" indent="0">
              <a:spcBef>
                <a:spcPct val="50000"/>
              </a:spcBef>
            </a:pPr>
            <a:r>
              <a:rPr lang="en-US" sz="1300" dirty="0" smtClean="0">
                <a:solidFill>
                  <a:prstClr val="black"/>
                </a:solidFill>
              </a:rPr>
              <a:t>The programme review process can benefit from the selection of a </a:t>
            </a:r>
            <a:r>
              <a:rPr lang="en-US" sz="1300" b="1" dirty="0" smtClean="0">
                <a:solidFill>
                  <a:prstClr val="black"/>
                </a:solidFill>
              </a:rPr>
              <a:t>Programme Review Coordinator</a:t>
            </a:r>
            <a:r>
              <a:rPr lang="en-US" sz="1300" dirty="0" smtClean="0">
                <a:solidFill>
                  <a:prstClr val="black"/>
                </a:solidFill>
              </a:rPr>
              <a:t> from the Ministry of Health to initiate and follow through on conducting the process. The Coordinator brings together other RMNCAH stakeholders in the country to create a </a:t>
            </a:r>
            <a:r>
              <a:rPr lang="en-US" sz="1300" b="1" dirty="0" smtClean="0">
                <a:solidFill>
                  <a:prstClr val="black"/>
                </a:solidFill>
              </a:rPr>
              <a:t>Programme Review Committee </a:t>
            </a:r>
            <a:r>
              <a:rPr lang="en-US" sz="1300" dirty="0" smtClean="0">
                <a:solidFill>
                  <a:prstClr val="black"/>
                </a:solidFill>
              </a:rPr>
              <a:t>(</a:t>
            </a:r>
            <a:r>
              <a:rPr lang="en-US" sz="1300" dirty="0" smtClean="0"/>
              <a:t>or task force</a:t>
            </a:r>
            <a:r>
              <a:rPr lang="en-US" sz="1300" dirty="0" smtClean="0">
                <a:solidFill>
                  <a:prstClr val="black"/>
                </a:solidFill>
              </a:rPr>
              <a:t>).  </a:t>
            </a:r>
          </a:p>
          <a:p>
            <a:pPr marL="1190" lvl="1" indent="0">
              <a:spcBef>
                <a:spcPct val="50000"/>
              </a:spcBef>
            </a:pPr>
            <a:r>
              <a:rPr lang="en-US" sz="1300" dirty="0" smtClean="0">
                <a:solidFill>
                  <a:prstClr val="black"/>
                </a:solidFill>
              </a:rPr>
              <a:t>Membership of the Committee ideally includes professionals (from within the MoH and among partner organizations) who are familiar with RMNCAH issues in the country and are able to devote the time needed for the review process. The Committee undertakes preparations for all stages of the programme review process and likely serve as facilitators during the review workshop. </a:t>
            </a:r>
            <a:r>
              <a:rPr lang="en-US" sz="1300" dirty="0" smtClean="0"/>
              <a:t>Where applicable, an existing Technical Working Group could take up the roles of the Programme Review Committee. </a:t>
            </a:r>
          </a:p>
          <a:p>
            <a:pPr marL="1190" lvl="1" indent="0">
              <a:spcBef>
                <a:spcPct val="50000"/>
              </a:spcBef>
            </a:pPr>
            <a:r>
              <a:rPr lang="en-US" sz="1300" dirty="0" smtClean="0">
                <a:solidFill>
                  <a:prstClr val="black"/>
                </a:solidFill>
              </a:rPr>
              <a:t>The </a:t>
            </a:r>
            <a:r>
              <a:rPr lang="en-US" sz="1300" b="1" dirty="0" smtClean="0">
                <a:solidFill>
                  <a:prstClr val="black"/>
                </a:solidFill>
              </a:rPr>
              <a:t>Programme Review Workshop </a:t>
            </a:r>
            <a:r>
              <a:rPr lang="en-US" sz="1300" dirty="0" smtClean="0">
                <a:solidFill>
                  <a:prstClr val="black"/>
                </a:solidFill>
              </a:rPr>
              <a:t>brings together a wider group of RMNCAH stakeholders including different cross-cutting and multi-sectoral departments of the MoH, non-health ministries, NGOs, professional associations, academia, and donors.</a:t>
            </a:r>
            <a:endParaRPr lang="en-US" sz="1300" i="1" dirty="0">
              <a:solidFill>
                <a:prstClr val="black"/>
              </a:solidFill>
            </a:endParaRPr>
          </a:p>
        </p:txBody>
      </p:sp>
      <p:grpSp>
        <p:nvGrpSpPr>
          <p:cNvPr id="37" name="Group 36"/>
          <p:cNvGrpSpPr/>
          <p:nvPr/>
        </p:nvGrpSpPr>
        <p:grpSpPr>
          <a:xfrm>
            <a:off x="375636" y="7033211"/>
            <a:ext cx="5882430" cy="1441925"/>
            <a:chOff x="484566" y="4292002"/>
            <a:chExt cx="5850827" cy="3292681"/>
          </a:xfrm>
        </p:grpSpPr>
        <p:sp>
          <p:nvSpPr>
            <p:cNvPr id="38" name="TextBox 6"/>
            <p:cNvSpPr txBox="1">
              <a:spLocks/>
            </p:cNvSpPr>
            <p:nvPr>
              <p:custDataLst>
                <p:tags r:id="rId5"/>
              </p:custDataLst>
            </p:nvPr>
          </p:nvSpPr>
          <p:spPr>
            <a:xfrm>
              <a:off x="484566" y="4292002"/>
              <a:ext cx="5850827" cy="3292681"/>
            </a:xfrm>
            <a:prstGeom prst="rect">
              <a:avLst/>
            </a:prstGeom>
            <a:solidFill>
              <a:schemeClr val="bg2"/>
            </a:solidFill>
            <a:ln w="19050">
              <a:solidFill>
                <a:schemeClr val="accent1"/>
              </a:solidFill>
              <a:miter lim="800000"/>
              <a:headEnd/>
              <a:tailEnd/>
            </a:ln>
            <a:effectLst>
              <a:outerShdw blurRad="50800" dist="38100" dir="2700000" algn="tl" rotWithShape="0">
                <a:prstClr val="black">
                  <a:alpha val="40000"/>
                </a:prstClr>
              </a:outerShdw>
            </a:effectLst>
          </p:spPr>
          <p:txBody>
            <a:bodyPr wrap="none" anchor="ctr"/>
            <a:lstStyle>
              <a:defPPr>
                <a:defRPr lang="en-US"/>
              </a:defPPr>
            </a:lstStyle>
            <a:p>
              <a:endParaRPr lang="en-US" sz="1378" dirty="0"/>
            </a:p>
          </p:txBody>
        </p:sp>
        <p:sp>
          <p:nvSpPr>
            <p:cNvPr id="39" name="Rectangle 7"/>
            <p:cNvSpPr txBox="1"/>
            <p:nvPr/>
          </p:nvSpPr>
          <p:spPr>
            <a:xfrm>
              <a:off x="704835" y="4485278"/>
              <a:ext cx="5537880" cy="2705848"/>
            </a:xfrm>
            <a:prstGeom prst="rect">
              <a:avLst/>
            </a:prstGeom>
          </p:spPr>
          <p:txBody>
            <a:bodyPr vert="horz" wrap="square" lIns="0" tIns="0" rIns="0" bIns="0"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pPr marL="1190" lvl="1" indent="0">
                <a:spcBef>
                  <a:spcPct val="50000"/>
                </a:spcBef>
              </a:pPr>
              <a:r>
                <a:rPr lang="en-US" sz="1100" b="1" dirty="0" smtClean="0"/>
                <a:t>Responsibilities of the RMNCAH Programme Review Committee:</a:t>
              </a:r>
            </a:p>
            <a:p>
              <a:pPr marL="285750" lvl="0" indent="-285750">
                <a:buFont typeface="Wingdings" panose="05000000000000000000" pitchFamily="2" charset="2"/>
                <a:buChar char="§"/>
              </a:pPr>
              <a:r>
                <a:rPr lang="en-US" sz="1100" dirty="0"/>
                <a:t>Prepare for the p</a:t>
              </a:r>
              <a:r>
                <a:rPr lang="en-US" sz="1100" dirty="0" smtClean="0"/>
                <a:t>rogramme review </a:t>
              </a:r>
              <a:r>
                <a:rPr lang="en-US" sz="1100" dirty="0"/>
                <a:t>including defining the scope of the review, selecting facilitators and participants, preparing the content and logistics</a:t>
              </a:r>
            </a:p>
            <a:p>
              <a:pPr marL="285750" lvl="0" indent="-285750">
                <a:buFont typeface="Wingdings" panose="05000000000000000000" pitchFamily="2" charset="2"/>
                <a:buChar char="§"/>
              </a:pPr>
              <a:r>
                <a:rPr lang="en-US" sz="1100" dirty="0"/>
                <a:t>Organize the review workshop </a:t>
              </a:r>
              <a:endParaRPr lang="en-US" sz="1100" dirty="0" smtClean="0"/>
            </a:p>
            <a:p>
              <a:pPr marL="285750" indent="-285750">
                <a:buFont typeface="Wingdings" panose="05000000000000000000" pitchFamily="2" charset="2"/>
                <a:buChar char="§"/>
              </a:pPr>
              <a:r>
                <a:rPr lang="en-US" sz="1100" dirty="0"/>
                <a:t>Document the review’s findings and </a:t>
              </a:r>
              <a:r>
                <a:rPr lang="en-US" sz="1100" dirty="0" smtClean="0"/>
                <a:t>recommendations</a:t>
              </a:r>
              <a:endParaRPr lang="en-US" sz="1100" dirty="0"/>
            </a:p>
            <a:p>
              <a:pPr marL="285750" lvl="0" indent="-285750">
                <a:buFont typeface="Wingdings" panose="05000000000000000000" pitchFamily="2" charset="2"/>
                <a:buChar char="§"/>
              </a:pPr>
              <a:r>
                <a:rPr lang="en-US" sz="1100" dirty="0" smtClean="0"/>
                <a:t>During, or immediately after, </a:t>
              </a:r>
              <a:r>
                <a:rPr lang="en-US" sz="1100" dirty="0"/>
                <a:t>the </a:t>
              </a:r>
              <a:r>
                <a:rPr lang="en-US" sz="1100" dirty="0" smtClean="0"/>
                <a:t>workshop</a:t>
              </a:r>
              <a:r>
                <a:rPr lang="en-US" sz="1100" dirty="0"/>
                <a:t>, </a:t>
              </a:r>
              <a:r>
                <a:rPr lang="en-US" sz="1100" dirty="0" smtClean="0"/>
                <a:t>present </a:t>
              </a:r>
              <a:r>
                <a:rPr lang="en-US" sz="1100" dirty="0"/>
                <a:t>the findings and recommendations of the </a:t>
              </a:r>
              <a:r>
                <a:rPr lang="en-US" sz="1100" dirty="0" smtClean="0"/>
                <a:t>review to senior representatives </a:t>
              </a:r>
              <a:r>
                <a:rPr lang="en-US" sz="1100" dirty="0"/>
                <a:t>from the </a:t>
              </a:r>
              <a:r>
                <a:rPr lang="en-US" sz="1100" dirty="0" smtClean="0"/>
                <a:t>MoH </a:t>
              </a:r>
              <a:r>
                <a:rPr lang="en-US" sz="1100" dirty="0"/>
                <a:t>and other partners and </a:t>
              </a:r>
              <a:r>
                <a:rPr lang="en-US" sz="1100" dirty="0" smtClean="0"/>
                <a:t>stakeholders</a:t>
              </a:r>
              <a:endParaRPr lang="en-US" sz="1100" dirty="0"/>
            </a:p>
          </p:txBody>
        </p:sp>
      </p:grpSp>
    </p:spTree>
    <p:extLst>
      <p:ext uri="{BB962C8B-B14F-4D97-AF65-F5344CB8AC3E}">
        <p14:creationId xmlns:p14="http://schemas.microsoft.com/office/powerpoint/2010/main" val="5453248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2"/>
            </p:custDataLst>
            <p:extLst/>
          </p:nvPr>
        </p:nvGraphicFramePr>
        <p:xfrm>
          <a:off x="202" y="2000251"/>
          <a:ext cx="121481" cy="121481"/>
        </p:xfrm>
        <a:graphic>
          <a:graphicData uri="http://schemas.openxmlformats.org/presentationml/2006/ole">
            <mc:AlternateContent xmlns:mc="http://schemas.openxmlformats.org/markup-compatibility/2006">
              <mc:Choice xmlns:v="urn:schemas-microsoft-com:vml" Requires="v">
                <p:oleObj spid="_x0000_s18662" name="think-cell Slide" r:id="rId11" imgW="360" imgH="360" progId="">
                  <p:embed/>
                </p:oleObj>
              </mc:Choice>
              <mc:Fallback>
                <p:oleObj name="think-cell Slide" r:id="rId11" imgW="360" imgH="360" progId="">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2" y="2000251"/>
                        <a:ext cx="121481" cy="1214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itle 1"/>
          <p:cNvSpPr txBox="1">
            <a:spLocks/>
          </p:cNvSpPr>
          <p:nvPr>
            <p:custDataLst>
              <p:tags r:id="rId3"/>
            </p:custDataLst>
          </p:nvPr>
        </p:nvSpPr>
        <p:spPr bwMode="auto">
          <a:xfrm>
            <a:off x="344738" y="492846"/>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2.2 Schedule of activities</a:t>
            </a:r>
            <a:endParaRPr lang="en-US" sz="1800" kern="0" dirty="0">
              <a:solidFill>
                <a:srgbClr val="000000"/>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96BF1FCE-B2FD-460C-9ACE-C3448976CBCC}" type="slidenum">
              <a:rPr lang="en-US" smtClean="0"/>
              <a:t>6</a:t>
            </a:fld>
            <a:endParaRPr lang="en-US"/>
          </a:p>
        </p:txBody>
      </p:sp>
      <p:grpSp>
        <p:nvGrpSpPr>
          <p:cNvPr id="5" name="Group 4"/>
          <p:cNvGrpSpPr/>
          <p:nvPr/>
        </p:nvGrpSpPr>
        <p:grpSpPr>
          <a:xfrm>
            <a:off x="442165" y="3145803"/>
            <a:ext cx="5863107" cy="5664954"/>
            <a:chOff x="441251" y="1239024"/>
            <a:chExt cx="5863107" cy="5664954"/>
          </a:xfrm>
        </p:grpSpPr>
        <p:grpSp>
          <p:nvGrpSpPr>
            <p:cNvPr id="3" name="Group 2"/>
            <p:cNvGrpSpPr/>
            <p:nvPr/>
          </p:nvGrpSpPr>
          <p:grpSpPr>
            <a:xfrm>
              <a:off x="441251" y="1255669"/>
              <a:ext cx="1311490" cy="1044745"/>
              <a:chOff x="507954" y="1280200"/>
              <a:chExt cx="1099947" cy="1373391"/>
            </a:xfrm>
          </p:grpSpPr>
          <p:sp>
            <p:nvSpPr>
              <p:cNvPr id="13" name="Freeform 12"/>
              <p:cNvSpPr/>
              <p:nvPr>
                <p:custDataLst>
                  <p:tags r:id="rId8"/>
                </p:custDataLst>
              </p:nvPr>
            </p:nvSpPr>
            <p:spPr bwMode="auto">
              <a:xfrm>
                <a:off x="507954" y="1280200"/>
                <a:ext cx="1099947" cy="1373391"/>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749399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76501" y="0"/>
                    </a:lnTo>
                    <a:lnTo>
                      <a:pt x="1828800" y="457200"/>
                    </a:lnTo>
                    <a:lnTo>
                      <a:pt x="1676501" y="914402"/>
                    </a:lnTo>
                    <a:lnTo>
                      <a:pt x="0" y="914400"/>
                    </a:lnTo>
                    <a:lnTo>
                      <a:pt x="0" y="457202"/>
                    </a:lnTo>
                    <a:close/>
                  </a:path>
                </a:pathLst>
              </a:custGeom>
              <a:solidFill>
                <a:schemeClr val="accent5">
                  <a:lumMod val="20000"/>
                  <a:lumOff val="80000"/>
                </a:schemeClr>
              </a:solidFill>
              <a:ln w="9525">
                <a:solidFill>
                  <a:schemeClr val="tx1"/>
                </a:solidFill>
                <a:round/>
                <a:headEnd/>
                <a:tailEnd/>
              </a:ln>
            </p:spPr>
            <p:txBody>
              <a:bodyPr wrap="none" rtlCol="0" anchor="ctr"/>
              <a:lstStyle/>
              <a:p>
                <a:pPr algn="ctr">
                  <a:buClr>
                    <a:srgbClr val="002960"/>
                  </a:buClr>
                  <a:buFont typeface="Arial" charset="0"/>
                  <a:buNone/>
                </a:pPr>
                <a:endParaRPr lang="en-US" sz="1350" dirty="0">
                  <a:solidFill>
                    <a:srgbClr val="000000"/>
                  </a:solidFill>
                </a:endParaRPr>
              </a:p>
            </p:txBody>
          </p:sp>
          <p:sp>
            <p:nvSpPr>
              <p:cNvPr id="16" name="Rectangle 15"/>
              <p:cNvSpPr/>
              <p:nvPr/>
            </p:nvSpPr>
            <p:spPr>
              <a:xfrm>
                <a:off x="540449" y="1420692"/>
                <a:ext cx="925807" cy="1092404"/>
              </a:xfrm>
              <a:prstGeom prst="rect">
                <a:avLst/>
              </a:prstGeom>
            </p:spPr>
            <p:txBody>
              <a:bodyPr wrap="square">
                <a:spAutoFit/>
              </a:bodyPr>
              <a:lstStyle/>
              <a:p>
                <a:pPr marL="1190" lvl="1">
                  <a:spcBef>
                    <a:spcPct val="50000"/>
                  </a:spcBef>
                </a:pPr>
                <a:r>
                  <a:rPr lang="en-US" sz="1200" b="1" dirty="0" smtClean="0"/>
                  <a:t>Preparation for RMNCAH programme review</a:t>
                </a:r>
                <a:endParaRPr lang="en-US" sz="1200" b="1" dirty="0"/>
              </a:p>
            </p:txBody>
          </p:sp>
        </p:grpSp>
        <p:grpSp>
          <p:nvGrpSpPr>
            <p:cNvPr id="44" name="Group 43"/>
            <p:cNvGrpSpPr/>
            <p:nvPr/>
          </p:nvGrpSpPr>
          <p:grpSpPr>
            <a:xfrm>
              <a:off x="1877100" y="1255669"/>
              <a:ext cx="1311490" cy="1044745"/>
              <a:chOff x="540040" y="1280200"/>
              <a:chExt cx="1099947" cy="1373390"/>
            </a:xfrm>
          </p:grpSpPr>
          <p:sp>
            <p:nvSpPr>
              <p:cNvPr id="45" name="Freeform 44"/>
              <p:cNvSpPr/>
              <p:nvPr>
                <p:custDataLst>
                  <p:tags r:id="rId7"/>
                </p:custDataLst>
              </p:nvPr>
            </p:nvSpPr>
            <p:spPr bwMode="auto">
              <a:xfrm>
                <a:off x="540040" y="1280200"/>
                <a:ext cx="1099947" cy="1373390"/>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749399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76501" y="0"/>
                    </a:lnTo>
                    <a:lnTo>
                      <a:pt x="1828800" y="457200"/>
                    </a:lnTo>
                    <a:lnTo>
                      <a:pt x="1676501" y="914402"/>
                    </a:lnTo>
                    <a:lnTo>
                      <a:pt x="0" y="914400"/>
                    </a:lnTo>
                    <a:lnTo>
                      <a:pt x="0" y="457202"/>
                    </a:lnTo>
                    <a:close/>
                  </a:path>
                </a:pathLst>
              </a:custGeom>
              <a:solidFill>
                <a:schemeClr val="accent5">
                  <a:lumMod val="20000"/>
                  <a:lumOff val="80000"/>
                </a:schemeClr>
              </a:solidFill>
              <a:ln w="9525">
                <a:solidFill>
                  <a:schemeClr val="tx1"/>
                </a:solidFill>
                <a:round/>
                <a:headEnd/>
                <a:tailEnd/>
              </a:ln>
            </p:spPr>
            <p:txBody>
              <a:bodyPr wrap="none" rtlCol="0" anchor="ctr"/>
              <a:lstStyle/>
              <a:p>
                <a:pPr algn="ctr">
                  <a:buClr>
                    <a:srgbClr val="002960"/>
                  </a:buClr>
                  <a:buFont typeface="Arial" charset="0"/>
                  <a:buNone/>
                </a:pPr>
                <a:endParaRPr lang="en-US" sz="1350" dirty="0">
                  <a:solidFill>
                    <a:srgbClr val="000000"/>
                  </a:solidFill>
                </a:endParaRPr>
              </a:p>
            </p:txBody>
          </p:sp>
          <p:sp>
            <p:nvSpPr>
              <p:cNvPr id="46" name="Rectangle 45"/>
              <p:cNvSpPr/>
              <p:nvPr/>
            </p:nvSpPr>
            <p:spPr>
              <a:xfrm>
                <a:off x="562836" y="1591164"/>
                <a:ext cx="925807" cy="606891"/>
              </a:xfrm>
              <a:prstGeom prst="rect">
                <a:avLst/>
              </a:prstGeom>
            </p:spPr>
            <p:txBody>
              <a:bodyPr wrap="square">
                <a:spAutoFit/>
              </a:bodyPr>
              <a:lstStyle/>
              <a:p>
                <a:pPr marL="1190" lvl="1">
                  <a:spcBef>
                    <a:spcPct val="50000"/>
                  </a:spcBef>
                </a:pPr>
                <a:r>
                  <a:rPr lang="en-US" sz="1200" b="1" dirty="0" smtClean="0"/>
                  <a:t>Data collection</a:t>
                </a:r>
                <a:endParaRPr lang="en-US" sz="1200" b="1" dirty="0"/>
              </a:p>
            </p:txBody>
          </p:sp>
        </p:grpSp>
        <p:grpSp>
          <p:nvGrpSpPr>
            <p:cNvPr id="47" name="Group 46"/>
            <p:cNvGrpSpPr/>
            <p:nvPr/>
          </p:nvGrpSpPr>
          <p:grpSpPr>
            <a:xfrm>
              <a:off x="3305662" y="1255669"/>
              <a:ext cx="1311490" cy="1044745"/>
              <a:chOff x="547603" y="1280200"/>
              <a:chExt cx="1099947" cy="1373390"/>
            </a:xfrm>
          </p:grpSpPr>
          <p:sp>
            <p:nvSpPr>
              <p:cNvPr id="48" name="Freeform 47"/>
              <p:cNvSpPr/>
              <p:nvPr>
                <p:custDataLst>
                  <p:tags r:id="rId6"/>
                </p:custDataLst>
              </p:nvPr>
            </p:nvSpPr>
            <p:spPr bwMode="auto">
              <a:xfrm>
                <a:off x="547603" y="1280200"/>
                <a:ext cx="1099947" cy="1373390"/>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749399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76501" y="0"/>
                    </a:lnTo>
                    <a:lnTo>
                      <a:pt x="1828800" y="457200"/>
                    </a:lnTo>
                    <a:lnTo>
                      <a:pt x="1676501" y="914402"/>
                    </a:lnTo>
                    <a:lnTo>
                      <a:pt x="0" y="914400"/>
                    </a:lnTo>
                    <a:lnTo>
                      <a:pt x="0" y="457202"/>
                    </a:lnTo>
                    <a:close/>
                  </a:path>
                </a:pathLst>
              </a:custGeom>
              <a:solidFill>
                <a:schemeClr val="accent5">
                  <a:lumMod val="20000"/>
                  <a:lumOff val="80000"/>
                </a:schemeClr>
              </a:solidFill>
              <a:ln w="9525">
                <a:solidFill>
                  <a:schemeClr val="tx1"/>
                </a:solidFill>
                <a:round/>
                <a:headEnd/>
                <a:tailEnd/>
              </a:ln>
            </p:spPr>
            <p:txBody>
              <a:bodyPr wrap="none" rtlCol="0" anchor="ctr"/>
              <a:lstStyle/>
              <a:p>
                <a:pPr algn="ctr">
                  <a:buClr>
                    <a:srgbClr val="002960"/>
                  </a:buClr>
                  <a:buFont typeface="Arial" charset="0"/>
                  <a:buNone/>
                </a:pPr>
                <a:endParaRPr lang="en-US" sz="1350" dirty="0">
                  <a:solidFill>
                    <a:srgbClr val="000000"/>
                  </a:solidFill>
                </a:endParaRPr>
              </a:p>
            </p:txBody>
          </p:sp>
          <p:sp>
            <p:nvSpPr>
              <p:cNvPr id="49" name="Rectangle 48"/>
              <p:cNvSpPr/>
              <p:nvPr/>
            </p:nvSpPr>
            <p:spPr>
              <a:xfrm>
                <a:off x="593714" y="1591164"/>
                <a:ext cx="925807" cy="606891"/>
              </a:xfrm>
              <a:prstGeom prst="rect">
                <a:avLst/>
              </a:prstGeom>
            </p:spPr>
            <p:txBody>
              <a:bodyPr wrap="square">
                <a:spAutoFit/>
              </a:bodyPr>
              <a:lstStyle/>
              <a:p>
                <a:pPr marL="1190" lvl="1">
                  <a:spcBef>
                    <a:spcPct val="50000"/>
                  </a:spcBef>
                </a:pPr>
                <a:r>
                  <a:rPr lang="en-US" sz="1200" b="1" dirty="0" smtClean="0"/>
                  <a:t>Analysis and review</a:t>
                </a:r>
                <a:endParaRPr lang="en-US" sz="1200" b="1" dirty="0"/>
              </a:p>
            </p:txBody>
          </p:sp>
        </p:grpSp>
        <p:grpSp>
          <p:nvGrpSpPr>
            <p:cNvPr id="50" name="Group 49"/>
            <p:cNvGrpSpPr/>
            <p:nvPr/>
          </p:nvGrpSpPr>
          <p:grpSpPr>
            <a:xfrm>
              <a:off x="4734224" y="1239024"/>
              <a:ext cx="1570134" cy="1044745"/>
              <a:chOff x="509417" y="1258319"/>
              <a:chExt cx="1202208" cy="1373390"/>
            </a:xfrm>
          </p:grpSpPr>
          <p:sp>
            <p:nvSpPr>
              <p:cNvPr id="51" name="Freeform 50"/>
              <p:cNvSpPr/>
              <p:nvPr>
                <p:custDataLst>
                  <p:tags r:id="rId5"/>
                </p:custDataLst>
              </p:nvPr>
            </p:nvSpPr>
            <p:spPr bwMode="auto">
              <a:xfrm>
                <a:off x="551639" y="1258319"/>
                <a:ext cx="1099947" cy="1373390"/>
              </a:xfrm>
              <a:custGeom>
                <a:avLst/>
                <a:gdLst>
                  <a:gd name="connsiteX0" fmla="*/ 0 w 1828800"/>
                  <a:gd name="connsiteY0" fmla="*/ 0 h 914400"/>
                  <a:gd name="connsiteX1" fmla="*/ 1664208 w 1828800"/>
                  <a:gd name="connsiteY1" fmla="*/ 0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0"/>
                  <a:gd name="connsiteX1" fmla="*/ 1749399 w 1828800"/>
                  <a:gd name="connsiteY1" fmla="*/ 1 h 914400"/>
                  <a:gd name="connsiteX2" fmla="*/ 1828800 w 1828800"/>
                  <a:gd name="connsiteY2" fmla="*/ 457200 h 914400"/>
                  <a:gd name="connsiteX3" fmla="*/ 1664208 w 1828800"/>
                  <a:gd name="connsiteY3" fmla="*/ 914400 h 914400"/>
                  <a:gd name="connsiteX4" fmla="*/ 0 w 1828800"/>
                  <a:gd name="connsiteY4" fmla="*/ 914400 h 914400"/>
                  <a:gd name="connsiteX5" fmla="*/ 0 w 1828800"/>
                  <a:gd name="connsiteY5" fmla="*/ 457201 h 914400"/>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1 h 914402"/>
                  <a:gd name="connsiteX0" fmla="*/ 0 w 1828800"/>
                  <a:gd name="connsiteY0" fmla="*/ 0 h 914402"/>
                  <a:gd name="connsiteX1" fmla="*/ 1749399 w 1828800"/>
                  <a:gd name="connsiteY1" fmla="*/ 1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49399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710268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710268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4266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4266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152299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 name="connsiteX0" fmla="*/ 0 w 1828800"/>
                  <a:gd name="connsiteY0" fmla="*/ 0 h 914402"/>
                  <a:gd name="connsiteX1" fmla="*/ 1676501 w 1828800"/>
                  <a:gd name="connsiteY1" fmla="*/ 0 h 914402"/>
                  <a:gd name="connsiteX2" fmla="*/ 1828800 w 1828800"/>
                  <a:gd name="connsiteY2" fmla="*/ 457200 h 914402"/>
                  <a:gd name="connsiteX3" fmla="*/ 1676501 w 1828800"/>
                  <a:gd name="connsiteY3" fmla="*/ 914402 h 914402"/>
                  <a:gd name="connsiteX4" fmla="*/ 0 w 1828800"/>
                  <a:gd name="connsiteY4" fmla="*/ 914400 h 914402"/>
                  <a:gd name="connsiteX5" fmla="*/ 0 w 1828800"/>
                  <a:gd name="connsiteY5" fmla="*/ 457202 h 914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28800" h="914402">
                    <a:moveTo>
                      <a:pt x="0" y="0"/>
                    </a:moveTo>
                    <a:lnTo>
                      <a:pt x="1676501" y="0"/>
                    </a:lnTo>
                    <a:lnTo>
                      <a:pt x="1828800" y="457200"/>
                    </a:lnTo>
                    <a:lnTo>
                      <a:pt x="1676501" y="914402"/>
                    </a:lnTo>
                    <a:lnTo>
                      <a:pt x="0" y="914400"/>
                    </a:lnTo>
                    <a:lnTo>
                      <a:pt x="0" y="457202"/>
                    </a:lnTo>
                    <a:close/>
                  </a:path>
                </a:pathLst>
              </a:custGeom>
              <a:solidFill>
                <a:schemeClr val="accent5">
                  <a:lumMod val="20000"/>
                  <a:lumOff val="80000"/>
                </a:schemeClr>
              </a:solidFill>
              <a:ln w="9525">
                <a:solidFill>
                  <a:schemeClr val="tx1"/>
                </a:solidFill>
                <a:round/>
                <a:headEnd/>
                <a:tailEnd/>
              </a:ln>
            </p:spPr>
            <p:txBody>
              <a:bodyPr wrap="none" rtlCol="0" anchor="ctr"/>
              <a:lstStyle/>
              <a:p>
                <a:pPr algn="ctr">
                  <a:buClr>
                    <a:srgbClr val="002960"/>
                  </a:buClr>
                  <a:buFont typeface="Arial" charset="0"/>
                  <a:buNone/>
                </a:pPr>
                <a:endParaRPr lang="en-US" sz="1350" dirty="0">
                  <a:solidFill>
                    <a:srgbClr val="000000"/>
                  </a:solidFill>
                </a:endParaRPr>
              </a:p>
            </p:txBody>
          </p:sp>
          <p:sp>
            <p:nvSpPr>
              <p:cNvPr id="52" name="Rectangle 51"/>
              <p:cNvSpPr/>
              <p:nvPr/>
            </p:nvSpPr>
            <p:spPr>
              <a:xfrm>
                <a:off x="509417" y="1520190"/>
                <a:ext cx="1202208" cy="849647"/>
              </a:xfrm>
              <a:prstGeom prst="rect">
                <a:avLst/>
              </a:prstGeom>
            </p:spPr>
            <p:txBody>
              <a:bodyPr wrap="square">
                <a:spAutoFit/>
              </a:bodyPr>
              <a:lstStyle/>
              <a:p>
                <a:pPr marL="1190" lvl="1">
                  <a:spcBef>
                    <a:spcPct val="50000"/>
                  </a:spcBef>
                </a:pPr>
                <a:r>
                  <a:rPr lang="en-US" sz="1200" b="1" dirty="0" smtClean="0"/>
                  <a:t>Implementation of </a:t>
                </a:r>
                <a:r>
                  <a:rPr lang="en-US" sz="1200" b="1" dirty="0"/>
                  <a:t>recommendations and solutions</a:t>
                </a:r>
              </a:p>
            </p:txBody>
          </p:sp>
        </p:grpSp>
        <p:sp>
          <p:nvSpPr>
            <p:cNvPr id="53" name="Rectangle 22"/>
            <p:cNvSpPr txBox="1">
              <a:spLocks/>
            </p:cNvSpPr>
            <p:nvPr/>
          </p:nvSpPr>
          <p:spPr>
            <a:xfrm>
              <a:off x="449761" y="2407287"/>
              <a:ext cx="1302679" cy="4319446"/>
            </a:xfrm>
            <a:prstGeom prst="rect">
              <a:avLst/>
            </a:prstGeom>
            <a:solidFill>
              <a:sysClr val="window" lastClr="FFFFFF"/>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1200" dirty="0" smtClean="0"/>
                <a:t>Define </a:t>
              </a:r>
              <a:r>
                <a:rPr lang="en-US" sz="1200" dirty="0"/>
                <a:t>the </a:t>
              </a:r>
              <a:r>
                <a:rPr lang="en-US" sz="1200" dirty="0" smtClean="0"/>
                <a:t>purpose, scope, and objectives </a:t>
              </a:r>
              <a:r>
                <a:rPr lang="en-US" sz="1200" dirty="0"/>
                <a:t>of the </a:t>
              </a:r>
              <a:r>
                <a:rPr lang="en-US" sz="1200" dirty="0" smtClean="0"/>
                <a:t>review</a:t>
              </a:r>
            </a:p>
            <a:p>
              <a:pPr marL="1190" lvl="1" indent="0">
                <a:spcBef>
                  <a:spcPct val="10000"/>
                </a:spcBef>
                <a:buClr>
                  <a:srgbClr val="39302A"/>
                </a:buClr>
                <a:buNone/>
                <a:defRPr/>
              </a:pPr>
              <a:endParaRPr lang="en-US" sz="1200" dirty="0"/>
            </a:p>
            <a:p>
              <a:pPr marL="1190" lvl="1" indent="0">
                <a:spcBef>
                  <a:spcPct val="10000"/>
                </a:spcBef>
                <a:buClr>
                  <a:srgbClr val="39302A"/>
                </a:buClr>
                <a:buNone/>
                <a:defRPr/>
              </a:pPr>
              <a:r>
                <a:rPr lang="en-US" sz="1200" dirty="0" smtClean="0"/>
                <a:t>Identify and mobilize resources </a:t>
              </a:r>
            </a:p>
            <a:p>
              <a:pPr marL="1190" lvl="1" indent="0">
                <a:spcBef>
                  <a:spcPct val="10000"/>
                </a:spcBef>
                <a:buClr>
                  <a:srgbClr val="39302A"/>
                </a:buClr>
                <a:buNone/>
                <a:defRPr/>
              </a:pPr>
              <a:endParaRPr lang="en-US" sz="1200" kern="0" dirty="0">
                <a:solidFill>
                  <a:prstClr val="black"/>
                </a:solidFill>
              </a:endParaRPr>
            </a:p>
            <a:p>
              <a:pPr marL="1190" lvl="1" indent="0">
                <a:spcBef>
                  <a:spcPct val="10000"/>
                </a:spcBef>
                <a:buClr>
                  <a:srgbClr val="39302A"/>
                </a:buClr>
                <a:buNone/>
                <a:defRPr/>
              </a:pPr>
              <a:r>
                <a:rPr lang="en-US" sz="1200" kern="0" dirty="0" smtClean="0">
                  <a:solidFill>
                    <a:prstClr val="black"/>
                  </a:solidFill>
                </a:rPr>
                <a:t>Select </a:t>
              </a:r>
              <a:r>
                <a:rPr lang="en-US" sz="1200" dirty="0"/>
                <a:t>Programme Review </a:t>
              </a:r>
              <a:r>
                <a:rPr lang="en-US" sz="1200" dirty="0" smtClean="0"/>
                <a:t>Coordinator</a:t>
              </a:r>
            </a:p>
            <a:p>
              <a:pPr marL="1190" lvl="1" indent="0">
                <a:spcBef>
                  <a:spcPct val="10000"/>
                </a:spcBef>
                <a:buClr>
                  <a:srgbClr val="39302A"/>
                </a:buClr>
                <a:buNone/>
                <a:defRPr/>
              </a:pPr>
              <a:endParaRPr lang="en-US" sz="1200" dirty="0"/>
            </a:p>
            <a:p>
              <a:pPr marL="1190" lvl="1" indent="0">
                <a:spcBef>
                  <a:spcPct val="10000"/>
                </a:spcBef>
                <a:buClr>
                  <a:srgbClr val="39302A"/>
                </a:buClr>
                <a:buNone/>
                <a:defRPr/>
              </a:pPr>
              <a:r>
                <a:rPr lang="en-US" sz="1200" dirty="0" smtClean="0"/>
                <a:t>Form Programme Review Committee</a:t>
              </a:r>
              <a:endParaRPr lang="en-US" sz="1200" dirty="0"/>
            </a:p>
            <a:p>
              <a:pPr marL="1190" lvl="1" indent="0">
                <a:spcBef>
                  <a:spcPct val="10000"/>
                </a:spcBef>
                <a:buClr>
                  <a:srgbClr val="39302A"/>
                </a:buClr>
                <a:buNone/>
                <a:defRPr/>
              </a:pPr>
              <a:endParaRPr lang="en-US" sz="1200" dirty="0"/>
            </a:p>
            <a:p>
              <a:pPr marL="1190" lvl="1" indent="0">
                <a:spcBef>
                  <a:spcPct val="10000"/>
                </a:spcBef>
                <a:buClr>
                  <a:srgbClr val="39302A"/>
                </a:buClr>
                <a:buNone/>
                <a:defRPr/>
              </a:pPr>
              <a:r>
                <a:rPr lang="en-US" sz="1200" dirty="0" smtClean="0"/>
                <a:t>Prepare </a:t>
              </a:r>
              <a:r>
                <a:rPr lang="en-US" sz="1200" dirty="0"/>
                <a:t>the content and </a:t>
              </a:r>
              <a:r>
                <a:rPr lang="en-US" sz="1200" dirty="0" smtClean="0"/>
                <a:t>logistics, including reviewing  and updating Data Tool with relevant indicators</a:t>
              </a:r>
              <a:endParaRPr lang="en-US" sz="1200" kern="0" dirty="0"/>
            </a:p>
          </p:txBody>
        </p:sp>
        <p:sp>
          <p:nvSpPr>
            <p:cNvPr id="54" name="Rectangle 22"/>
            <p:cNvSpPr txBox="1">
              <a:spLocks/>
            </p:cNvSpPr>
            <p:nvPr/>
          </p:nvSpPr>
          <p:spPr>
            <a:xfrm>
              <a:off x="1889355" y="2417563"/>
              <a:ext cx="1311377" cy="4486415"/>
            </a:xfrm>
            <a:prstGeom prst="rect">
              <a:avLst/>
            </a:prstGeom>
            <a:solidFill>
              <a:sysClr val="window" lastClr="FFFFFF"/>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1200" kern="0" dirty="0" smtClean="0"/>
                <a:t>Collect and/or analyze data to meet information requirements for the review:</a:t>
              </a:r>
            </a:p>
            <a:p>
              <a:pPr marL="172640" lvl="1" indent="-171450">
                <a:spcBef>
                  <a:spcPct val="10000"/>
                </a:spcBef>
                <a:buClr>
                  <a:srgbClr val="39302A"/>
                </a:buClr>
                <a:buFont typeface="Wingdings" panose="05000000000000000000" pitchFamily="2" charset="2"/>
                <a:buChar char="§"/>
                <a:defRPr/>
              </a:pPr>
              <a:r>
                <a:rPr lang="en-US" sz="1150" kern="0" dirty="0" smtClean="0"/>
                <a:t>Surveys</a:t>
              </a:r>
            </a:p>
            <a:p>
              <a:pPr marL="172640" lvl="1" indent="-171450">
                <a:spcBef>
                  <a:spcPct val="10000"/>
                </a:spcBef>
                <a:buClr>
                  <a:srgbClr val="39302A"/>
                </a:buClr>
                <a:buFont typeface="Wingdings" panose="05000000000000000000" pitchFamily="2" charset="2"/>
                <a:buChar char="§"/>
                <a:defRPr/>
              </a:pPr>
              <a:r>
                <a:rPr lang="en-US" sz="1150" kern="0" dirty="0" smtClean="0"/>
                <a:t>Routine data</a:t>
              </a:r>
            </a:p>
            <a:p>
              <a:pPr marL="172640" lvl="1" indent="-171450">
                <a:spcBef>
                  <a:spcPct val="10000"/>
                </a:spcBef>
                <a:buClr>
                  <a:srgbClr val="39302A"/>
                </a:buClr>
                <a:buFont typeface="Wingdings" panose="05000000000000000000" pitchFamily="2" charset="2"/>
                <a:buChar char="§"/>
                <a:defRPr/>
              </a:pPr>
              <a:r>
                <a:rPr lang="en-US" sz="1150" kern="0" dirty="0" smtClean="0">
                  <a:solidFill>
                    <a:prstClr val="black"/>
                  </a:solidFill>
                </a:rPr>
                <a:t>Key </a:t>
              </a:r>
              <a:r>
                <a:rPr lang="en-US" sz="1150" kern="0" dirty="0">
                  <a:solidFill>
                    <a:prstClr val="black"/>
                  </a:solidFill>
                </a:rPr>
                <a:t>informant interviews and/or focus </a:t>
              </a:r>
              <a:r>
                <a:rPr lang="en-US" sz="1150" kern="0" dirty="0" smtClean="0">
                  <a:solidFill>
                    <a:prstClr val="black"/>
                  </a:solidFill>
                </a:rPr>
                <a:t>groups</a:t>
              </a:r>
            </a:p>
            <a:p>
              <a:pPr marL="172640" lvl="1" indent="-171450">
                <a:spcBef>
                  <a:spcPct val="10000"/>
                </a:spcBef>
                <a:buClr>
                  <a:srgbClr val="39302A"/>
                </a:buClr>
                <a:buFont typeface="Wingdings" panose="05000000000000000000" pitchFamily="2" charset="2"/>
                <a:buChar char="§"/>
                <a:defRPr/>
              </a:pPr>
              <a:r>
                <a:rPr lang="en-US" sz="1150" kern="0" dirty="0" smtClean="0">
                  <a:solidFill>
                    <a:prstClr val="black"/>
                  </a:solidFill>
                </a:rPr>
                <a:t>Field visits</a:t>
              </a:r>
            </a:p>
            <a:p>
              <a:pPr marL="172640" lvl="1" indent="-171450">
                <a:spcBef>
                  <a:spcPct val="10000"/>
                </a:spcBef>
                <a:buClr>
                  <a:srgbClr val="39302A"/>
                </a:buClr>
                <a:buFont typeface="Wingdings" panose="05000000000000000000" pitchFamily="2" charset="2"/>
                <a:buChar char="§"/>
                <a:defRPr/>
              </a:pPr>
              <a:r>
                <a:rPr lang="en-US" sz="1150" kern="0" dirty="0" smtClean="0">
                  <a:solidFill>
                    <a:prstClr val="black"/>
                  </a:solidFill>
                </a:rPr>
                <a:t>Client perspectives</a:t>
              </a:r>
            </a:p>
            <a:p>
              <a:pPr marL="172640" lvl="1" indent="-171450">
                <a:spcBef>
                  <a:spcPct val="10000"/>
                </a:spcBef>
                <a:buClr>
                  <a:srgbClr val="39302A"/>
                </a:buClr>
                <a:buFont typeface="Wingdings" panose="05000000000000000000" pitchFamily="2" charset="2"/>
                <a:buChar char="§"/>
                <a:defRPr/>
              </a:pPr>
              <a:endParaRPr lang="en-US" sz="1200" kern="0" dirty="0">
                <a:solidFill>
                  <a:prstClr val="black"/>
                </a:solidFill>
              </a:endParaRPr>
            </a:p>
            <a:p>
              <a:pPr marL="1190" lvl="1" indent="0">
                <a:spcBef>
                  <a:spcPct val="10000"/>
                </a:spcBef>
                <a:buClr>
                  <a:srgbClr val="39302A"/>
                </a:buClr>
                <a:buNone/>
                <a:defRPr/>
              </a:pPr>
              <a:r>
                <a:rPr lang="en-US" sz="1200" kern="0" dirty="0" smtClean="0">
                  <a:solidFill>
                    <a:prstClr val="black"/>
                  </a:solidFill>
                </a:rPr>
                <a:t>Assess data quality</a:t>
              </a:r>
            </a:p>
            <a:p>
              <a:pPr marL="1190" lvl="1" indent="0">
                <a:spcBef>
                  <a:spcPct val="10000"/>
                </a:spcBef>
                <a:buClr>
                  <a:srgbClr val="39302A"/>
                </a:buClr>
                <a:buNone/>
                <a:defRPr/>
              </a:pPr>
              <a:endParaRPr lang="en-US" sz="1200" kern="0" dirty="0">
                <a:solidFill>
                  <a:prstClr val="black"/>
                </a:solidFill>
              </a:endParaRPr>
            </a:p>
            <a:p>
              <a:pPr marL="1190" lvl="1" indent="0">
                <a:spcBef>
                  <a:spcPct val="10000"/>
                </a:spcBef>
                <a:buClr>
                  <a:srgbClr val="39302A"/>
                </a:buClr>
                <a:buNone/>
                <a:defRPr/>
              </a:pPr>
              <a:r>
                <a:rPr lang="en-US" sz="1200" kern="0" dirty="0" smtClean="0">
                  <a:solidFill>
                    <a:prstClr val="black"/>
                  </a:solidFill>
                </a:rPr>
                <a:t>Confirm and validate information</a:t>
              </a:r>
            </a:p>
            <a:p>
              <a:pPr marL="1190" lvl="1" indent="0">
                <a:spcBef>
                  <a:spcPct val="10000"/>
                </a:spcBef>
                <a:buClr>
                  <a:srgbClr val="39302A"/>
                </a:buClr>
                <a:buNone/>
                <a:defRPr/>
              </a:pPr>
              <a:endParaRPr lang="en-US" sz="1200" kern="0" dirty="0">
                <a:solidFill>
                  <a:prstClr val="black"/>
                </a:solidFill>
              </a:endParaRPr>
            </a:p>
            <a:p>
              <a:pPr marL="1190" lvl="1" indent="0">
                <a:spcBef>
                  <a:spcPct val="10000"/>
                </a:spcBef>
                <a:buClr>
                  <a:srgbClr val="39302A"/>
                </a:buClr>
                <a:buNone/>
                <a:defRPr/>
              </a:pPr>
              <a:r>
                <a:rPr lang="en-US" sz="1200" kern="0" dirty="0" smtClean="0">
                  <a:solidFill>
                    <a:prstClr val="black"/>
                  </a:solidFill>
                </a:rPr>
                <a:t>Enter data into </a:t>
              </a:r>
              <a:r>
                <a:rPr lang="en-US" sz="1200" kern="0" dirty="0" smtClean="0"/>
                <a:t>Data Tool</a:t>
              </a:r>
            </a:p>
          </p:txBody>
        </p:sp>
        <p:sp>
          <p:nvSpPr>
            <p:cNvPr id="55" name="Rectangle 22"/>
            <p:cNvSpPr txBox="1">
              <a:spLocks/>
            </p:cNvSpPr>
            <p:nvPr/>
          </p:nvSpPr>
          <p:spPr>
            <a:xfrm>
              <a:off x="3337647" y="2417563"/>
              <a:ext cx="1328682" cy="3894714"/>
            </a:xfrm>
            <a:prstGeom prst="rect">
              <a:avLst/>
            </a:prstGeom>
            <a:solidFill>
              <a:sysClr val="window" lastClr="FFFFFF"/>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0" lvl="1" indent="0">
                <a:spcBef>
                  <a:spcPct val="50000"/>
                </a:spcBef>
                <a:buNone/>
              </a:pPr>
              <a:r>
                <a:rPr lang="en-US" sz="1200" dirty="0"/>
                <a:t>Programme Review </a:t>
              </a:r>
              <a:r>
                <a:rPr lang="en-US" sz="1200" dirty="0" smtClean="0"/>
                <a:t>Workshop</a:t>
              </a:r>
            </a:p>
            <a:p>
              <a:pPr marL="171450" lvl="1" indent="-171450">
                <a:spcBef>
                  <a:spcPct val="50000"/>
                </a:spcBef>
                <a:buFont typeface="Wingdings" panose="05000000000000000000" pitchFamily="2" charset="2"/>
                <a:buChar char="§"/>
              </a:pPr>
              <a:r>
                <a:rPr lang="en-US" sz="1200" dirty="0" smtClean="0"/>
                <a:t>Review information to prioritize intervention </a:t>
              </a:r>
              <a:r>
                <a:rPr lang="en-US" sz="1200" dirty="0"/>
                <a:t>packages for </a:t>
              </a:r>
              <a:r>
                <a:rPr lang="en-US" sz="1200" dirty="0" smtClean="0"/>
                <a:t>in-depth analysis</a:t>
              </a:r>
            </a:p>
            <a:p>
              <a:pPr marL="171450" lvl="1" indent="-171450">
                <a:spcBef>
                  <a:spcPct val="50000"/>
                </a:spcBef>
                <a:buFont typeface="Wingdings" panose="05000000000000000000" pitchFamily="2" charset="2"/>
                <a:buChar char="§"/>
              </a:pPr>
              <a:r>
                <a:rPr lang="en-US" sz="1200" dirty="0" smtClean="0"/>
                <a:t>Discussions </a:t>
              </a:r>
              <a:r>
                <a:rPr lang="en-US" sz="1200" dirty="0"/>
                <a:t>and </a:t>
              </a:r>
              <a:r>
                <a:rPr lang="en-US" sz="1200" dirty="0" smtClean="0"/>
                <a:t>group work to </a:t>
              </a:r>
              <a:r>
                <a:rPr lang="en-US" sz="1200" dirty="0"/>
                <a:t>identify the main </a:t>
              </a:r>
              <a:r>
                <a:rPr lang="en-US" sz="1200" dirty="0" smtClean="0"/>
                <a:t>problems of the programme(s)</a:t>
              </a:r>
            </a:p>
            <a:p>
              <a:pPr marL="171450" lvl="1" indent="-171450">
                <a:spcBef>
                  <a:spcPct val="50000"/>
                </a:spcBef>
                <a:buFont typeface="Wingdings" panose="05000000000000000000" pitchFamily="2" charset="2"/>
                <a:buChar char="§"/>
              </a:pPr>
              <a:r>
                <a:rPr lang="en-US" sz="1200" dirty="0" smtClean="0"/>
                <a:t>Formulate solutions </a:t>
              </a:r>
              <a:r>
                <a:rPr lang="en-US" sz="1200" dirty="0"/>
                <a:t>and </a:t>
              </a:r>
              <a:r>
                <a:rPr lang="en-US" sz="1200" dirty="0" smtClean="0"/>
                <a:t>recommenda-tions </a:t>
              </a:r>
              <a:r>
                <a:rPr lang="en-US" sz="1200" dirty="0"/>
                <a:t>on priority actions to </a:t>
              </a:r>
              <a:r>
                <a:rPr lang="en-US" sz="1200" dirty="0" smtClean="0"/>
                <a:t>take</a:t>
              </a:r>
              <a:endParaRPr lang="en-US" sz="1150" dirty="0" smtClean="0"/>
            </a:p>
          </p:txBody>
        </p:sp>
        <p:sp>
          <p:nvSpPr>
            <p:cNvPr id="56" name="Rectangle 22"/>
            <p:cNvSpPr txBox="1">
              <a:spLocks/>
            </p:cNvSpPr>
            <p:nvPr/>
          </p:nvSpPr>
          <p:spPr>
            <a:xfrm>
              <a:off x="4827414" y="2417563"/>
              <a:ext cx="1274077" cy="3110654"/>
            </a:xfrm>
            <a:prstGeom prst="rect">
              <a:avLst/>
            </a:prstGeom>
            <a:solidFill>
              <a:sysClr val="window" lastClr="FFFFFF"/>
            </a:solidFill>
            <a:ln w="9525">
              <a:solidFill>
                <a:schemeClr val="tx1"/>
              </a:solidFill>
            </a:ln>
            <a:effectLst>
              <a:outerShdw blurRad="50800" dist="38100" dir="2700000" algn="tl" rotWithShape="0">
                <a:prstClr val="black">
                  <a:alpha val="40000"/>
                </a:prstClr>
              </a:outerShdw>
            </a:effectLst>
          </p:spPr>
          <p:txBody>
            <a:bodyPr vert="horz" wrap="square" lIns="54004" tIns="54004" rIns="54004" bIns="54004" rtlCol="0" anchor="ctr" anchorCtr="0">
              <a:spAutoFit/>
            </a:bodyPr>
            <a:lstStyle>
              <a:lvl1pPr marL="0" lvl="0" indent="0" defTabSz="895350" eaLnBrk="0" hangingPunct="0">
                <a:buClr>
                  <a:schemeClr val="tx2"/>
                </a:buClr>
                <a:buFontTx/>
                <a:buNone/>
                <a:defRPr>
                  <a:latin typeface="+mn-lt"/>
                </a:defRPr>
              </a:lvl1pPr>
              <a:lvl2pPr marL="193675" lvl="1" indent="-192088" defTabSz="895350" eaLnBrk="0" hangingPunct="0">
                <a:buClr>
                  <a:schemeClr val="tx2"/>
                </a:buClr>
                <a:buSzPct val="125000"/>
                <a:buFont typeface="Arial" charset="0"/>
                <a:buChar char="▪"/>
                <a:defRPr>
                  <a:latin typeface="+mn-lt"/>
                </a:defRPr>
              </a:lvl2pPr>
              <a:lvl3pPr marL="457200" lvl="2" indent="-261938" defTabSz="895350" eaLnBrk="0" hangingPunct="0">
                <a:buClr>
                  <a:schemeClr val="tx2"/>
                </a:buClr>
                <a:buSzPct val="120000"/>
                <a:buFont typeface="Arial" charset="0"/>
                <a:buChar char="–"/>
                <a:defRPr>
                  <a:latin typeface="+mn-lt"/>
                </a:defRPr>
              </a:lvl3pPr>
              <a:lvl4pPr marL="614363" lvl="3" indent="-155575" defTabSz="895350" eaLnBrk="0" hangingPunct="0">
                <a:buClr>
                  <a:schemeClr val="tx2"/>
                </a:buClr>
                <a:buSzPct val="120000"/>
                <a:buFont typeface="Arial" charset="0"/>
                <a:buChar char="▫"/>
                <a:defRPr>
                  <a:latin typeface="+mn-lt"/>
                </a:defRPr>
              </a:lvl4pPr>
              <a:lvl5pPr marL="746125" lvl="4" indent="-130175" defTabSz="895350" eaLnBrk="0" hangingPunct="0">
                <a:buClr>
                  <a:schemeClr val="tx2"/>
                </a:buClr>
                <a:buSzPct val="89000"/>
                <a:buFont typeface="Arial" charset="0"/>
                <a:buChar char="-"/>
                <a:defRPr>
                  <a:latin typeface="+mn-lt"/>
                </a:defRPr>
              </a:lvl5pPr>
              <a:lvl6pPr marL="1203325" indent="-130175" defTabSz="895350" fontAlgn="base">
                <a:spcBef>
                  <a:spcPct val="0"/>
                </a:spcBef>
                <a:spcAft>
                  <a:spcPct val="0"/>
                </a:spcAft>
                <a:buClr>
                  <a:schemeClr val="tx2"/>
                </a:buClr>
                <a:buSzPct val="89000"/>
                <a:buFont typeface="Arial" charset="0"/>
                <a:buChar char="-"/>
                <a:defRPr>
                  <a:latin typeface="+mn-lt"/>
                </a:defRPr>
              </a:lvl6pPr>
              <a:lvl7pPr marL="1660525" indent="-130175" defTabSz="895350" fontAlgn="base">
                <a:spcBef>
                  <a:spcPct val="0"/>
                </a:spcBef>
                <a:spcAft>
                  <a:spcPct val="0"/>
                </a:spcAft>
                <a:buClr>
                  <a:schemeClr val="tx2"/>
                </a:buClr>
                <a:buSzPct val="89000"/>
                <a:buFont typeface="Arial" charset="0"/>
                <a:buChar char="-"/>
                <a:defRPr>
                  <a:latin typeface="+mn-lt"/>
                </a:defRPr>
              </a:lvl7pPr>
              <a:lvl8pPr marL="2117725" indent="-130175" defTabSz="895350" fontAlgn="base">
                <a:spcBef>
                  <a:spcPct val="0"/>
                </a:spcBef>
                <a:spcAft>
                  <a:spcPct val="0"/>
                </a:spcAft>
                <a:buClr>
                  <a:schemeClr val="tx2"/>
                </a:buClr>
                <a:buSzPct val="89000"/>
                <a:buFont typeface="Arial" charset="0"/>
                <a:buChar char="-"/>
                <a:defRPr>
                  <a:latin typeface="+mn-lt"/>
                </a:defRPr>
              </a:lvl8pPr>
              <a:lvl9pPr marL="2574925" indent="-130175" defTabSz="895350" fontAlgn="base">
                <a:spcBef>
                  <a:spcPct val="0"/>
                </a:spcBef>
                <a:spcAft>
                  <a:spcPct val="0"/>
                </a:spcAft>
                <a:buClr>
                  <a:schemeClr val="tx2"/>
                </a:buClr>
                <a:buSzPct val="89000"/>
                <a:buFont typeface="Arial" charset="0"/>
                <a:buChar char="-"/>
                <a:defRPr>
                  <a:latin typeface="+mn-lt"/>
                </a:defRPr>
              </a:lvl9pPr>
            </a:lstStyle>
            <a:p>
              <a:pPr marL="1190" lvl="1" indent="0">
                <a:spcBef>
                  <a:spcPct val="10000"/>
                </a:spcBef>
                <a:buClr>
                  <a:srgbClr val="39302A"/>
                </a:buClr>
                <a:buNone/>
                <a:defRPr/>
              </a:pPr>
              <a:r>
                <a:rPr lang="en-US" sz="1200" kern="0" dirty="0" smtClean="0">
                  <a:solidFill>
                    <a:prstClr val="black"/>
                  </a:solidFill>
                </a:rPr>
                <a:t>Development of report on the findings and recommendations of the  Programme Review</a:t>
              </a:r>
            </a:p>
            <a:p>
              <a:pPr marL="1190" lvl="1" indent="0">
                <a:spcBef>
                  <a:spcPct val="10000"/>
                </a:spcBef>
                <a:buClr>
                  <a:srgbClr val="39302A"/>
                </a:buClr>
                <a:buNone/>
                <a:defRPr/>
              </a:pPr>
              <a:endParaRPr lang="en-US" sz="1200" kern="0" dirty="0">
                <a:solidFill>
                  <a:prstClr val="black"/>
                </a:solidFill>
              </a:endParaRPr>
            </a:p>
            <a:p>
              <a:pPr marL="1190" lvl="1" indent="0">
                <a:spcBef>
                  <a:spcPct val="10000"/>
                </a:spcBef>
                <a:buClr>
                  <a:srgbClr val="39302A"/>
                </a:buClr>
                <a:buNone/>
                <a:defRPr/>
              </a:pPr>
              <a:r>
                <a:rPr lang="en-US" sz="1200" kern="0" dirty="0" smtClean="0"/>
                <a:t>Plan for </a:t>
              </a:r>
              <a:r>
                <a:rPr lang="en-US" sz="1200" kern="0" dirty="0" smtClean="0">
                  <a:solidFill>
                    <a:prstClr val="black"/>
                  </a:solidFill>
                </a:rPr>
                <a:t>implementation of recommendations and solutions from the Programme Review</a:t>
              </a:r>
            </a:p>
            <a:p>
              <a:pPr marL="172640" lvl="1" indent="-171450">
                <a:spcBef>
                  <a:spcPct val="10000"/>
                </a:spcBef>
                <a:buClr>
                  <a:srgbClr val="39302A"/>
                </a:buClr>
                <a:buFont typeface="Wingdings" panose="05000000000000000000" pitchFamily="2" charset="2"/>
                <a:buChar char="§"/>
                <a:defRPr/>
              </a:pPr>
              <a:endParaRPr lang="en-US" sz="1150" kern="0" dirty="0">
                <a:solidFill>
                  <a:prstClr val="black"/>
                </a:solidFill>
              </a:endParaRPr>
            </a:p>
          </p:txBody>
        </p:sp>
      </p:grpSp>
      <p:sp>
        <p:nvSpPr>
          <p:cNvPr id="58" name="Title 1"/>
          <p:cNvSpPr>
            <a:spLocks noGrp="1"/>
          </p:cNvSpPr>
          <p:nvPr>
            <p:ph type="title"/>
            <p:custDataLst>
              <p:tags r:id="rId4"/>
            </p:custDataLst>
          </p:nvPr>
        </p:nvSpPr>
        <p:spPr>
          <a:xfrm>
            <a:off x="344738" y="2803111"/>
            <a:ext cx="5915025" cy="345048"/>
          </a:xfrm>
        </p:spPr>
        <p:txBody>
          <a:bodyPr>
            <a:normAutofit/>
          </a:bodyPr>
          <a:lstStyle/>
          <a:p>
            <a:r>
              <a:rPr lang="en-US" sz="1200" b="1" dirty="0" smtClean="0">
                <a:latin typeface="Calibri" panose="020F0502020204030204" pitchFamily="34" charset="0"/>
                <a:ea typeface="Tahoma" panose="020B0604030504040204" pitchFamily="34" charset="0"/>
                <a:cs typeface="Calibri" panose="020F0502020204030204" pitchFamily="34" charset="0"/>
              </a:rPr>
              <a:t>Figure 2. Suggested activity flow for RMNCAH Programme Review</a:t>
            </a:r>
            <a:endParaRPr lang="en-US" sz="1200" b="1" dirty="0">
              <a:latin typeface="Calibri" panose="020F0502020204030204" pitchFamily="34" charset="0"/>
              <a:ea typeface="Tahoma" panose="020B0604030504040204" pitchFamily="34" charset="0"/>
              <a:cs typeface="Calibri" panose="020F0502020204030204" pitchFamily="34" charset="0"/>
            </a:endParaRPr>
          </a:p>
        </p:txBody>
      </p:sp>
      <p:sp>
        <p:nvSpPr>
          <p:cNvPr id="25" name="Rectangle 7"/>
          <p:cNvSpPr txBox="1"/>
          <p:nvPr/>
        </p:nvSpPr>
        <p:spPr>
          <a:xfrm>
            <a:off x="437062" y="936225"/>
            <a:ext cx="5730375" cy="1723549"/>
          </a:xfrm>
          <a:prstGeom prst="rect">
            <a:avLst/>
          </a:prstGeom>
        </p:spPr>
        <p:txBody>
          <a:bodyPr vert="horz" wrap="square" lIns="0" tIns="0" rIns="0" bIns="0"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pPr marL="1190" lvl="1" indent="0">
              <a:spcBef>
                <a:spcPct val="50000"/>
              </a:spcBef>
            </a:pPr>
            <a:r>
              <a:rPr lang="en-US" sz="1400" dirty="0" smtClean="0"/>
              <a:t>Preparation for the RMNCAH Programme Review is an important first step during which the scope, objectives and timeline for the process must be well defined. In addition, clarification on who will carry out the review, what information is needed to conduct the review and how it will be collected and analyzed is necessary to inform how the outcomes of the review will be reported and how the recommendations will be implemented.  The amount of time necessary to complete the activities in preparing for and conducting a Programme Review will vary based on the country context. </a:t>
            </a:r>
          </a:p>
        </p:txBody>
      </p:sp>
    </p:spTree>
    <p:extLst>
      <p:ext uri="{BB962C8B-B14F-4D97-AF65-F5344CB8AC3E}">
        <p14:creationId xmlns:p14="http://schemas.microsoft.com/office/powerpoint/2010/main" val="16600805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2"/>
            </p:custDataLst>
            <p:extLst/>
          </p:nvPr>
        </p:nvGraphicFramePr>
        <p:xfrm>
          <a:off x="202" y="2000251"/>
          <a:ext cx="121481" cy="121481"/>
        </p:xfrm>
        <a:graphic>
          <a:graphicData uri="http://schemas.openxmlformats.org/presentationml/2006/ole">
            <mc:AlternateContent xmlns:mc="http://schemas.openxmlformats.org/markup-compatibility/2006">
              <mc:Choice xmlns:v="urn:schemas-microsoft-com:vml" Requires="v">
                <p:oleObj spid="_x0000_s20698" name="think-cell Slide" r:id="rId10" imgW="360" imgH="360" progId="">
                  <p:embed/>
                </p:oleObj>
              </mc:Choice>
              <mc:Fallback>
                <p:oleObj name="think-cell Slide" r:id="rId10" imgW="360" imgH="360" progId="">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2" y="2000251"/>
                        <a:ext cx="121481" cy="1214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itle 1"/>
          <p:cNvSpPr txBox="1">
            <a:spLocks/>
          </p:cNvSpPr>
          <p:nvPr>
            <p:custDataLst>
              <p:tags r:id="rId3"/>
            </p:custDataLst>
          </p:nvPr>
        </p:nvSpPr>
        <p:spPr bwMode="auto">
          <a:xfrm>
            <a:off x="344738" y="492846"/>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1800" kern="0" dirty="0" smtClean="0">
                <a:solidFill>
                  <a:schemeClr val="tx1"/>
                </a:solidFill>
                <a:latin typeface="Tahoma" panose="020B0604030504040204" pitchFamily="34" charset="0"/>
                <a:ea typeface="Tahoma" panose="020B0604030504040204" pitchFamily="34" charset="0"/>
                <a:cs typeface="Tahoma" panose="020B0604030504040204" pitchFamily="34" charset="0"/>
              </a:rPr>
              <a:t>III. Information requirements</a:t>
            </a:r>
            <a:endParaRPr lang="en-US" sz="1800" kern="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96BF1FCE-B2FD-460C-9ACE-C3448976CBCC}" type="slidenum">
              <a:rPr lang="en-US" smtClean="0"/>
              <a:t>7</a:t>
            </a:fld>
            <a:endParaRPr lang="en-US"/>
          </a:p>
        </p:txBody>
      </p:sp>
      <p:sp>
        <p:nvSpPr>
          <p:cNvPr id="5" name="Rectangle 7"/>
          <p:cNvSpPr txBox="1"/>
          <p:nvPr/>
        </p:nvSpPr>
        <p:spPr>
          <a:xfrm>
            <a:off x="405199" y="939911"/>
            <a:ext cx="6027771" cy="1723549"/>
          </a:xfrm>
          <a:prstGeom prst="rect">
            <a:avLst/>
          </a:prstGeom>
        </p:spPr>
        <p:txBody>
          <a:bodyPr vert="horz" wrap="square" lIns="0" tIns="0" rIns="0" bIns="0"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pPr marL="1190" lvl="1" indent="0">
              <a:spcBef>
                <a:spcPct val="50000"/>
              </a:spcBef>
            </a:pPr>
            <a:r>
              <a:rPr lang="en-US" sz="1400" dirty="0" smtClean="0"/>
              <a:t>Information gathered for the Programme Review is essential for informing the programmes on how they are performing against their own goals and objectives and against the targets set in the Global Strategy for Women’s, Children’s and Adolescents’ Health. This information will show to </a:t>
            </a:r>
            <a:r>
              <a:rPr lang="en-US" sz="1400" dirty="0"/>
              <a:t>what extent </a:t>
            </a:r>
            <a:r>
              <a:rPr lang="en-US" sz="1400" dirty="0" smtClean="0"/>
              <a:t>the </a:t>
            </a:r>
            <a:r>
              <a:rPr lang="en-US" sz="1400" dirty="0"/>
              <a:t>RMNCAH programmes </a:t>
            </a:r>
            <a:r>
              <a:rPr lang="en-US" sz="1400" dirty="0" smtClean="0"/>
              <a:t>have improved </a:t>
            </a:r>
            <a:r>
              <a:rPr lang="en-US" sz="1400" dirty="0"/>
              <a:t>the health status of women, children, and </a:t>
            </a:r>
            <a:r>
              <a:rPr lang="en-US" sz="1400" dirty="0" smtClean="0"/>
              <a:t>adolescents. It is important to select relevant indicators and use data that reflects service delivery and health status during current period under review. Presentation of the information should be clear and easy to understand. </a:t>
            </a:r>
            <a:endParaRPr lang="en-US" sz="1400" i="1" dirty="0" smtClean="0"/>
          </a:p>
        </p:txBody>
      </p:sp>
      <p:sp>
        <p:nvSpPr>
          <p:cNvPr id="7" name="Title 1"/>
          <p:cNvSpPr txBox="1">
            <a:spLocks/>
          </p:cNvSpPr>
          <p:nvPr>
            <p:custDataLst>
              <p:tags r:id="rId4"/>
            </p:custDataLst>
          </p:nvPr>
        </p:nvSpPr>
        <p:spPr bwMode="auto">
          <a:xfrm>
            <a:off x="344738" y="2881389"/>
            <a:ext cx="6088232" cy="284052"/>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lvl="0">
              <a:defRPr/>
            </a:pPr>
            <a:r>
              <a:rPr lang="en-US" sz="1800" kern="0" dirty="0" smtClean="0">
                <a:solidFill>
                  <a:schemeClr val="tx1"/>
                </a:solidFill>
                <a:latin typeface="Tahoma" panose="020B0604030504040204" pitchFamily="34" charset="0"/>
                <a:ea typeface="Tahoma" panose="020B0604030504040204" pitchFamily="34" charset="0"/>
                <a:cs typeface="Tahoma" panose="020B0604030504040204" pitchFamily="34" charset="0"/>
              </a:rPr>
              <a:t>3.1 Data collection</a:t>
            </a:r>
            <a:endParaRPr lang="en-US" sz="1800" kern="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10" name="Rectangle 7"/>
          <p:cNvSpPr txBox="1"/>
          <p:nvPr/>
        </p:nvSpPr>
        <p:spPr>
          <a:xfrm>
            <a:off x="404712" y="3247951"/>
            <a:ext cx="5596701" cy="1508105"/>
          </a:xfrm>
          <a:prstGeom prst="rect">
            <a:avLst/>
          </a:prstGeom>
        </p:spPr>
        <p:txBody>
          <a:bodyPr vert="horz" wrap="square" lIns="0" tIns="0" rIns="0" bIns="0"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pPr marL="1190" lvl="1" indent="0">
              <a:spcBef>
                <a:spcPct val="50000"/>
              </a:spcBef>
            </a:pPr>
            <a:r>
              <a:rPr lang="en-US" sz="1400" dirty="0" smtClean="0"/>
              <a:t>Data necessary for an RMNCAH </a:t>
            </a:r>
            <a:r>
              <a:rPr lang="en-US" sz="1400" dirty="0"/>
              <a:t>Programme Review comes </a:t>
            </a:r>
            <a:r>
              <a:rPr lang="en-US" sz="1400" dirty="0" smtClean="0"/>
              <a:t>from a variety of sources. National and global reference documents are necessary for reviewing existing goals </a:t>
            </a:r>
            <a:r>
              <a:rPr lang="en-US" sz="1400" dirty="0"/>
              <a:t>and </a:t>
            </a:r>
            <a:r>
              <a:rPr lang="en-US" sz="1400" dirty="0" smtClean="0"/>
              <a:t>objectives. These should be used together with the most recent quantitative data and qualitative narratives to assess intervention coverage and identify disparities and the most critical needs of women, children, and adolescents. </a:t>
            </a:r>
            <a:r>
              <a:rPr lang="en-US" sz="1400" dirty="0"/>
              <a:t>See </a:t>
            </a:r>
            <a:r>
              <a:rPr lang="en-US" sz="1400" dirty="0" smtClean="0"/>
              <a:t>Figure 4 for key indicators from the Global Strategy for Women’s, Children’s, and Adolescents’ Health.</a:t>
            </a:r>
            <a:endParaRPr lang="en-US" sz="1400" dirty="0"/>
          </a:p>
        </p:txBody>
      </p:sp>
      <p:grpSp>
        <p:nvGrpSpPr>
          <p:cNvPr id="3" name="Group 2"/>
          <p:cNvGrpSpPr/>
          <p:nvPr/>
        </p:nvGrpSpPr>
        <p:grpSpPr>
          <a:xfrm>
            <a:off x="455300" y="5269932"/>
            <a:ext cx="5864437" cy="3302695"/>
            <a:chOff x="434958" y="4647422"/>
            <a:chExt cx="5864437" cy="3831357"/>
          </a:xfrm>
          <a:solidFill>
            <a:schemeClr val="accent5">
              <a:lumMod val="20000"/>
              <a:lumOff val="80000"/>
            </a:schemeClr>
          </a:solidFill>
        </p:grpSpPr>
        <p:sp>
          <p:nvSpPr>
            <p:cNvPr id="14" name="TextBox 6"/>
            <p:cNvSpPr txBox="1">
              <a:spLocks/>
            </p:cNvSpPr>
            <p:nvPr>
              <p:custDataLst>
                <p:tags r:id="rId6"/>
              </p:custDataLst>
            </p:nvPr>
          </p:nvSpPr>
          <p:spPr>
            <a:xfrm>
              <a:off x="3464203" y="4651944"/>
              <a:ext cx="2835192" cy="3826835"/>
            </a:xfrm>
            <a:prstGeom prst="rect">
              <a:avLst/>
            </a:prstGeom>
            <a:grpFill/>
            <a:ln w="19050">
              <a:solidFill>
                <a:schemeClr val="accent1"/>
              </a:solidFill>
              <a:miter lim="800000"/>
              <a:headEnd/>
              <a:tailEnd/>
            </a:ln>
            <a:effectLst>
              <a:outerShdw blurRad="50800" dist="38100" dir="2700000" algn="tl" rotWithShape="0">
                <a:prstClr val="black">
                  <a:alpha val="40000"/>
                </a:prstClr>
              </a:outerShdw>
            </a:effectLst>
          </p:spPr>
          <p:txBody>
            <a:bodyPr wrap="none" anchor="ctr"/>
            <a:lstStyle>
              <a:defPPr>
                <a:defRPr lang="en-US"/>
              </a:defPPr>
            </a:lstStyle>
            <a:p>
              <a:endParaRPr lang="en-US" sz="1378" dirty="0" smtClean="0"/>
            </a:p>
          </p:txBody>
        </p:sp>
        <p:sp>
          <p:nvSpPr>
            <p:cNvPr id="8" name="TextBox 6"/>
            <p:cNvSpPr txBox="1">
              <a:spLocks/>
            </p:cNvSpPr>
            <p:nvPr>
              <p:custDataLst>
                <p:tags r:id="rId7"/>
              </p:custDataLst>
            </p:nvPr>
          </p:nvSpPr>
          <p:spPr>
            <a:xfrm>
              <a:off x="434958" y="4647422"/>
              <a:ext cx="2835192" cy="3826835"/>
            </a:xfrm>
            <a:prstGeom prst="rect">
              <a:avLst/>
            </a:prstGeom>
            <a:grpFill/>
            <a:ln w="19050">
              <a:solidFill>
                <a:schemeClr val="accent1"/>
              </a:solidFill>
              <a:miter lim="800000"/>
              <a:headEnd/>
              <a:tailEnd/>
            </a:ln>
            <a:effectLst>
              <a:outerShdw blurRad="50800" dist="38100" dir="2700000" algn="tl" rotWithShape="0">
                <a:prstClr val="black">
                  <a:alpha val="40000"/>
                </a:prstClr>
              </a:outerShdw>
            </a:effectLst>
          </p:spPr>
          <p:txBody>
            <a:bodyPr wrap="none" anchor="ctr"/>
            <a:lstStyle>
              <a:defPPr>
                <a:defRPr lang="en-US"/>
              </a:defPPr>
            </a:lstStyle>
            <a:p>
              <a:endParaRPr lang="en-US" sz="1378" dirty="0" smtClean="0"/>
            </a:p>
          </p:txBody>
        </p:sp>
        <p:sp>
          <p:nvSpPr>
            <p:cNvPr id="11" name="Rectangle 7"/>
            <p:cNvSpPr txBox="1"/>
            <p:nvPr/>
          </p:nvSpPr>
          <p:spPr>
            <a:xfrm>
              <a:off x="581939" y="4686368"/>
              <a:ext cx="2543397" cy="3748944"/>
            </a:xfrm>
            <a:prstGeom prst="rect">
              <a:avLst/>
            </a:prstGeom>
            <a:grpFill/>
          </p:spPr>
          <p:txBody>
            <a:bodyPr vert="horz" wrap="square" lIns="0" tIns="0" rIns="0" bIns="0" numCol="1"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pPr marL="1190" lvl="1" indent="0"/>
              <a:r>
                <a:rPr lang="en-US" sz="1400" b="1" dirty="0" smtClean="0">
                  <a:solidFill>
                    <a:srgbClr val="365F91"/>
                  </a:solidFill>
                </a:rPr>
                <a:t>REFERENCE DOCUMENTS</a:t>
              </a:r>
            </a:p>
            <a:p>
              <a:pPr marL="1190" lvl="1" indent="0"/>
              <a:endParaRPr lang="en-US" sz="1400" b="1" dirty="0"/>
            </a:p>
            <a:p>
              <a:pPr marL="1190" lvl="1" indent="0"/>
              <a:r>
                <a:rPr lang="en-US" sz="1400" b="1" dirty="0" smtClean="0"/>
                <a:t>National documents</a:t>
              </a:r>
            </a:p>
            <a:p>
              <a:pPr marL="1190" lvl="1" indent="0"/>
              <a:r>
                <a:rPr lang="en-US" sz="1400" dirty="0" smtClean="0"/>
                <a:t>Strategic Plans </a:t>
              </a:r>
            </a:p>
            <a:p>
              <a:pPr marL="1190" lvl="1" indent="0"/>
              <a:r>
                <a:rPr lang="en-US" sz="1400" dirty="0" smtClean="0"/>
                <a:t>RMNCAH Policy statements</a:t>
              </a:r>
            </a:p>
            <a:p>
              <a:pPr marL="1190" lvl="1" indent="0"/>
              <a:r>
                <a:rPr lang="en-US" sz="1400" dirty="0" smtClean="0"/>
                <a:t>Most recent work plans (from all levels)</a:t>
              </a:r>
            </a:p>
            <a:p>
              <a:pPr marL="1190" lvl="1" indent="0"/>
              <a:r>
                <a:rPr lang="en-US" sz="1400" dirty="0" smtClean="0"/>
                <a:t>Past programme review reports</a:t>
              </a:r>
            </a:p>
            <a:p>
              <a:pPr marL="1190" lvl="1" indent="0"/>
              <a:r>
                <a:rPr lang="en-US" sz="1400" dirty="0" smtClean="0"/>
                <a:t>Annual training summaries</a:t>
              </a:r>
            </a:p>
            <a:p>
              <a:pPr marL="1190" lvl="1" indent="0"/>
              <a:endParaRPr lang="en-US" sz="1400" dirty="0"/>
            </a:p>
            <a:p>
              <a:pPr marL="1190" lvl="1" indent="0"/>
              <a:r>
                <a:rPr lang="en-US" sz="1400" b="1" dirty="0" smtClean="0"/>
                <a:t>Global documents</a:t>
              </a:r>
            </a:p>
            <a:p>
              <a:pPr marL="1190" lvl="1" indent="0"/>
              <a:r>
                <a:rPr lang="en-US" sz="1400" dirty="0" smtClean="0"/>
                <a:t>Global Strategy on Women’s, Children’s and Adolescent Health</a:t>
              </a:r>
            </a:p>
            <a:p>
              <a:pPr marL="1190" lvl="1" indent="0"/>
              <a:r>
                <a:rPr lang="en-US" sz="1400" dirty="0" smtClean="0"/>
                <a:t>Indicator and Monitoring Framework for the Global Strategy</a:t>
              </a:r>
            </a:p>
          </p:txBody>
        </p:sp>
        <p:sp>
          <p:nvSpPr>
            <p:cNvPr id="13" name="Rectangle 7"/>
            <p:cNvSpPr txBox="1"/>
            <p:nvPr/>
          </p:nvSpPr>
          <p:spPr>
            <a:xfrm>
              <a:off x="3624208" y="4970499"/>
              <a:ext cx="2292632" cy="3180678"/>
            </a:xfrm>
            <a:prstGeom prst="rect">
              <a:avLst/>
            </a:prstGeom>
            <a:grpFill/>
          </p:spPr>
          <p:txBody>
            <a:bodyPr vert="horz" wrap="square" lIns="0" tIns="0" rIns="0" bIns="0" numCol="1"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r>
                <a:rPr lang="en-US" sz="1378" b="1" dirty="0" smtClean="0">
                  <a:solidFill>
                    <a:srgbClr val="365F91"/>
                  </a:solidFill>
                </a:rPr>
                <a:t>DATA SOURCES</a:t>
              </a:r>
            </a:p>
            <a:p>
              <a:endParaRPr lang="en-US" sz="1378" b="1" dirty="0"/>
            </a:p>
            <a:p>
              <a:r>
                <a:rPr lang="en-US" sz="1378" b="1" dirty="0" smtClean="0"/>
                <a:t>Survey data </a:t>
              </a:r>
            </a:p>
            <a:p>
              <a:r>
                <a:rPr lang="en-US" sz="1378" dirty="0" smtClean="0"/>
                <a:t>Population surveys </a:t>
              </a:r>
            </a:p>
            <a:p>
              <a:r>
                <a:rPr lang="en-US" sz="1378" dirty="0" smtClean="0"/>
                <a:t>Health Facility Assessments</a:t>
              </a:r>
            </a:p>
            <a:p>
              <a:endParaRPr lang="en-US" sz="1378" dirty="0"/>
            </a:p>
            <a:p>
              <a:r>
                <a:rPr lang="en-US" sz="1378" b="1" dirty="0" smtClean="0"/>
                <a:t>Routine monitoring data</a:t>
              </a:r>
            </a:p>
            <a:p>
              <a:r>
                <a:rPr lang="en-US" sz="1378" dirty="0" smtClean="0"/>
                <a:t>HMIS</a:t>
              </a:r>
            </a:p>
            <a:p>
              <a:r>
                <a:rPr lang="en-US" sz="1378" dirty="0" smtClean="0"/>
                <a:t>LMIS</a:t>
              </a:r>
            </a:p>
            <a:p>
              <a:endParaRPr lang="en-US" sz="1378" dirty="0"/>
            </a:p>
            <a:p>
              <a:r>
                <a:rPr lang="en-US" sz="1378" b="1" dirty="0" smtClean="0"/>
                <a:t>Qualitative data</a:t>
              </a:r>
              <a:endParaRPr lang="en-US" sz="1378" b="1" dirty="0"/>
            </a:p>
            <a:p>
              <a:r>
                <a:rPr lang="en-US" sz="1378" dirty="0"/>
                <a:t>Key informant interviews/focus groups</a:t>
              </a:r>
            </a:p>
            <a:p>
              <a:r>
                <a:rPr lang="en-US" sz="1378" dirty="0"/>
                <a:t>Field visits</a:t>
              </a:r>
            </a:p>
            <a:p>
              <a:r>
                <a:rPr lang="en-US" sz="1378" dirty="0"/>
                <a:t>Client </a:t>
              </a:r>
              <a:r>
                <a:rPr lang="en-US" sz="1378" dirty="0" smtClean="0"/>
                <a:t>perspectives</a:t>
              </a:r>
              <a:endParaRPr lang="en-US" sz="1378" dirty="0"/>
            </a:p>
          </p:txBody>
        </p:sp>
      </p:grpSp>
      <p:sp>
        <p:nvSpPr>
          <p:cNvPr id="15" name="Title 1"/>
          <p:cNvSpPr>
            <a:spLocks noGrp="1"/>
          </p:cNvSpPr>
          <p:nvPr>
            <p:ph type="title"/>
            <p:custDataLst>
              <p:tags r:id="rId5"/>
            </p:custDataLst>
          </p:nvPr>
        </p:nvSpPr>
        <p:spPr>
          <a:xfrm>
            <a:off x="404712" y="4948857"/>
            <a:ext cx="5915025" cy="345048"/>
          </a:xfrm>
        </p:spPr>
        <p:txBody>
          <a:bodyPr>
            <a:normAutofit fontScale="90000"/>
          </a:bodyPr>
          <a:lstStyle/>
          <a:p>
            <a:r>
              <a:rPr lang="en-US" sz="1200" b="1" dirty="0" smtClean="0">
                <a:latin typeface="Calibri" panose="020F0502020204030204" pitchFamily="34" charset="0"/>
                <a:ea typeface="Tahoma" panose="020B0604030504040204" pitchFamily="34" charset="0"/>
                <a:cs typeface="Calibri" panose="020F0502020204030204" pitchFamily="34" charset="0"/>
              </a:rPr>
              <a:t>Figure 3. Examples of Reference documents and data sources for RMNCAH Programme Review</a:t>
            </a:r>
            <a:endParaRPr lang="en-US" sz="1200" b="1" dirty="0">
              <a:latin typeface="Calibri" panose="020F0502020204030204" pitchFamily="34" charset="0"/>
              <a:ea typeface="Tahoma" panose="020B0604030504040204" pitchFamily="34" charset="0"/>
              <a:cs typeface="Calibri" panose="020F0502020204030204" pitchFamily="34" charset="0"/>
            </a:endParaRPr>
          </a:p>
        </p:txBody>
      </p:sp>
    </p:spTree>
    <p:extLst>
      <p:ext uri="{BB962C8B-B14F-4D97-AF65-F5344CB8AC3E}">
        <p14:creationId xmlns:p14="http://schemas.microsoft.com/office/powerpoint/2010/main" val="11350511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p:custDataLst>
              <p:tags r:id="rId2"/>
            </p:custDataLst>
            <p:extLst/>
          </p:nvPr>
        </p:nvGraphicFramePr>
        <p:xfrm>
          <a:off x="202" y="2000251"/>
          <a:ext cx="121481" cy="121481"/>
        </p:xfrm>
        <a:graphic>
          <a:graphicData uri="http://schemas.openxmlformats.org/presentationml/2006/ole">
            <mc:AlternateContent xmlns:mc="http://schemas.openxmlformats.org/markup-compatibility/2006">
              <mc:Choice xmlns:v="urn:schemas-microsoft-com:vml" Requires="v">
                <p:oleObj spid="_x0000_s40052" name="think-cell Slide" r:id="rId8" imgW="360" imgH="360" progId="">
                  <p:embed/>
                </p:oleObj>
              </mc:Choice>
              <mc:Fallback>
                <p:oleObj name="think-cell Slide" r:id="rId8" imgW="360" imgH="360" progId="">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2" y="2000251"/>
                        <a:ext cx="121481" cy="1214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itle 1"/>
          <p:cNvSpPr txBox="1">
            <a:spLocks/>
          </p:cNvSpPr>
          <p:nvPr>
            <p:custDataLst>
              <p:tags r:id="rId3"/>
            </p:custDataLst>
          </p:nvPr>
        </p:nvSpPr>
        <p:spPr bwMode="auto">
          <a:xfrm>
            <a:off x="355676" y="368136"/>
            <a:ext cx="6088232" cy="276999"/>
          </a:xfrm>
          <a:prstGeom prst="rect">
            <a:avLst/>
          </a:prstGeom>
          <a:solidFill>
            <a:srgbClr val="C7E0FB"/>
          </a:solidFill>
          <a:ln>
            <a:noFill/>
          </a:ln>
          <a:effectLst/>
          <a:extLs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43276" rtl="0" eaLnBrk="1" fontAlgn="base" hangingPunct="1">
              <a:spcBef>
                <a:spcPct val="0"/>
              </a:spcBef>
              <a:spcAft>
                <a:spcPct val="0"/>
              </a:spcAft>
              <a:tabLst>
                <a:tab pos="254178" algn="l"/>
              </a:tabLst>
              <a:defRPr sz="1790" b="1" baseline="0">
                <a:solidFill>
                  <a:schemeClr val="tx2"/>
                </a:solidFill>
                <a:latin typeface="+mj-lt"/>
                <a:ea typeface="Arial Unicode MS" pitchFamily="34" charset="-128"/>
                <a:cs typeface="Arial Unicode MS" pitchFamily="34" charset="-128"/>
              </a:defRPr>
            </a:lvl1pPr>
            <a:lvl2pPr algn="l" defTabSz="843276" rtl="0" eaLnBrk="1" fontAlgn="base" hangingPunct="1">
              <a:spcBef>
                <a:spcPct val="0"/>
              </a:spcBef>
              <a:spcAft>
                <a:spcPct val="0"/>
              </a:spcAft>
              <a:defRPr sz="1790" b="1">
                <a:solidFill>
                  <a:schemeClr val="tx2"/>
                </a:solidFill>
                <a:latin typeface="Arial" charset="0"/>
              </a:defRPr>
            </a:lvl2pPr>
            <a:lvl3pPr algn="l" defTabSz="843276" rtl="0" eaLnBrk="1" fontAlgn="base" hangingPunct="1">
              <a:spcBef>
                <a:spcPct val="0"/>
              </a:spcBef>
              <a:spcAft>
                <a:spcPct val="0"/>
              </a:spcAft>
              <a:defRPr sz="1790" b="1">
                <a:solidFill>
                  <a:schemeClr val="tx2"/>
                </a:solidFill>
                <a:latin typeface="Arial" charset="0"/>
              </a:defRPr>
            </a:lvl3pPr>
            <a:lvl4pPr algn="l" defTabSz="843276" rtl="0" eaLnBrk="1" fontAlgn="base" hangingPunct="1">
              <a:spcBef>
                <a:spcPct val="0"/>
              </a:spcBef>
              <a:spcAft>
                <a:spcPct val="0"/>
              </a:spcAft>
              <a:defRPr sz="1790" b="1">
                <a:solidFill>
                  <a:schemeClr val="tx2"/>
                </a:solidFill>
                <a:latin typeface="Arial" charset="0"/>
              </a:defRPr>
            </a:lvl4pPr>
            <a:lvl5pPr algn="l" defTabSz="843276" rtl="0" eaLnBrk="1" fontAlgn="base" hangingPunct="1">
              <a:spcBef>
                <a:spcPct val="0"/>
              </a:spcBef>
              <a:spcAft>
                <a:spcPct val="0"/>
              </a:spcAft>
              <a:defRPr sz="1790" b="1">
                <a:solidFill>
                  <a:schemeClr val="tx2"/>
                </a:solidFill>
                <a:latin typeface="Arial" charset="0"/>
              </a:defRPr>
            </a:lvl5pPr>
            <a:lvl6pPr marL="430609" algn="l" defTabSz="843276" rtl="0" eaLnBrk="1" fontAlgn="base" hangingPunct="1">
              <a:spcBef>
                <a:spcPct val="0"/>
              </a:spcBef>
              <a:spcAft>
                <a:spcPct val="0"/>
              </a:spcAft>
              <a:defRPr sz="1790" b="1">
                <a:solidFill>
                  <a:schemeClr val="tx2"/>
                </a:solidFill>
                <a:latin typeface="Arial" charset="0"/>
              </a:defRPr>
            </a:lvl6pPr>
            <a:lvl7pPr marL="861217" algn="l" defTabSz="843276" rtl="0" eaLnBrk="1" fontAlgn="base" hangingPunct="1">
              <a:spcBef>
                <a:spcPct val="0"/>
              </a:spcBef>
              <a:spcAft>
                <a:spcPct val="0"/>
              </a:spcAft>
              <a:defRPr sz="1790" b="1">
                <a:solidFill>
                  <a:schemeClr val="tx2"/>
                </a:solidFill>
                <a:latin typeface="Arial" charset="0"/>
              </a:defRPr>
            </a:lvl7pPr>
            <a:lvl8pPr marL="1291826" algn="l" defTabSz="843276" rtl="0" eaLnBrk="1" fontAlgn="base" hangingPunct="1">
              <a:spcBef>
                <a:spcPct val="0"/>
              </a:spcBef>
              <a:spcAft>
                <a:spcPct val="0"/>
              </a:spcAft>
              <a:defRPr sz="1790" b="1">
                <a:solidFill>
                  <a:schemeClr val="tx2"/>
                </a:solidFill>
                <a:latin typeface="Arial" charset="0"/>
              </a:defRPr>
            </a:lvl8pPr>
            <a:lvl9pPr marL="1722435" algn="l" defTabSz="843276" rtl="0" eaLnBrk="1" fontAlgn="base" hangingPunct="1">
              <a:spcBef>
                <a:spcPct val="0"/>
              </a:spcBef>
              <a:spcAft>
                <a:spcPct val="0"/>
              </a:spcAft>
              <a:defRPr sz="1790" b="1">
                <a:solidFill>
                  <a:schemeClr val="tx2"/>
                </a:solidFill>
                <a:latin typeface="Arial" charset="0"/>
              </a:defRPr>
            </a:lvl9pPr>
          </a:lstStyle>
          <a:p>
            <a:pPr marL="244725" lvl="2">
              <a:buClr>
                <a:srgbClr val="002960"/>
              </a:buClr>
            </a:pPr>
            <a:r>
              <a:rPr lang="en-US" sz="1800" kern="0" dirty="0" smtClean="0">
                <a:solidFill>
                  <a:srgbClr val="000000"/>
                </a:solidFill>
                <a:latin typeface="Tahoma" panose="020B0604030504040204" pitchFamily="34" charset="0"/>
                <a:ea typeface="Tahoma" panose="020B0604030504040204" pitchFamily="34" charset="0"/>
                <a:cs typeface="Tahoma" panose="020B0604030504040204" pitchFamily="34" charset="0"/>
              </a:rPr>
              <a:t>3.1 Data collection con’t.</a:t>
            </a:r>
            <a:endParaRPr lang="en-US" sz="18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2" name="Slide Number Placeholder 1"/>
          <p:cNvSpPr>
            <a:spLocks noGrp="1"/>
          </p:cNvSpPr>
          <p:nvPr>
            <p:ph type="sldNum" sz="quarter" idx="12"/>
          </p:nvPr>
        </p:nvSpPr>
        <p:spPr/>
        <p:txBody>
          <a:bodyPr/>
          <a:lstStyle/>
          <a:p>
            <a:fld id="{96BF1FCE-B2FD-460C-9ACE-C3448976CBCC}" type="slidenum">
              <a:rPr lang="en-US" smtClean="0"/>
              <a:t>8</a:t>
            </a:fld>
            <a:endParaRPr lang="en-US"/>
          </a:p>
        </p:txBody>
      </p:sp>
      <p:sp>
        <p:nvSpPr>
          <p:cNvPr id="10" name="Rectangle 7"/>
          <p:cNvSpPr txBox="1"/>
          <p:nvPr/>
        </p:nvSpPr>
        <p:spPr>
          <a:xfrm>
            <a:off x="355676" y="726117"/>
            <a:ext cx="6088232" cy="861774"/>
          </a:xfrm>
          <a:prstGeom prst="rect">
            <a:avLst/>
          </a:prstGeom>
        </p:spPr>
        <p:txBody>
          <a:bodyPr vert="horz" wrap="square" lIns="0" tIns="0" rIns="0" bIns="0" rtlCol="0" anchor="ctr">
            <a:spAutoFit/>
          </a:bodyPr>
          <a:lstStyle>
            <a:lvl1pPr marL="0" lvl="0" indent="0" defTabSz="895350">
              <a:buFontTx/>
              <a:buNone/>
              <a:defRPr sz="1600">
                <a:latin typeface="+mn-lt"/>
              </a:defRPr>
            </a:lvl1pPr>
            <a:lvl2pPr marL="193675" lvl="1" indent="-192088" defTabSz="895350">
              <a:defRPr sz="1600">
                <a:latin typeface="+mn-lt"/>
              </a:defRPr>
            </a:lvl2pPr>
            <a:lvl3pPr marL="457200" lvl="2" indent="-261938" defTabSz="895350">
              <a:buSzPct val="120000"/>
              <a:buChar char="–"/>
              <a:defRPr sz="1600">
                <a:latin typeface="+mn-lt"/>
              </a:defRPr>
            </a:lvl3pPr>
            <a:lvl4pPr marL="614363" lvl="3" indent="-155575" defTabSz="895350">
              <a:buSzPct val="120000"/>
              <a:buChar char="▫"/>
              <a:defRPr sz="1600">
                <a:latin typeface="+mn-lt"/>
              </a:defRPr>
            </a:lvl4pPr>
            <a:lvl5pPr marL="746125" lvl="4" indent="-130175" defTabSz="895350">
              <a:buSzPct val="89000"/>
              <a:buChar char="-"/>
              <a:defRPr sz="1600">
                <a:latin typeface="+mn-lt"/>
              </a:defRPr>
            </a:lvl5pPr>
            <a:lvl6pPr marL="1203325" indent="-130175" defTabSz="895350" fontAlgn="base">
              <a:spcBef>
                <a:spcPct val="0"/>
              </a:spcBef>
              <a:spcAft>
                <a:spcPct val="0"/>
              </a:spcAft>
              <a:buClr>
                <a:schemeClr val="tx2"/>
              </a:buClr>
              <a:buSzPct val="89000"/>
              <a:buFont typeface="Arial" charset="0"/>
              <a:buChar char="-"/>
              <a:defRPr sz="1600">
                <a:latin typeface="+mn-lt"/>
              </a:defRPr>
            </a:lvl6pPr>
            <a:lvl7pPr marL="1660525" indent="-130175" defTabSz="895350" fontAlgn="base">
              <a:spcBef>
                <a:spcPct val="0"/>
              </a:spcBef>
              <a:spcAft>
                <a:spcPct val="0"/>
              </a:spcAft>
              <a:buClr>
                <a:schemeClr val="tx2"/>
              </a:buClr>
              <a:buSzPct val="89000"/>
              <a:buFont typeface="Arial" charset="0"/>
              <a:buChar char="-"/>
              <a:defRPr sz="1600">
                <a:latin typeface="+mn-lt"/>
              </a:defRPr>
            </a:lvl7pPr>
            <a:lvl8pPr marL="2117725" indent="-130175" defTabSz="895350" fontAlgn="base">
              <a:spcBef>
                <a:spcPct val="0"/>
              </a:spcBef>
              <a:spcAft>
                <a:spcPct val="0"/>
              </a:spcAft>
              <a:buClr>
                <a:schemeClr val="tx2"/>
              </a:buClr>
              <a:buSzPct val="89000"/>
              <a:buFont typeface="Arial" charset="0"/>
              <a:buChar char="-"/>
              <a:defRPr sz="1600">
                <a:latin typeface="+mn-lt"/>
              </a:defRPr>
            </a:lvl8pPr>
            <a:lvl9pPr marL="2574925" indent="-130175" defTabSz="895350" fontAlgn="base">
              <a:spcBef>
                <a:spcPct val="0"/>
              </a:spcBef>
              <a:spcAft>
                <a:spcPct val="0"/>
              </a:spcAft>
              <a:buClr>
                <a:schemeClr val="tx2"/>
              </a:buClr>
              <a:buSzPct val="89000"/>
              <a:buFont typeface="Arial" charset="0"/>
              <a:buChar char="-"/>
              <a:defRPr sz="1600">
                <a:latin typeface="+mn-lt"/>
              </a:defRPr>
            </a:lvl9pPr>
          </a:lstStyle>
          <a:p>
            <a:pPr marL="1190" lvl="1" indent="0">
              <a:spcBef>
                <a:spcPct val="50000"/>
              </a:spcBef>
            </a:pPr>
            <a:r>
              <a:rPr lang="en-US" sz="1400" dirty="0" smtClean="0"/>
              <a:t>Priority indicators for RMNCAH will vary by country, however inclusion of the key indicators from the Indicator and Monitoring Framework for the Global Strategy for Women’s, Children’s, and Adolescents’ Health (2016-2030)* is important for consideration in the RMNCAH Programme Review.</a:t>
            </a:r>
            <a:endParaRPr lang="en-US" sz="1400" i="1" dirty="0"/>
          </a:p>
        </p:txBody>
      </p:sp>
      <p:graphicFrame>
        <p:nvGraphicFramePr>
          <p:cNvPr id="18" name="Table 17"/>
          <p:cNvGraphicFramePr>
            <a:graphicFrameLocks noGrp="1"/>
          </p:cNvGraphicFramePr>
          <p:nvPr>
            <p:extLst>
              <p:ext uri="{D42A27DB-BD31-4B8C-83A1-F6EECF244321}">
                <p14:modId xmlns:p14="http://schemas.microsoft.com/office/powerpoint/2010/main" val="1833294383"/>
              </p:ext>
            </p:extLst>
          </p:nvPr>
        </p:nvGraphicFramePr>
        <p:xfrm>
          <a:off x="471230" y="1952339"/>
          <a:ext cx="5857124" cy="6142121"/>
        </p:xfrm>
        <a:graphic>
          <a:graphicData uri="http://schemas.openxmlformats.org/drawingml/2006/table">
            <a:tbl>
              <a:tblPr firstRow="1" bandRow="1">
                <a:tableStyleId>{5C22544A-7EE6-4342-B048-85BDC9FD1C3A}</a:tableStyleId>
              </a:tblPr>
              <a:tblGrid>
                <a:gridCol w="1131138"/>
                <a:gridCol w="4725986"/>
              </a:tblGrid>
              <a:tr h="290899">
                <a:tc>
                  <a:txBody>
                    <a:bodyPr/>
                    <a:lstStyle/>
                    <a:p>
                      <a:pPr algn="ctr"/>
                      <a:r>
                        <a:rPr lang="en-US" sz="1400" b="0" dirty="0" smtClean="0"/>
                        <a:t>Objectives</a:t>
                      </a:r>
                      <a:endParaRPr lang="en-US" sz="1400" b="0" dirty="0"/>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400" b="0" dirty="0" smtClean="0"/>
                        <a:t>Key Indicators</a:t>
                      </a:r>
                    </a:p>
                  </a:txBody>
                  <a:tcPr/>
                </a:tc>
              </a:tr>
              <a:tr h="5837321">
                <a:tc>
                  <a:txBody>
                    <a:bodyPr/>
                    <a:lstStyle/>
                    <a:p>
                      <a:pPr marL="0" indent="0">
                        <a:buFont typeface="+mj-lt"/>
                        <a:buNone/>
                      </a:pPr>
                      <a:r>
                        <a:rPr lang="en-US" sz="1300" b="1" dirty="0" smtClean="0"/>
                        <a:t>SURVIVE</a:t>
                      </a:r>
                    </a:p>
                    <a:p>
                      <a:pPr marL="0" indent="0">
                        <a:buFont typeface="+mj-lt"/>
                        <a:buNone/>
                      </a:pPr>
                      <a:r>
                        <a:rPr lang="en-US" sz="1300" b="0" i="1" dirty="0" smtClean="0"/>
                        <a:t>End</a:t>
                      </a:r>
                      <a:r>
                        <a:rPr lang="en-US" sz="1300" b="0" i="1" baseline="0" dirty="0" smtClean="0"/>
                        <a:t> preventable deaths</a:t>
                      </a:r>
                      <a:endParaRPr lang="en-US" sz="1300" b="0" i="1" dirty="0" smtClean="0"/>
                    </a:p>
                    <a:p>
                      <a:pPr marL="0" indent="0">
                        <a:buFont typeface="+mj-lt"/>
                        <a:buNone/>
                      </a:pPr>
                      <a:endParaRPr lang="en-US" sz="1300" b="1" dirty="0" smtClean="0"/>
                    </a:p>
                    <a:p>
                      <a:pPr marL="0" indent="0">
                        <a:buFont typeface="+mj-lt"/>
                        <a:buNone/>
                      </a:pPr>
                      <a:endParaRPr lang="en-US" sz="1300" b="1" dirty="0" smtClean="0"/>
                    </a:p>
                    <a:p>
                      <a:pPr marL="0" indent="0">
                        <a:buFont typeface="+mj-lt"/>
                        <a:buNone/>
                      </a:pPr>
                      <a:r>
                        <a:rPr lang="en-US" sz="1300" b="1" dirty="0" smtClean="0"/>
                        <a:t>THRIVE</a:t>
                      </a:r>
                    </a:p>
                    <a:p>
                      <a:pPr marL="0" indent="0">
                        <a:buFont typeface="+mj-lt"/>
                        <a:buNone/>
                      </a:pPr>
                      <a:r>
                        <a:rPr lang="en-US" sz="1300" b="0" i="1" dirty="0" smtClean="0"/>
                        <a:t>Ensure health and well-being</a:t>
                      </a:r>
                    </a:p>
                    <a:p>
                      <a:pPr marL="0" indent="0">
                        <a:buFont typeface="+mj-lt"/>
                        <a:buNone/>
                      </a:pPr>
                      <a:endParaRPr lang="en-US" sz="1300" b="1" dirty="0" smtClean="0"/>
                    </a:p>
                    <a:p>
                      <a:pPr marL="0" indent="0">
                        <a:buFont typeface="+mj-lt"/>
                        <a:buNone/>
                      </a:pPr>
                      <a:endParaRPr lang="en-US" sz="1300" b="1" dirty="0" smtClean="0"/>
                    </a:p>
                    <a:p>
                      <a:pPr marL="0" indent="0">
                        <a:buFont typeface="+mj-lt"/>
                        <a:buNone/>
                      </a:pPr>
                      <a:endParaRPr lang="en-US" sz="1300" b="1" dirty="0" smtClean="0"/>
                    </a:p>
                    <a:p>
                      <a:pPr marL="0" indent="0">
                        <a:buFont typeface="+mj-lt"/>
                        <a:buNone/>
                      </a:pPr>
                      <a:endParaRPr lang="en-US" sz="1300" b="1" dirty="0" smtClean="0"/>
                    </a:p>
                    <a:p>
                      <a:pPr marL="0" indent="0">
                        <a:buFont typeface="+mj-lt"/>
                        <a:buNone/>
                      </a:pPr>
                      <a:endParaRPr lang="en-US" sz="1300" b="1" dirty="0" smtClean="0"/>
                    </a:p>
                    <a:p>
                      <a:pPr marL="0" indent="0">
                        <a:buFont typeface="+mj-lt"/>
                        <a:buNone/>
                      </a:pPr>
                      <a:endParaRPr lang="en-US" sz="1300" b="1" dirty="0" smtClean="0"/>
                    </a:p>
                    <a:p>
                      <a:pPr marL="0" indent="0">
                        <a:buFont typeface="+mj-lt"/>
                        <a:buNone/>
                      </a:pPr>
                      <a:endParaRPr lang="en-US" sz="1300" b="1" dirty="0" smtClean="0"/>
                    </a:p>
                    <a:p>
                      <a:pPr marL="0" indent="0">
                        <a:buFont typeface="+mj-lt"/>
                        <a:buNone/>
                      </a:pPr>
                      <a:endParaRPr lang="en-US" sz="1300" b="1" dirty="0" smtClean="0"/>
                    </a:p>
                    <a:p>
                      <a:pPr marL="0" indent="0">
                        <a:buFont typeface="+mj-lt"/>
                        <a:buNone/>
                      </a:pPr>
                      <a:endParaRPr lang="en-US" sz="1300" b="1" dirty="0" smtClean="0"/>
                    </a:p>
                    <a:p>
                      <a:pPr marL="0" indent="0">
                        <a:buFont typeface="+mj-lt"/>
                        <a:buNone/>
                      </a:pPr>
                      <a:endParaRPr lang="en-US" sz="1300" b="1" dirty="0" smtClean="0"/>
                    </a:p>
                    <a:p>
                      <a:pPr marL="0" indent="0">
                        <a:buFont typeface="+mj-lt"/>
                        <a:buNone/>
                      </a:pPr>
                      <a:endParaRPr lang="en-US" sz="1300" b="1" dirty="0" smtClean="0"/>
                    </a:p>
                    <a:p>
                      <a:pPr marL="0" indent="0">
                        <a:buFont typeface="+mj-lt"/>
                        <a:buNone/>
                      </a:pPr>
                      <a:r>
                        <a:rPr lang="en-US" sz="1300" b="1" dirty="0" smtClean="0"/>
                        <a:t>TRANSFORM</a:t>
                      </a:r>
                    </a:p>
                    <a:p>
                      <a:pPr marL="0" indent="0">
                        <a:buFont typeface="+mj-lt"/>
                        <a:buNone/>
                      </a:pPr>
                      <a:r>
                        <a:rPr lang="en-US" sz="1300" b="0" i="1" dirty="0" smtClean="0"/>
                        <a:t>Expand enabling environments</a:t>
                      </a:r>
                    </a:p>
                  </a:txBody>
                  <a:tcPr/>
                </a:tc>
                <a:tc>
                  <a:txBody>
                    <a:bodyPr/>
                    <a:lstStyle/>
                    <a:p>
                      <a:pPr marL="342900" indent="-342900">
                        <a:buFont typeface="+mj-lt"/>
                        <a:buAutoNum type="arabicPeriod"/>
                      </a:pPr>
                      <a:r>
                        <a:rPr lang="en-US" sz="1200" dirty="0" smtClean="0"/>
                        <a:t>Maternal mortality ratio</a:t>
                      </a:r>
                    </a:p>
                    <a:p>
                      <a:pPr marL="342900" indent="-342900">
                        <a:buFont typeface="+mj-lt"/>
                        <a:buAutoNum type="arabicPeriod"/>
                      </a:pPr>
                      <a:r>
                        <a:rPr lang="en-US" sz="1200" baseline="0" dirty="0" smtClean="0"/>
                        <a:t>Under-5 mortality rate</a:t>
                      </a:r>
                    </a:p>
                    <a:p>
                      <a:pPr marL="342900" indent="-342900">
                        <a:buFont typeface="+mj-lt"/>
                        <a:buAutoNum type="arabicPeriod"/>
                      </a:pPr>
                      <a:r>
                        <a:rPr lang="en-US" sz="1200" baseline="0" dirty="0" smtClean="0"/>
                        <a:t>Neonatal mortality rate</a:t>
                      </a:r>
                    </a:p>
                    <a:p>
                      <a:pPr marL="342900" indent="-342900">
                        <a:buFont typeface="+mj-lt"/>
                        <a:buAutoNum type="arabicPeriod"/>
                      </a:pPr>
                      <a:r>
                        <a:rPr lang="en-US" sz="1200" dirty="0" smtClean="0"/>
                        <a:t>Stillbirth</a:t>
                      </a:r>
                      <a:r>
                        <a:rPr lang="en-US" sz="1200" baseline="0" dirty="0" smtClean="0"/>
                        <a:t> rate</a:t>
                      </a:r>
                    </a:p>
                    <a:p>
                      <a:pPr marL="342900" indent="-342900">
                        <a:buFont typeface="+mj-lt"/>
                        <a:buAutoNum type="arabicPeriod"/>
                      </a:pPr>
                      <a:r>
                        <a:rPr lang="en-US" sz="1200" baseline="0" dirty="0" smtClean="0"/>
                        <a:t>Adolescent mortality rate</a:t>
                      </a:r>
                    </a:p>
                    <a:p>
                      <a:pPr marL="0" indent="0">
                        <a:buFont typeface="+mj-lt"/>
                        <a:buNone/>
                      </a:pPr>
                      <a:endParaRPr lang="en-US" sz="1200" baseline="0" dirty="0" smtClean="0"/>
                    </a:p>
                    <a:p>
                      <a:pPr marL="342900" indent="-342900">
                        <a:buFont typeface="+mj-lt"/>
                        <a:buAutoNum type="arabicPeriod" startAt="6"/>
                      </a:pPr>
                      <a:r>
                        <a:rPr lang="en-US" sz="1200" baseline="0" dirty="0" smtClean="0"/>
                        <a:t>Prevalence of stunting among children 5 under years of age</a:t>
                      </a:r>
                    </a:p>
                    <a:p>
                      <a:pPr marL="342900" marR="0" lvl="0" indent="-342900" algn="l" defTabSz="685800" rtl="0" eaLnBrk="1" fontAlgn="auto" latinLnBrk="0" hangingPunct="1">
                        <a:lnSpc>
                          <a:spcPct val="100000"/>
                        </a:lnSpc>
                        <a:spcBef>
                          <a:spcPts val="0"/>
                        </a:spcBef>
                        <a:spcAft>
                          <a:spcPts val="0"/>
                        </a:spcAft>
                        <a:buClrTx/>
                        <a:buSzTx/>
                        <a:buFont typeface="+mj-lt"/>
                        <a:buAutoNum type="arabicPeriod" startAt="6"/>
                        <a:tabLst/>
                        <a:defRPr/>
                      </a:pPr>
                      <a:r>
                        <a:rPr lang="en-US" sz="1200" baseline="0" dirty="0" smtClean="0"/>
                        <a:t>Adolescent birth rate (10-14, 15-19) per 1000 women in that age group</a:t>
                      </a:r>
                    </a:p>
                    <a:p>
                      <a:pPr marL="342900" marR="0" lvl="0" indent="-342900" algn="l" defTabSz="685800" rtl="0" eaLnBrk="1" fontAlgn="auto" latinLnBrk="0" hangingPunct="1">
                        <a:lnSpc>
                          <a:spcPct val="100000"/>
                        </a:lnSpc>
                        <a:spcBef>
                          <a:spcPts val="0"/>
                        </a:spcBef>
                        <a:spcAft>
                          <a:spcPts val="0"/>
                        </a:spcAft>
                        <a:buClrTx/>
                        <a:buSzTx/>
                        <a:buFont typeface="+mj-lt"/>
                        <a:buAutoNum type="arabicPeriod" startAt="6"/>
                        <a:tabLst/>
                        <a:defRPr/>
                      </a:pPr>
                      <a:r>
                        <a:rPr lang="en-US" sz="1200" baseline="0" dirty="0" smtClean="0"/>
                        <a:t>Coverage index of essential health services, including for infectious diseases, </a:t>
                      </a:r>
                      <a:r>
                        <a:rPr lang="en-US" sz="1200" b="0" i="0" u="none" strike="noStrike" kern="1200" baseline="0" dirty="0" smtClean="0">
                          <a:solidFill>
                            <a:schemeClr val="dk1"/>
                          </a:solidFill>
                          <a:latin typeface="+mn-lt"/>
                          <a:ea typeface="+mn-ea"/>
                          <a:cs typeface="+mn-cs"/>
                        </a:rPr>
                        <a:t>diseases, noncommunicable diseases and RMNCAH: family planning, antenatal care, skilled birth attendance, breastfeeding, immunization, childhood illnesses treatment </a:t>
                      </a:r>
                    </a:p>
                    <a:p>
                      <a:pPr marL="342900" indent="-342900">
                        <a:buFont typeface="+mj-lt"/>
                        <a:buAutoNum type="arabicPeriod" startAt="6"/>
                      </a:pPr>
                      <a:r>
                        <a:rPr lang="en-US" sz="1200" b="0" i="0" u="none" strike="noStrike" kern="1200" baseline="0" dirty="0" smtClean="0">
                          <a:solidFill>
                            <a:schemeClr val="dk1"/>
                          </a:solidFill>
                          <a:latin typeface="+mn-lt"/>
                          <a:ea typeface="+mn-ea"/>
                          <a:cs typeface="+mn-cs"/>
                        </a:rPr>
                        <a:t>Out-of-pocket health expenditure as a percentage of total health expenditure</a:t>
                      </a:r>
                    </a:p>
                    <a:p>
                      <a:pPr marL="342900" indent="-342900">
                        <a:buFont typeface="+mj-lt"/>
                        <a:buAutoNum type="arabicPeriod" startAt="6"/>
                      </a:pPr>
                      <a:r>
                        <a:rPr lang="en-US" sz="1200" b="0" i="0" u="none" strike="noStrike" kern="1200" baseline="0" dirty="0" smtClean="0">
                          <a:solidFill>
                            <a:schemeClr val="dk1"/>
                          </a:solidFill>
                          <a:latin typeface="+mn-lt"/>
                          <a:ea typeface="+mn-ea"/>
                          <a:cs typeface="+mn-cs"/>
                        </a:rPr>
                        <a:t>Current country health expenditure per capita (including specifically on RMNCAH) financed from domestic sources</a:t>
                      </a:r>
                    </a:p>
                    <a:p>
                      <a:pPr marL="342900" indent="-342900">
                        <a:buFont typeface="+mj-lt"/>
                        <a:buAutoNum type="arabicPeriod" startAt="6"/>
                      </a:pPr>
                      <a:r>
                        <a:rPr lang="en-US" sz="1200" b="0" i="0" u="none" strike="noStrike" kern="1200" baseline="0" dirty="0" smtClean="0">
                          <a:solidFill>
                            <a:schemeClr val="dk1"/>
                          </a:solidFill>
                          <a:latin typeface="+mn-lt"/>
                          <a:ea typeface="+mn-ea"/>
                          <a:cs typeface="+mn-cs"/>
                        </a:rPr>
                        <a:t>Laws and regulations that guarantee women aged 15-49 access to sexual and reproductive health care, information and education</a:t>
                      </a:r>
                    </a:p>
                    <a:p>
                      <a:pPr marL="342900" indent="-342900">
                        <a:buFont typeface="+mj-lt"/>
                        <a:buAutoNum type="arabicPeriod" startAt="6"/>
                      </a:pPr>
                      <a:r>
                        <a:rPr lang="en-US" sz="1200" b="0" i="0" u="none" strike="noStrike" kern="1200" baseline="0" dirty="0" smtClean="0">
                          <a:solidFill>
                            <a:schemeClr val="dk1"/>
                          </a:solidFill>
                          <a:latin typeface="+mn-lt"/>
                          <a:ea typeface="+mn-ea"/>
                          <a:cs typeface="+mn-cs"/>
                        </a:rPr>
                        <a:t>Proportion of population with primary reliance on clean fuels and technology</a:t>
                      </a:r>
                    </a:p>
                    <a:p>
                      <a:pPr marL="342900" indent="-342900">
                        <a:buFont typeface="+mj-lt"/>
                        <a:buAutoNum type="arabicPeriod" startAt="6"/>
                      </a:pPr>
                      <a:endParaRPr lang="en-US" sz="1200" b="0" i="0" u="none" strike="noStrike" kern="1200" baseline="0" dirty="0" smtClean="0">
                        <a:solidFill>
                          <a:schemeClr val="dk1"/>
                        </a:solidFill>
                        <a:latin typeface="+mn-lt"/>
                        <a:ea typeface="+mn-ea"/>
                        <a:cs typeface="+mn-cs"/>
                      </a:endParaRPr>
                    </a:p>
                    <a:p>
                      <a:pPr marL="342900" indent="-342900">
                        <a:buFont typeface="+mj-lt"/>
                        <a:buAutoNum type="arabicPeriod" startAt="6"/>
                      </a:pPr>
                      <a:r>
                        <a:rPr lang="en-US" sz="1200" b="0" i="0" u="none" strike="noStrike" kern="1200" baseline="0" dirty="0" smtClean="0">
                          <a:solidFill>
                            <a:schemeClr val="dk1"/>
                          </a:solidFill>
                          <a:latin typeface="+mn-lt"/>
                          <a:ea typeface="+mn-ea"/>
                          <a:cs typeface="+mn-cs"/>
                        </a:rPr>
                        <a:t>Proportion of children under 5 years of age whose births have been registered with a civil authority</a:t>
                      </a:r>
                    </a:p>
                    <a:p>
                      <a:pPr marL="342900" indent="-342900">
                        <a:buFont typeface="+mj-lt"/>
                        <a:buAutoNum type="arabicPeriod" startAt="6"/>
                      </a:pPr>
                      <a:r>
                        <a:rPr lang="en-US" sz="1200" b="0" i="0" u="none" strike="noStrike" kern="1200" baseline="0" dirty="0" smtClean="0">
                          <a:solidFill>
                            <a:schemeClr val="dk1"/>
                          </a:solidFill>
                          <a:latin typeface="+mn-lt"/>
                          <a:ea typeface="+mn-ea"/>
                          <a:cs typeface="+mn-cs"/>
                        </a:rPr>
                        <a:t>Proportion of children and young people in schools with proficiency in reading and mathematics </a:t>
                      </a:r>
                    </a:p>
                    <a:p>
                      <a:pPr marL="342900" indent="-342900">
                        <a:buFont typeface="+mj-lt"/>
                        <a:buAutoNum type="arabicPeriod" startAt="6"/>
                      </a:pPr>
                      <a:r>
                        <a:rPr lang="en-US" sz="1200" b="0" i="0" u="none" strike="noStrike" kern="1200" baseline="0" dirty="0" smtClean="0">
                          <a:solidFill>
                            <a:schemeClr val="dk1"/>
                          </a:solidFill>
                          <a:latin typeface="+mn-lt"/>
                          <a:ea typeface="+mn-ea"/>
                          <a:cs typeface="+mn-cs"/>
                        </a:rPr>
                        <a:t>Proportion of women, children and adolescents subjected to violence</a:t>
                      </a:r>
                    </a:p>
                    <a:p>
                      <a:pPr marL="342900" indent="-342900">
                        <a:buFont typeface="+mj-lt"/>
                        <a:buAutoNum type="arabicPeriod" startAt="6"/>
                      </a:pPr>
                      <a:r>
                        <a:rPr lang="en-US" sz="1200" b="0" i="0" u="none" strike="noStrike" kern="1200" baseline="0" dirty="0" smtClean="0">
                          <a:solidFill>
                            <a:schemeClr val="dk1"/>
                          </a:solidFill>
                          <a:latin typeface="+mn-lt"/>
                          <a:ea typeface="+mn-ea"/>
                          <a:cs typeface="+mn-cs"/>
                        </a:rPr>
                        <a:t>Percentage of population using safely managed sanitation services including a hand-washing facility with soap and water</a:t>
                      </a:r>
                    </a:p>
                  </a:txBody>
                  <a:tcPr/>
                </a:tc>
              </a:tr>
            </a:tbl>
          </a:graphicData>
        </a:graphic>
      </p:graphicFrame>
      <p:sp>
        <p:nvSpPr>
          <p:cNvPr id="7" name="Title 1"/>
          <p:cNvSpPr>
            <a:spLocks noGrp="1"/>
          </p:cNvSpPr>
          <p:nvPr>
            <p:ph type="title"/>
            <p:custDataLst>
              <p:tags r:id="rId4"/>
            </p:custDataLst>
          </p:nvPr>
        </p:nvSpPr>
        <p:spPr>
          <a:xfrm>
            <a:off x="355676" y="1636982"/>
            <a:ext cx="5915025" cy="345048"/>
          </a:xfrm>
        </p:spPr>
        <p:txBody>
          <a:bodyPr>
            <a:normAutofit/>
          </a:bodyPr>
          <a:lstStyle/>
          <a:p>
            <a:r>
              <a:rPr lang="en-US" sz="1200" b="1" dirty="0" smtClean="0">
                <a:latin typeface="Calibri" panose="020F0502020204030204" pitchFamily="34" charset="0"/>
                <a:ea typeface="Tahoma" panose="020B0604030504040204" pitchFamily="34" charset="0"/>
                <a:cs typeface="Calibri" panose="020F0502020204030204" pitchFamily="34" charset="0"/>
              </a:rPr>
              <a:t>Figure </a:t>
            </a:r>
            <a:r>
              <a:rPr lang="en-US" sz="1200" b="1" dirty="0">
                <a:latin typeface="Calibri" panose="020F0502020204030204" pitchFamily="34" charset="0"/>
                <a:ea typeface="Tahoma" panose="020B0604030504040204" pitchFamily="34" charset="0"/>
                <a:cs typeface="Calibri" panose="020F0502020204030204" pitchFamily="34" charset="0"/>
              </a:rPr>
              <a:t>4</a:t>
            </a:r>
            <a:r>
              <a:rPr lang="en-US" sz="1200" b="1" dirty="0" smtClean="0">
                <a:latin typeface="Calibri" panose="020F0502020204030204" pitchFamily="34" charset="0"/>
                <a:ea typeface="Tahoma" panose="020B0604030504040204" pitchFamily="34" charset="0"/>
                <a:cs typeface="Calibri" panose="020F0502020204030204" pitchFamily="34" charset="0"/>
              </a:rPr>
              <a:t>. Key indicators from the Global Strategy </a:t>
            </a:r>
            <a:endParaRPr lang="en-US" sz="1200" b="1" dirty="0">
              <a:latin typeface="Calibri" panose="020F0502020204030204" pitchFamily="34" charset="0"/>
              <a:ea typeface="Tahoma" panose="020B0604030504040204" pitchFamily="34" charset="0"/>
              <a:cs typeface="Calibri" panose="020F0502020204030204" pitchFamily="34" charset="0"/>
            </a:endParaRPr>
          </a:p>
        </p:txBody>
      </p:sp>
      <p:sp>
        <p:nvSpPr>
          <p:cNvPr id="8" name="Rectangle 10"/>
          <p:cNvSpPr txBox="1"/>
          <p:nvPr>
            <p:custDataLst>
              <p:tags r:id="rId5"/>
            </p:custDataLst>
          </p:nvPr>
        </p:nvSpPr>
        <p:spPr>
          <a:xfrm>
            <a:off x="485712" y="8458908"/>
            <a:ext cx="5427567" cy="36933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ea typeface="Arial Unicode MS" pitchFamily="34" charset="-128"/>
                <a:cs typeface="Arial Unicode MS" pitchFamily="34" charset="-128"/>
              </a:defRPr>
            </a:lvl1pPr>
            <a:lvl2pPr marL="193675" lvl="1" indent="-192088" defTabSz="895350" eaLnBrk="1" hangingPunct="1">
              <a:buClr>
                <a:schemeClr val="tx2"/>
              </a:buClr>
              <a:buSzPct val="125000"/>
              <a:buFont typeface="Arial" charset="0"/>
              <a:buChar char="▪"/>
              <a:defRPr baseline="0">
                <a:latin typeface="+mn-lt"/>
                <a:ea typeface="Arial Unicode MS" pitchFamily="34" charset="-128"/>
                <a:cs typeface="Arial Unicode MS" pitchFamily="34" charset="-128"/>
              </a:defRPr>
            </a:lvl2pPr>
            <a:lvl3pPr marL="457200" lvl="2" indent="-261938"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3pPr>
            <a:lvl4pPr marL="614363" lvl="3" indent="-155575" defTabSz="895350" eaLnBrk="1" hangingPunct="1">
              <a:buClr>
                <a:schemeClr val="tx2"/>
              </a:buClr>
              <a:buSzPct val="120000"/>
              <a:buFont typeface="Arial" charset="0"/>
              <a:buChar char="▫"/>
              <a:defRPr baseline="0">
                <a:latin typeface="+mn-lt"/>
                <a:ea typeface="Arial Unicode MS" pitchFamily="34" charset="-128"/>
                <a:cs typeface="Arial Unicode MS" pitchFamily="34" charset="-128"/>
              </a:defRPr>
            </a:lvl4pPr>
            <a:lvl5pPr marL="749808" lvl="4" indent="-130175" defTabSz="895350" eaLnBrk="1" hangingPunct="1">
              <a:buClr>
                <a:schemeClr val="tx2"/>
              </a:buClr>
              <a:buSzPct val="89000"/>
              <a:buFont typeface="Arial" charset="0"/>
              <a:buChar char="-"/>
              <a:defRPr baseline="0">
                <a:latin typeface="+mn-lt"/>
                <a:ea typeface="Arial Unicode MS" pitchFamily="34" charset="-128"/>
                <a:cs typeface="Arial Unicode MS" pitchFamily="34" charset="-128"/>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190" lvl="1" indent="0">
              <a:spcBef>
                <a:spcPct val="50000"/>
              </a:spcBef>
              <a:buNone/>
            </a:pPr>
            <a:r>
              <a:rPr lang="en-US" sz="1200" i="1" dirty="0" smtClean="0"/>
              <a:t>*To </a:t>
            </a:r>
            <a:r>
              <a:rPr lang="en-US" sz="1200" i="1" dirty="0"/>
              <a:t>access the full </a:t>
            </a:r>
            <a:r>
              <a:rPr lang="en-US" sz="1200" i="1" dirty="0" smtClean="0"/>
              <a:t>Indicator and Monitoring Framework</a:t>
            </a:r>
            <a:r>
              <a:rPr lang="en-US" sz="1200" dirty="0" smtClean="0"/>
              <a:t>: www.who.int/life-course/publications/gs-Indicator-and-monitoring-framework.pdf</a:t>
            </a:r>
            <a:endParaRPr lang="en-US" sz="1200" dirty="0"/>
          </a:p>
        </p:txBody>
      </p:sp>
    </p:spTree>
    <p:extLst>
      <p:ext uri="{BB962C8B-B14F-4D97-AF65-F5344CB8AC3E}">
        <p14:creationId xmlns:p14="http://schemas.microsoft.com/office/powerpoint/2010/main" val="248672867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XXg8mus2r0mltgXC3LH7kg"/>
</p:tagLst>
</file>

<file path=ppt/tags/tag10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1.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102.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103.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104.xml><?xml version="1.0" encoding="utf-8"?>
<p:tagLst xmlns:a="http://schemas.openxmlformats.org/drawingml/2006/main" xmlns:r="http://schemas.openxmlformats.org/officeDocument/2006/relationships" xmlns:p="http://schemas.openxmlformats.org/presentationml/2006/main">
  <p:tag name="NAME" val="Rectangle"/>
  <p:tag name="THINKCELLSHAPEDONOTDELETE" val="pXKz5kxQQKU68lYRoYTIQVA"/>
</p:tagLst>
</file>

<file path=ppt/tags/tag10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6.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107.xml><?xml version="1.0" encoding="utf-8"?>
<p:tagLst xmlns:a="http://schemas.openxmlformats.org/drawingml/2006/main" xmlns:r="http://schemas.openxmlformats.org/officeDocument/2006/relationships" xmlns:p="http://schemas.openxmlformats.org/presentationml/2006/main">
  <p:tag name="THINKCELLSHAPEDONOTDELETE" val="p9NY13VmJ502pFtiPppyX7A"/>
</p:tagLst>
</file>

<file path=ppt/tags/tag108.xml><?xml version="1.0" encoding="utf-8"?>
<p:tagLst xmlns:a="http://schemas.openxmlformats.org/drawingml/2006/main" xmlns:r="http://schemas.openxmlformats.org/officeDocument/2006/relationships" xmlns:p="http://schemas.openxmlformats.org/presentationml/2006/main">
  <p:tag name="NAME" val="SingleBoatShape"/>
</p:tagLst>
</file>

<file path=ppt/tags/tag109.xml><?xml version="1.0" encoding="utf-8"?>
<p:tagLst xmlns:a="http://schemas.openxmlformats.org/drawingml/2006/main" xmlns:r="http://schemas.openxmlformats.org/officeDocument/2006/relationships" xmlns:p="http://schemas.openxmlformats.org/presentationml/2006/main">
  <p:tag name="NAME" val="SingleBoatShap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E3gSa2jnzUafSEX39NXnhQ"/>
</p:tagLst>
</file>

<file path=ppt/tags/tag110.xml><?xml version="1.0" encoding="utf-8"?>
<p:tagLst xmlns:a="http://schemas.openxmlformats.org/drawingml/2006/main" xmlns:r="http://schemas.openxmlformats.org/officeDocument/2006/relationships" xmlns:p="http://schemas.openxmlformats.org/presentationml/2006/main">
  <p:tag name="NAME" val="SingleBoatShape"/>
</p:tagLst>
</file>

<file path=ppt/tags/tag111.xml><?xml version="1.0" encoding="utf-8"?>
<p:tagLst xmlns:a="http://schemas.openxmlformats.org/drawingml/2006/main" xmlns:r="http://schemas.openxmlformats.org/officeDocument/2006/relationships" xmlns:p="http://schemas.openxmlformats.org/presentationml/2006/main">
  <p:tag name="NAME" val="SingleBoatShape"/>
</p:tagLst>
</file>

<file path=ppt/tags/tag1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3.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114.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115.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116.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1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8.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119.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0.xml><?xml version="1.0" encoding="utf-8"?>
<p:tagLst xmlns:a="http://schemas.openxmlformats.org/drawingml/2006/main" xmlns:r="http://schemas.openxmlformats.org/officeDocument/2006/relationships" xmlns:p="http://schemas.openxmlformats.org/presentationml/2006/main">
  <p:tag name="NAME" val="Rectangle"/>
  <p:tag name="THINKCELLSHAPEDONOTDELETE" val="pXKz5kxQQKU68lYRoYTIQVA"/>
</p:tagLst>
</file>

<file path=ppt/tags/tag1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2.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123.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124.xml><?xml version="1.0" encoding="utf-8"?>
<p:tagLst xmlns:a="http://schemas.openxmlformats.org/drawingml/2006/main" xmlns:r="http://schemas.openxmlformats.org/officeDocument/2006/relationships" xmlns:p="http://schemas.openxmlformats.org/presentationml/2006/main">
  <p:tag name="THINKCELLSHAPEDONOTDELETE" val="p9NY13VmJ502pFtiPppyX7A"/>
</p:tagLst>
</file>

<file path=ppt/tags/tag1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6.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KdZkZuRo4kO5KlulchSHLg"/>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VT5akIzcPUqsxHxJ.vv0Uw"/>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yJP.NxCAIkODDeGTX6hkJA"/>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Nx_msYV5W0OGJ9s.J8rfQA"/>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bJgAkdZsik.pHy2hdw9QjA"/>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2BHtNp3OtU2VOEVCUla_Kw"/>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C1vyggAHaES9dt9mNEpke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KdZkZuRo4kO5KlulchSHLg"/>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XXg8mus2r0mltgXC3LH7kg"/>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E3gSa2jnzUafSEX39NXnhQ"/>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KdZkZuRo4kO5KlulchSHLg"/>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VT5akIzcPUqsxHxJ.vv0Uw"/>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yJP.NxCAIkODDeGTX6hkJA"/>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Nx_msYV5W0OGJ9s.J8rfQA"/>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bJgAkdZsik.pHy2hdw9QjA"/>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2BHtNp3OtU2VOEVCUla_Kw"/>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VT5akIzcPUqsxHxJ.vv0Uw"/>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C1vyggAHaES9dt9mNEpkeA"/>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XXg8mus2r0mltgXC3LH7kg"/>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E3gSa2jnzUafSEX39NXnhQ"/>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9NY13VmJ502pFtiPppyX7A"/>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yJP.NxCAIkODDeGTX6hkJA"/>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Nx_msYV5W0OGJ9s.J8rfQA"/>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p9NY13VmJ502pFtiPppyX7A"/>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p9NY13VmJ502pFtiPppyX7A"/>
</p:tagLst>
</file>

<file path=ppt/tags/tag56.xml><?xml version="1.0" encoding="utf-8"?>
<p:tagLst xmlns:a="http://schemas.openxmlformats.org/drawingml/2006/main" xmlns:r="http://schemas.openxmlformats.org/officeDocument/2006/relationships" xmlns:p="http://schemas.openxmlformats.org/presentationml/2006/main">
  <p:tag name="NAME" val="SingleBoatShape"/>
</p:tagLst>
</file>

<file path=ppt/tags/tag57.xml><?xml version="1.0" encoding="utf-8"?>
<p:tagLst xmlns:a="http://schemas.openxmlformats.org/drawingml/2006/main" xmlns:r="http://schemas.openxmlformats.org/officeDocument/2006/relationships" xmlns:p="http://schemas.openxmlformats.org/presentationml/2006/main">
  <p:tag name="NAME" val="SingleBoatShape"/>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bJgAkdZsik.pHy2hdw9QjA"/>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p9NY13VmJ502pFtiPppyX7A"/>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66.xml><?xml version="1.0" encoding="utf-8"?>
<p:tagLst xmlns:a="http://schemas.openxmlformats.org/drawingml/2006/main" xmlns:r="http://schemas.openxmlformats.org/officeDocument/2006/relationships" xmlns:p="http://schemas.openxmlformats.org/presentationml/2006/main">
  <p:tag name="NAME" val="Rectangle"/>
  <p:tag name="THINKCELLSHAPEDONOTDELETE" val="pXKz5kxQQKU68lYRoYTIQVA"/>
</p:tagLst>
</file>

<file path=ppt/tags/tag67.xml><?xml version="1.0" encoding="utf-8"?>
<p:tagLst xmlns:a="http://schemas.openxmlformats.org/drawingml/2006/main" xmlns:r="http://schemas.openxmlformats.org/officeDocument/2006/relationships" xmlns:p="http://schemas.openxmlformats.org/presentationml/2006/main">
  <p:tag name="NAME" val="Rectangle"/>
  <p:tag name="THINKCELLSHAPEDONOTDELETE" val="pXKz5kxQQKU68lYRoYTIQVA"/>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2BHtNp3OtU2VOEVCUla_Kw"/>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p9NY13VmJ502pFtiPppyX7A"/>
</p:tagLst>
</file>

<file path=ppt/tags/tag71.xml><?xml version="1.0" encoding="utf-8"?>
<p:tagLst xmlns:a="http://schemas.openxmlformats.org/drawingml/2006/main" xmlns:r="http://schemas.openxmlformats.org/officeDocument/2006/relationships" xmlns:p="http://schemas.openxmlformats.org/presentationml/2006/main">
  <p:tag name="NAME" val="SingleBoatShape"/>
</p:tagLst>
</file>

<file path=ppt/tags/tag72.xml><?xml version="1.0" encoding="utf-8"?>
<p:tagLst xmlns:a="http://schemas.openxmlformats.org/drawingml/2006/main" xmlns:r="http://schemas.openxmlformats.org/officeDocument/2006/relationships" xmlns:p="http://schemas.openxmlformats.org/presentationml/2006/main">
  <p:tag name="NAME" val="SingleBoatShape"/>
</p:tagLst>
</file>

<file path=ppt/tags/tag73.xml><?xml version="1.0" encoding="utf-8"?>
<p:tagLst xmlns:a="http://schemas.openxmlformats.org/drawingml/2006/main" xmlns:r="http://schemas.openxmlformats.org/officeDocument/2006/relationships" xmlns:p="http://schemas.openxmlformats.org/presentationml/2006/main">
  <p:tag name="NAME" val="SingleBoatShape"/>
</p:tagLst>
</file>

<file path=ppt/tags/tag74.xml><?xml version="1.0" encoding="utf-8"?>
<p:tagLst xmlns:a="http://schemas.openxmlformats.org/drawingml/2006/main" xmlns:r="http://schemas.openxmlformats.org/officeDocument/2006/relationships" xmlns:p="http://schemas.openxmlformats.org/presentationml/2006/main">
  <p:tag name="NAME" val="SingleBoatShape"/>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p9NY13VmJ502pFtiPppyX7A"/>
</p:tagLst>
</file>

<file path=ppt/tags/tag79.xml><?xml version="1.0" encoding="utf-8"?>
<p:tagLst xmlns:a="http://schemas.openxmlformats.org/drawingml/2006/main" xmlns:r="http://schemas.openxmlformats.org/officeDocument/2006/relationships" xmlns:p="http://schemas.openxmlformats.org/presentationml/2006/main">
  <p:tag name="NAME" val="Rectangle"/>
  <p:tag name="THINKCELLSHAPEDONOTDELETE" val="pXKz5kxQQKU68lYRoYTIQV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C1vyggAHaES9dt9mNEpkeA"/>
</p:tagLst>
</file>

<file path=ppt/tags/tag80.xml><?xml version="1.0" encoding="utf-8"?>
<p:tagLst xmlns:a="http://schemas.openxmlformats.org/drawingml/2006/main" xmlns:r="http://schemas.openxmlformats.org/officeDocument/2006/relationships" xmlns:p="http://schemas.openxmlformats.org/presentationml/2006/main">
  <p:tag name="NAME" val="Rectangle"/>
  <p:tag name="THINKCELLSHAPEDONOTDELETE" val="pXKz5kxQQKU68lYRoYTIQVA"/>
</p:tagLst>
</file>

<file path=ppt/tags/tag8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2.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83.xml><?xml version="1.0" encoding="utf-8"?>
<p:tagLst xmlns:a="http://schemas.openxmlformats.org/drawingml/2006/main" xmlns:r="http://schemas.openxmlformats.org/officeDocument/2006/relationships" xmlns:p="http://schemas.openxmlformats.org/presentationml/2006/main">
  <p:tag name="THINKCELLSHAPEDONOTDELETE" val="p9NY13VmJ502pFtiPppyX7A"/>
</p:tagLst>
</file>

<file path=ppt/tags/tag84.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8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6.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87.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8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9.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0.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91.xml><?xml version="1.0" encoding="utf-8"?>
<p:tagLst xmlns:a="http://schemas.openxmlformats.org/drawingml/2006/main" xmlns:r="http://schemas.openxmlformats.org/officeDocument/2006/relationships" xmlns:p="http://schemas.openxmlformats.org/presentationml/2006/main">
  <p:tag name="THINKCELLSHAPEDONOTDELETE" val="p9NY13VmJ502pFtiPppyX7A"/>
</p:tagLst>
</file>

<file path=ppt/tags/tag92.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93.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94.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95.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9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7.xml><?xml version="1.0" encoding="utf-8"?>
<p:tagLst xmlns:a="http://schemas.openxmlformats.org/drawingml/2006/main" xmlns:r="http://schemas.openxmlformats.org/officeDocument/2006/relationships" xmlns:p="http://schemas.openxmlformats.org/presentationml/2006/main">
  <p:tag name="THINKCELLSHAPEDONOTDELETE" val="p.48SG1Ekn0Oel0NrEcBavA"/>
</p:tagLst>
</file>

<file path=ppt/tags/tag98.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ags/tag99.xml><?xml version="1.0" encoding="utf-8"?>
<p:tagLst xmlns:a="http://schemas.openxmlformats.org/drawingml/2006/main" xmlns:r="http://schemas.openxmlformats.org/officeDocument/2006/relationships" xmlns:p="http://schemas.openxmlformats.org/presentationml/2006/main">
  <p:tag name="THINKCELLSHAPEDONOTDELETE" val="pHq7tS12xHEyuZ1i2X0bPVQ"/>
</p:tagLst>
</file>

<file path=ppt/theme/theme1.xml><?xml version="1.0" encoding="utf-8"?>
<a:theme xmlns:a="http://schemas.openxmlformats.org/drawingml/2006/main" name="Standard width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tandard width theme" id="{C0D7A7B0-080B-4431-9241-ECDB2EF0FCE3}" vid="{710375A3-23AC-475D-A19C-6DABC6894D13}"/>
    </a:ext>
  </a:extLst>
</a:theme>
</file>

<file path=ppt/theme/theme2.xml><?xml version="1.0" encoding="utf-8"?>
<a:theme xmlns:a="http://schemas.openxmlformats.org/drawingml/2006/main" name="Blank">
  <a:themeElements>
    <a:clrScheme name="Firm Format 2">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fontScheme name="McKJapanes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Firm Format 1">
        <a:dk1>
          <a:srgbClr val="000000"/>
        </a:dk1>
        <a:lt1>
          <a:srgbClr val="FFFFFF"/>
        </a:lt1>
        <a:dk2>
          <a:srgbClr val="000000"/>
        </a:dk2>
        <a:lt2>
          <a:srgbClr val="FFFFFF"/>
        </a:lt2>
        <a:accent1>
          <a:srgbClr val="EAEAEA"/>
        </a:accent1>
        <a:accent2>
          <a:srgbClr val="D0D0D0"/>
        </a:accent2>
        <a:accent3>
          <a:srgbClr val="909090"/>
        </a:accent3>
        <a:accent4>
          <a:srgbClr val="606060"/>
        </a:accent4>
        <a:accent5>
          <a:srgbClr val="FF6600"/>
        </a:accent5>
        <a:accent6>
          <a:srgbClr val="808080"/>
        </a:accent6>
        <a:hlink>
          <a:srgbClr val="909090"/>
        </a:hlink>
        <a:folHlink>
          <a:srgbClr val="606060"/>
        </a:folHlink>
      </a:clrScheme>
      <a:clrMap bg1="lt1" tx1="dk1" bg2="lt2" tx2="dk2" accent1="accent1" accent2="accent2" accent3="accent3" accent4="accent4" accent5="accent5" accent6="accent6" hlink="hlink" folHlink="folHlink"/>
    </a:extraClrScheme>
    <a:extraClrScheme>
      <a:clrScheme name="Firm Format 2">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clrMap bg1="lt1" tx1="dk1" bg2="lt2" tx2="dk2" accent1="accent1" accent2="accent2" accent3="accent3" accent4="accent4" accent5="accent5" accent6="accent6" hlink="hlink" folHlink="folHlink"/>
    </a:extraClrScheme>
    <a:extraClrScheme>
      <a:clrScheme name="Firm Format 3">
        <a:dk1>
          <a:srgbClr val="000000"/>
        </a:dk1>
        <a:lt1>
          <a:srgbClr val="FFFFFF"/>
        </a:lt1>
        <a:dk2>
          <a:srgbClr val="002960"/>
        </a:dk2>
        <a:lt2>
          <a:srgbClr val="FFFFFF"/>
        </a:lt2>
        <a:accent1>
          <a:srgbClr val="C7E0FB"/>
        </a:accent1>
        <a:accent2>
          <a:srgbClr val="C7C293"/>
        </a:accent2>
        <a:accent3>
          <a:srgbClr val="50A2A0"/>
        </a:accent3>
        <a:accent4>
          <a:srgbClr val="002960"/>
        </a:accent4>
        <a:accent5>
          <a:srgbClr val="FF6600"/>
        </a:accent5>
        <a:accent6>
          <a:srgbClr val="808080"/>
        </a:accent6>
        <a:hlink>
          <a:srgbClr val="50A2A0"/>
        </a:hlink>
        <a:folHlink>
          <a:srgbClr val="00296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Blank">
  <a:themeElements>
    <a:clrScheme name="Firm Format 2">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fontScheme name="McKJapanes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Firm Format 1">
        <a:dk1>
          <a:srgbClr val="000000"/>
        </a:dk1>
        <a:lt1>
          <a:srgbClr val="FFFFFF"/>
        </a:lt1>
        <a:dk2>
          <a:srgbClr val="000000"/>
        </a:dk2>
        <a:lt2>
          <a:srgbClr val="FFFFFF"/>
        </a:lt2>
        <a:accent1>
          <a:srgbClr val="EAEAEA"/>
        </a:accent1>
        <a:accent2>
          <a:srgbClr val="D0D0D0"/>
        </a:accent2>
        <a:accent3>
          <a:srgbClr val="909090"/>
        </a:accent3>
        <a:accent4>
          <a:srgbClr val="606060"/>
        </a:accent4>
        <a:accent5>
          <a:srgbClr val="FF6600"/>
        </a:accent5>
        <a:accent6>
          <a:srgbClr val="808080"/>
        </a:accent6>
        <a:hlink>
          <a:srgbClr val="909090"/>
        </a:hlink>
        <a:folHlink>
          <a:srgbClr val="606060"/>
        </a:folHlink>
      </a:clrScheme>
      <a:clrMap bg1="lt1" tx1="dk1" bg2="lt2" tx2="dk2" accent1="accent1" accent2="accent2" accent3="accent3" accent4="accent4" accent5="accent5" accent6="accent6" hlink="hlink" folHlink="folHlink"/>
    </a:extraClrScheme>
    <a:extraClrScheme>
      <a:clrScheme name="Firm Format 2">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clrMap bg1="lt1" tx1="dk1" bg2="lt2" tx2="dk2" accent1="accent1" accent2="accent2" accent3="accent3" accent4="accent4" accent5="accent5" accent6="accent6" hlink="hlink" folHlink="folHlink"/>
    </a:extraClrScheme>
    <a:extraClrScheme>
      <a:clrScheme name="Firm Format 3">
        <a:dk1>
          <a:srgbClr val="000000"/>
        </a:dk1>
        <a:lt1>
          <a:srgbClr val="FFFFFF"/>
        </a:lt1>
        <a:dk2>
          <a:srgbClr val="002960"/>
        </a:dk2>
        <a:lt2>
          <a:srgbClr val="FFFFFF"/>
        </a:lt2>
        <a:accent1>
          <a:srgbClr val="C7E0FB"/>
        </a:accent1>
        <a:accent2>
          <a:srgbClr val="C7C293"/>
        </a:accent2>
        <a:accent3>
          <a:srgbClr val="50A2A0"/>
        </a:accent3>
        <a:accent4>
          <a:srgbClr val="002960"/>
        </a:accent4>
        <a:accent5>
          <a:srgbClr val="FF6600"/>
        </a:accent5>
        <a:accent6>
          <a:srgbClr val="808080"/>
        </a:accent6>
        <a:hlink>
          <a:srgbClr val="50A2A0"/>
        </a:hlink>
        <a:folHlink>
          <a:srgbClr val="00296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Blank">
  <a:themeElements>
    <a:clrScheme name="Firm Format 2">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fontScheme name="McKJapanes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Firm Format 1">
        <a:dk1>
          <a:srgbClr val="000000"/>
        </a:dk1>
        <a:lt1>
          <a:srgbClr val="FFFFFF"/>
        </a:lt1>
        <a:dk2>
          <a:srgbClr val="000000"/>
        </a:dk2>
        <a:lt2>
          <a:srgbClr val="FFFFFF"/>
        </a:lt2>
        <a:accent1>
          <a:srgbClr val="EAEAEA"/>
        </a:accent1>
        <a:accent2>
          <a:srgbClr val="D0D0D0"/>
        </a:accent2>
        <a:accent3>
          <a:srgbClr val="909090"/>
        </a:accent3>
        <a:accent4>
          <a:srgbClr val="606060"/>
        </a:accent4>
        <a:accent5>
          <a:srgbClr val="FF6600"/>
        </a:accent5>
        <a:accent6>
          <a:srgbClr val="808080"/>
        </a:accent6>
        <a:hlink>
          <a:srgbClr val="909090"/>
        </a:hlink>
        <a:folHlink>
          <a:srgbClr val="606060"/>
        </a:folHlink>
      </a:clrScheme>
      <a:clrMap bg1="lt1" tx1="dk1" bg2="lt2" tx2="dk2" accent1="accent1" accent2="accent2" accent3="accent3" accent4="accent4" accent5="accent5" accent6="accent6" hlink="hlink" folHlink="folHlink"/>
    </a:extraClrScheme>
    <a:extraClrScheme>
      <a:clrScheme name="Firm Format 2">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clrMap bg1="lt1" tx1="dk1" bg2="lt2" tx2="dk2" accent1="accent1" accent2="accent2" accent3="accent3" accent4="accent4" accent5="accent5" accent6="accent6" hlink="hlink" folHlink="folHlink"/>
    </a:extraClrScheme>
    <a:extraClrScheme>
      <a:clrScheme name="Firm Format 3">
        <a:dk1>
          <a:srgbClr val="000000"/>
        </a:dk1>
        <a:lt1>
          <a:srgbClr val="FFFFFF"/>
        </a:lt1>
        <a:dk2>
          <a:srgbClr val="002960"/>
        </a:dk2>
        <a:lt2>
          <a:srgbClr val="FFFFFF"/>
        </a:lt2>
        <a:accent1>
          <a:srgbClr val="C7E0FB"/>
        </a:accent1>
        <a:accent2>
          <a:srgbClr val="C7C293"/>
        </a:accent2>
        <a:accent3>
          <a:srgbClr val="50A2A0"/>
        </a:accent3>
        <a:accent4>
          <a:srgbClr val="002960"/>
        </a:accent4>
        <a:accent5>
          <a:srgbClr val="FF6600"/>
        </a:accent5>
        <a:accent6>
          <a:srgbClr val="808080"/>
        </a:accent6>
        <a:hlink>
          <a:srgbClr val="50A2A0"/>
        </a:hlink>
        <a:folHlink>
          <a:srgbClr val="00296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Standard width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tandard width theme" id="{C0D7A7B0-080B-4431-9241-ECDB2EF0FCE3}" vid="{710375A3-23AC-475D-A19C-6DABC6894D13}"/>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47130</TotalTime>
  <Words>4666</Words>
  <Application>Microsoft Office PowerPoint</Application>
  <PresentationFormat>On-screen Show (4:3)</PresentationFormat>
  <Paragraphs>413</Paragraphs>
  <Slides>18</Slides>
  <Notes>11</Notes>
  <HiddenSlides>0</HiddenSlides>
  <MMClips>0</MMClips>
  <ScaleCrop>false</ScaleCrop>
  <HeadingPairs>
    <vt:vector size="8" baseType="variant">
      <vt:variant>
        <vt:lpstr>Fonts Used</vt:lpstr>
      </vt:variant>
      <vt:variant>
        <vt:i4>8</vt:i4>
      </vt:variant>
      <vt:variant>
        <vt:lpstr>Theme</vt:lpstr>
      </vt:variant>
      <vt:variant>
        <vt:i4>5</vt:i4>
      </vt:variant>
      <vt:variant>
        <vt:lpstr>Embedded OLE Servers</vt:lpstr>
      </vt:variant>
      <vt:variant>
        <vt:i4>1</vt:i4>
      </vt:variant>
      <vt:variant>
        <vt:lpstr>Slide Titles</vt:lpstr>
      </vt:variant>
      <vt:variant>
        <vt:i4>18</vt:i4>
      </vt:variant>
    </vt:vector>
  </HeadingPairs>
  <TitlesOfParts>
    <vt:vector size="32" baseType="lpstr">
      <vt:lpstr>Arial Unicode MS</vt:lpstr>
      <vt:lpstr>ＭＳ Ｐゴシック</vt:lpstr>
      <vt:lpstr>Arial</vt:lpstr>
      <vt:lpstr>Calibri</vt:lpstr>
      <vt:lpstr>Calibri Light</vt:lpstr>
      <vt:lpstr>Tahoma</vt:lpstr>
      <vt:lpstr>Trebuchet MS</vt:lpstr>
      <vt:lpstr>Wingdings</vt:lpstr>
      <vt:lpstr>Standard width theme</vt:lpstr>
      <vt:lpstr>Blank</vt:lpstr>
      <vt:lpstr>1_Blank</vt:lpstr>
      <vt:lpstr>2_Blank</vt:lpstr>
      <vt:lpstr>1_Standard width theme</vt:lpstr>
      <vt:lpstr>think-cell Slide</vt:lpstr>
      <vt:lpstr>0</vt:lpstr>
      <vt:lpstr>PowerPoint Presentation</vt:lpstr>
      <vt:lpstr>PowerPoint Presentation</vt:lpstr>
      <vt:lpstr>Figure 1. Where does the RMNCAH Programme Review fit into planning and management cycles?</vt:lpstr>
      <vt:lpstr>PowerPoint Presentation</vt:lpstr>
      <vt:lpstr>PowerPoint Presentation</vt:lpstr>
      <vt:lpstr>Figure 2. Suggested activity flow for RMNCAH Programme Review</vt:lpstr>
      <vt:lpstr>Figure 3. Examples of Reference documents and data sources for RMNCAH Programme Review</vt:lpstr>
      <vt:lpstr>Figure 4. Key indicators from the Global Strategy </vt:lpstr>
      <vt:lpstr>PowerPoint Presentation</vt:lpstr>
      <vt:lpstr>Figure 5.  Suggested Analytical Framework for RMNCAH Programme Review</vt:lpstr>
      <vt:lpstr>PowerPoint Presentation</vt:lpstr>
      <vt:lpstr>PowerPoint Presentation</vt:lpstr>
      <vt:lpstr>Figure 6. RMNCAH Programme Review Workshop: Key steps</vt:lpstr>
      <vt:lpstr>PowerPoint Presentation</vt:lpstr>
      <vt:lpstr>PowerPoint Presentation</vt:lpstr>
      <vt:lpstr>Figure 7. How does the RMNCAH Programme Review fit into planning and management activities?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PROGRAMME REVIEW FOR REPRODUCTIVE, MATERNAL, NEWBORN, CHILD AND ADOLESCENT HEALTH &amp; NUTRITION  Implementation Guide</dc:title>
  <dc:creator>Elizabeth Katwan</dc:creator>
  <cp:lastModifiedBy>ekatwan</cp:lastModifiedBy>
  <cp:revision>347</cp:revision>
  <dcterms:created xsi:type="dcterms:W3CDTF">2017-03-28T16:02:00Z</dcterms:created>
  <dcterms:modified xsi:type="dcterms:W3CDTF">2017-12-07T18:21:18Z</dcterms:modified>
</cp:coreProperties>
</file>