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07" r:id="rId4"/>
    <p:sldId id="305" r:id="rId5"/>
    <p:sldId id="267" r:id="rId6"/>
    <p:sldId id="268" r:id="rId7"/>
    <p:sldId id="269" r:id="rId8"/>
    <p:sldId id="281" r:id="rId9"/>
    <p:sldId id="296" r:id="rId10"/>
    <p:sldId id="295" r:id="rId11"/>
    <p:sldId id="282" r:id="rId12"/>
    <p:sldId id="283" r:id="rId13"/>
    <p:sldId id="284" r:id="rId14"/>
    <p:sldId id="285" r:id="rId15"/>
    <p:sldId id="306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0908914163506"/>
          <c:y val="0.12680861837607921"/>
          <c:w val="0.46937700495771362"/>
          <c:h val="0.78239562498417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5.8270146787207155E-2"/>
                  <c:y val="3.665594855305466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330283367356858E-2"/>
                  <c:y val="0.1613165556877737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015772334013804E-3"/>
                  <c:y val="-5.7581892295617387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25614853698843E-3"/>
                  <c:y val="2.46746841532268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69179547001069E-2"/>
                  <c:y val="1.2282451831784693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294473607465736E-2"/>
                  <c:y val="-4.508231004886446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გადამდები </c:v>
                </c:pt>
                <c:pt idx="1">
                  <c:v>გულ-სისხლძარღვთა</c:v>
                </c:pt>
                <c:pt idx="2">
                  <c:v>ქრონიკული რესპირაციული</c:v>
                </c:pt>
                <c:pt idx="3">
                  <c:v>სიმსივნეები</c:v>
                </c:pt>
                <c:pt idx="4">
                  <c:v>დიაბეტი</c:v>
                </c:pt>
                <c:pt idx="5">
                  <c:v>სხვა არაგადამდები</c:v>
                </c:pt>
                <c:pt idx="6">
                  <c:v>ტრავმები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6.6000000000000003E-2</c:v>
                </c:pt>
                <c:pt idx="1">
                  <c:v>0.40300000000000002</c:v>
                </c:pt>
                <c:pt idx="2">
                  <c:v>0.219</c:v>
                </c:pt>
                <c:pt idx="3">
                  <c:v>0.14399999999999999</c:v>
                </c:pt>
                <c:pt idx="4">
                  <c:v>2.7E-2</c:v>
                </c:pt>
                <c:pt idx="5">
                  <c:v>0.06</c:v>
                </c:pt>
                <c:pt idx="6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ka-GE"/>
              <a:t>საქართველო, </a:t>
            </a:r>
            <a:r>
              <a:rPr lang="en-US"/>
              <a:t>2018</a:t>
            </a:r>
            <a:r>
              <a:rPr lang="ka-GE"/>
              <a:t> წელი</a:t>
            </a:r>
            <a:endParaRPr lang="en-US"/>
          </a:p>
        </c:rich>
      </c:tx>
      <c:layout>
        <c:manualLayout>
          <c:xMode val="edge"/>
          <c:yMode val="edge"/>
          <c:x val="0.29145827257703899"/>
          <c:y val="2.5723472668810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467896374064354E-2"/>
          <c:y val="0.11825080385852089"/>
          <c:w val="0.47188271604938264"/>
          <c:h val="0.78657234726688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2751-41E5-A780-232B1B93E7EA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2751-41E5-A780-232B1B93E7EA}"/>
              </c:ext>
            </c:extLst>
          </c:dPt>
          <c:dPt>
            <c:idx val="2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5-2751-41E5-A780-232B1B93E7EA}"/>
              </c:ext>
            </c:extLst>
          </c:dPt>
          <c:dPt>
            <c:idx val="3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7-2751-41E5-A780-232B1B93E7EA}"/>
              </c:ext>
            </c:extLst>
          </c:dPt>
          <c:dPt>
            <c:idx val="4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9-2751-41E5-A780-232B1B93E7EA}"/>
              </c:ext>
            </c:extLst>
          </c:dPt>
          <c:dPt>
            <c:idx val="5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B-2751-41E5-A780-232B1B93E7EA}"/>
              </c:ext>
            </c:extLst>
          </c:dPt>
          <c:dPt>
            <c:idx val="6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D-2751-41E5-A780-232B1B93E7EA}"/>
              </c:ext>
            </c:extLst>
          </c:dPt>
          <c:dLbls>
            <c:dLbl>
              <c:idx val="3"/>
              <c:layout>
                <c:manualLayout>
                  <c:x val="6.3997278118013021E-2"/>
                  <c:y val="3.68248727751475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236220472440945"/>
                  <c:y val="0.155621540876522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4498031496062992E-2"/>
                  <c:y val="0.221907081550497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128742587732089E-2"/>
                  <c:y val="0.14976388080107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გულსისხლძარღვთა დაავადებები</c:v>
                </c:pt>
                <c:pt idx="1">
                  <c:v>სიმსივნეები</c:v>
                </c:pt>
                <c:pt idx="2">
                  <c:v>ქრონიკული რესპირატციული დაავადებები</c:v>
                </c:pt>
                <c:pt idx="3">
                  <c:v>დიაბეტი</c:v>
                </c:pt>
                <c:pt idx="4">
                  <c:v>სხვა არაგადამდები</c:v>
                </c:pt>
                <c:pt idx="5">
                  <c:v>ტრავმები</c:v>
                </c:pt>
                <c:pt idx="6">
                  <c:v>გადამდები, დედათა, პერინატალური, ნუტრიციული მდგომარეობები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0.54</c:v>
                </c:pt>
                <c:pt idx="1">
                  <c:v>0.19</c:v>
                </c:pt>
                <c:pt idx="2">
                  <c:v>0.05</c:v>
                </c:pt>
                <c:pt idx="3">
                  <c:v>2.3E-2</c:v>
                </c:pt>
                <c:pt idx="4">
                  <c:v>0.13</c:v>
                </c:pt>
                <c:pt idx="5">
                  <c:v>3.6999999999999998E-2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B-4D0E-AA37-AF49C7DF5D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169510061242343"/>
          <c:y val="0.10197999848089728"/>
          <c:w val="0.5167616895110333"/>
          <c:h val="0.89628437602855915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52136158954027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45-4287-8FB7-E2A359A4F4BB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45-4287-8FB7-E2A359A4F4BB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5-4287-8FB7-E2A359A4F4BB}"/>
                </c:ext>
              </c:extLst>
            </c:dLbl>
            <c:dLbl>
              <c:idx val="3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445-4287-8FB7-E2A359A4F4BB}"/>
                </c:ext>
              </c:extLst>
            </c:dLbl>
            <c:dLbl>
              <c:idx val="4"/>
              <c:layout>
                <c:manualLayout>
                  <c:x val="1.99786314702218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0.72295231090649492</c:v>
                </c:pt>
                <c:pt idx="1">
                  <c:v>0.25610897519978454</c:v>
                </c:pt>
                <c:pt idx="2">
                  <c:v>3.4417557465777336E-3</c:v>
                </c:pt>
                <c:pt idx="3">
                  <c:v>5.1626336198666014E-3</c:v>
                </c:pt>
                <c:pt idx="4">
                  <c:v>1.2334324527276327E-2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5-4287-8FB7-E2A359A4F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0.27704768909350508</c:v>
                </c:pt>
                <c:pt idx="1">
                  <c:v>0.74389102480021552</c:v>
                </c:pt>
                <c:pt idx="2">
                  <c:v>0.99655824425342232</c:v>
                </c:pt>
                <c:pt idx="3">
                  <c:v>0.99483736638013343</c:v>
                </c:pt>
                <c:pt idx="4">
                  <c:v>0.98766567547272366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45-4287-8FB7-E2A359A4F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445-4287-8FB7-E2A359A4F4BB}"/>
                </c:ext>
              </c:extLst>
            </c:dLbl>
            <c:dLbl>
              <c:idx val="1"/>
              <c:layout>
                <c:manualLayout>
                  <c:x val="9.519230288752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445-4287-8FB7-E2A359A4F4BB}"/>
                </c:ext>
              </c:extLst>
            </c:dLbl>
            <c:dLbl>
              <c:idx val="2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445-4287-8FB7-E2A359A4F4BB}"/>
                </c:ext>
              </c:extLst>
            </c:dLbl>
            <c:dLbl>
              <c:idx val="3"/>
              <c:layout>
                <c:manualLayout>
                  <c:x val="2.3504272317908054E-2"/>
                  <c:y val="8.0662064059651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445-4287-8FB7-E2A359A4F4BB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45-4287-8FB7-E2A359A4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0.46357225935513874</c:v>
                </c:pt>
                <c:pt idx="1">
                  <c:v>0.49516048190084072</c:v>
                </c:pt>
                <c:pt idx="2">
                  <c:v>7.2967873813359653E-3</c:v>
                </c:pt>
                <c:pt idx="3">
                  <c:v>2.3478372673076439E-2</c:v>
                </c:pt>
                <c:pt idx="4">
                  <c:v>1.9707961197095889E-3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45-4287-8FB7-E2A359A4F4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0.53642774064486121</c:v>
                </c:pt>
                <c:pt idx="1">
                  <c:v>0.50483951809915928</c:v>
                </c:pt>
                <c:pt idx="2">
                  <c:v>0.99270321261866401</c:v>
                </c:pt>
                <c:pt idx="3">
                  <c:v>0.9765216273269236</c:v>
                </c:pt>
                <c:pt idx="4">
                  <c:v>0.99802920388029037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45-4287-8FB7-E2A359A4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43584"/>
        <c:axId val="107845120"/>
      </c:barChart>
      <c:catAx>
        <c:axId val="107843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5120"/>
        <c:crosses val="autoZero"/>
        <c:auto val="1"/>
        <c:lblAlgn val="ctr"/>
        <c:lblOffset val="100"/>
        <c:noMultiLvlLbl val="0"/>
      </c:catAx>
      <c:valAx>
        <c:axId val="107845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784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54882327803911"/>
          <c:y val="3.7660422947458298E-2"/>
          <c:w val="0.45345117672196095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213671417305686E-2"/>
                  <c:y val="1.353943852685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0C-4741-8967-730ABC6C2413}"/>
                </c:ext>
              </c:extLst>
            </c:dLbl>
            <c:dLbl>
              <c:idx val="1"/>
              <c:layout>
                <c:manualLayout>
                  <c:x val="7.6388885033201084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0C-4741-8967-730ABC6C2413}"/>
                </c:ext>
              </c:extLst>
            </c:dLbl>
            <c:dLbl>
              <c:idx val="2"/>
              <c:layout>
                <c:manualLayout>
                  <c:x val="5.2884612715293031E-2"/>
                  <c:y val="2.9046311498389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0C-4741-8967-730ABC6C2413}"/>
                </c:ext>
              </c:extLst>
            </c:dLbl>
            <c:dLbl>
              <c:idx val="3"/>
              <c:layout>
                <c:manualLayout>
                  <c:x val="3.87820493245482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0C-4741-8967-730ABC6C2413}"/>
                </c:ext>
              </c:extLst>
            </c:dLbl>
            <c:dLbl>
              <c:idx val="4"/>
              <c:layout>
                <c:manualLayout>
                  <c:x val="2.8205126781489665E-2"/>
                  <c:y val="2.49505915968111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0C-4741-8967-730ABC6C2413}"/>
                </c:ext>
              </c:extLst>
            </c:dLbl>
            <c:dLbl>
              <c:idx val="5"/>
              <c:layout>
                <c:manualLayout>
                  <c:x val="2.9380340397385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50C-4741-8967-730ABC6C2413}"/>
                </c:ext>
              </c:extLst>
            </c:dLbl>
            <c:dLbl>
              <c:idx val="6"/>
              <c:layout>
                <c:manualLayout>
                  <c:x val="2.8205126781489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50C-4741-8967-730ABC6C2413}"/>
                </c:ext>
              </c:extLst>
            </c:dLbl>
            <c:dLbl>
              <c:idx val="7"/>
              <c:layout>
                <c:manualLayout>
                  <c:x val="2.3504272317908054E-2"/>
                  <c:y val="6.3374502641146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50C-4741-8967-730ABC6C2413}"/>
                </c:ext>
              </c:extLst>
            </c:dLbl>
            <c:dLbl>
              <c:idx val="8"/>
              <c:layout>
                <c:manualLayout>
                  <c:x val="2.3504272317908054E-2"/>
                  <c:y val="1.16185245993556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50C-4741-8967-730ABC6C2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0.217</c:v>
                </c:pt>
                <c:pt idx="1">
                  <c:v>0.2096074800321906</c:v>
                </c:pt>
                <c:pt idx="2">
                  <c:v>0.13917930789799332</c:v>
                </c:pt>
                <c:pt idx="3">
                  <c:v>6.5298846496655544E-2</c:v>
                </c:pt>
                <c:pt idx="4">
                  <c:v>4.1231038153010019E-2</c:v>
                </c:pt>
                <c:pt idx="5">
                  <c:v>3.2649423248327772E-2</c:v>
                </c:pt>
                <c:pt idx="6">
                  <c:v>3.2649423248327772E-2</c:v>
                </c:pt>
                <c:pt idx="7">
                  <c:v>2.0615519076505009E-2</c:v>
                </c:pt>
                <c:pt idx="8">
                  <c:v>2.0615519076505009E-2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0C-4741-8967-730ABC6C2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0.78300000000000003</c:v>
                </c:pt>
                <c:pt idx="1">
                  <c:v>0.79039251996780946</c:v>
                </c:pt>
                <c:pt idx="2">
                  <c:v>0.86082069210200673</c:v>
                </c:pt>
                <c:pt idx="3">
                  <c:v>0.93470115350334448</c:v>
                </c:pt>
                <c:pt idx="4">
                  <c:v>0.95876896184699001</c:v>
                </c:pt>
                <c:pt idx="5">
                  <c:v>0.96735057675167224</c:v>
                </c:pt>
                <c:pt idx="6">
                  <c:v>0.96735057675167224</c:v>
                </c:pt>
                <c:pt idx="7">
                  <c:v>0.97938448092349495</c:v>
                </c:pt>
                <c:pt idx="8">
                  <c:v>0.97938448092349495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0C-4741-8967-730ABC6C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89472"/>
        <c:axId val="107691008"/>
      </c:barChart>
      <c:catAx>
        <c:axId val="10768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91008"/>
        <c:crosses val="autoZero"/>
        <c:auto val="1"/>
        <c:lblAlgn val="ctr"/>
        <c:lblOffset val="100"/>
        <c:noMultiLvlLbl val="0"/>
      </c:catAx>
      <c:valAx>
        <c:axId val="1076910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76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09-4981-A457-774000C7AEF8}"/>
                </c:ext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09-4981-A457-774000C7A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09-4981-A457-774000C7A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09-4981-A457-774000C7AEF8}"/>
                </c:ext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09-4981-A457-774000C7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09-4981-A457-774000C7A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09-4981-A457-774000C7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747968"/>
        <c:axId val="107770240"/>
      </c:barChart>
      <c:catAx>
        <c:axId val="107747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0240"/>
        <c:crosses val="autoZero"/>
        <c:auto val="1"/>
        <c:lblAlgn val="ctr"/>
        <c:lblOffset val="100"/>
        <c:noMultiLvlLbl val="0"/>
      </c:catAx>
      <c:valAx>
        <c:axId val="107770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774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468E3-0B8C-44EB-B53C-306B26B05F7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EF988-1CF0-46F3-B7A7-1970CA37C4D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dirty="0" smtClean="0"/>
            <a:t>N100) </a:t>
          </a:r>
          <a:r>
            <a:rPr lang="ka-GE" sz="1600" dirty="0" smtClean="0"/>
            <a:t>და რეცეპტს (ფორმა </a:t>
          </a:r>
          <a:r>
            <a:rPr lang="en-US" sz="1600" dirty="0" smtClean="0"/>
            <a:t>N3)</a:t>
          </a:r>
          <a:r>
            <a:rPr lang="ka-GE" sz="16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dirty="0" smtClean="0">
              <a:solidFill>
                <a:srgbClr val="FF0000"/>
              </a:solidFill>
            </a:rPr>
            <a:t>(ICD-10</a:t>
          </a:r>
          <a:r>
            <a:rPr lang="ka-GE" sz="1600" i="0" dirty="0" smtClean="0"/>
            <a:t>), მკურნალობისთვის საჭირო მედიკამენტების </a:t>
          </a:r>
          <a:r>
            <a:rPr lang="ka-GE" sz="1600" i="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dirty="0" smtClean="0"/>
            <a:t>მითითებით. </a:t>
          </a:r>
          <a:endParaRPr lang="en-US" sz="1600" i="0" dirty="0"/>
        </a:p>
      </dgm:t>
    </dgm:pt>
    <dgm:pt modelId="{525C5648-91AC-46ED-A472-38C67937FFD0}" type="parTrans" cxnId="{55046184-4AFD-4520-BB46-0C3FD05CDA60}">
      <dgm:prSet/>
      <dgm:spPr/>
      <dgm:t>
        <a:bodyPr/>
        <a:lstStyle/>
        <a:p>
          <a:endParaRPr lang="en-US" sz="1600"/>
        </a:p>
      </dgm:t>
    </dgm:pt>
    <dgm:pt modelId="{E3FA9C34-8F81-4BC3-B164-8668E4E29338}" type="sibTrans" cxnId="{55046184-4AFD-4520-BB46-0C3FD05CDA60}">
      <dgm:prSet/>
      <dgm:spPr/>
      <dgm:t>
        <a:bodyPr/>
        <a:lstStyle/>
        <a:p>
          <a:endParaRPr lang="en-US" sz="1600"/>
        </a:p>
      </dgm:t>
    </dgm:pt>
    <dgm:pt modelId="{B1A302EF-A38F-4790-A8C4-49E3C148C379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9D19102E-48F9-4CCB-923D-AD4051965C2C}" type="parTrans" cxnId="{73DF4559-E41F-4125-AC80-5B9B021C52FF}">
      <dgm:prSet/>
      <dgm:spPr/>
      <dgm:t>
        <a:bodyPr/>
        <a:lstStyle/>
        <a:p>
          <a:endParaRPr lang="en-US" sz="1600"/>
        </a:p>
      </dgm:t>
    </dgm:pt>
    <dgm:pt modelId="{7429AE42-9FA3-4DEB-90B2-9A6399E046B1}" type="sibTrans" cxnId="{73DF4559-E41F-4125-AC80-5B9B021C52FF}">
      <dgm:prSet/>
      <dgm:spPr/>
      <dgm:t>
        <a:bodyPr/>
        <a:lstStyle/>
        <a:p>
          <a:endParaRPr lang="en-US" sz="1600"/>
        </a:p>
      </dgm:t>
    </dgm:pt>
    <dgm:pt modelId="{01A084A0-19EB-441B-BBC3-76B9E6BA0CB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ექიმის მიერ გადმოცემული ფორმა </a:t>
          </a:r>
          <a:r>
            <a:rPr lang="en-US" sz="1600" dirty="0" smtClean="0"/>
            <a:t>N100  </a:t>
          </a:r>
          <a:r>
            <a:rPr lang="ka-GE" sz="16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dirty="0" smtClean="0"/>
        </a:p>
      </dgm:t>
    </dgm:pt>
    <dgm:pt modelId="{6EC51032-1360-4C35-B39D-E8B148B4586A}" type="parTrans" cxnId="{BB96C765-664A-49B1-9D53-66F375208827}">
      <dgm:prSet/>
      <dgm:spPr/>
      <dgm:t>
        <a:bodyPr/>
        <a:lstStyle/>
        <a:p>
          <a:endParaRPr lang="en-US" sz="1600"/>
        </a:p>
      </dgm:t>
    </dgm:pt>
    <dgm:pt modelId="{F0A17D8E-020B-41BB-8551-813A379EF6AF}" type="sibTrans" cxnId="{BB96C765-664A-49B1-9D53-66F375208827}">
      <dgm:prSet/>
      <dgm:spPr/>
      <dgm:t>
        <a:bodyPr/>
        <a:lstStyle/>
        <a:p>
          <a:endParaRPr lang="en-US" sz="1600"/>
        </a:p>
      </dgm:t>
    </dgm:pt>
    <dgm:pt modelId="{906D018D-B891-40D3-82C6-0C1C87AD92F4}" type="pres">
      <dgm:prSet presAssocID="{42E468E3-0B8C-44EB-B53C-306B26B05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4599A-6DF9-4CAF-8506-BE2DB98A0CF6}" type="pres">
      <dgm:prSet presAssocID="{42E468E3-0B8C-44EB-B53C-306B26B05F70}" presName="fgShape" presStyleLbl="fgShp" presStyleIdx="0" presStyleCnt="1" custAng="0" custScaleX="33388" custScaleY="58689" custLinFactY="-200000" custLinFactNeighborX="647" custLinFactNeighborY="-265828"/>
      <dgm:spPr/>
    </dgm:pt>
    <dgm:pt modelId="{259EB75A-B19F-4CBF-8104-D84BCFAD71E2}" type="pres">
      <dgm:prSet presAssocID="{42E468E3-0B8C-44EB-B53C-306B26B05F70}" presName="linComp" presStyleCnt="0"/>
      <dgm:spPr/>
    </dgm:pt>
    <dgm:pt modelId="{27CE8E14-DC8A-4A0F-9820-701E5BC053CC}" type="pres">
      <dgm:prSet presAssocID="{476EF988-1CF0-46F3-B7A7-1970CA37C4D6}" presName="compNode" presStyleCnt="0"/>
      <dgm:spPr/>
    </dgm:pt>
    <dgm:pt modelId="{D7F7DCD6-99F5-45C2-AF19-EA2128704721}" type="pres">
      <dgm:prSet presAssocID="{476EF988-1CF0-46F3-B7A7-1970CA37C4D6}" presName="bkgdShape" presStyleLbl="node1" presStyleIdx="0" presStyleCnt="2"/>
      <dgm:spPr/>
      <dgm:t>
        <a:bodyPr/>
        <a:lstStyle/>
        <a:p>
          <a:endParaRPr lang="en-US"/>
        </a:p>
      </dgm:t>
    </dgm:pt>
    <dgm:pt modelId="{6EE0D8D2-DBA7-4EC8-A801-F8C900C56C2A}" type="pres">
      <dgm:prSet presAssocID="{476EF988-1CF0-46F3-B7A7-1970CA37C4D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C4D5-3133-4E68-B1C6-024113055A1B}" type="pres">
      <dgm:prSet presAssocID="{476EF988-1CF0-46F3-B7A7-1970CA37C4D6}" presName="invisiNode" presStyleLbl="node1" presStyleIdx="0" presStyleCnt="2"/>
      <dgm:spPr/>
    </dgm:pt>
    <dgm:pt modelId="{25813B4F-9C27-4182-8A90-49B1A7AD66AC}" type="pres">
      <dgm:prSet presAssocID="{476EF988-1CF0-46F3-B7A7-1970CA37C4D6}" presName="imagNode" presStyleLbl="fgImgPlace1" presStyleIdx="0" presStyleCnt="2" custScaleX="97987" custScaleY="90066" custLinFactNeighborX="725" custLinFactNeighborY="-17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C789179-0B44-4F24-8DC5-BF6DE2B680FD}" type="pres">
      <dgm:prSet presAssocID="{E3FA9C34-8F81-4BC3-B164-8668E4E29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1D7F14-9C6E-4491-A29F-A0EDC13CCFEC}" type="pres">
      <dgm:prSet presAssocID="{01A084A0-19EB-441B-BBC3-76B9E6BA0CB6}" presName="compNode" presStyleCnt="0"/>
      <dgm:spPr/>
    </dgm:pt>
    <dgm:pt modelId="{821350C4-1100-4F04-9051-A8D5A3317008}" type="pres">
      <dgm:prSet presAssocID="{01A084A0-19EB-441B-BBC3-76B9E6BA0CB6}" presName="bkgdShape" presStyleLbl="node1" presStyleIdx="1" presStyleCnt="2"/>
      <dgm:spPr/>
      <dgm:t>
        <a:bodyPr/>
        <a:lstStyle/>
        <a:p>
          <a:endParaRPr lang="en-US"/>
        </a:p>
      </dgm:t>
    </dgm:pt>
    <dgm:pt modelId="{5106B792-0400-4498-B53F-B9E6CB4870C9}" type="pres">
      <dgm:prSet presAssocID="{01A084A0-19EB-441B-BBC3-76B9E6BA0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A447-44B3-48EC-B4E4-4C5C46632FD2}" type="pres">
      <dgm:prSet presAssocID="{01A084A0-19EB-441B-BBC3-76B9E6BA0CB6}" presName="invisiNode" presStyleLbl="node1" presStyleIdx="1" presStyleCnt="2"/>
      <dgm:spPr/>
    </dgm:pt>
    <dgm:pt modelId="{4CEC8ED5-8DDE-4564-B894-01E9DA76B998}" type="pres">
      <dgm:prSet presAssocID="{01A084A0-19EB-441B-BBC3-76B9E6BA0CB6}" presName="imagNode" presStyleLbl="fgImgPlace1" presStyleIdx="1" presStyleCnt="2" custScaleX="86615" custScaleY="86784" custLinFactNeighborX="-499" custLinFactNeighborY="-197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1904B1C-93E0-4FC0-BDE2-43756E30C4CD}" type="presOf" srcId="{01A084A0-19EB-441B-BBC3-76B9E6BA0CB6}" destId="{821350C4-1100-4F04-9051-A8D5A3317008}" srcOrd="0" destOrd="0" presId="urn:microsoft.com/office/officeart/2005/8/layout/hList7"/>
    <dgm:cxn modelId="{BB96C765-664A-49B1-9D53-66F375208827}" srcId="{42E468E3-0B8C-44EB-B53C-306B26B05F70}" destId="{01A084A0-19EB-441B-BBC3-76B9E6BA0CB6}" srcOrd="1" destOrd="0" parTransId="{6EC51032-1360-4C35-B39D-E8B148B4586A}" sibTransId="{F0A17D8E-020B-41BB-8551-813A379EF6AF}"/>
    <dgm:cxn modelId="{D7ADB773-018F-4EF1-A402-AB9BDBC94B84}" type="presOf" srcId="{476EF988-1CF0-46F3-B7A7-1970CA37C4D6}" destId="{D7F7DCD6-99F5-45C2-AF19-EA2128704721}" srcOrd="0" destOrd="0" presId="urn:microsoft.com/office/officeart/2005/8/layout/hList7"/>
    <dgm:cxn modelId="{D96C3609-BC13-4994-8B5A-500927EE8245}" type="presOf" srcId="{B1A302EF-A38F-4790-A8C4-49E3C148C379}" destId="{6EE0D8D2-DBA7-4EC8-A801-F8C900C56C2A}" srcOrd="1" destOrd="1" presId="urn:microsoft.com/office/officeart/2005/8/layout/hList7"/>
    <dgm:cxn modelId="{CA1C250E-1732-49E4-92EF-A369B7CE6079}" type="presOf" srcId="{476EF988-1CF0-46F3-B7A7-1970CA37C4D6}" destId="{6EE0D8D2-DBA7-4EC8-A801-F8C900C56C2A}" srcOrd="1" destOrd="0" presId="urn:microsoft.com/office/officeart/2005/8/layout/hList7"/>
    <dgm:cxn modelId="{F5EA2573-3A3C-4361-ABC4-73BA55B9C3A8}" type="presOf" srcId="{42E468E3-0B8C-44EB-B53C-306B26B05F70}" destId="{906D018D-B891-40D3-82C6-0C1C87AD92F4}" srcOrd="0" destOrd="0" presId="urn:microsoft.com/office/officeart/2005/8/layout/hList7"/>
    <dgm:cxn modelId="{8F9BB371-87DE-4704-B509-35FB4DC373C2}" type="presOf" srcId="{E3FA9C34-8F81-4BC3-B164-8668E4E29338}" destId="{2C789179-0B44-4F24-8DC5-BF6DE2B680FD}" srcOrd="0" destOrd="0" presId="urn:microsoft.com/office/officeart/2005/8/layout/hList7"/>
    <dgm:cxn modelId="{52DDFEA3-8268-4BB4-AE05-6A6BB85D11A8}" type="presOf" srcId="{B1A302EF-A38F-4790-A8C4-49E3C148C379}" destId="{D7F7DCD6-99F5-45C2-AF19-EA2128704721}" srcOrd="0" destOrd="1" presId="urn:microsoft.com/office/officeart/2005/8/layout/hList7"/>
    <dgm:cxn modelId="{BB36697C-D6F2-4B0B-9D53-BFB2187366B3}" type="presOf" srcId="{01A084A0-19EB-441B-BBC3-76B9E6BA0CB6}" destId="{5106B792-0400-4498-B53F-B9E6CB4870C9}" srcOrd="1" destOrd="0" presId="urn:microsoft.com/office/officeart/2005/8/layout/hList7"/>
    <dgm:cxn modelId="{73DF4559-E41F-4125-AC80-5B9B021C52FF}" srcId="{476EF988-1CF0-46F3-B7A7-1970CA37C4D6}" destId="{B1A302EF-A38F-4790-A8C4-49E3C148C379}" srcOrd="0" destOrd="0" parTransId="{9D19102E-48F9-4CCB-923D-AD4051965C2C}" sibTransId="{7429AE42-9FA3-4DEB-90B2-9A6399E046B1}"/>
    <dgm:cxn modelId="{55046184-4AFD-4520-BB46-0C3FD05CDA60}" srcId="{42E468E3-0B8C-44EB-B53C-306B26B05F70}" destId="{476EF988-1CF0-46F3-B7A7-1970CA37C4D6}" srcOrd="0" destOrd="0" parTransId="{525C5648-91AC-46ED-A472-38C67937FFD0}" sibTransId="{E3FA9C34-8F81-4BC3-B164-8668E4E29338}"/>
    <dgm:cxn modelId="{C8BFE147-2FB1-432D-AAD3-A77687A316BC}" type="presParOf" srcId="{906D018D-B891-40D3-82C6-0C1C87AD92F4}" destId="{7104599A-6DF9-4CAF-8506-BE2DB98A0CF6}" srcOrd="0" destOrd="0" presId="urn:microsoft.com/office/officeart/2005/8/layout/hList7"/>
    <dgm:cxn modelId="{BE9C57FE-A934-4B48-A516-162CB4315E09}" type="presParOf" srcId="{906D018D-B891-40D3-82C6-0C1C87AD92F4}" destId="{259EB75A-B19F-4CBF-8104-D84BCFAD71E2}" srcOrd="1" destOrd="0" presId="urn:microsoft.com/office/officeart/2005/8/layout/hList7"/>
    <dgm:cxn modelId="{138F5BEB-C2D5-431B-A3E3-C0EC983AD13F}" type="presParOf" srcId="{259EB75A-B19F-4CBF-8104-D84BCFAD71E2}" destId="{27CE8E14-DC8A-4A0F-9820-701E5BC053CC}" srcOrd="0" destOrd="0" presId="urn:microsoft.com/office/officeart/2005/8/layout/hList7"/>
    <dgm:cxn modelId="{66D39E45-B839-4DCF-A116-5B6DC231725F}" type="presParOf" srcId="{27CE8E14-DC8A-4A0F-9820-701E5BC053CC}" destId="{D7F7DCD6-99F5-45C2-AF19-EA2128704721}" srcOrd="0" destOrd="0" presId="urn:microsoft.com/office/officeart/2005/8/layout/hList7"/>
    <dgm:cxn modelId="{60110A39-6B47-46E3-B779-329A3E3C627A}" type="presParOf" srcId="{27CE8E14-DC8A-4A0F-9820-701E5BC053CC}" destId="{6EE0D8D2-DBA7-4EC8-A801-F8C900C56C2A}" srcOrd="1" destOrd="0" presId="urn:microsoft.com/office/officeart/2005/8/layout/hList7"/>
    <dgm:cxn modelId="{8716E4AD-F187-488C-991A-191F4F3524A1}" type="presParOf" srcId="{27CE8E14-DC8A-4A0F-9820-701E5BC053CC}" destId="{5011C4D5-3133-4E68-B1C6-024113055A1B}" srcOrd="2" destOrd="0" presId="urn:microsoft.com/office/officeart/2005/8/layout/hList7"/>
    <dgm:cxn modelId="{C7BF4865-3A6A-4CB8-AC74-1F1574D72EFF}" type="presParOf" srcId="{27CE8E14-DC8A-4A0F-9820-701E5BC053CC}" destId="{25813B4F-9C27-4182-8A90-49B1A7AD66AC}" srcOrd="3" destOrd="0" presId="urn:microsoft.com/office/officeart/2005/8/layout/hList7"/>
    <dgm:cxn modelId="{267C2DC4-B5EC-44C2-BA16-C1D2EFADCCDA}" type="presParOf" srcId="{259EB75A-B19F-4CBF-8104-D84BCFAD71E2}" destId="{2C789179-0B44-4F24-8DC5-BF6DE2B680FD}" srcOrd="1" destOrd="0" presId="urn:microsoft.com/office/officeart/2005/8/layout/hList7"/>
    <dgm:cxn modelId="{069CECCF-3A2A-4924-A5AC-C087C8B825AA}" type="presParOf" srcId="{259EB75A-B19F-4CBF-8104-D84BCFAD71E2}" destId="{391D7F14-9C6E-4491-A29F-A0EDC13CCFEC}" srcOrd="2" destOrd="0" presId="urn:microsoft.com/office/officeart/2005/8/layout/hList7"/>
    <dgm:cxn modelId="{CF98EC34-EA09-4979-8A89-61E82780E4D5}" type="presParOf" srcId="{391D7F14-9C6E-4491-A29F-A0EDC13CCFEC}" destId="{821350C4-1100-4F04-9051-A8D5A3317008}" srcOrd="0" destOrd="0" presId="urn:microsoft.com/office/officeart/2005/8/layout/hList7"/>
    <dgm:cxn modelId="{E4A07287-737B-4FB0-B781-8D667EE90259}" type="presParOf" srcId="{391D7F14-9C6E-4491-A29F-A0EDC13CCFEC}" destId="{5106B792-0400-4498-B53F-B9E6CB4870C9}" srcOrd="1" destOrd="0" presId="urn:microsoft.com/office/officeart/2005/8/layout/hList7"/>
    <dgm:cxn modelId="{93D0AF1F-7EC3-4613-B9A2-6D4C0EBFD25B}" type="presParOf" srcId="{391D7F14-9C6E-4491-A29F-A0EDC13CCFEC}" destId="{D9A3A447-44B3-48EC-B4E4-4C5C46632FD2}" srcOrd="2" destOrd="0" presId="urn:microsoft.com/office/officeart/2005/8/layout/hList7"/>
    <dgm:cxn modelId="{77F52FBE-0629-4965-B733-5C2F66DCBB6B}" type="presParOf" srcId="{391D7F14-9C6E-4491-A29F-A0EDC13CCFEC}" destId="{4CEC8ED5-8DDE-4564-B894-01E9DA76B9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7DCD6-99F5-45C2-AF19-EA2128704721}">
      <dsp:nvSpPr>
        <dsp:cNvPr id="0" name=""/>
        <dsp:cNvSpPr/>
      </dsp:nvSpPr>
      <dsp:spPr>
        <a:xfrm>
          <a:off x="3882" y="0"/>
          <a:ext cx="4447650" cy="544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kern="1200" dirty="0" smtClean="0"/>
            <a:t>N100) </a:t>
          </a:r>
          <a:r>
            <a:rPr lang="ka-GE" sz="1600" kern="1200" dirty="0" smtClean="0"/>
            <a:t>და რეცეპტს (ფორმა </a:t>
          </a:r>
          <a:r>
            <a:rPr lang="en-US" sz="1600" kern="1200" dirty="0" smtClean="0"/>
            <a:t>N3)</a:t>
          </a:r>
          <a:r>
            <a:rPr lang="ka-GE" sz="1600" kern="12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kern="120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kern="1200" dirty="0" smtClean="0">
              <a:solidFill>
                <a:srgbClr val="FF0000"/>
              </a:solidFill>
            </a:rPr>
            <a:t>(ICD-10</a:t>
          </a:r>
          <a:r>
            <a:rPr lang="ka-GE" sz="1600" i="0" kern="1200" dirty="0" smtClean="0"/>
            <a:t>), მკურნალობისთვის საჭირო მედიკამენტების </a:t>
          </a:r>
          <a:r>
            <a:rPr lang="ka-GE" sz="1600" i="0" kern="120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kern="1200" dirty="0" smtClean="0"/>
            <a:t>მითითებით. </a:t>
          </a:r>
          <a:endParaRPr lang="en-US" sz="1600" i="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882" y="2178089"/>
        <a:ext cx="4447650" cy="2178089"/>
      </dsp:txXfrm>
    </dsp:sp>
    <dsp:sp modelId="{25813B4F-9C27-4182-8A90-49B1A7AD66AC}">
      <dsp:nvSpPr>
        <dsp:cNvPr id="0" name=""/>
        <dsp:cNvSpPr/>
      </dsp:nvSpPr>
      <dsp:spPr>
        <a:xfrm>
          <a:off x="1352474" y="105804"/>
          <a:ext cx="1776758" cy="163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350C4-1100-4F04-9051-A8D5A3317008}">
      <dsp:nvSpPr>
        <dsp:cNvPr id="0" name=""/>
        <dsp:cNvSpPr/>
      </dsp:nvSpPr>
      <dsp:spPr>
        <a:xfrm>
          <a:off x="4584962" y="0"/>
          <a:ext cx="4447650" cy="544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ექიმის მიერ გადმოცემული ფორმა </a:t>
          </a:r>
          <a:r>
            <a:rPr lang="en-US" sz="1600" kern="1200" dirty="0" smtClean="0"/>
            <a:t>N100  </a:t>
          </a:r>
          <a:r>
            <a:rPr lang="ka-GE" sz="1600" kern="12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kern="1200" dirty="0" smtClean="0"/>
        </a:p>
      </dsp:txBody>
      <dsp:txXfrm>
        <a:off x="4584962" y="2178089"/>
        <a:ext cx="4447650" cy="2178089"/>
      </dsp:txXfrm>
    </dsp:sp>
    <dsp:sp modelId="{4CEC8ED5-8DDE-4564-B894-01E9DA76B998}">
      <dsp:nvSpPr>
        <dsp:cNvPr id="0" name=""/>
        <dsp:cNvSpPr/>
      </dsp:nvSpPr>
      <dsp:spPr>
        <a:xfrm>
          <a:off x="6014462" y="87526"/>
          <a:ext cx="1570554" cy="15736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04599A-6DF9-4CAF-8506-BE2DB98A0CF6}">
      <dsp:nvSpPr>
        <dsp:cNvPr id="0" name=""/>
        <dsp:cNvSpPr/>
      </dsp:nvSpPr>
      <dsp:spPr>
        <a:xfrm>
          <a:off x="3184168" y="720083"/>
          <a:ext cx="2775736" cy="47936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B56BA6-2221-4CED-A0BE-FF9FC9F32885}" type="datetimeFigureOut">
              <a:rPr lang="en-US" smtClean="0"/>
              <a:pPr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sa.gov.g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33507"/>
            <a:ext cx="7772400" cy="1814524"/>
          </a:xfrm>
        </p:spPr>
        <p:txBody>
          <a:bodyPr>
            <a:noAutofit/>
          </a:bodyPr>
          <a:lstStyle/>
          <a:p>
            <a:pPr algn="ctr"/>
            <a:r>
              <a:rPr lang="ka-GE" b="1" dirty="0"/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აგვისტო 2019</a:t>
            </a:r>
            <a:endParaRPr lang="en-US" dirty="0"/>
          </a:p>
        </p:txBody>
      </p:sp>
      <p:pic>
        <p:nvPicPr>
          <p:cNvPr id="4" name="Picture 4" descr="http://www.moh.gov.ge/imgs/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502981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429000"/>
            <a:ext cx="129614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3905"/>
            <a:ext cx="7767176" cy="357902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პროგრამის თაობაზე ინფორმაციის და სიახლეების </a:t>
            </a:r>
            <a:r>
              <a:rPr lang="ka-GE" sz="3600" dirty="0">
                <a:solidFill>
                  <a:schemeClr val="tx1"/>
                </a:solidFill>
              </a:rPr>
              <a:t>ძებნა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282" y="134830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2"/>
              </a:rPr>
              <a:t>http://ssa.gov.ge/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9552" y="2175857"/>
            <a:ext cx="7911192" cy="4661723"/>
          </a:xfrm>
        </p:spPr>
        <p:txBody>
          <a:bodyPr>
            <a:normAutofit/>
          </a:bodyPr>
          <a:lstStyle/>
          <a:p>
            <a:r>
              <a:rPr lang="ka-G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სოციალური მომსახურების სააგენტო</a:t>
            </a:r>
          </a:p>
          <a:p>
            <a:pPr marL="0" indent="0">
              <a:buNone/>
            </a:pPr>
            <a:endParaRPr lang="ka-GE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r>
              <a:rPr lang="ka-GE" sz="2700" dirty="0" smtClean="0">
                <a:solidFill>
                  <a:srgbClr val="0070C0"/>
                </a:solidFill>
              </a:rPr>
              <a:t>ჯანდაცვის პროგრამები</a:t>
            </a:r>
          </a:p>
          <a:p>
            <a:pPr marL="274320" lvl="1" indent="0">
              <a:buNone/>
            </a:pPr>
            <a:endParaRPr lang="ka-GE" sz="3200" dirty="0" smtClean="0">
              <a:solidFill>
                <a:srgbClr val="0070C0"/>
              </a:solidFill>
            </a:endParaRPr>
          </a:p>
          <a:p>
            <a:pPr lvl="6"/>
            <a:r>
              <a:rPr lang="ka-GE" sz="2600" dirty="0" smtClean="0">
                <a:solidFill>
                  <a:schemeClr val="accent6">
                    <a:lumMod val="50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პროგრამა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3" y="1191382"/>
            <a:ext cx="1457325" cy="12954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15816" y="3140968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52120" y="4169041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სამსახური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 lvl="1"/>
            <a:r>
              <a:rPr lang="ka-GE" sz="2800" dirty="0" smtClean="0"/>
              <a:t>სააფთიაქო </a:t>
            </a:r>
            <a:r>
              <a:rPr lang="ka-GE" sz="2800" dirty="0"/>
              <a:t>ქსელი „</a:t>
            </a:r>
            <a:r>
              <a:rPr lang="en-US" sz="2800" dirty="0"/>
              <a:t>PSP</a:t>
            </a:r>
            <a:r>
              <a:rPr lang="ka-GE" sz="2800" dirty="0"/>
              <a:t>“ </a:t>
            </a:r>
            <a:r>
              <a:rPr lang="en-US" sz="2800" dirty="0"/>
              <a:t> -</a:t>
            </a:r>
            <a:r>
              <a:rPr lang="ka-GE" sz="2800" dirty="0"/>
              <a:t>ცხელი ხაზი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40-20-20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</a:t>
            </a:r>
            <a:r>
              <a:rPr lang="en-US" sz="2800" dirty="0"/>
              <a:t>“</a:t>
            </a:r>
            <a:r>
              <a:rPr lang="ka-GE" sz="2800" dirty="0"/>
              <a:t>ავერსი“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900-800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„გეფა“ („ჯპს“; “ფარმადეპო“) 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ჯპს  </a:t>
            </a:r>
            <a:r>
              <a:rPr lang="ka-GE" sz="2500" dirty="0"/>
              <a:t>2- 71-07-07; ფარმადეპო 2-400-004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„სახალხო აფთიაქი“ </a:t>
            </a:r>
            <a:r>
              <a:rPr lang="en-US" sz="2800" dirty="0" smtClean="0"/>
              <a:t>–</a:t>
            </a:r>
            <a:endParaRPr lang="ka-GE" sz="2800" dirty="0" smtClean="0"/>
          </a:p>
          <a:p>
            <a:pPr lvl="2"/>
            <a:r>
              <a:rPr lang="ka-GE" sz="2500" dirty="0" smtClean="0"/>
              <a:t>ცხელი ხაზი  2-48-59-59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129" y="332657"/>
            <a:ext cx="8282303" cy="50405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6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36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გამოცდილება*</a:t>
            </a:r>
            <a:endParaRPr lang="ka-GE" sz="36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179966680"/>
              </p:ext>
            </p:extLst>
          </p:nvPr>
        </p:nvGraphicFramePr>
        <p:xfrm>
          <a:off x="178129" y="2423309"/>
          <a:ext cx="8104910" cy="236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6991598" y="2807772"/>
            <a:ext cx="962795" cy="828304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55576" y="4702784"/>
            <a:ext cx="811139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sz="2800" b="1" dirty="0"/>
              <a:t>ექიმის რეკომენდაცია </a:t>
            </a:r>
            <a:r>
              <a:rPr lang="ka-GE" sz="2800" dirty="0"/>
              <a:t>პროგრამაში გრძელვადიანი ჩართვის მნიშვნელოვანი წინაპირობაა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55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31064"/>
            <a:ext cx="7344816" cy="5496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პროგრამის დატოვების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მიზეზები</a:t>
            </a:r>
            <a:r>
              <a:rPr lang="ka-GE" sz="3200" dirty="0" smtClean="0">
                <a:solidFill>
                  <a:sysClr val="windowText" lastClr="000000"/>
                </a:solidFill>
                <a:cs typeface="Calibri" panose="020F0502020204030204" pitchFamily="34" charset="0"/>
              </a:rPr>
              <a:t>*</a:t>
            </a:r>
            <a:endParaRPr lang="ka-GE" sz="32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275856" y="1196752"/>
            <a:ext cx="4176464" cy="122804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78129" y="2423309"/>
          <a:ext cx="8104910" cy="300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3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120" y="327508"/>
            <a:ext cx="8236343" cy="72838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პროცედურის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32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178129" y="2423309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38" y="3630667"/>
            <a:ext cx="8412706" cy="2585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dirty="0"/>
              <a:t>პროგრამით სარგებლობის გამოცდილების მქონე ბენეფიციართა მიერ სერვისების მიღების პროცედურა ერთმნიშვნელოვნად ფასდება როგორც </a:t>
            </a:r>
            <a:r>
              <a:rPr lang="ka-GE" b="1" dirty="0"/>
              <a:t>მარტივი და ბენეფიციარის ინტერესებზე მორგებული</a:t>
            </a:r>
            <a:r>
              <a:rPr lang="ka-GE" dirty="0"/>
              <a:t>. გამოცდილების აღწერისას </a:t>
            </a:r>
            <a:r>
              <a:rPr lang="ka-GE" dirty="0" smtClean="0"/>
              <a:t>ისინი </a:t>
            </a:r>
            <a:r>
              <a:rPr lang="ka-GE" dirty="0"/>
              <a:t>ვერ იხსენებენ პროცედურულ სირთულეს, რომელიც ხელს შეუშლიდათ სერვისების მიღებაში. </a:t>
            </a:r>
          </a:p>
          <a:p>
            <a:endParaRPr lang="ka-GE" dirty="0"/>
          </a:p>
          <a:p>
            <a:r>
              <a:rPr lang="ka-GE" dirty="0"/>
              <a:t>მათ შორის, ვისაც არასოდეს უსარგებლია პროგრამული სერვისებით, პროგრამაში ჩართვის აღქმული პროცედურა ფასდება, როგორც </a:t>
            </a:r>
            <a:r>
              <a:rPr lang="ka-GE" b="1" dirty="0"/>
              <a:t>რთული, ბიუროკრატიული, დროში გაწელილი</a:t>
            </a:r>
            <a:r>
              <a:rPr lang="ka-GE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 , ჩატარდა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6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23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/>
              <a:t>პროგრამის გაძლიერების მექნიზმები და  ჩართვის დინამიკა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79727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/>
              <a:t>2017 წლის ივლისიდან დღემდე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58091"/>
            <a:ext cx="3816424" cy="923330"/>
          </a:xfrm>
          <a:prstGeom prst="homePlat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რეგისტრირებულია </a:t>
            </a:r>
          </a:p>
          <a:p>
            <a:pPr algn="ctr"/>
            <a:r>
              <a:rPr lang="ka-GE" dirty="0" smtClean="0"/>
              <a:t>64615 ბენეფიციარი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1835406"/>
            <a:ext cx="4330824" cy="92333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პროგრამით ისარგებლა </a:t>
            </a:r>
          </a:p>
          <a:p>
            <a:pPr algn="ctr"/>
            <a:r>
              <a:rPr lang="ka-GE" dirty="0" smtClean="0"/>
              <a:t>59082  ბენეფიციარმა 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4105" y="4841890"/>
            <a:ext cx="68643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 </a:t>
            </a:r>
            <a:r>
              <a:rPr lang="en-US" dirty="0" err="1"/>
              <a:t>წლის</a:t>
            </a:r>
            <a:r>
              <a:rPr lang="en-US" dirty="0"/>
              <a:t> 1 </a:t>
            </a:r>
            <a:r>
              <a:rPr lang="en-US" dirty="0" err="1"/>
              <a:t>იანვრიდან</a:t>
            </a:r>
            <a:r>
              <a:rPr lang="en-US" dirty="0"/>
              <a:t> </a:t>
            </a:r>
            <a:r>
              <a:rPr lang="en-US" dirty="0" err="1" smtClean="0"/>
              <a:t>დღემდე</a:t>
            </a:r>
            <a:r>
              <a:rPr lang="ka-GE" dirty="0" smtClean="0"/>
              <a:t> თვეში საპენსიო ასაკის მოსახლეობის რეგისტრაციის საშუალო მაჩვენებელი 2300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4105" y="5602153"/>
            <a:ext cx="686430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 </a:t>
            </a:r>
            <a:r>
              <a:rPr lang="en-US" dirty="0" err="1"/>
              <a:t>წლის</a:t>
            </a:r>
            <a:r>
              <a:rPr lang="en-US" dirty="0"/>
              <a:t> </a:t>
            </a:r>
            <a:r>
              <a:rPr lang="ka-GE" dirty="0" smtClean="0"/>
              <a:t>29 ივლისიდან 5 აგვისტომდე საპენსიო ასაკის მოსახლეობის რეგისტრაციის მაჩვენებელი 2074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2804106"/>
            <a:ext cx="6408712" cy="202739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000" dirty="0" smtClean="0"/>
              <a:t>აქტიური საინფორმაციო კამპანია</a:t>
            </a:r>
          </a:p>
          <a:p>
            <a:pPr algn="ctr"/>
            <a:r>
              <a:rPr lang="ka-GE" sz="2000" dirty="0" smtClean="0"/>
              <a:t>ფინანსური ბარიერის სრულად მოხსნა საპენსიო ასაკის და შეზღუდული შესაძლებლობის მქონე პირებისთვის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7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914400"/>
          </a:xfrm>
        </p:spPr>
        <p:txBody>
          <a:bodyPr/>
          <a:lstStyle/>
          <a:p>
            <a:pPr algn="ctr"/>
            <a:r>
              <a:rPr lang="ka-GE" dirty="0" smtClean="0"/>
              <a:t>მადლობთ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აქტუალობა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664" y="3645024"/>
            <a:ext cx="8229600" cy="2943984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ქრონიკული დაავადებების მაღალი გავრცელება</a:t>
            </a:r>
          </a:p>
          <a:p>
            <a:r>
              <a:rPr lang="ka-GE" sz="2400" dirty="0" smtClean="0"/>
              <a:t>ქრონიკულ დაავადებებთან დაკავშირებული ეპიდემიოლოგიური ტვირთი</a:t>
            </a:r>
          </a:p>
          <a:p>
            <a:r>
              <a:rPr lang="ka-GE" sz="2400" dirty="0" smtClean="0"/>
              <a:t>ხანგრძლივი მკურნალობის აუცილებლობა და მაღალი დანახარჯები სამედიცინო მომსახურებასა და მედიკამენტებზე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1" b="2340"/>
          <a:stretch/>
        </p:blipFill>
        <p:spPr>
          <a:xfrm>
            <a:off x="444664" y="1158427"/>
            <a:ext cx="2200275" cy="1958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12776"/>
            <a:ext cx="1238250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8082" y="1196253"/>
            <a:ext cx="45943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b="1" dirty="0"/>
              <a:t>ოთხი წამყვანი </a:t>
            </a:r>
            <a:r>
              <a:rPr lang="ka-GE" b="1" dirty="0">
                <a:solidFill>
                  <a:srgbClr val="C00000"/>
                </a:solidFill>
              </a:rPr>
              <a:t>არაგადამდები დაავადების: გულისისხლძარღვთა სისტემის დაავადებების, სიმსივნეების, ქრონიკული რესპირაციული დაავადებების და დიაბეტის </a:t>
            </a:r>
            <a:r>
              <a:rPr lang="ka-GE" b="1" dirty="0"/>
              <a:t>- მიზეზით გარდაცვალების ალბათობა 30-დან 70 წლამდე ასაკობრივ ჯგუფში 18%-ია (2016)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8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>
                <a:latin typeface="Sylfaen" panose="010A0502050306030303" pitchFamily="18" charset="0"/>
              </a:rPr>
              <a:t>არაგადამდები დაავადებებით გამოწვეული </a:t>
            </a:r>
            <a:r>
              <a:rPr lang="ka-GE" sz="2800" b="1" dirty="0" smtClean="0">
                <a:latin typeface="Sylfaen" panose="010A0502050306030303" pitchFamily="18" charset="0"/>
              </a:rPr>
              <a:t>ავადობის ტვირთი</a:t>
            </a:r>
            <a:r>
              <a:rPr lang="en-US" sz="2800" b="1" dirty="0" smtClean="0">
                <a:latin typeface="Sylfaen" panose="010A0502050306030303" pitchFamily="18" charset="0"/>
              </a:rPr>
              <a:t> </a:t>
            </a:r>
            <a:r>
              <a:rPr lang="ka-GE" sz="2800" b="1" dirty="0">
                <a:latin typeface="Sylfaen" panose="010A0502050306030303" pitchFamily="18" charset="0"/>
              </a:rPr>
              <a:t>საქართველოში </a:t>
            </a:r>
            <a:r>
              <a:rPr lang="ka-GE" sz="2800" b="1" dirty="0" smtClean="0">
                <a:latin typeface="Sylfaen" panose="010A0502050306030303" pitchFamily="18" charset="0"/>
              </a:rPr>
              <a:t>(</a:t>
            </a:r>
            <a:r>
              <a:rPr lang="en-US" sz="2800" b="1" dirty="0" smtClean="0">
                <a:latin typeface="Sylfaen" panose="010A0502050306030303" pitchFamily="18" charset="0"/>
              </a:rPr>
              <a:t>DALYs</a:t>
            </a:r>
            <a:r>
              <a:rPr lang="ka-GE" sz="2800" b="1" dirty="0" smtClean="0">
                <a:latin typeface="Sylfaen" panose="010A0502050306030303" pitchFamily="18" charset="0"/>
              </a:rPr>
              <a:t>)</a:t>
            </a:r>
            <a:r>
              <a:rPr lang="en-US" sz="2800" b="1" dirty="0" smtClean="0">
                <a:latin typeface="Sylfaen" panose="010A0502050306030303" pitchFamily="18" charset="0"/>
              </a:rPr>
              <a:t>, 2016</a:t>
            </a:r>
            <a:endParaRPr lang="en-US" sz="2800" dirty="0">
              <a:latin typeface="Sylfaen" panose="010A050205030603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156825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0779" y="6391915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/>
              <a:t>ჯანმრთელობის მსოფლიო </a:t>
            </a:r>
            <a:r>
              <a:rPr lang="ka-GE" dirty="0" smtClean="0"/>
              <a:t>ორგანიზაცია</a:t>
            </a:r>
            <a:r>
              <a:rPr lang="ka-GE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ka-GE" b="1" dirty="0" smtClean="0"/>
              <a:t>სიკვდილობის ძირითადი </a:t>
            </a:r>
            <a:r>
              <a:rPr lang="ka-GE" b="1" dirty="0" smtClean="0"/>
              <a:t>მიზეზები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14658"/>
              </p:ext>
            </p:extLst>
          </p:nvPr>
        </p:nvGraphicFramePr>
        <p:xfrm>
          <a:off x="457200" y="1191304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789851"/>
            <a:ext cx="793122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4000" b="1" dirty="0" smtClean="0"/>
              <a:t>ჯამურად</a:t>
            </a:r>
            <a:r>
              <a:rPr lang="en-US" sz="4000" b="1" dirty="0" smtClean="0"/>
              <a:t>,</a:t>
            </a:r>
            <a:r>
              <a:rPr lang="ka-GE" sz="4000" b="1" dirty="0" smtClean="0"/>
              <a:t> </a:t>
            </a:r>
            <a:r>
              <a:rPr lang="ka-GE" sz="4000" b="1" dirty="0" smtClean="0"/>
              <a:t>არაგადამდები დაავადებებით გამოწვეული სიკვდილობა ყველა შემთხვევის 94%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62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 smtClean="0"/>
              <a:t>რომელი დაავადებების მკურნალობას ფარავს პროგრამა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3596992"/>
          </a:xfrm>
        </p:spPr>
        <p:txBody>
          <a:bodyPr/>
          <a:lstStyle/>
          <a:p>
            <a:pPr lvl="0"/>
            <a:r>
              <a:rPr lang="ka-GE" dirty="0"/>
              <a:t>გულ-სისხლძარღვთა ქრონიკული დაავადებები;</a:t>
            </a:r>
            <a:endParaRPr lang="en-US" dirty="0"/>
          </a:p>
          <a:p>
            <a:pPr lvl="0"/>
            <a:r>
              <a:rPr lang="ka-GE" dirty="0"/>
              <a:t>შაქრიანი დიაბეტი (ტიპი </a:t>
            </a:r>
            <a:r>
              <a:rPr lang="en-US" dirty="0"/>
              <a:t>II)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dirty="0"/>
              <a:t>ფილტვის ქრონიკული დაავადებები; (მათ შორის ასთმა)</a:t>
            </a:r>
            <a:endParaRPr lang="en-US" dirty="0"/>
          </a:p>
          <a:p>
            <a:pPr lvl="0"/>
            <a:r>
              <a:rPr lang="ka-GE" dirty="0"/>
              <a:t>ფარისებრი ჯირკვლის დაავადებები;</a:t>
            </a:r>
            <a:endParaRPr lang="en-US" dirty="0"/>
          </a:p>
          <a:p>
            <a:pPr lvl="0"/>
            <a:r>
              <a:rPr lang="ka-GE" dirty="0"/>
              <a:t>ეპილეფსია;</a:t>
            </a:r>
            <a:endParaRPr lang="en-US" dirty="0"/>
          </a:p>
          <a:p>
            <a:pPr lvl="0"/>
            <a:r>
              <a:rPr lang="ka-GE" dirty="0"/>
              <a:t>პარკინსონის დაავადება.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664" y="1340768"/>
            <a:ext cx="8229600" cy="4968552"/>
          </a:xfrm>
        </p:spPr>
        <p:txBody>
          <a:bodyPr>
            <a:noAutofit/>
          </a:bodyPr>
          <a:lstStyle/>
          <a:p>
            <a:r>
              <a:rPr lang="ka-GE" sz="2800" b="1" u="sng" dirty="0"/>
              <a:t>მედიკამენტს იძენენ სიმბოლურ ფასად-1 </a:t>
            </a:r>
            <a:r>
              <a:rPr lang="ka-GE" sz="2800" b="1" u="sng" dirty="0" smtClean="0"/>
              <a:t>ლარად</a:t>
            </a:r>
            <a:endParaRPr lang="ka-GE" sz="2800" b="1" u="sng" dirty="0"/>
          </a:p>
          <a:p>
            <a:pPr lvl="1"/>
            <a:r>
              <a:rPr lang="ka-GE" sz="2500" dirty="0" smtClean="0"/>
              <a:t>სოციალურად </a:t>
            </a:r>
            <a:r>
              <a:rPr lang="ka-GE" sz="2500" dirty="0"/>
              <a:t>დაუცველი პირები, რომელთა სარეიტინგო ქულა არ აღემატება 100 </a:t>
            </a:r>
            <a:r>
              <a:rPr lang="ka-GE" sz="2500" dirty="0" smtClean="0"/>
              <a:t>000-ს</a:t>
            </a:r>
            <a:endParaRPr lang="en-US" sz="2500" dirty="0" smtClean="0"/>
          </a:p>
          <a:p>
            <a:pPr lvl="1"/>
            <a:r>
              <a:rPr lang="ka-GE" sz="2500" dirty="0" smtClean="0"/>
              <a:t>ასაკით პენსიონერები</a:t>
            </a:r>
          </a:p>
          <a:p>
            <a:pPr lvl="1"/>
            <a:r>
              <a:rPr lang="ka-GE" sz="2500" dirty="0" smtClean="0"/>
              <a:t>შეზღუდული შესაძლებლობის მქონე პირები</a:t>
            </a:r>
            <a:endParaRPr lang="en-US" sz="2500" dirty="0" smtClean="0"/>
          </a:p>
          <a:p>
            <a:r>
              <a:rPr lang="ka-GE" sz="2800" b="1" u="sng" dirty="0"/>
              <a:t>მედიკამენტების შეძენისას 75%-იანი ფასდაკლებით სარგებლობენ</a:t>
            </a:r>
            <a:endParaRPr lang="en-US" sz="2800" b="1" u="sng" dirty="0"/>
          </a:p>
          <a:p>
            <a:pPr lvl="1"/>
            <a:r>
              <a:rPr lang="ka-GE" sz="2400" dirty="0"/>
              <a:t>პარკინსონით დაავადებული ნებისმიერი მოქალაქე;</a:t>
            </a:r>
            <a:endParaRPr lang="en-US" sz="2400" dirty="0"/>
          </a:p>
          <a:p>
            <a:pPr lvl="1"/>
            <a:r>
              <a:rPr lang="ka-GE" sz="2400" dirty="0"/>
              <a:t>ეპილეფსიით დაავადებული  ნებისმიერი მოქალაქე. </a:t>
            </a:r>
            <a:endParaRPr lang="en-US" sz="2400" dirty="0"/>
          </a:p>
          <a:p>
            <a:pPr lvl="0"/>
            <a:endParaRPr lang="ka-GE" sz="28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7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ka-GE" b="1" dirty="0"/>
              <a:t>რომელ მედიკამენტებს აფინანსებს სახელმწიფო პროგრამა</a:t>
            </a:r>
            <a:r>
              <a:rPr lang="ka-GE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37760"/>
          </a:xfrm>
        </p:spPr>
        <p:txBody>
          <a:bodyPr>
            <a:normAutofit/>
          </a:bodyPr>
          <a:lstStyle/>
          <a:p>
            <a:r>
              <a:rPr lang="ka-GE" dirty="0"/>
              <a:t>პროგრამის ფარგლებში ფინანსდება ქრონიკული დაავადებების სამკურნალო  ყველაზე ხშირად მოხმარებადი  </a:t>
            </a:r>
            <a:r>
              <a:rPr lang="ka-GE" dirty="0" smtClean="0"/>
              <a:t>მედიკამენტები, რომლებიც რეკომენდებულია კლინიკური პრაქტიკის ეროვნული რეკომენდაციებით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ყველა მედიკამენტს მოეთხოვება</a:t>
            </a:r>
            <a:r>
              <a:rPr lang="ka-GE" b="1" dirty="0" smtClean="0"/>
              <a:t> ხარისხის სერტიფიკატი  </a:t>
            </a:r>
          </a:p>
          <a:p>
            <a:pPr marL="0" indent="0">
              <a:buNone/>
            </a:pP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როგორ ხდება პროგრამაში პაციენტის ჩართვა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448471"/>
              </p:ext>
            </p:extLst>
          </p:nvPr>
        </p:nvGraphicFramePr>
        <p:xfrm>
          <a:off x="0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167493"/>
            <a:ext cx="8711292" cy="4833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4" y="4064234"/>
            <a:ext cx="162969" cy="16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96" y="4327304"/>
            <a:ext cx="162969" cy="16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78" y="4363494"/>
            <a:ext cx="162969" cy="162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0" y="4473758"/>
            <a:ext cx="162969" cy="16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1" y="4394960"/>
            <a:ext cx="162969" cy="162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5" y="3656491"/>
            <a:ext cx="162969" cy="162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4" y="3865996"/>
            <a:ext cx="162969" cy="162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89" y="4480725"/>
            <a:ext cx="162969" cy="16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08" y="3255515"/>
            <a:ext cx="162969" cy="162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2" y="3268312"/>
            <a:ext cx="162969" cy="162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7" y="3230811"/>
            <a:ext cx="162969" cy="162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4" y="3698879"/>
            <a:ext cx="162969" cy="162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8" y="3786938"/>
            <a:ext cx="162969" cy="162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3" y="2870525"/>
            <a:ext cx="162969" cy="162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4" y="3039507"/>
            <a:ext cx="162969" cy="162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46" y="3769134"/>
            <a:ext cx="162969" cy="16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0" y="3377720"/>
            <a:ext cx="162969" cy="162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5" y="3683409"/>
            <a:ext cx="162969" cy="162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5" y="4013588"/>
            <a:ext cx="162969" cy="162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3" y="4440726"/>
            <a:ext cx="162969" cy="162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2" y="4050095"/>
            <a:ext cx="162969" cy="162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69" y="3814688"/>
            <a:ext cx="162969" cy="162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33" y="3850619"/>
            <a:ext cx="162969" cy="162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1" y="4282010"/>
            <a:ext cx="162969" cy="162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5" y="4237632"/>
            <a:ext cx="162969" cy="1629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41" y="4749872"/>
            <a:ext cx="162969" cy="162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5" y="3682877"/>
            <a:ext cx="162969" cy="1629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28" y="2766119"/>
            <a:ext cx="162969" cy="1629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0" y="3968611"/>
            <a:ext cx="162969" cy="1629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13" y="3626797"/>
            <a:ext cx="162969" cy="1629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7" y="3173520"/>
            <a:ext cx="162969" cy="1629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10" y="2849099"/>
            <a:ext cx="162969" cy="1629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7" y="2997294"/>
            <a:ext cx="162969" cy="1629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18" y="3575006"/>
            <a:ext cx="162969" cy="1629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6" y="2958023"/>
            <a:ext cx="162969" cy="1629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03" y="3386648"/>
            <a:ext cx="162969" cy="1629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0" y="3449470"/>
            <a:ext cx="162969" cy="1629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8" y="2791793"/>
            <a:ext cx="162969" cy="1629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96" y="3331955"/>
            <a:ext cx="162969" cy="1629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8" y="3682877"/>
            <a:ext cx="162969" cy="1629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9" y="2436722"/>
            <a:ext cx="162969" cy="162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4100347"/>
            <a:ext cx="162969" cy="1629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1" y="4455014"/>
            <a:ext cx="162969" cy="162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34" y="4455014"/>
            <a:ext cx="162969" cy="1629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80" y="4668074"/>
            <a:ext cx="162969" cy="1629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0" y="4702587"/>
            <a:ext cx="162969" cy="162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5" y="4746072"/>
            <a:ext cx="162969" cy="1629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01" y="4413454"/>
            <a:ext cx="162969" cy="162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65" y="4865556"/>
            <a:ext cx="162969" cy="162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76" y="4455014"/>
            <a:ext cx="162969" cy="1629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5" y="4502292"/>
            <a:ext cx="162969" cy="1629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81" y="3917255"/>
            <a:ext cx="162969" cy="162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18" y="3180419"/>
            <a:ext cx="162969" cy="1629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4" y="3459205"/>
            <a:ext cx="162969" cy="1629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1" y="2473404"/>
            <a:ext cx="162969" cy="1629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42" y="3819460"/>
            <a:ext cx="162969" cy="1629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8" y="3883444"/>
            <a:ext cx="162969" cy="1629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9" y="4008481"/>
            <a:ext cx="162969" cy="162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98" y="3192657"/>
            <a:ext cx="162969" cy="1629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9" y="5079525"/>
            <a:ext cx="153715" cy="153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5" y="3574909"/>
            <a:ext cx="153715" cy="15371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0" y="1990250"/>
            <a:ext cx="153715" cy="153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91" y="4263316"/>
            <a:ext cx="191698" cy="191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987" y="2900208"/>
            <a:ext cx="271429" cy="1785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999" y="2908375"/>
            <a:ext cx="135158" cy="889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06" y="2883902"/>
            <a:ext cx="137363" cy="9037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923" y="2912837"/>
            <a:ext cx="137363" cy="9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534" y="3255005"/>
            <a:ext cx="264286" cy="25714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1" y="4310789"/>
            <a:ext cx="162969" cy="1629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06" y="4156148"/>
            <a:ext cx="162969" cy="1629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9" y="4252337"/>
            <a:ext cx="162969" cy="1629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35" y="3493424"/>
            <a:ext cx="162969" cy="1629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1" y="4691736"/>
            <a:ext cx="162969" cy="1629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83" y="4413454"/>
            <a:ext cx="162969" cy="1629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09341"/>
              </p:ext>
            </p:extLst>
          </p:nvPr>
        </p:nvGraphicFramePr>
        <p:xfrm>
          <a:off x="227770" y="5525756"/>
          <a:ext cx="8630480" cy="12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82357">
                <a:tc>
                  <a:txBody>
                    <a:bodyPr/>
                    <a:lstStyle/>
                    <a:p>
                      <a:pPr algn="l"/>
                      <a:r>
                        <a:rPr lang="ka-GE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მედიკამენტები გაიცემა მთელი საქართველოს მასშტაბით პსპ, ავერსის, ფარმადეპოს, ჯიპისის, სახალხო</a:t>
                      </a:r>
                      <a:r>
                        <a:rPr lang="ka-GE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აფთიაქის ქსელის შერჩეული აფთიაქებიდან</a:t>
                      </a:r>
                      <a:r>
                        <a:rPr lang="en-US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ka-GE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სულ 118 აფთიაქი)</a:t>
                      </a:r>
                      <a:endParaRPr 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ka-GE" dirty="0" smtClean="0"/>
              <a:t>სად შეიძლება წამლის მიღება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859</TotalTime>
  <Words>650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ქრონიკული დაავადებების სამკურნალო მედიკამენტებით უზრუნველყოფის სახელმწიფო პროგრამა</vt:lpstr>
      <vt:lpstr>პროგრამის აქტუალობა </vt:lpstr>
      <vt:lpstr>არაგადამდები დაავადებებით გამოწვეული ავადობის ტვირთი საქართველოში (DALYs), 2016</vt:lpstr>
      <vt:lpstr>სიკვდილობის ძირითადი მიზეზები </vt:lpstr>
      <vt:lpstr>რომელი დაავადებების მკურნალობას ფარავს პროგრამა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</vt:lpstr>
      <vt:lpstr>  რომელ მედიკამენტებს აფინანსებს სახელმწიფო პროგრამა?</vt:lpstr>
      <vt:lpstr>როგორ ხდება პროგრამაში პაციენტის ჩართვა</vt:lpstr>
      <vt:lpstr>სად შეიძლება წამლის მიღება</vt:lpstr>
      <vt:lpstr>პროგრამის თაობაზე ინფორმაციის და სიახლეების ძებნა</vt:lpstr>
      <vt:lpstr>საინფორმაციო სამსახური </vt:lpstr>
      <vt:lpstr>PowerPoint Presentation</vt:lpstr>
      <vt:lpstr>PowerPoint Presentation</vt:lpstr>
      <vt:lpstr>PowerPoint Presentation</vt:lpstr>
      <vt:lpstr>პროგრამის გაძლიერების მექნიზმები და  ჩართვის დინამიკა </vt:lpstr>
      <vt:lpstr>მადლობთ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ტყვიის ტოქსიური ზემოქმედების ადრეული გამოვლენისა და მართვის გეგმა</dc:title>
  <dc:creator>Windows User</dc:creator>
  <cp:lastModifiedBy>Ketevan Goginashvili</cp:lastModifiedBy>
  <cp:revision>116</cp:revision>
  <dcterms:created xsi:type="dcterms:W3CDTF">2019-03-23T18:05:17Z</dcterms:created>
  <dcterms:modified xsi:type="dcterms:W3CDTF">2019-08-06T07:19:56Z</dcterms:modified>
</cp:coreProperties>
</file>