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22"/>
  </p:notesMasterIdLst>
  <p:handoutMasterIdLst>
    <p:handoutMasterId r:id="rId23"/>
  </p:handoutMasterIdLst>
  <p:sldIdLst>
    <p:sldId id="378" r:id="rId2"/>
    <p:sldId id="442" r:id="rId3"/>
    <p:sldId id="448" r:id="rId4"/>
    <p:sldId id="455" r:id="rId5"/>
    <p:sldId id="447" r:id="rId6"/>
    <p:sldId id="449" r:id="rId7"/>
    <p:sldId id="450" r:id="rId8"/>
    <p:sldId id="472" r:id="rId9"/>
    <p:sldId id="473" r:id="rId10"/>
    <p:sldId id="474" r:id="rId11"/>
    <p:sldId id="475" r:id="rId12"/>
    <p:sldId id="476" r:id="rId13"/>
    <p:sldId id="477" r:id="rId14"/>
    <p:sldId id="489" r:id="rId15"/>
    <p:sldId id="481" r:id="rId16"/>
    <p:sldId id="485" r:id="rId17"/>
    <p:sldId id="483" r:id="rId18"/>
    <p:sldId id="484" r:id="rId19"/>
    <p:sldId id="486" r:id="rId20"/>
    <p:sldId id="48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olkan Cetinkaya" initials="VC" lastIdx="2" clrIdx="0">
    <p:extLst>
      <p:ext uri="{19B8F6BF-5375-455C-9EA6-DF929625EA0E}">
        <p15:presenceInfo xmlns:p15="http://schemas.microsoft.com/office/powerpoint/2012/main" userId="S-1-5-21-88094858-919529-1617787245-6445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3899" autoAdjust="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3AE27-F614-48F7-A298-B15ED1C24264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7AA1E7D7-46D5-45F5-842A-0D09A89F8014}">
      <dgm:prSet phldrT="[Text]"/>
      <dgm:spPr/>
      <dgm:t>
        <a:bodyPr/>
        <a:lstStyle/>
        <a:p>
          <a:r>
            <a:rPr lang="en-US" b="1" dirty="0"/>
            <a:t>Component 1: Strengthening health financing under UHC</a:t>
          </a:r>
          <a:endParaRPr lang="en-US" dirty="0"/>
        </a:p>
      </dgm:t>
    </dgm:pt>
    <dgm:pt modelId="{2C1E3E3E-642A-4561-8C41-A6D0601035E8}" type="parTrans" cxnId="{8867D476-BF74-4196-99DD-706CEB7C93D0}">
      <dgm:prSet/>
      <dgm:spPr/>
      <dgm:t>
        <a:bodyPr/>
        <a:lstStyle/>
        <a:p>
          <a:endParaRPr lang="en-US"/>
        </a:p>
      </dgm:t>
    </dgm:pt>
    <dgm:pt modelId="{A8AE1359-8449-47E7-8F1B-82B54322DBC1}" type="sibTrans" cxnId="{8867D476-BF74-4196-99DD-706CEB7C93D0}">
      <dgm:prSet/>
      <dgm:spPr/>
      <dgm:t>
        <a:bodyPr/>
        <a:lstStyle/>
        <a:p>
          <a:endParaRPr lang="en-US"/>
        </a:p>
      </dgm:t>
    </dgm:pt>
    <dgm:pt modelId="{5494B2D6-FC6C-433C-9504-867841976F7B}">
      <dgm:prSet/>
      <dgm:spPr/>
      <dgm:t>
        <a:bodyPr/>
        <a:lstStyle/>
        <a:p>
          <a:r>
            <a:rPr lang="en-US" b="1" dirty="0"/>
            <a:t>Component 2: Strengthening structure and quality of the health service delivery system</a:t>
          </a:r>
          <a:endParaRPr lang="en-US" dirty="0"/>
        </a:p>
      </dgm:t>
    </dgm:pt>
    <dgm:pt modelId="{D987D83F-4457-484B-A739-3611120B3667}" type="parTrans" cxnId="{F1D3E779-A63D-4421-95B4-502B1D9F8003}">
      <dgm:prSet/>
      <dgm:spPr/>
      <dgm:t>
        <a:bodyPr/>
        <a:lstStyle/>
        <a:p>
          <a:endParaRPr lang="en-US"/>
        </a:p>
      </dgm:t>
    </dgm:pt>
    <dgm:pt modelId="{7509D925-5A91-4AF3-8D36-0682E93B0B3B}" type="sibTrans" cxnId="{F1D3E779-A63D-4421-95B4-502B1D9F8003}">
      <dgm:prSet/>
      <dgm:spPr/>
      <dgm:t>
        <a:bodyPr/>
        <a:lstStyle/>
        <a:p>
          <a:endParaRPr lang="en-US"/>
        </a:p>
      </dgm:t>
    </dgm:pt>
    <dgm:pt modelId="{F772F433-AFBB-49FC-A9C9-99CF01C64A36}">
      <dgm:prSet/>
      <dgm:spPr/>
      <dgm:t>
        <a:bodyPr/>
        <a:lstStyle/>
        <a:p>
          <a:r>
            <a:rPr lang="en-US" b="1" dirty="0"/>
            <a:t>Component 3: Strengthening health system stewardship functions</a:t>
          </a:r>
          <a:endParaRPr lang="en-US" dirty="0"/>
        </a:p>
      </dgm:t>
    </dgm:pt>
    <dgm:pt modelId="{BD8A649C-45E4-4AF8-B98A-C2D76821860A}" type="parTrans" cxnId="{A964F235-9169-4F88-BFB6-6F2430A81EF4}">
      <dgm:prSet/>
      <dgm:spPr/>
      <dgm:t>
        <a:bodyPr/>
        <a:lstStyle/>
        <a:p>
          <a:endParaRPr lang="en-US"/>
        </a:p>
      </dgm:t>
    </dgm:pt>
    <dgm:pt modelId="{2ACB1121-C774-42FC-B61D-A3F7AC0EC9AF}" type="sibTrans" cxnId="{A964F235-9169-4F88-BFB6-6F2430A81EF4}">
      <dgm:prSet/>
      <dgm:spPr/>
      <dgm:t>
        <a:bodyPr/>
        <a:lstStyle/>
        <a:p>
          <a:endParaRPr lang="en-US"/>
        </a:p>
      </dgm:t>
    </dgm:pt>
    <dgm:pt modelId="{8E95DA01-0923-48BD-9ACF-AD40B7BA1A32}">
      <dgm:prSet/>
      <dgm:spPr/>
      <dgm:t>
        <a:bodyPr/>
        <a:lstStyle/>
        <a:p>
          <a:r>
            <a:rPr lang="en-US" b="1" dirty="0"/>
            <a:t>Component 4: Project implementation</a:t>
          </a:r>
          <a:endParaRPr lang="en-US" dirty="0"/>
        </a:p>
      </dgm:t>
    </dgm:pt>
    <dgm:pt modelId="{371141D4-6464-471B-AD57-FFF68A0173CF}" type="parTrans" cxnId="{7FEB0F93-D3F5-4003-8368-C3F10FF30FB1}">
      <dgm:prSet/>
      <dgm:spPr/>
      <dgm:t>
        <a:bodyPr/>
        <a:lstStyle/>
        <a:p>
          <a:endParaRPr lang="en-US"/>
        </a:p>
      </dgm:t>
    </dgm:pt>
    <dgm:pt modelId="{2A2545AE-6876-4D28-BF0C-9C7E1FC220C8}" type="sibTrans" cxnId="{7FEB0F93-D3F5-4003-8368-C3F10FF30FB1}">
      <dgm:prSet/>
      <dgm:spPr/>
      <dgm:t>
        <a:bodyPr/>
        <a:lstStyle/>
        <a:p>
          <a:endParaRPr lang="en-US"/>
        </a:p>
      </dgm:t>
    </dgm:pt>
    <dgm:pt modelId="{286DDB54-1AB8-41D3-95A7-E90976788AD9}">
      <dgm:prSet/>
      <dgm:spPr/>
      <dgm:t>
        <a:bodyPr/>
        <a:lstStyle/>
        <a:p>
          <a:r>
            <a:rPr lang="en-US" dirty="0"/>
            <a:t>Strengthen primary health care and public health services </a:t>
          </a:r>
        </a:p>
      </dgm:t>
    </dgm:pt>
    <dgm:pt modelId="{085E2E7A-B08A-4C88-93BD-1AEECB71521E}" type="parTrans" cxnId="{3825E7B6-DE6D-4812-BC2A-AFA8756CB7E0}">
      <dgm:prSet/>
      <dgm:spPr/>
      <dgm:t>
        <a:bodyPr/>
        <a:lstStyle/>
        <a:p>
          <a:endParaRPr lang="en-US"/>
        </a:p>
      </dgm:t>
    </dgm:pt>
    <dgm:pt modelId="{38463F7B-643E-4424-B415-52ECC3CE4372}" type="sibTrans" cxnId="{3825E7B6-DE6D-4812-BC2A-AFA8756CB7E0}">
      <dgm:prSet/>
      <dgm:spPr/>
      <dgm:t>
        <a:bodyPr/>
        <a:lstStyle/>
        <a:p>
          <a:endParaRPr lang="en-US"/>
        </a:p>
      </dgm:t>
    </dgm:pt>
    <dgm:pt modelId="{56E20C3C-430B-4F59-8CFA-8DFCEE9DB541}">
      <dgm:prSet/>
      <dgm:spPr/>
      <dgm:t>
        <a:bodyPr/>
        <a:lstStyle/>
        <a:p>
          <a:r>
            <a:rPr lang="en-US" dirty="0"/>
            <a:t>Improve quality of care</a:t>
          </a:r>
        </a:p>
      </dgm:t>
    </dgm:pt>
    <dgm:pt modelId="{A91F8DEF-922E-4510-900B-3C20E058BD14}" type="parTrans" cxnId="{437E5F60-6789-4994-A041-41038B5835DF}">
      <dgm:prSet/>
      <dgm:spPr/>
      <dgm:t>
        <a:bodyPr/>
        <a:lstStyle/>
        <a:p>
          <a:endParaRPr lang="en-US"/>
        </a:p>
      </dgm:t>
    </dgm:pt>
    <dgm:pt modelId="{2766FB84-AA9E-4539-9BA1-AA65B504C9C7}" type="sibTrans" cxnId="{437E5F60-6789-4994-A041-41038B5835DF}">
      <dgm:prSet/>
      <dgm:spPr/>
      <dgm:t>
        <a:bodyPr/>
        <a:lstStyle/>
        <a:p>
          <a:endParaRPr lang="en-US"/>
        </a:p>
      </dgm:t>
    </dgm:pt>
    <dgm:pt modelId="{4495D803-976F-407C-979C-8D9CB1D7114E}">
      <dgm:prSet/>
      <dgm:spPr/>
      <dgm:t>
        <a:bodyPr/>
        <a:lstStyle/>
        <a:p>
          <a:r>
            <a:rPr lang="en-US" dirty="0"/>
            <a:t>Strengthen analytic capacity of MOH and other institutions on health policy</a:t>
          </a:r>
        </a:p>
      </dgm:t>
    </dgm:pt>
    <dgm:pt modelId="{5CB0654A-B49C-4563-9827-7870EE550491}" type="parTrans" cxnId="{533EB1CC-1956-4AF0-97C4-93F7F8552D8B}">
      <dgm:prSet/>
      <dgm:spPr/>
      <dgm:t>
        <a:bodyPr/>
        <a:lstStyle/>
        <a:p>
          <a:endParaRPr lang="en-US"/>
        </a:p>
      </dgm:t>
    </dgm:pt>
    <dgm:pt modelId="{276F77CC-7CF3-46C7-8EAE-52478FFC6F15}" type="sibTrans" cxnId="{533EB1CC-1956-4AF0-97C4-93F7F8552D8B}">
      <dgm:prSet/>
      <dgm:spPr/>
      <dgm:t>
        <a:bodyPr/>
        <a:lstStyle/>
        <a:p>
          <a:endParaRPr lang="en-US"/>
        </a:p>
      </dgm:t>
    </dgm:pt>
    <dgm:pt modelId="{C09E6FA6-BF83-4BD7-BFD9-AF7EFA9B0166}">
      <dgm:prSet/>
      <dgm:spPr/>
      <dgm:t>
        <a:bodyPr/>
        <a:lstStyle/>
        <a:p>
          <a:r>
            <a:rPr lang="en-US" dirty="0"/>
            <a:t>Institute Health Technology Assessment (HTA) system and processes</a:t>
          </a:r>
        </a:p>
      </dgm:t>
    </dgm:pt>
    <dgm:pt modelId="{E5068B58-6221-4C93-9D45-05017585A315}" type="parTrans" cxnId="{2B02AE30-788D-4768-B566-66FDA14A2DBD}">
      <dgm:prSet/>
      <dgm:spPr/>
      <dgm:t>
        <a:bodyPr/>
        <a:lstStyle/>
        <a:p>
          <a:endParaRPr lang="en-US"/>
        </a:p>
      </dgm:t>
    </dgm:pt>
    <dgm:pt modelId="{4981B478-EEEC-4F13-942C-216951302A3E}" type="sibTrans" cxnId="{2B02AE30-788D-4768-B566-66FDA14A2DBD}">
      <dgm:prSet/>
      <dgm:spPr/>
      <dgm:t>
        <a:bodyPr/>
        <a:lstStyle/>
        <a:p>
          <a:endParaRPr lang="en-US"/>
        </a:p>
      </dgm:t>
    </dgm:pt>
    <dgm:pt modelId="{C724236E-D342-4E07-A8C9-6B8D20BD7D98}">
      <dgm:prSet/>
      <dgm:spPr/>
      <dgm:t>
        <a:bodyPr/>
        <a:lstStyle/>
        <a:p>
          <a:r>
            <a:rPr lang="en-US" dirty="0"/>
            <a:t>Rationalize laboratories of communicable diseases </a:t>
          </a:r>
        </a:p>
      </dgm:t>
    </dgm:pt>
    <dgm:pt modelId="{E89B0D11-5B36-4271-951A-D805B9D57742}" type="parTrans" cxnId="{D542B234-CE7E-4399-8AAD-68A0031FC03E}">
      <dgm:prSet/>
      <dgm:spPr/>
      <dgm:t>
        <a:bodyPr/>
        <a:lstStyle/>
        <a:p>
          <a:endParaRPr lang="en-US"/>
        </a:p>
      </dgm:t>
    </dgm:pt>
    <dgm:pt modelId="{62E0E711-E8C9-42F1-8AB2-C8B297891703}" type="sibTrans" cxnId="{D542B234-CE7E-4399-8AAD-68A0031FC03E}">
      <dgm:prSet/>
      <dgm:spPr/>
      <dgm:t>
        <a:bodyPr/>
        <a:lstStyle/>
        <a:p>
          <a:endParaRPr lang="en-US"/>
        </a:p>
      </dgm:t>
    </dgm:pt>
    <dgm:pt modelId="{B6C0B41A-AB7E-4CF0-815C-8FDB8A7CA1E3}">
      <dgm:prSet/>
      <dgm:spPr/>
      <dgm:t>
        <a:bodyPr/>
        <a:lstStyle/>
        <a:p>
          <a:r>
            <a:rPr lang="en-US" dirty="0"/>
            <a:t>Expanding and institutionalizing e-health solutions</a:t>
          </a:r>
        </a:p>
      </dgm:t>
    </dgm:pt>
    <dgm:pt modelId="{CF8DF040-95B2-4B48-9826-F9042E63E088}" type="parTrans" cxnId="{2201C03A-447A-47C4-BC8E-B5D50C511BCD}">
      <dgm:prSet/>
      <dgm:spPr/>
      <dgm:t>
        <a:bodyPr/>
        <a:lstStyle/>
        <a:p>
          <a:endParaRPr lang="en-US"/>
        </a:p>
      </dgm:t>
    </dgm:pt>
    <dgm:pt modelId="{D0DAC4C6-CA26-4237-BCF1-E602DF8CCB0C}" type="sibTrans" cxnId="{2201C03A-447A-47C4-BC8E-B5D50C511BCD}">
      <dgm:prSet/>
      <dgm:spPr/>
      <dgm:t>
        <a:bodyPr/>
        <a:lstStyle/>
        <a:p>
          <a:endParaRPr lang="en-US"/>
        </a:p>
      </dgm:t>
    </dgm:pt>
    <dgm:pt modelId="{5418E595-22C7-4922-BC65-6D76131F3F2B}">
      <dgm:prSet phldrT="[Text]"/>
      <dgm:spPr/>
      <dgm:t>
        <a:bodyPr/>
        <a:lstStyle/>
        <a:p>
          <a:r>
            <a:rPr lang="en-US" dirty="0"/>
            <a:t>Develop and implement evidence-based long-term health financing strategy</a:t>
          </a:r>
        </a:p>
      </dgm:t>
    </dgm:pt>
    <dgm:pt modelId="{06098DEC-783E-40FA-8BAB-36A3EE0D0EE9}" type="sibTrans" cxnId="{44A90DBA-18B6-44AD-892B-3DC60E37CB44}">
      <dgm:prSet/>
      <dgm:spPr/>
      <dgm:t>
        <a:bodyPr/>
        <a:lstStyle/>
        <a:p>
          <a:endParaRPr lang="en-US"/>
        </a:p>
      </dgm:t>
    </dgm:pt>
    <dgm:pt modelId="{00133220-903B-4ABD-B7B3-1C065650B45B}" type="parTrans" cxnId="{44A90DBA-18B6-44AD-892B-3DC60E37CB44}">
      <dgm:prSet/>
      <dgm:spPr/>
      <dgm:t>
        <a:bodyPr/>
        <a:lstStyle/>
        <a:p>
          <a:endParaRPr lang="en-US"/>
        </a:p>
      </dgm:t>
    </dgm:pt>
    <dgm:pt modelId="{CCC95973-85F4-4BFC-B57D-1DD0F0D00373}">
      <dgm:prSet phldrT="[Text]"/>
      <dgm:spPr/>
      <dgm:t>
        <a:bodyPr/>
        <a:lstStyle/>
        <a:p>
          <a:r>
            <a:rPr lang="en-US" dirty="0"/>
            <a:t>Implement holistic payment system reform </a:t>
          </a:r>
        </a:p>
      </dgm:t>
    </dgm:pt>
    <dgm:pt modelId="{61BF4C47-D472-4B40-86B7-F6C0062C9C3D}" type="sibTrans" cxnId="{B35B6721-5190-4A32-A319-6A341D81F969}">
      <dgm:prSet/>
      <dgm:spPr/>
      <dgm:t>
        <a:bodyPr/>
        <a:lstStyle/>
        <a:p>
          <a:endParaRPr lang="en-US"/>
        </a:p>
      </dgm:t>
    </dgm:pt>
    <dgm:pt modelId="{747C81BD-3EA6-4CDE-AA54-3DED93121739}" type="parTrans" cxnId="{B35B6721-5190-4A32-A319-6A341D81F969}">
      <dgm:prSet/>
      <dgm:spPr/>
      <dgm:t>
        <a:bodyPr/>
        <a:lstStyle/>
        <a:p>
          <a:endParaRPr lang="en-US"/>
        </a:p>
      </dgm:t>
    </dgm:pt>
    <dgm:pt modelId="{A30053A1-61F6-4240-B1A7-9CBD7D3A8B3E}">
      <dgm:prSet phldrT="[Text]"/>
      <dgm:spPr/>
      <dgm:t>
        <a:bodyPr/>
        <a:lstStyle/>
        <a:p>
          <a:r>
            <a:rPr lang="en-US" dirty="0"/>
            <a:t>Strengthen strategic purchasing capacity of the SSA</a:t>
          </a:r>
        </a:p>
      </dgm:t>
    </dgm:pt>
    <dgm:pt modelId="{E13B44D5-7B30-4293-BFF4-4723D1EC860D}" type="sibTrans" cxnId="{ABA846C0-A6D6-4117-B444-90F03EB0F654}">
      <dgm:prSet/>
      <dgm:spPr/>
      <dgm:t>
        <a:bodyPr/>
        <a:lstStyle/>
        <a:p>
          <a:endParaRPr lang="en-US"/>
        </a:p>
      </dgm:t>
    </dgm:pt>
    <dgm:pt modelId="{35AB85F1-92DB-4392-B36D-9CDC07D41A18}" type="parTrans" cxnId="{ABA846C0-A6D6-4117-B444-90F03EB0F654}">
      <dgm:prSet/>
      <dgm:spPr/>
      <dgm:t>
        <a:bodyPr/>
        <a:lstStyle/>
        <a:p>
          <a:endParaRPr lang="en-US"/>
        </a:p>
      </dgm:t>
    </dgm:pt>
    <dgm:pt modelId="{D153ECA2-DBB4-43BA-A8D7-294631D38437}">
      <dgm:prSet/>
      <dgm:spPr/>
      <dgm:t>
        <a:bodyPr/>
        <a:lstStyle/>
        <a:p>
          <a:r>
            <a:rPr lang="en-US" dirty="0"/>
            <a:t>Improve medical education</a:t>
          </a:r>
        </a:p>
      </dgm:t>
    </dgm:pt>
    <dgm:pt modelId="{0402EBFE-9805-4D7B-BEFB-2B9D6D767846}" type="parTrans" cxnId="{3AB7AD24-3DB6-41EC-8EB0-1034DFFF418A}">
      <dgm:prSet/>
      <dgm:spPr/>
    </dgm:pt>
    <dgm:pt modelId="{13EE2BBE-D6E5-469C-B586-0A936B2F0126}" type="sibTrans" cxnId="{3AB7AD24-3DB6-41EC-8EB0-1034DFFF418A}">
      <dgm:prSet/>
      <dgm:spPr/>
    </dgm:pt>
    <dgm:pt modelId="{43DC8D2D-3BE7-44AF-89CB-0D52FED5B1E5}" type="pres">
      <dgm:prSet presAssocID="{E3B3AE27-F614-48F7-A298-B15ED1C242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18A324-2836-4DAC-BB29-45C996B40E26}" type="pres">
      <dgm:prSet presAssocID="{7AA1E7D7-46D5-45F5-842A-0D09A89F801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107D4-EC9B-44B9-9759-8D424629DA6C}" type="pres">
      <dgm:prSet presAssocID="{7AA1E7D7-46D5-45F5-842A-0D09A89F8014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D73162-F385-4251-9A42-66EC7106C042}" type="pres">
      <dgm:prSet presAssocID="{5494B2D6-FC6C-433C-9504-867841976F7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CA861F-3150-41F6-A7E2-689D06DB86B1}" type="pres">
      <dgm:prSet presAssocID="{5494B2D6-FC6C-433C-9504-867841976F7B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1AFB3C-FBF5-4DCD-BB24-8BBBA2C76DED}" type="pres">
      <dgm:prSet presAssocID="{F772F433-AFBB-49FC-A9C9-99CF01C64A3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6A8BA3-DAAC-4A1C-9B39-4A841349AAF5}" type="pres">
      <dgm:prSet presAssocID="{F772F433-AFBB-49FC-A9C9-99CF01C64A36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2F27E-7395-4439-91F2-BDC6173AE76D}" type="pres">
      <dgm:prSet presAssocID="{8E95DA01-0923-48BD-9ACF-AD40B7BA1A3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B7AD24-3DB6-41EC-8EB0-1034DFFF418A}" srcId="{5494B2D6-FC6C-433C-9504-867841976F7B}" destId="{D153ECA2-DBB4-43BA-A8D7-294631D38437}" srcOrd="2" destOrd="0" parTransId="{0402EBFE-9805-4D7B-BEFB-2B9D6D767846}" sibTransId="{13EE2BBE-D6E5-469C-B586-0A936B2F0126}"/>
    <dgm:cxn modelId="{ABA846C0-A6D6-4117-B444-90F03EB0F654}" srcId="{7AA1E7D7-46D5-45F5-842A-0D09A89F8014}" destId="{A30053A1-61F6-4240-B1A7-9CBD7D3A8B3E}" srcOrd="2" destOrd="0" parTransId="{35AB85F1-92DB-4392-B36D-9CDC07D41A18}" sibTransId="{E13B44D5-7B30-4293-BFF4-4723D1EC860D}"/>
    <dgm:cxn modelId="{437E5F60-6789-4994-A041-41038B5835DF}" srcId="{5494B2D6-FC6C-433C-9504-867841976F7B}" destId="{56E20C3C-430B-4F59-8CFA-8DFCEE9DB541}" srcOrd="1" destOrd="0" parTransId="{A91F8DEF-922E-4510-900B-3C20E058BD14}" sibTransId="{2766FB84-AA9E-4539-9BA1-AA65B504C9C7}"/>
    <dgm:cxn modelId="{F5873A79-7B1E-4C41-96AF-DDF139484BDE}" type="presOf" srcId="{5418E595-22C7-4922-BC65-6D76131F3F2B}" destId="{32F107D4-EC9B-44B9-9759-8D424629DA6C}" srcOrd="0" destOrd="0" presId="urn:microsoft.com/office/officeart/2005/8/layout/vList2"/>
    <dgm:cxn modelId="{B35B6721-5190-4A32-A319-6A341D81F969}" srcId="{7AA1E7D7-46D5-45F5-842A-0D09A89F8014}" destId="{CCC95973-85F4-4BFC-B57D-1DD0F0D00373}" srcOrd="1" destOrd="0" parTransId="{747C81BD-3EA6-4CDE-AA54-3DED93121739}" sibTransId="{61BF4C47-D472-4B40-86B7-F6C0062C9C3D}"/>
    <dgm:cxn modelId="{8867D476-BF74-4196-99DD-706CEB7C93D0}" srcId="{E3B3AE27-F614-48F7-A298-B15ED1C24264}" destId="{7AA1E7D7-46D5-45F5-842A-0D09A89F8014}" srcOrd="0" destOrd="0" parTransId="{2C1E3E3E-642A-4561-8C41-A6D0601035E8}" sibTransId="{A8AE1359-8449-47E7-8F1B-82B54322DBC1}"/>
    <dgm:cxn modelId="{2201C03A-447A-47C4-BC8E-B5D50C511BCD}" srcId="{F772F433-AFBB-49FC-A9C9-99CF01C64A36}" destId="{B6C0B41A-AB7E-4CF0-815C-8FDB8A7CA1E3}" srcOrd="3" destOrd="0" parTransId="{CF8DF040-95B2-4B48-9826-F9042E63E088}" sibTransId="{D0DAC4C6-CA26-4237-BCF1-E602DF8CCB0C}"/>
    <dgm:cxn modelId="{6D909B62-6BE7-40D8-A688-503FAFC662D0}" type="presOf" srcId="{D153ECA2-DBB4-43BA-A8D7-294631D38437}" destId="{17CA861F-3150-41F6-A7E2-689D06DB86B1}" srcOrd="0" destOrd="2" presId="urn:microsoft.com/office/officeart/2005/8/layout/vList2"/>
    <dgm:cxn modelId="{2B02AE30-788D-4768-B566-66FDA14A2DBD}" srcId="{F772F433-AFBB-49FC-A9C9-99CF01C64A36}" destId="{C09E6FA6-BF83-4BD7-BFD9-AF7EFA9B0166}" srcOrd="1" destOrd="0" parTransId="{E5068B58-6221-4C93-9D45-05017585A315}" sibTransId="{4981B478-EEEC-4F13-942C-216951302A3E}"/>
    <dgm:cxn modelId="{FD1F7D5F-97FA-4F03-9310-F0AA3C24E4D1}" type="presOf" srcId="{CCC95973-85F4-4BFC-B57D-1DD0F0D00373}" destId="{32F107D4-EC9B-44B9-9759-8D424629DA6C}" srcOrd="0" destOrd="1" presId="urn:microsoft.com/office/officeart/2005/8/layout/vList2"/>
    <dgm:cxn modelId="{7B57C2D9-6544-4942-9D57-4F5CE1D2BACA}" type="presOf" srcId="{5494B2D6-FC6C-433C-9504-867841976F7B}" destId="{76D73162-F385-4251-9A42-66EC7106C042}" srcOrd="0" destOrd="0" presId="urn:microsoft.com/office/officeart/2005/8/layout/vList2"/>
    <dgm:cxn modelId="{330C4F64-8AEC-4119-8BC6-441008A8F32E}" type="presOf" srcId="{F772F433-AFBB-49FC-A9C9-99CF01C64A36}" destId="{FA1AFB3C-FBF5-4DCD-BB24-8BBBA2C76DED}" srcOrd="0" destOrd="0" presId="urn:microsoft.com/office/officeart/2005/8/layout/vList2"/>
    <dgm:cxn modelId="{A571928D-C9FE-4A2B-9C2A-E2BE44AAD46E}" type="presOf" srcId="{B6C0B41A-AB7E-4CF0-815C-8FDB8A7CA1E3}" destId="{356A8BA3-DAAC-4A1C-9B39-4A841349AAF5}" srcOrd="0" destOrd="3" presId="urn:microsoft.com/office/officeart/2005/8/layout/vList2"/>
    <dgm:cxn modelId="{555EE583-2A9C-4553-AD46-D9B5025CBE91}" type="presOf" srcId="{4495D803-976F-407C-979C-8D9CB1D7114E}" destId="{356A8BA3-DAAC-4A1C-9B39-4A841349AAF5}" srcOrd="0" destOrd="0" presId="urn:microsoft.com/office/officeart/2005/8/layout/vList2"/>
    <dgm:cxn modelId="{622F87EC-B767-4BCB-A257-62913B85FE71}" type="presOf" srcId="{C09E6FA6-BF83-4BD7-BFD9-AF7EFA9B0166}" destId="{356A8BA3-DAAC-4A1C-9B39-4A841349AAF5}" srcOrd="0" destOrd="1" presId="urn:microsoft.com/office/officeart/2005/8/layout/vList2"/>
    <dgm:cxn modelId="{D542B234-CE7E-4399-8AAD-68A0031FC03E}" srcId="{F772F433-AFBB-49FC-A9C9-99CF01C64A36}" destId="{C724236E-D342-4E07-A8C9-6B8D20BD7D98}" srcOrd="2" destOrd="0" parTransId="{E89B0D11-5B36-4271-951A-D805B9D57742}" sibTransId="{62E0E711-E8C9-42F1-8AB2-C8B297891703}"/>
    <dgm:cxn modelId="{3825E7B6-DE6D-4812-BC2A-AFA8756CB7E0}" srcId="{5494B2D6-FC6C-433C-9504-867841976F7B}" destId="{286DDB54-1AB8-41D3-95A7-E90976788AD9}" srcOrd="0" destOrd="0" parTransId="{085E2E7A-B08A-4C88-93BD-1AEECB71521E}" sibTransId="{38463F7B-643E-4424-B415-52ECC3CE4372}"/>
    <dgm:cxn modelId="{EDD0BA29-C9DC-457A-80AC-C3E92B7A2802}" type="presOf" srcId="{E3B3AE27-F614-48F7-A298-B15ED1C24264}" destId="{43DC8D2D-3BE7-44AF-89CB-0D52FED5B1E5}" srcOrd="0" destOrd="0" presId="urn:microsoft.com/office/officeart/2005/8/layout/vList2"/>
    <dgm:cxn modelId="{1CC758BE-76F7-4055-8802-1D18F2A21B4B}" type="presOf" srcId="{C724236E-D342-4E07-A8C9-6B8D20BD7D98}" destId="{356A8BA3-DAAC-4A1C-9B39-4A841349AAF5}" srcOrd="0" destOrd="2" presId="urn:microsoft.com/office/officeart/2005/8/layout/vList2"/>
    <dgm:cxn modelId="{5504DCE6-18C1-4628-83E0-B8F90AAD3430}" type="presOf" srcId="{8E95DA01-0923-48BD-9ACF-AD40B7BA1A32}" destId="{34E2F27E-7395-4439-91F2-BDC6173AE76D}" srcOrd="0" destOrd="0" presId="urn:microsoft.com/office/officeart/2005/8/layout/vList2"/>
    <dgm:cxn modelId="{A57229CB-100B-43B1-98B2-6BE27CB00409}" type="presOf" srcId="{7AA1E7D7-46D5-45F5-842A-0D09A89F8014}" destId="{F818A324-2836-4DAC-BB29-45C996B40E26}" srcOrd="0" destOrd="0" presId="urn:microsoft.com/office/officeart/2005/8/layout/vList2"/>
    <dgm:cxn modelId="{7EA2D37F-2922-4066-92E7-2956D1015B5B}" type="presOf" srcId="{A30053A1-61F6-4240-B1A7-9CBD7D3A8B3E}" destId="{32F107D4-EC9B-44B9-9759-8D424629DA6C}" srcOrd="0" destOrd="2" presId="urn:microsoft.com/office/officeart/2005/8/layout/vList2"/>
    <dgm:cxn modelId="{44A90DBA-18B6-44AD-892B-3DC60E37CB44}" srcId="{7AA1E7D7-46D5-45F5-842A-0D09A89F8014}" destId="{5418E595-22C7-4922-BC65-6D76131F3F2B}" srcOrd="0" destOrd="0" parTransId="{00133220-903B-4ABD-B7B3-1C065650B45B}" sibTransId="{06098DEC-783E-40FA-8BAB-36A3EE0D0EE9}"/>
    <dgm:cxn modelId="{A3477B0B-A7F6-4F11-9C99-C239A91262C7}" type="presOf" srcId="{286DDB54-1AB8-41D3-95A7-E90976788AD9}" destId="{17CA861F-3150-41F6-A7E2-689D06DB86B1}" srcOrd="0" destOrd="0" presId="urn:microsoft.com/office/officeart/2005/8/layout/vList2"/>
    <dgm:cxn modelId="{A964F235-9169-4F88-BFB6-6F2430A81EF4}" srcId="{E3B3AE27-F614-48F7-A298-B15ED1C24264}" destId="{F772F433-AFBB-49FC-A9C9-99CF01C64A36}" srcOrd="2" destOrd="0" parTransId="{BD8A649C-45E4-4AF8-B98A-C2D76821860A}" sibTransId="{2ACB1121-C774-42FC-B61D-A3F7AC0EC9AF}"/>
    <dgm:cxn modelId="{533EB1CC-1956-4AF0-97C4-93F7F8552D8B}" srcId="{F772F433-AFBB-49FC-A9C9-99CF01C64A36}" destId="{4495D803-976F-407C-979C-8D9CB1D7114E}" srcOrd="0" destOrd="0" parTransId="{5CB0654A-B49C-4563-9827-7870EE550491}" sibTransId="{276F77CC-7CF3-46C7-8EAE-52478FFC6F15}"/>
    <dgm:cxn modelId="{8FE4E34D-BE78-4DEB-A8C0-4ABC6D493FF4}" type="presOf" srcId="{56E20C3C-430B-4F59-8CFA-8DFCEE9DB541}" destId="{17CA861F-3150-41F6-A7E2-689D06DB86B1}" srcOrd="0" destOrd="1" presId="urn:microsoft.com/office/officeart/2005/8/layout/vList2"/>
    <dgm:cxn modelId="{F1D3E779-A63D-4421-95B4-502B1D9F8003}" srcId="{E3B3AE27-F614-48F7-A298-B15ED1C24264}" destId="{5494B2D6-FC6C-433C-9504-867841976F7B}" srcOrd="1" destOrd="0" parTransId="{D987D83F-4457-484B-A739-3611120B3667}" sibTransId="{7509D925-5A91-4AF3-8D36-0682E93B0B3B}"/>
    <dgm:cxn modelId="{7FEB0F93-D3F5-4003-8368-C3F10FF30FB1}" srcId="{E3B3AE27-F614-48F7-A298-B15ED1C24264}" destId="{8E95DA01-0923-48BD-9ACF-AD40B7BA1A32}" srcOrd="3" destOrd="0" parTransId="{371141D4-6464-471B-AD57-FFF68A0173CF}" sibTransId="{2A2545AE-6876-4D28-BF0C-9C7E1FC220C8}"/>
    <dgm:cxn modelId="{29E1B7BC-7EE8-4A43-A68F-A15AEC423667}" type="presParOf" srcId="{43DC8D2D-3BE7-44AF-89CB-0D52FED5B1E5}" destId="{F818A324-2836-4DAC-BB29-45C996B40E26}" srcOrd="0" destOrd="0" presId="urn:microsoft.com/office/officeart/2005/8/layout/vList2"/>
    <dgm:cxn modelId="{3C90EEE8-A545-4004-B848-2F9B98531377}" type="presParOf" srcId="{43DC8D2D-3BE7-44AF-89CB-0D52FED5B1E5}" destId="{32F107D4-EC9B-44B9-9759-8D424629DA6C}" srcOrd="1" destOrd="0" presId="urn:microsoft.com/office/officeart/2005/8/layout/vList2"/>
    <dgm:cxn modelId="{265442E7-C653-4BC3-B857-1E4620279748}" type="presParOf" srcId="{43DC8D2D-3BE7-44AF-89CB-0D52FED5B1E5}" destId="{76D73162-F385-4251-9A42-66EC7106C042}" srcOrd="2" destOrd="0" presId="urn:microsoft.com/office/officeart/2005/8/layout/vList2"/>
    <dgm:cxn modelId="{2F950301-2CD1-4848-9D5C-59F8A821B51B}" type="presParOf" srcId="{43DC8D2D-3BE7-44AF-89CB-0D52FED5B1E5}" destId="{17CA861F-3150-41F6-A7E2-689D06DB86B1}" srcOrd="3" destOrd="0" presId="urn:microsoft.com/office/officeart/2005/8/layout/vList2"/>
    <dgm:cxn modelId="{26C375EF-2555-4CF4-B117-10810B6AEBB1}" type="presParOf" srcId="{43DC8D2D-3BE7-44AF-89CB-0D52FED5B1E5}" destId="{FA1AFB3C-FBF5-4DCD-BB24-8BBBA2C76DED}" srcOrd="4" destOrd="0" presId="urn:microsoft.com/office/officeart/2005/8/layout/vList2"/>
    <dgm:cxn modelId="{1451AFB3-F065-471D-B52B-1722A27FED47}" type="presParOf" srcId="{43DC8D2D-3BE7-44AF-89CB-0D52FED5B1E5}" destId="{356A8BA3-DAAC-4A1C-9B39-4A841349AAF5}" srcOrd="5" destOrd="0" presId="urn:microsoft.com/office/officeart/2005/8/layout/vList2"/>
    <dgm:cxn modelId="{A54AFB95-CD65-4285-8F22-C22CE51FB839}" type="presParOf" srcId="{43DC8D2D-3BE7-44AF-89CB-0D52FED5B1E5}" destId="{34E2F27E-7395-4439-91F2-BDC6173AE76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2FA9BA-4882-442B-8858-7FC5EE69033B}" type="doc">
      <dgm:prSet loTypeId="urn:microsoft.com/office/officeart/2005/8/layout/process3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B318CB3-FE08-48EF-BF89-F7845DEB4E97}">
      <dgm:prSet phldrT="[Text]" custT="1"/>
      <dgm:spPr/>
      <dgm:t>
        <a:bodyPr/>
        <a:lstStyle/>
        <a:p>
          <a:r>
            <a:rPr lang="en-US" sz="1600" dirty="0">
              <a:latin typeface="Calibri Light" panose="020F0302020204030204" pitchFamily="34" charset="0"/>
              <a:cs typeface="Calibri Light" panose="020F0302020204030204" pitchFamily="34" charset="0"/>
            </a:rPr>
            <a:t>Inputs</a:t>
          </a:r>
        </a:p>
      </dgm:t>
    </dgm:pt>
    <dgm:pt modelId="{A3C37390-BC92-4D52-8B28-F5275A9DD28C}" type="parTrans" cxnId="{70C908B5-E509-474B-BE21-4B3D36726D36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DD972919-2453-4CEF-935F-13E6DFFBE432}" type="sibTrans" cxnId="{70C908B5-E509-474B-BE21-4B3D36726D36}">
      <dgm:prSet custT="1"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BBB5BB46-1F70-4A11-92BF-005AD33D0836}">
      <dgm:prSet phldrT="[Text]" custT="1"/>
      <dgm:spPr/>
      <dgm:t>
        <a:bodyPr/>
        <a:lstStyle/>
        <a:p>
          <a:r>
            <a:rPr lang="en-US" sz="1100" dirty="0">
              <a:latin typeface="Calibri Light" panose="020F0302020204030204" pitchFamily="34" charset="0"/>
              <a:cs typeface="Calibri Light" panose="020F0302020204030204" pitchFamily="34" charset="0"/>
            </a:rPr>
            <a:t>Resources required</a:t>
          </a:r>
        </a:p>
      </dgm:t>
    </dgm:pt>
    <dgm:pt modelId="{65CE9277-1F10-4720-B49F-EE3F3B4EC228}" type="parTrans" cxnId="{42D43C49-122E-431D-8736-415B46B3831F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DB036D81-A8A6-417F-B104-0084ACF7A2A6}" type="sibTrans" cxnId="{42D43C49-122E-431D-8736-415B46B3831F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D2BD1734-7BCD-48CA-9BC8-EA4F33232487}">
      <dgm:prSet phldrT="[Text]" custT="1"/>
      <dgm:spPr/>
      <dgm:t>
        <a:bodyPr/>
        <a:lstStyle/>
        <a:p>
          <a:r>
            <a:rPr lang="en-US" sz="1600" dirty="0">
              <a:latin typeface="Calibri Light" panose="020F0302020204030204" pitchFamily="34" charset="0"/>
              <a:cs typeface="Calibri Light" panose="020F0302020204030204" pitchFamily="34" charset="0"/>
            </a:rPr>
            <a:t>Activities</a:t>
          </a:r>
        </a:p>
      </dgm:t>
    </dgm:pt>
    <dgm:pt modelId="{6C143CC8-8A80-4EB4-A376-8895BF36B674}" type="parTrans" cxnId="{DE6AB588-0549-493E-B0C8-4E2F9B319445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68A10044-C934-4034-A0BF-F6113B18480A}" type="sibTrans" cxnId="{DE6AB588-0549-493E-B0C8-4E2F9B319445}">
      <dgm:prSet custT="1"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57C11F1D-CE0A-4C57-BA50-6ED048A2B8A7}">
      <dgm:prSet phldrT="[Text]" custT="1"/>
      <dgm:spPr/>
      <dgm:t>
        <a:bodyPr/>
        <a:lstStyle/>
        <a:p>
          <a:r>
            <a:rPr lang="en-US" sz="1100" dirty="0">
              <a:latin typeface="Calibri Light" panose="020F0302020204030204" pitchFamily="34" charset="0"/>
              <a:cs typeface="Calibri Light" panose="020F0302020204030204" pitchFamily="34" charset="0"/>
            </a:rPr>
            <a:t>Tasks undertaken to produce outputs</a:t>
          </a:r>
        </a:p>
      </dgm:t>
    </dgm:pt>
    <dgm:pt modelId="{AD9D88C8-7D50-4C0A-9FBE-99286F3F8F9A}" type="parTrans" cxnId="{3DD99BEA-18D6-4E0A-845D-79F9A418785A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CC3FA8F8-29A7-4830-BC8B-B2CE04E38449}" type="sibTrans" cxnId="{3DD99BEA-18D6-4E0A-845D-79F9A418785A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5672A0C-F236-4DBD-8BF3-44928F357FF7}">
      <dgm:prSet phldrT="[Text]" custT="1"/>
      <dgm:spPr/>
      <dgm:t>
        <a:bodyPr/>
        <a:lstStyle/>
        <a:p>
          <a:r>
            <a:rPr lang="en-US" sz="1600" dirty="0">
              <a:latin typeface="Calibri Light" panose="020F0302020204030204" pitchFamily="34" charset="0"/>
              <a:cs typeface="Calibri Light" panose="020F0302020204030204" pitchFamily="34" charset="0"/>
            </a:rPr>
            <a:t>Outputs</a:t>
          </a:r>
        </a:p>
      </dgm:t>
    </dgm:pt>
    <dgm:pt modelId="{D78A221C-A73E-42DE-9317-2E98BFA347DC}" type="parTrans" cxnId="{6ABE0243-3EB2-4312-8C82-0CF6AD52924E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624B3F2D-4E80-4513-A8CC-817790732445}" type="sibTrans" cxnId="{6ABE0243-3EB2-4312-8C82-0CF6AD52924E}">
      <dgm:prSet custT="1"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E6AF312C-A753-40F3-8574-733102F56FB9}">
      <dgm:prSet phldrT="[Text]" custT="1"/>
      <dgm:spPr/>
      <dgm:t>
        <a:bodyPr/>
        <a:lstStyle/>
        <a:p>
          <a:r>
            <a:rPr lang="en-US" sz="1100" dirty="0">
              <a:latin typeface="Calibri Light" panose="020F0302020204030204" pitchFamily="34" charset="0"/>
              <a:cs typeface="Calibri Light" panose="020F0302020204030204" pitchFamily="34" charset="0"/>
            </a:rPr>
            <a:t>Products and services delivered </a:t>
          </a:r>
        </a:p>
      </dgm:t>
    </dgm:pt>
    <dgm:pt modelId="{9E6C79D7-62C5-4848-A7FA-6334472872F0}" type="parTrans" cxnId="{314749AC-4425-4D0C-B447-62256A808313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B3B86BD-726A-4F73-A80B-6A6CB423C3DE}" type="sibTrans" cxnId="{314749AC-4425-4D0C-B447-62256A808313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8EA6CAE0-3FDB-453C-8DEA-EB1C1BA15F0A}">
      <dgm:prSet custT="1"/>
      <dgm:spPr/>
      <dgm:t>
        <a:bodyPr/>
        <a:lstStyle/>
        <a:p>
          <a:r>
            <a:rPr lang="en-US" sz="1600" dirty="0">
              <a:latin typeface="Calibri Light" panose="020F0302020204030204" pitchFamily="34" charset="0"/>
              <a:cs typeface="Calibri Light" panose="020F0302020204030204" pitchFamily="34" charset="0"/>
            </a:rPr>
            <a:t>Outcomes</a:t>
          </a:r>
        </a:p>
      </dgm:t>
    </dgm:pt>
    <dgm:pt modelId="{53711EA3-FC26-47E5-A1C9-6E4BDA03145A}" type="parTrans" cxnId="{24D6D6D0-04D0-47A5-B020-5179DAD7F83B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48BCECEC-D807-4758-86CB-E3C998011B3C}" type="sibTrans" cxnId="{24D6D6D0-04D0-47A5-B020-5179DAD7F83B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DA3196B5-5CCE-4713-AE39-592917E3798E}">
      <dgm:prSet phldrT="[Text]" custT="1"/>
      <dgm:spPr/>
      <dgm:t>
        <a:bodyPr/>
        <a:lstStyle/>
        <a:p>
          <a:r>
            <a:rPr lang="en-US" sz="1100" dirty="0">
              <a:latin typeface="Calibri Light" panose="020F0302020204030204" pitchFamily="34" charset="0"/>
              <a:cs typeface="Calibri Light" panose="020F0302020204030204" pitchFamily="34" charset="0"/>
            </a:rPr>
            <a:t>Examples: Technical assistance, Guidelines revised, IT system built</a:t>
          </a:r>
        </a:p>
      </dgm:t>
    </dgm:pt>
    <dgm:pt modelId="{AA549E89-AF8A-4024-A2FA-95375800267A}" type="parTrans" cxnId="{FA60CAD2-58C8-4968-A8ED-A117AD0C84FD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5960990A-D497-4B24-9988-03670BEB4E82}" type="sibTrans" cxnId="{FA60CAD2-58C8-4968-A8ED-A117AD0C84FD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4F88EF97-66EB-43D7-841F-7BE2704B7188}">
      <dgm:prSet phldrT="[Text]" custT="1"/>
      <dgm:spPr/>
      <dgm:t>
        <a:bodyPr/>
        <a:lstStyle/>
        <a:p>
          <a:r>
            <a:rPr lang="en-US" sz="1100" dirty="0">
              <a:latin typeface="Calibri Light" panose="020F0302020204030204" pitchFamily="34" charset="0"/>
              <a:cs typeface="Calibri Light" panose="020F0302020204030204" pitchFamily="34" charset="0"/>
            </a:rPr>
            <a:t> E.g. Strategies developed, guidelines drafted and adopted, staff trained, infrastructure developed </a:t>
          </a:r>
        </a:p>
      </dgm:t>
    </dgm:pt>
    <dgm:pt modelId="{928581A8-1FBD-48A0-AE64-520C2F9C0F6E}" type="parTrans" cxnId="{80704AB3-5F8E-4EC5-A4A2-84F19E4AC046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B48888B7-3722-4B92-8A2A-38D7FE635DA5}" type="sibTrans" cxnId="{80704AB3-5F8E-4EC5-A4A2-84F19E4AC046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6141B7DA-8CA3-4C25-A26F-3152114E12AB}">
      <dgm:prSet custT="1"/>
      <dgm:spPr/>
      <dgm:t>
        <a:bodyPr/>
        <a:lstStyle/>
        <a:p>
          <a:r>
            <a:rPr lang="en-US" sz="1100" dirty="0">
              <a:latin typeface="Calibri Light" panose="020F0302020204030204" pitchFamily="34" charset="0"/>
              <a:cs typeface="Calibri Light" panose="020F0302020204030204" pitchFamily="34" charset="0"/>
            </a:rPr>
            <a:t>Modified behavior, conditions, or situation for a population or organization, resulting from the activities.</a:t>
          </a:r>
        </a:p>
      </dgm:t>
    </dgm:pt>
    <dgm:pt modelId="{B4847E34-0952-428F-BC0A-3023C6F43B2F}" type="parTrans" cxnId="{8543D93E-280D-4C7D-971C-3C7CB1D4B7D3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A0155E23-FB52-4318-A258-62EFDEEBA485}" type="sibTrans" cxnId="{8543D93E-280D-4C7D-971C-3C7CB1D4B7D3}">
      <dgm:prSet/>
      <dgm:spPr/>
      <dgm:t>
        <a:bodyPr/>
        <a:lstStyle/>
        <a:p>
          <a:endParaRPr lang="en-US" sz="11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977481D-B885-44AD-8A99-3FB1C598D4F3}">
      <dgm:prSet phldrT="[Text]" custT="1"/>
      <dgm:spPr/>
      <dgm:t>
        <a:bodyPr/>
        <a:lstStyle/>
        <a:p>
          <a:r>
            <a:rPr lang="en-US" sz="1100" dirty="0">
              <a:latin typeface="Calibri Light" panose="020F0302020204030204" pitchFamily="34" charset="0"/>
              <a:cs typeface="Calibri Light" panose="020F0302020204030204" pitchFamily="34" charset="0"/>
            </a:rPr>
            <a:t>Examples: Money, staff, Equipment</a:t>
          </a:r>
        </a:p>
      </dgm:t>
    </dgm:pt>
    <dgm:pt modelId="{3E12543C-CF58-4FA3-BB10-FB62E9BE93F9}" type="parTrans" cxnId="{D9B523B2-0004-4110-93F7-EED59FE1C523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BCAB3A7E-7D6F-49A2-A143-9AED9DC45200}" type="sibTrans" cxnId="{D9B523B2-0004-4110-93F7-EED59FE1C523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FC10135B-8D80-49AB-A742-D214E2353B28}">
      <dgm:prSet custT="1"/>
      <dgm:spPr/>
      <dgm:t>
        <a:bodyPr/>
        <a:lstStyle/>
        <a:p>
          <a:r>
            <a:rPr lang="en-US" sz="1100" dirty="0">
              <a:latin typeface="Calibri Light" panose="020F0302020204030204" pitchFamily="34" charset="0"/>
              <a:cs typeface="Calibri Light" panose="020F0302020204030204" pitchFamily="34" charset="0"/>
            </a:rPr>
            <a:t>E.g. Improved access to health services, improved management of diseases, healthcare costs controlled.</a:t>
          </a:r>
        </a:p>
      </dgm:t>
    </dgm:pt>
    <dgm:pt modelId="{BB38B708-9EC3-44FB-B8A4-3074943BD211}" type="parTrans" cxnId="{8ADCAF4D-0558-4C84-8CF7-955AEAF85497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735D823-712C-4137-820C-D94E9C282735}" type="sibTrans" cxnId="{8ADCAF4D-0558-4C84-8CF7-955AEAF85497}">
      <dgm:prSet/>
      <dgm:spPr/>
      <dgm:t>
        <a:bodyPr/>
        <a:lstStyle/>
        <a:p>
          <a:endParaRPr lang="en-US" sz="1600">
            <a:latin typeface="Calibri Light" panose="020F0302020204030204" pitchFamily="34" charset="0"/>
            <a:cs typeface="Calibri Light" panose="020F0302020204030204" pitchFamily="34" charset="0"/>
          </a:endParaRPr>
        </a:p>
      </dgm:t>
    </dgm:pt>
    <dgm:pt modelId="{3C7EAA41-827A-4C01-A381-E9092B26F19D}" type="pres">
      <dgm:prSet presAssocID="{162FA9BA-4882-442B-8858-7FC5EE69033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C349F5-16A0-4B32-9514-A0CD28CF15A6}" type="pres">
      <dgm:prSet presAssocID="{4B318CB3-FE08-48EF-BF89-F7845DEB4E97}" presName="composite" presStyleCnt="0"/>
      <dgm:spPr/>
    </dgm:pt>
    <dgm:pt modelId="{787789D9-94C0-4882-AE78-D4B988DB83CF}" type="pres">
      <dgm:prSet presAssocID="{4B318CB3-FE08-48EF-BF89-F7845DEB4E97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CB7FC-FACE-46E5-8655-94EB26B672C6}" type="pres">
      <dgm:prSet presAssocID="{4B318CB3-FE08-48EF-BF89-F7845DEB4E97}" presName="parSh" presStyleLbl="node1" presStyleIdx="0" presStyleCnt="4" custScaleY="99219" custLinFactNeighborX="3074" custLinFactNeighborY="-1281"/>
      <dgm:spPr/>
      <dgm:t>
        <a:bodyPr/>
        <a:lstStyle/>
        <a:p>
          <a:endParaRPr lang="en-US"/>
        </a:p>
      </dgm:t>
    </dgm:pt>
    <dgm:pt modelId="{37A46304-BD2A-49F6-8C34-6A453A0CC342}" type="pres">
      <dgm:prSet presAssocID="{4B318CB3-FE08-48EF-BF89-F7845DEB4E97}" presName="desTx" presStyleLbl="fgAcc1" presStyleIdx="0" presStyleCnt="4" custScaleX="92338" custScaleY="75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705DC3-B7FD-4E02-A0CA-4845C767A7BF}" type="pres">
      <dgm:prSet presAssocID="{DD972919-2453-4CEF-935F-13E6DFFBE432}" presName="sibTrans" presStyleLbl="sibTrans2D1" presStyleIdx="0" presStyleCnt="3"/>
      <dgm:spPr/>
      <dgm:t>
        <a:bodyPr/>
        <a:lstStyle/>
        <a:p>
          <a:endParaRPr lang="en-US"/>
        </a:p>
      </dgm:t>
    </dgm:pt>
    <dgm:pt modelId="{78DD7BB7-3C0B-43A7-9DEC-10DE5EE372DD}" type="pres">
      <dgm:prSet presAssocID="{DD972919-2453-4CEF-935F-13E6DFFBE432}" presName="connTx" presStyleLbl="sibTrans2D1" presStyleIdx="0" presStyleCnt="3"/>
      <dgm:spPr/>
      <dgm:t>
        <a:bodyPr/>
        <a:lstStyle/>
        <a:p>
          <a:endParaRPr lang="en-US"/>
        </a:p>
      </dgm:t>
    </dgm:pt>
    <dgm:pt modelId="{7A758562-BB16-4120-92D6-841EA8B6CB49}" type="pres">
      <dgm:prSet presAssocID="{D2BD1734-7BCD-48CA-9BC8-EA4F33232487}" presName="composite" presStyleCnt="0"/>
      <dgm:spPr/>
    </dgm:pt>
    <dgm:pt modelId="{26547C1C-6885-4147-AC83-05245E072185}" type="pres">
      <dgm:prSet presAssocID="{D2BD1734-7BCD-48CA-9BC8-EA4F33232487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13F3F3-E075-4AFA-9CF9-761F8FA55A6F}" type="pres">
      <dgm:prSet presAssocID="{D2BD1734-7BCD-48CA-9BC8-EA4F33232487}" presName="parSh" presStyleLbl="node1" presStyleIdx="1" presStyleCnt="4" custScaleY="99219" custLinFactNeighborX="3074" custLinFactNeighborY="-1281"/>
      <dgm:spPr/>
      <dgm:t>
        <a:bodyPr/>
        <a:lstStyle/>
        <a:p>
          <a:endParaRPr lang="en-US"/>
        </a:p>
      </dgm:t>
    </dgm:pt>
    <dgm:pt modelId="{8C1DE461-11A3-4E3C-851D-850095486C65}" type="pres">
      <dgm:prSet presAssocID="{D2BD1734-7BCD-48CA-9BC8-EA4F33232487}" presName="desTx" presStyleLbl="fgAcc1" presStyleIdx="1" presStyleCnt="4" custScaleX="92338" custScaleY="75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5F6EB1-4D65-43E6-8321-C7B922BAB92F}" type="pres">
      <dgm:prSet presAssocID="{68A10044-C934-4034-A0BF-F6113B18480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5BB1DF4-C2E5-4168-AD4C-80D2B8D80338}" type="pres">
      <dgm:prSet presAssocID="{68A10044-C934-4034-A0BF-F6113B18480A}" presName="connTx" presStyleLbl="sibTrans2D1" presStyleIdx="1" presStyleCnt="3"/>
      <dgm:spPr/>
      <dgm:t>
        <a:bodyPr/>
        <a:lstStyle/>
        <a:p>
          <a:endParaRPr lang="en-US"/>
        </a:p>
      </dgm:t>
    </dgm:pt>
    <dgm:pt modelId="{9DC4CAFC-D55A-4F27-B7F7-4A7107D209FD}" type="pres">
      <dgm:prSet presAssocID="{35672A0C-F236-4DBD-8BF3-44928F357FF7}" presName="composite" presStyleCnt="0"/>
      <dgm:spPr/>
    </dgm:pt>
    <dgm:pt modelId="{C24BFB7D-19FB-46AC-8F1B-A59E5AD40144}" type="pres">
      <dgm:prSet presAssocID="{35672A0C-F236-4DBD-8BF3-44928F357FF7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D0A7D7-D054-4100-B439-9C07A7EAD7DD}" type="pres">
      <dgm:prSet presAssocID="{35672A0C-F236-4DBD-8BF3-44928F357FF7}" presName="parSh" presStyleLbl="node1" presStyleIdx="2" presStyleCnt="4" custScaleY="99219" custLinFactNeighborX="3074" custLinFactNeighborY="-1281"/>
      <dgm:spPr/>
      <dgm:t>
        <a:bodyPr/>
        <a:lstStyle/>
        <a:p>
          <a:endParaRPr lang="en-US"/>
        </a:p>
      </dgm:t>
    </dgm:pt>
    <dgm:pt modelId="{C9D4FD18-69A7-4313-BB92-CB4A91EA9F1B}" type="pres">
      <dgm:prSet presAssocID="{35672A0C-F236-4DBD-8BF3-44928F357FF7}" presName="desTx" presStyleLbl="fgAcc1" presStyleIdx="2" presStyleCnt="4" custScaleX="92338" custScaleY="75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340925-EEEE-4D1B-9565-7E2A92FB45C0}" type="pres">
      <dgm:prSet presAssocID="{624B3F2D-4E80-4513-A8CC-817790732445}" presName="sibTrans" presStyleLbl="sibTrans2D1" presStyleIdx="2" presStyleCnt="3"/>
      <dgm:spPr/>
      <dgm:t>
        <a:bodyPr/>
        <a:lstStyle/>
        <a:p>
          <a:endParaRPr lang="en-US"/>
        </a:p>
      </dgm:t>
    </dgm:pt>
    <dgm:pt modelId="{6B817699-70D1-4A14-8F65-3476E2068180}" type="pres">
      <dgm:prSet presAssocID="{624B3F2D-4E80-4513-A8CC-817790732445}" presName="connTx" presStyleLbl="sibTrans2D1" presStyleIdx="2" presStyleCnt="3"/>
      <dgm:spPr/>
      <dgm:t>
        <a:bodyPr/>
        <a:lstStyle/>
        <a:p>
          <a:endParaRPr lang="en-US"/>
        </a:p>
      </dgm:t>
    </dgm:pt>
    <dgm:pt modelId="{5E2A7963-29D0-48DC-AAA4-A0B17D0B68AE}" type="pres">
      <dgm:prSet presAssocID="{8EA6CAE0-3FDB-453C-8DEA-EB1C1BA15F0A}" presName="composite" presStyleCnt="0"/>
      <dgm:spPr/>
    </dgm:pt>
    <dgm:pt modelId="{A86893A7-F03C-4917-A12D-F9763FB3B611}" type="pres">
      <dgm:prSet presAssocID="{8EA6CAE0-3FDB-453C-8DEA-EB1C1BA15F0A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28FB6A-37B7-4CAF-BAD1-8F2A13CC9968}" type="pres">
      <dgm:prSet presAssocID="{8EA6CAE0-3FDB-453C-8DEA-EB1C1BA15F0A}" presName="parSh" presStyleLbl="node1" presStyleIdx="3" presStyleCnt="4" custScaleY="99219"/>
      <dgm:spPr/>
      <dgm:t>
        <a:bodyPr/>
        <a:lstStyle/>
        <a:p>
          <a:endParaRPr lang="en-US"/>
        </a:p>
      </dgm:t>
    </dgm:pt>
    <dgm:pt modelId="{A369A2A2-8768-4D16-9E94-78B7AD555EA4}" type="pres">
      <dgm:prSet presAssocID="{8EA6CAE0-3FDB-453C-8DEA-EB1C1BA15F0A}" presName="desTx" presStyleLbl="fgAcc1" presStyleIdx="3" presStyleCnt="4" custScaleX="92338" custScaleY="753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25BEDE-A649-4F74-A8A9-40A9C0AC936F}" type="presOf" srcId="{68A10044-C934-4034-A0BF-F6113B18480A}" destId="{365F6EB1-4D65-43E6-8321-C7B922BAB92F}" srcOrd="0" destOrd="0" presId="urn:microsoft.com/office/officeart/2005/8/layout/process3"/>
    <dgm:cxn modelId="{1D7132A4-34E9-4E31-8B1F-A455FCB56665}" type="presOf" srcId="{4B318CB3-FE08-48EF-BF89-F7845DEB4E97}" destId="{490CB7FC-FACE-46E5-8655-94EB26B672C6}" srcOrd="1" destOrd="0" presId="urn:microsoft.com/office/officeart/2005/8/layout/process3"/>
    <dgm:cxn modelId="{8ADCAF4D-0558-4C84-8CF7-955AEAF85497}" srcId="{8EA6CAE0-3FDB-453C-8DEA-EB1C1BA15F0A}" destId="{FC10135B-8D80-49AB-A742-D214E2353B28}" srcOrd="1" destOrd="0" parTransId="{BB38B708-9EC3-44FB-B8A4-3074943BD211}" sibTransId="{3735D823-712C-4137-820C-D94E9C282735}"/>
    <dgm:cxn modelId="{DF1D0340-F1A8-4F9D-8B43-07AA73F06219}" type="presOf" srcId="{DD972919-2453-4CEF-935F-13E6DFFBE432}" destId="{78DD7BB7-3C0B-43A7-9DEC-10DE5EE372DD}" srcOrd="1" destOrd="0" presId="urn:microsoft.com/office/officeart/2005/8/layout/process3"/>
    <dgm:cxn modelId="{3DD99BEA-18D6-4E0A-845D-79F9A418785A}" srcId="{D2BD1734-7BCD-48CA-9BC8-EA4F33232487}" destId="{57C11F1D-CE0A-4C57-BA50-6ED048A2B8A7}" srcOrd="0" destOrd="0" parTransId="{AD9D88C8-7D50-4C0A-9FBE-99286F3F8F9A}" sibTransId="{CC3FA8F8-29A7-4830-BC8B-B2CE04E38449}"/>
    <dgm:cxn modelId="{42D43C49-122E-431D-8736-415B46B3831F}" srcId="{4B318CB3-FE08-48EF-BF89-F7845DEB4E97}" destId="{BBB5BB46-1F70-4A11-92BF-005AD33D0836}" srcOrd="0" destOrd="0" parTransId="{65CE9277-1F10-4720-B49F-EE3F3B4EC228}" sibTransId="{DB036D81-A8A6-417F-B104-0084ACF7A2A6}"/>
    <dgm:cxn modelId="{32B09652-FFB4-4675-B3FA-727BAC518354}" type="presOf" srcId="{8EA6CAE0-3FDB-453C-8DEA-EB1C1BA15F0A}" destId="{A86893A7-F03C-4917-A12D-F9763FB3B611}" srcOrd="0" destOrd="0" presId="urn:microsoft.com/office/officeart/2005/8/layout/process3"/>
    <dgm:cxn modelId="{A4C5D283-DC46-473D-9B23-1B0D05E638AB}" type="presOf" srcId="{D2BD1734-7BCD-48CA-9BC8-EA4F33232487}" destId="{26547C1C-6885-4147-AC83-05245E072185}" srcOrd="0" destOrd="0" presId="urn:microsoft.com/office/officeart/2005/8/layout/process3"/>
    <dgm:cxn modelId="{DE6AB588-0549-493E-B0C8-4E2F9B319445}" srcId="{162FA9BA-4882-442B-8858-7FC5EE69033B}" destId="{D2BD1734-7BCD-48CA-9BC8-EA4F33232487}" srcOrd="1" destOrd="0" parTransId="{6C143CC8-8A80-4EB4-A376-8895BF36B674}" sibTransId="{68A10044-C934-4034-A0BF-F6113B18480A}"/>
    <dgm:cxn modelId="{70C908B5-E509-474B-BE21-4B3D36726D36}" srcId="{162FA9BA-4882-442B-8858-7FC5EE69033B}" destId="{4B318CB3-FE08-48EF-BF89-F7845DEB4E97}" srcOrd="0" destOrd="0" parTransId="{A3C37390-BC92-4D52-8B28-F5275A9DD28C}" sibTransId="{DD972919-2453-4CEF-935F-13E6DFFBE432}"/>
    <dgm:cxn modelId="{D01A9170-20BC-4DA7-8616-DAD789107746}" type="presOf" srcId="{E6AF312C-A753-40F3-8574-733102F56FB9}" destId="{C9D4FD18-69A7-4313-BB92-CB4A91EA9F1B}" srcOrd="0" destOrd="0" presId="urn:microsoft.com/office/officeart/2005/8/layout/process3"/>
    <dgm:cxn modelId="{52CBC950-F1D0-4C6E-955D-36342DFE18AC}" type="presOf" srcId="{6141B7DA-8CA3-4C25-A26F-3152114E12AB}" destId="{A369A2A2-8768-4D16-9E94-78B7AD555EA4}" srcOrd="0" destOrd="0" presId="urn:microsoft.com/office/officeart/2005/8/layout/process3"/>
    <dgm:cxn modelId="{C0D5209E-FBB0-4489-AE3B-83E48F7468B1}" type="presOf" srcId="{4B318CB3-FE08-48EF-BF89-F7845DEB4E97}" destId="{787789D9-94C0-4882-AE78-D4B988DB83CF}" srcOrd="0" destOrd="0" presId="urn:microsoft.com/office/officeart/2005/8/layout/process3"/>
    <dgm:cxn modelId="{7C5812FD-A6D0-4EFE-9FE0-6AD3BB7B8DAC}" type="presOf" srcId="{FC10135B-8D80-49AB-A742-D214E2353B28}" destId="{A369A2A2-8768-4D16-9E94-78B7AD555EA4}" srcOrd="0" destOrd="1" presId="urn:microsoft.com/office/officeart/2005/8/layout/process3"/>
    <dgm:cxn modelId="{4848769A-95B2-44FF-8803-CF44810444EB}" type="presOf" srcId="{BBB5BB46-1F70-4A11-92BF-005AD33D0836}" destId="{37A46304-BD2A-49F6-8C34-6A453A0CC342}" srcOrd="0" destOrd="0" presId="urn:microsoft.com/office/officeart/2005/8/layout/process3"/>
    <dgm:cxn modelId="{F89EFD93-D2C9-40AB-80D3-A14D27FD5F28}" type="presOf" srcId="{DD972919-2453-4CEF-935F-13E6DFFBE432}" destId="{B8705DC3-B7FD-4E02-A0CA-4845C767A7BF}" srcOrd="0" destOrd="0" presId="urn:microsoft.com/office/officeart/2005/8/layout/process3"/>
    <dgm:cxn modelId="{FA60CAD2-58C8-4968-A8ED-A117AD0C84FD}" srcId="{D2BD1734-7BCD-48CA-9BC8-EA4F33232487}" destId="{DA3196B5-5CCE-4713-AE39-592917E3798E}" srcOrd="1" destOrd="0" parTransId="{AA549E89-AF8A-4024-A2FA-95375800267A}" sibTransId="{5960990A-D497-4B24-9988-03670BEB4E82}"/>
    <dgm:cxn modelId="{EF3C2A1B-451E-4B85-9D52-0192265BF9E0}" type="presOf" srcId="{68A10044-C934-4034-A0BF-F6113B18480A}" destId="{95BB1DF4-C2E5-4168-AD4C-80D2B8D80338}" srcOrd="1" destOrd="0" presId="urn:microsoft.com/office/officeart/2005/8/layout/process3"/>
    <dgm:cxn modelId="{D9B523B2-0004-4110-93F7-EED59FE1C523}" srcId="{4B318CB3-FE08-48EF-BF89-F7845DEB4E97}" destId="{3977481D-B885-44AD-8A99-3FB1C598D4F3}" srcOrd="1" destOrd="0" parTransId="{3E12543C-CF58-4FA3-BB10-FB62E9BE93F9}" sibTransId="{BCAB3A7E-7D6F-49A2-A143-9AED9DC45200}"/>
    <dgm:cxn modelId="{80704AB3-5F8E-4EC5-A4A2-84F19E4AC046}" srcId="{35672A0C-F236-4DBD-8BF3-44928F357FF7}" destId="{4F88EF97-66EB-43D7-841F-7BE2704B7188}" srcOrd="1" destOrd="0" parTransId="{928581A8-1FBD-48A0-AE64-520C2F9C0F6E}" sibTransId="{B48888B7-3722-4B92-8A2A-38D7FE635DA5}"/>
    <dgm:cxn modelId="{314749AC-4425-4D0C-B447-62256A808313}" srcId="{35672A0C-F236-4DBD-8BF3-44928F357FF7}" destId="{E6AF312C-A753-40F3-8574-733102F56FB9}" srcOrd="0" destOrd="0" parTransId="{9E6C79D7-62C5-4848-A7FA-6334472872F0}" sibTransId="{3B3B86BD-726A-4F73-A80B-6A6CB423C3DE}"/>
    <dgm:cxn modelId="{158FD524-2192-4A1E-9869-27A9127DC772}" type="presOf" srcId="{8EA6CAE0-3FDB-453C-8DEA-EB1C1BA15F0A}" destId="{9B28FB6A-37B7-4CAF-BAD1-8F2A13CC9968}" srcOrd="1" destOrd="0" presId="urn:microsoft.com/office/officeart/2005/8/layout/process3"/>
    <dgm:cxn modelId="{19B3CF1A-FBA9-4165-9A2B-FCAC2731574B}" type="presOf" srcId="{624B3F2D-4E80-4513-A8CC-817790732445}" destId="{4C340925-EEEE-4D1B-9565-7E2A92FB45C0}" srcOrd="0" destOrd="0" presId="urn:microsoft.com/office/officeart/2005/8/layout/process3"/>
    <dgm:cxn modelId="{2C18FE8C-10E6-4AB1-8EB6-77EDEFF40335}" type="presOf" srcId="{DA3196B5-5CCE-4713-AE39-592917E3798E}" destId="{8C1DE461-11A3-4E3C-851D-850095486C65}" srcOrd="0" destOrd="1" presId="urn:microsoft.com/office/officeart/2005/8/layout/process3"/>
    <dgm:cxn modelId="{6ABE0243-3EB2-4312-8C82-0CF6AD52924E}" srcId="{162FA9BA-4882-442B-8858-7FC5EE69033B}" destId="{35672A0C-F236-4DBD-8BF3-44928F357FF7}" srcOrd="2" destOrd="0" parTransId="{D78A221C-A73E-42DE-9317-2E98BFA347DC}" sibTransId="{624B3F2D-4E80-4513-A8CC-817790732445}"/>
    <dgm:cxn modelId="{8543D93E-280D-4C7D-971C-3C7CB1D4B7D3}" srcId="{8EA6CAE0-3FDB-453C-8DEA-EB1C1BA15F0A}" destId="{6141B7DA-8CA3-4C25-A26F-3152114E12AB}" srcOrd="0" destOrd="0" parTransId="{B4847E34-0952-428F-BC0A-3023C6F43B2F}" sibTransId="{A0155E23-FB52-4318-A258-62EFDEEBA485}"/>
    <dgm:cxn modelId="{BB6D051C-C046-465D-8D8A-580A0A34FB0B}" type="presOf" srcId="{3977481D-B885-44AD-8A99-3FB1C598D4F3}" destId="{37A46304-BD2A-49F6-8C34-6A453A0CC342}" srcOrd="0" destOrd="1" presId="urn:microsoft.com/office/officeart/2005/8/layout/process3"/>
    <dgm:cxn modelId="{DD418C7D-5667-4556-9EA8-FAEED1882F86}" type="presOf" srcId="{D2BD1734-7BCD-48CA-9BC8-EA4F33232487}" destId="{5A13F3F3-E075-4AFA-9CF9-761F8FA55A6F}" srcOrd="1" destOrd="0" presId="urn:microsoft.com/office/officeart/2005/8/layout/process3"/>
    <dgm:cxn modelId="{DAAAE53F-548F-4EEA-974B-D7CEC21D4B61}" type="presOf" srcId="{624B3F2D-4E80-4513-A8CC-817790732445}" destId="{6B817699-70D1-4A14-8F65-3476E2068180}" srcOrd="1" destOrd="0" presId="urn:microsoft.com/office/officeart/2005/8/layout/process3"/>
    <dgm:cxn modelId="{CBEBD8A3-1DC8-45F7-ACAE-59C0A0ADF82D}" type="presOf" srcId="{4F88EF97-66EB-43D7-841F-7BE2704B7188}" destId="{C9D4FD18-69A7-4313-BB92-CB4A91EA9F1B}" srcOrd="0" destOrd="1" presId="urn:microsoft.com/office/officeart/2005/8/layout/process3"/>
    <dgm:cxn modelId="{85BB79DB-2AE5-4F2C-B351-3C618C342918}" type="presOf" srcId="{35672A0C-F236-4DBD-8BF3-44928F357FF7}" destId="{2FD0A7D7-D054-4100-B439-9C07A7EAD7DD}" srcOrd="1" destOrd="0" presId="urn:microsoft.com/office/officeart/2005/8/layout/process3"/>
    <dgm:cxn modelId="{B043C92A-8CE0-4452-BFA7-E68F7E61B6DC}" type="presOf" srcId="{35672A0C-F236-4DBD-8BF3-44928F357FF7}" destId="{C24BFB7D-19FB-46AC-8F1B-A59E5AD40144}" srcOrd="0" destOrd="0" presId="urn:microsoft.com/office/officeart/2005/8/layout/process3"/>
    <dgm:cxn modelId="{3F680E2C-89AC-4396-9C50-627AE4831ABF}" type="presOf" srcId="{57C11F1D-CE0A-4C57-BA50-6ED048A2B8A7}" destId="{8C1DE461-11A3-4E3C-851D-850095486C65}" srcOrd="0" destOrd="0" presId="urn:microsoft.com/office/officeart/2005/8/layout/process3"/>
    <dgm:cxn modelId="{1F1CE19C-EB4A-407C-A18F-6CE825692401}" type="presOf" srcId="{162FA9BA-4882-442B-8858-7FC5EE69033B}" destId="{3C7EAA41-827A-4C01-A381-E9092B26F19D}" srcOrd="0" destOrd="0" presId="urn:microsoft.com/office/officeart/2005/8/layout/process3"/>
    <dgm:cxn modelId="{24D6D6D0-04D0-47A5-B020-5179DAD7F83B}" srcId="{162FA9BA-4882-442B-8858-7FC5EE69033B}" destId="{8EA6CAE0-3FDB-453C-8DEA-EB1C1BA15F0A}" srcOrd="3" destOrd="0" parTransId="{53711EA3-FC26-47E5-A1C9-6E4BDA03145A}" sibTransId="{48BCECEC-D807-4758-86CB-E3C998011B3C}"/>
    <dgm:cxn modelId="{2BCC0539-27EF-49F7-B89E-C5955FB472ED}" type="presParOf" srcId="{3C7EAA41-827A-4C01-A381-E9092B26F19D}" destId="{E1C349F5-16A0-4B32-9514-A0CD28CF15A6}" srcOrd="0" destOrd="0" presId="urn:microsoft.com/office/officeart/2005/8/layout/process3"/>
    <dgm:cxn modelId="{53541B97-31B4-4B24-BBAA-C011BCA631CB}" type="presParOf" srcId="{E1C349F5-16A0-4B32-9514-A0CD28CF15A6}" destId="{787789D9-94C0-4882-AE78-D4B988DB83CF}" srcOrd="0" destOrd="0" presId="urn:microsoft.com/office/officeart/2005/8/layout/process3"/>
    <dgm:cxn modelId="{CEB88708-0AA2-4F40-A730-6ACE02752611}" type="presParOf" srcId="{E1C349F5-16A0-4B32-9514-A0CD28CF15A6}" destId="{490CB7FC-FACE-46E5-8655-94EB26B672C6}" srcOrd="1" destOrd="0" presId="urn:microsoft.com/office/officeart/2005/8/layout/process3"/>
    <dgm:cxn modelId="{725800B2-1AC7-48AE-ABED-1E70A6432668}" type="presParOf" srcId="{E1C349F5-16A0-4B32-9514-A0CD28CF15A6}" destId="{37A46304-BD2A-49F6-8C34-6A453A0CC342}" srcOrd="2" destOrd="0" presId="urn:microsoft.com/office/officeart/2005/8/layout/process3"/>
    <dgm:cxn modelId="{1325F6EC-B581-406C-AE92-F3DF771ACC71}" type="presParOf" srcId="{3C7EAA41-827A-4C01-A381-E9092B26F19D}" destId="{B8705DC3-B7FD-4E02-A0CA-4845C767A7BF}" srcOrd="1" destOrd="0" presId="urn:microsoft.com/office/officeart/2005/8/layout/process3"/>
    <dgm:cxn modelId="{5E98E202-BEF0-415F-AED1-14BD06164571}" type="presParOf" srcId="{B8705DC3-B7FD-4E02-A0CA-4845C767A7BF}" destId="{78DD7BB7-3C0B-43A7-9DEC-10DE5EE372DD}" srcOrd="0" destOrd="0" presId="urn:microsoft.com/office/officeart/2005/8/layout/process3"/>
    <dgm:cxn modelId="{B8CE9870-64F5-4E96-A5EB-83DE78EE2701}" type="presParOf" srcId="{3C7EAA41-827A-4C01-A381-E9092B26F19D}" destId="{7A758562-BB16-4120-92D6-841EA8B6CB49}" srcOrd="2" destOrd="0" presId="urn:microsoft.com/office/officeart/2005/8/layout/process3"/>
    <dgm:cxn modelId="{063D0D52-FE3B-47B6-B022-EF5160BAAC99}" type="presParOf" srcId="{7A758562-BB16-4120-92D6-841EA8B6CB49}" destId="{26547C1C-6885-4147-AC83-05245E072185}" srcOrd="0" destOrd="0" presId="urn:microsoft.com/office/officeart/2005/8/layout/process3"/>
    <dgm:cxn modelId="{61A82F14-03E3-4DE4-B766-3521B2923F1C}" type="presParOf" srcId="{7A758562-BB16-4120-92D6-841EA8B6CB49}" destId="{5A13F3F3-E075-4AFA-9CF9-761F8FA55A6F}" srcOrd="1" destOrd="0" presId="urn:microsoft.com/office/officeart/2005/8/layout/process3"/>
    <dgm:cxn modelId="{69F1E51B-C8D6-4C6C-B981-5D8722235796}" type="presParOf" srcId="{7A758562-BB16-4120-92D6-841EA8B6CB49}" destId="{8C1DE461-11A3-4E3C-851D-850095486C65}" srcOrd="2" destOrd="0" presId="urn:microsoft.com/office/officeart/2005/8/layout/process3"/>
    <dgm:cxn modelId="{7A5B2C95-3A49-456C-BAC5-D8CEB54E251E}" type="presParOf" srcId="{3C7EAA41-827A-4C01-A381-E9092B26F19D}" destId="{365F6EB1-4D65-43E6-8321-C7B922BAB92F}" srcOrd="3" destOrd="0" presId="urn:microsoft.com/office/officeart/2005/8/layout/process3"/>
    <dgm:cxn modelId="{4FC24C34-C5C1-401B-BE24-546353573760}" type="presParOf" srcId="{365F6EB1-4D65-43E6-8321-C7B922BAB92F}" destId="{95BB1DF4-C2E5-4168-AD4C-80D2B8D80338}" srcOrd="0" destOrd="0" presId="urn:microsoft.com/office/officeart/2005/8/layout/process3"/>
    <dgm:cxn modelId="{A11D8792-8B9B-487D-9E04-7998CBEDE3DD}" type="presParOf" srcId="{3C7EAA41-827A-4C01-A381-E9092B26F19D}" destId="{9DC4CAFC-D55A-4F27-B7F7-4A7107D209FD}" srcOrd="4" destOrd="0" presId="urn:microsoft.com/office/officeart/2005/8/layout/process3"/>
    <dgm:cxn modelId="{575E5CC4-D803-4D86-A3E6-02B940F3F221}" type="presParOf" srcId="{9DC4CAFC-D55A-4F27-B7F7-4A7107D209FD}" destId="{C24BFB7D-19FB-46AC-8F1B-A59E5AD40144}" srcOrd="0" destOrd="0" presId="urn:microsoft.com/office/officeart/2005/8/layout/process3"/>
    <dgm:cxn modelId="{82AD79CC-74F8-4E19-9B92-148A69A559C4}" type="presParOf" srcId="{9DC4CAFC-D55A-4F27-B7F7-4A7107D209FD}" destId="{2FD0A7D7-D054-4100-B439-9C07A7EAD7DD}" srcOrd="1" destOrd="0" presId="urn:microsoft.com/office/officeart/2005/8/layout/process3"/>
    <dgm:cxn modelId="{BEDD0018-68B7-4FF1-9CBF-1079E9811343}" type="presParOf" srcId="{9DC4CAFC-D55A-4F27-B7F7-4A7107D209FD}" destId="{C9D4FD18-69A7-4313-BB92-CB4A91EA9F1B}" srcOrd="2" destOrd="0" presId="urn:microsoft.com/office/officeart/2005/8/layout/process3"/>
    <dgm:cxn modelId="{35EBBB6C-364D-4D62-BFE1-45E7E2F4AF78}" type="presParOf" srcId="{3C7EAA41-827A-4C01-A381-E9092B26F19D}" destId="{4C340925-EEEE-4D1B-9565-7E2A92FB45C0}" srcOrd="5" destOrd="0" presId="urn:microsoft.com/office/officeart/2005/8/layout/process3"/>
    <dgm:cxn modelId="{F1B64E0A-1716-41C7-8BB2-29A1EDCED0D3}" type="presParOf" srcId="{4C340925-EEEE-4D1B-9565-7E2A92FB45C0}" destId="{6B817699-70D1-4A14-8F65-3476E2068180}" srcOrd="0" destOrd="0" presId="urn:microsoft.com/office/officeart/2005/8/layout/process3"/>
    <dgm:cxn modelId="{25FC333B-C50A-44E4-92F9-849FDCD3A165}" type="presParOf" srcId="{3C7EAA41-827A-4C01-A381-E9092B26F19D}" destId="{5E2A7963-29D0-48DC-AAA4-A0B17D0B68AE}" srcOrd="6" destOrd="0" presId="urn:microsoft.com/office/officeart/2005/8/layout/process3"/>
    <dgm:cxn modelId="{646B054A-EE6E-4C55-8700-23C49D21DCBF}" type="presParOf" srcId="{5E2A7963-29D0-48DC-AAA4-A0B17D0B68AE}" destId="{A86893A7-F03C-4917-A12D-F9763FB3B611}" srcOrd="0" destOrd="0" presId="urn:microsoft.com/office/officeart/2005/8/layout/process3"/>
    <dgm:cxn modelId="{FC2090DD-1CA2-4C53-94DD-D3A9A17D30C1}" type="presParOf" srcId="{5E2A7963-29D0-48DC-AAA4-A0B17D0B68AE}" destId="{9B28FB6A-37B7-4CAF-BAD1-8F2A13CC9968}" srcOrd="1" destOrd="0" presId="urn:microsoft.com/office/officeart/2005/8/layout/process3"/>
    <dgm:cxn modelId="{EEFDE5BD-EF44-4A03-9464-491EDC3AE6B2}" type="presParOf" srcId="{5E2A7963-29D0-48DC-AAA4-A0B17D0B68AE}" destId="{A369A2A2-8768-4D16-9E94-78B7AD555EA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59074"/>
          </a:xfrm>
          <a:prstGeom prst="rect">
            <a:avLst/>
          </a:prstGeom>
        </p:spPr>
        <p:txBody>
          <a:bodyPr vert="horz" lIns="89730" tIns="44865" rIns="89730" bIns="448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59074"/>
          </a:xfrm>
          <a:prstGeom prst="rect">
            <a:avLst/>
          </a:prstGeom>
        </p:spPr>
        <p:txBody>
          <a:bodyPr vert="horz" lIns="89730" tIns="44865" rIns="89730" bIns="44865" rtlCol="0"/>
          <a:lstStyle>
            <a:lvl1pPr algn="r">
              <a:defRPr sz="1200"/>
            </a:lvl1pPr>
          </a:lstStyle>
          <a:p>
            <a:fld id="{ED65B480-8FC8-4EEA-A623-ED49E1A7F449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4927"/>
            <a:ext cx="2972421" cy="459074"/>
          </a:xfrm>
          <a:prstGeom prst="rect">
            <a:avLst/>
          </a:prstGeom>
        </p:spPr>
        <p:txBody>
          <a:bodyPr vert="horz" lIns="89730" tIns="44865" rIns="89730" bIns="448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684927"/>
            <a:ext cx="2972421" cy="459074"/>
          </a:xfrm>
          <a:prstGeom prst="rect">
            <a:avLst/>
          </a:prstGeom>
        </p:spPr>
        <p:txBody>
          <a:bodyPr vert="horz" lIns="89730" tIns="44865" rIns="89730" bIns="44865" rtlCol="0" anchor="b"/>
          <a:lstStyle>
            <a:lvl1pPr algn="r">
              <a:defRPr sz="1200"/>
            </a:lvl1pPr>
          </a:lstStyle>
          <a:p>
            <a:fld id="{4690791F-D830-4627-B72E-3D60DBD0E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53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89730" tIns="44865" rIns="89730" bIns="448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89730" tIns="44865" rIns="89730" bIns="44865" rtlCol="0"/>
          <a:lstStyle>
            <a:lvl1pPr algn="r">
              <a:defRPr sz="1200"/>
            </a:lvl1pPr>
          </a:lstStyle>
          <a:p>
            <a:fld id="{E22317CB-5F5E-4EF1-B8D7-DBD85482081F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30" tIns="44865" rIns="89730" bIns="448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400551"/>
            <a:ext cx="5486400" cy="3600450"/>
          </a:xfrm>
          <a:prstGeom prst="rect">
            <a:avLst/>
          </a:prstGeom>
        </p:spPr>
        <p:txBody>
          <a:bodyPr vert="horz" lIns="89730" tIns="44865" rIns="89730" bIns="448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89730" tIns="44865" rIns="89730" bIns="448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89730" tIns="44865" rIns="89730" bIns="44865" rtlCol="0" anchor="b"/>
          <a:lstStyle>
            <a:lvl1pPr algn="r">
              <a:defRPr sz="1200"/>
            </a:lvl1pPr>
          </a:lstStyle>
          <a:p>
            <a:fld id="{F8D39C5C-E304-4365-82D9-BAC955F24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49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11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B1A85A-EB9A-4EC2-9FAB-81371109DB14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911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59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Adapted</a:t>
            </a:r>
            <a:r>
              <a:rPr lang="en-US" baseline="0" dirty="0"/>
              <a:t> from: </a:t>
            </a:r>
            <a:r>
              <a:rPr lang="en-US" dirty="0"/>
              <a:t>World Bank Group Results Framework and M&amp;E Guidance Note, 2013. http://siteresources.worldbank.org/PROJECTS/Resources/40940-1365611011935/Guidance_Note_Results_and_M&amp;E.pdf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45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81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20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621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50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4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39C5C-E304-4365-82D9-BAC955F24A3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03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 algn="ctr">
              <a:buNone/>
              <a:defRPr sz="18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800"/>
            </a:lvl4pPr>
            <a:lvl5pPr marL="1828754" indent="0" algn="ctr">
              <a:buNone/>
              <a:defRPr sz="1800"/>
            </a:lvl5pPr>
            <a:lvl6pPr marL="2285943" indent="0" algn="ctr">
              <a:buNone/>
              <a:defRPr sz="1800"/>
            </a:lvl6pPr>
            <a:lvl7pPr marL="2743131" indent="0" algn="ctr">
              <a:buNone/>
              <a:defRPr sz="1800"/>
            </a:lvl7pPr>
            <a:lvl8pPr marL="3200320" indent="0" algn="ctr">
              <a:buNone/>
              <a:defRPr sz="1800"/>
            </a:lvl8pPr>
            <a:lvl9pPr marL="3657509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1" y="1573215"/>
            <a:ext cx="4379913" cy="2998787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97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9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  <a:prstGeom prst="rect">
            <a:avLst/>
          </a:prstGeo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613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760160" y="441064"/>
            <a:ext cx="10542493" cy="1290918"/>
          </a:xfrm>
          <a:prstGeom prst="rect">
            <a:avLst/>
          </a:prstGeom>
          <a:noFill/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516322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Title: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288093"/>
            <a:ext cx="12192000" cy="47783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5" name="Picture 2" descr="I:\_GregW\1322550 WBGIS - ITS Sub Branding\WBGIS_ITS-PPT_footer-06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104"/>
          <a:stretch>
            <a:fillRect/>
          </a:stretch>
        </p:blipFill>
        <p:spPr bwMode="auto">
          <a:xfrm>
            <a:off x="0" y="1379543"/>
            <a:ext cx="1219200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 txBox="1">
            <a:spLocks noChangeArrowheads="1"/>
          </p:cNvSpPr>
          <p:nvPr userDrawn="1"/>
        </p:nvSpPr>
        <p:spPr bwMode="auto">
          <a:xfrm>
            <a:off x="6117169" y="6453188"/>
            <a:ext cx="2015067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lIns="0" tIns="36000" rIns="0" bIns="0"/>
          <a:lstStyle>
            <a:defPPr>
              <a:defRPr lang="de-DE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bg1"/>
                </a:solidFill>
                <a:latin typeface="Minion Pro"/>
                <a:ea typeface="ＭＳ Ｐゴシック" charset="0"/>
                <a:cs typeface="Minion Pro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sz="900" dirty="0">
                <a:solidFill>
                  <a:schemeClr val="tx1"/>
                </a:solidFill>
                <a:latin typeface="Arial"/>
                <a:cs typeface="Arial"/>
              </a:rPr>
              <a:t>Strictly Confidential</a:t>
            </a:r>
            <a:r>
              <a:rPr lang="de-DE" sz="900" dirty="0">
                <a:solidFill>
                  <a:schemeClr val="tx1"/>
                </a:solidFill>
                <a:latin typeface="Arial"/>
                <a:cs typeface="Arial"/>
              </a:rPr>
              <a:t> © 2014</a:t>
            </a:r>
            <a:endParaRPr lang="en-US" sz="9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282705"/>
            <a:ext cx="12192000" cy="92075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0" y="5"/>
            <a:ext cx="12192000" cy="92075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0" y="6765930"/>
            <a:ext cx="12192000" cy="92075"/>
          </a:xfrm>
          <a:prstGeom prst="rect">
            <a:avLst/>
          </a:prstGeom>
          <a:solidFill>
            <a:schemeClr val="accent2"/>
          </a:solidFill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3" y="3859218"/>
            <a:ext cx="5839884" cy="2998787"/>
          </a:xfrm>
          <a:prstGeom prst="rect">
            <a:avLst/>
          </a:prstGeom>
          <a:blipFill dpi="0" rotWithShape="1">
            <a:blip r:embed="rId3">
              <a:alphaModFix amt="30000"/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25432" y="3980752"/>
            <a:ext cx="5845717" cy="1011238"/>
          </a:xfrm>
          <a:prstGeom prst="rect">
            <a:avLst/>
          </a:prstGeom>
        </p:spPr>
        <p:txBody>
          <a:bodyPr bIns="0"/>
          <a:lstStyle>
            <a:lvl1pPr>
              <a:defRPr sz="35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7392" y="5153083"/>
            <a:ext cx="5379453" cy="11274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2000" b="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57022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err="1"/>
              <a:t>Titlemaster</a:t>
            </a:r>
            <a:endParaRPr lang="en-US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Training on PforR Instrument</a:t>
            </a:r>
          </a:p>
          <a:p>
            <a:pPr>
              <a:defRPr/>
            </a:pP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ndes" panose="02000000000000000000" pitchFamily="50" charset="0"/>
              </a:rPr>
              <a:t/>
            </a:r>
            <a:b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ndes" panose="02000000000000000000" pitchFamily="50" charset="0"/>
              </a:rPr>
            </a:b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ndes" panose="02000000000000000000" pitchFamily="50" charset="0"/>
              </a:rPr>
              <a:t/>
            </a:r>
            <a:b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Andes" panose="02000000000000000000" pitchFamily="50" charset="0"/>
              </a:rPr>
            </a:b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 dirty="0" err="1"/>
              <a:t>Textmaster</a:t>
            </a:r>
            <a:endParaRPr lang="en-US" noProof="0" dirty="0"/>
          </a:p>
          <a:p>
            <a:pPr lvl="1"/>
            <a:r>
              <a:rPr lang="en-US" noProof="0" dirty="0"/>
              <a:t>Second Layer</a:t>
            </a:r>
          </a:p>
          <a:p>
            <a:pPr lvl="2"/>
            <a:r>
              <a:rPr lang="en-US" noProof="0" dirty="0"/>
              <a:t>Third Layer</a:t>
            </a:r>
          </a:p>
          <a:p>
            <a:pPr lvl="3"/>
            <a:r>
              <a:rPr lang="en-US" noProof="0" dirty="0"/>
              <a:t>Fourth Layer</a:t>
            </a:r>
          </a:p>
          <a:p>
            <a:pPr lvl="4"/>
            <a:r>
              <a:rPr lang="en-US" noProof="0" dirty="0"/>
              <a:t>Fifth Layer</a:t>
            </a:r>
          </a:p>
          <a:p>
            <a:pPr lvl="5"/>
            <a:r>
              <a:rPr lang="en-US" noProof="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53751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6096" y="166745"/>
            <a:ext cx="11198981" cy="1183341"/>
          </a:xfrm>
          <a:prstGeom prst="rect">
            <a:avLst/>
          </a:prstGeom>
        </p:spPr>
        <p:txBody>
          <a:bodyPr/>
          <a:lstStyle>
            <a:lvl1pPr algn="just">
              <a:defRPr sz="1800" i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8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sz="4800" b="0" cap="none" spc="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>
            <a:spLocks noChangeAspect="1" noChangeArrowheads="1"/>
          </p:cNvSpPr>
          <p:nvPr userDrawn="1"/>
        </p:nvSpPr>
        <p:spPr bwMode="auto">
          <a:xfrm>
            <a:off x="1" y="2743199"/>
            <a:ext cx="2671075" cy="1828800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52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5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0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02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2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62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5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30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E56B60ED-D8BF-460C-9D57-A35834C7EA88}" type="datetimeFigureOut">
              <a:rPr lang="en-US" smtClean="0"/>
              <a:t>01-Dec-17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E43B1730-907A-4CFD-8573-6B94BB8B4D4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7577" y="1387736"/>
            <a:ext cx="11994777" cy="10758"/>
          </a:xfrm>
          <a:prstGeom prst="line">
            <a:avLst/>
          </a:prstGeom>
          <a:ln w="12700" cmpd="thickThin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2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678" r:id="rId12"/>
    <p:sldLayoutId id="2147483710" r:id="rId13"/>
    <p:sldLayoutId id="2147483711" r:id="rId14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38" indent="-91438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69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45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45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21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377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677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22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22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461" y="4990620"/>
            <a:ext cx="7974419" cy="1472561"/>
          </a:xfrm>
        </p:spPr>
        <p:txBody>
          <a:bodyPr>
            <a:normAutofit/>
          </a:bodyPr>
          <a:lstStyle/>
          <a:p>
            <a:r>
              <a:rPr lang="en-US" sz="3200" dirty="0"/>
              <a:t>Improving quality and efficiency of the </a:t>
            </a:r>
            <a:br>
              <a:rPr lang="en-US" sz="3200" dirty="0"/>
            </a:br>
            <a:r>
              <a:rPr lang="en-US" sz="3200" dirty="0"/>
              <a:t>health system in Georgia –</a:t>
            </a:r>
            <a:br>
              <a:rPr lang="en-US" sz="3200" dirty="0"/>
            </a:br>
            <a:r>
              <a:rPr lang="en-US" sz="3200" dirty="0"/>
              <a:t>project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World Bank </a:t>
            </a:r>
            <a:r>
              <a:rPr lang="en-US" sz="2400" dirty="0" smtClean="0"/>
              <a:t>Group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1866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6" y="340240"/>
            <a:ext cx="11606151" cy="908705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i="0" dirty="0">
                <a:latin typeface="+mn-lt"/>
              </a:rPr>
              <a:t>Proposed project components and suggested indicators: </a:t>
            </a:r>
            <a:br>
              <a:rPr lang="en-US" sz="2400" b="1" i="0" dirty="0">
                <a:latin typeface="+mn-lt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 2: Strengthening structure and quality of the health service delivery system –</a:t>
            </a:r>
            <a:b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Quality of care</a:t>
            </a:r>
            <a:endParaRPr lang="en-US" sz="2400" b="1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14756" y="1665524"/>
            <a:ext cx="11211497" cy="4965322"/>
            <a:chOff x="314756" y="1665524"/>
            <a:chExt cx="11211497" cy="4965322"/>
          </a:xfrm>
        </p:grpSpPr>
        <p:sp>
          <p:nvSpPr>
            <p:cNvPr id="5" name="Rounded Rectangle 4"/>
            <p:cNvSpPr/>
            <p:nvPr/>
          </p:nvSpPr>
          <p:spPr>
            <a:xfrm>
              <a:off x="1753339" y="5326905"/>
              <a:ext cx="5348990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Intermediate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Legislation, licensing, accreditation frameworks established as needed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QA / QI frameworks and initiatives developed and introduced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7176977" y="5326905"/>
              <a:ext cx="4274628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Outcome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% of providers accredited / fulfill quality standards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Diagnostic accuracy of providers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QI culture established, with participation from broad range of stakeholders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19769" y="5326905"/>
              <a:ext cx="1228557" cy="119568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rgbClr val="C00000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How do we measure it?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14756" y="5250091"/>
              <a:ext cx="11211497" cy="13807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14756" y="1665524"/>
              <a:ext cx="11211497" cy="3482003"/>
              <a:chOff x="314756" y="1665524"/>
              <a:chExt cx="11211497" cy="348200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14756" y="1665524"/>
                <a:ext cx="11211497" cy="348200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8051895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Outcomes and link to PDO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4311377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Outputs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71514" y="1765561"/>
                <a:ext cx="3096064" cy="60606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Input / Activity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71514" y="2489951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Review of regulatory frameworks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Review primary care standards, including clinical guidelines and quality requirements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Develop quality assurance and quality improvement reforms / initiatives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8051895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(Same as above): </a:t>
                </a:r>
              </a:p>
              <a:p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“…improve access to quality health services…” </a:t>
                </a: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e.g.: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Quality assurance through consistent minimum standards of care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Quality improvement processes mainstreamed, to ensure continuous attention to QI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311377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Introduce legislation (if needed) for QA / QI e.g. accreditation bodies, licensing requirements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Roll out quality improvement framework and initiatives e.g. standard QI procedures, campaigns etc. 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3723910" y="191913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7472545" y="191019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44942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6" y="340240"/>
            <a:ext cx="11606151" cy="908705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i="0" dirty="0">
                <a:latin typeface="+mn-lt"/>
              </a:rPr>
              <a:t>Proposed project components and suggested indicators: </a:t>
            </a:r>
            <a:br>
              <a:rPr lang="en-US" sz="2400" b="1" i="0" dirty="0">
                <a:latin typeface="+mn-lt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 2: Strengthening structure and quality of the health service delivery system –</a:t>
            </a:r>
            <a:b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Medical education</a:t>
            </a:r>
            <a:endParaRPr lang="en-US" sz="2400" b="1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14756" y="1665524"/>
            <a:ext cx="11211497" cy="4965322"/>
            <a:chOff x="314756" y="1665524"/>
            <a:chExt cx="11211497" cy="4965322"/>
          </a:xfrm>
        </p:grpSpPr>
        <p:sp>
          <p:nvSpPr>
            <p:cNvPr id="5" name="Rounded Rectangle 4"/>
            <p:cNvSpPr/>
            <p:nvPr/>
          </p:nvSpPr>
          <p:spPr>
            <a:xfrm>
              <a:off x="1753339" y="5326905"/>
              <a:ext cx="5348990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Intermediate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Curriculum reviewed, redesigned, and rolled out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Training and capacity building sessions conducted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7176977" y="5326905"/>
              <a:ext cx="4274628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(Similar to above): </a:t>
              </a:r>
            </a:p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Outcome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Treatment success rates (select tracer conditions e.g. TB, </a:t>
              </a:r>
              <a:r>
                <a:rPr lang="en-US" sz="1400" dirty="0" err="1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Hep</a:t>
              </a: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C </a:t>
              </a:r>
              <a:r>
                <a:rPr lang="en-US" sz="1400" dirty="0" err="1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etc</a:t>
              </a: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)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Diagnostic accuracy of providers 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19769" y="5326905"/>
              <a:ext cx="1228557" cy="119568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rgbClr val="C00000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How do we measure it?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14756" y="5250091"/>
              <a:ext cx="11211497" cy="13807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14756" y="1665524"/>
              <a:ext cx="11211497" cy="3482003"/>
              <a:chOff x="314756" y="1665524"/>
              <a:chExt cx="11211497" cy="348200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14756" y="1665524"/>
                <a:ext cx="11211497" cy="348200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8051895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Outcomes and link to PDO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4311377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Outputs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71514" y="1765561"/>
                <a:ext cx="3096064" cy="60606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Input / Activity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71514" y="2489951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Review curriculum and system for retraining and continuous medical education programs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Training and capacity building for reform of medical education 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8051895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“…improve access to </a:t>
                </a:r>
                <a:r>
                  <a:rPr lang="en-US" sz="1500" b="1" u="sng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quality</a:t>
                </a:r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 health services…” </a:t>
                </a: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e.g.: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Improvements in provider capacity and competency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Better quality of care due to improved competency of health professionals 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311377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Roll out schedule + curriculum for medical education program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Train the trainer sessions conducted 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3723910" y="191913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7472545" y="191019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0986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6" y="340240"/>
            <a:ext cx="11606151" cy="908705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i="0" dirty="0">
                <a:latin typeface="+mn-lt"/>
              </a:rPr>
              <a:t>Proposed project components and suggested indicators: </a:t>
            </a:r>
            <a:br>
              <a:rPr lang="en-US" sz="2400" b="1" i="0" dirty="0">
                <a:latin typeface="+mn-lt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 3: Strengthening health system stewardship functions –</a:t>
            </a:r>
            <a:b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Strengthen analytic capability, including Health Technology Assessment</a:t>
            </a:r>
            <a:endParaRPr lang="en-US" sz="2400" b="1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14756" y="1665524"/>
            <a:ext cx="11211497" cy="4965322"/>
            <a:chOff x="314756" y="1665524"/>
            <a:chExt cx="11211497" cy="4965322"/>
          </a:xfrm>
        </p:grpSpPr>
        <p:sp>
          <p:nvSpPr>
            <p:cNvPr id="5" name="Rounded Rectangle 4"/>
            <p:cNvSpPr/>
            <p:nvPr/>
          </p:nvSpPr>
          <p:spPr>
            <a:xfrm>
              <a:off x="1753339" y="5326905"/>
              <a:ext cx="5348990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Intermediate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HTA process established and implemented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Capacity and knowledge for health policy analysis enhanced 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7176977" y="5326905"/>
              <a:ext cx="4274628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Outcome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Evidence-informed policies (qualitatively assessed)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19769" y="5326905"/>
              <a:ext cx="1228557" cy="119568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rgbClr val="C00000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How do we measure it?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14756" y="5250091"/>
              <a:ext cx="11211497" cy="13807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14756" y="1665524"/>
              <a:ext cx="11211497" cy="3482003"/>
              <a:chOff x="314756" y="1665524"/>
              <a:chExt cx="11211497" cy="348200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14756" y="1665524"/>
                <a:ext cx="11211497" cy="348200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8051895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Outcomes and link to PDO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4311377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Outputs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71514" y="1765561"/>
                <a:ext cx="3096064" cy="60606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Input / Activity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71514" y="2489951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Capacity building and TA on analytical tools, methods, and data. E.g. NHA, resource tracking, health technology assessment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Support to institutionalize health policy analysis / HTA e.g. establishment of independent institute (TBC)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8051895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“…strengthen institutional sustainability of UHC…” </a:t>
                </a: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e.g.: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Improved capacity for evidence-informed policy making, so as to ensure appropriate policy decisions for UHC etc.  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311377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Development of a HTA structure within MOLHSA or a stand-alone HTA department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Improved capacity to develop care protocols, review medicines list, periodic reviews of UHC/basic package etc.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3723910" y="191913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7472545" y="191019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30595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6" y="340240"/>
            <a:ext cx="11606151" cy="908705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i="0" dirty="0">
                <a:latin typeface="+mn-lt"/>
              </a:rPr>
              <a:t>Proposed project components and suggested indicators: </a:t>
            </a:r>
            <a:br>
              <a:rPr lang="en-US" sz="2400" b="1" i="0" dirty="0">
                <a:latin typeface="+mn-lt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 3: Strengthening health system stewardship functions –</a:t>
            </a:r>
            <a:b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Strengthen analytic capability, including Health Technology Assessment</a:t>
            </a:r>
            <a:endParaRPr lang="en-US" sz="2400" b="1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14756" y="1665524"/>
            <a:ext cx="11211497" cy="4965322"/>
            <a:chOff x="314756" y="1665524"/>
            <a:chExt cx="11211497" cy="4965322"/>
          </a:xfrm>
        </p:grpSpPr>
        <p:sp>
          <p:nvSpPr>
            <p:cNvPr id="5" name="Rounded Rectangle 4"/>
            <p:cNvSpPr/>
            <p:nvPr/>
          </p:nvSpPr>
          <p:spPr>
            <a:xfrm>
              <a:off x="1753339" y="5326905"/>
              <a:ext cx="5348990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Intermediate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HTA process established and implemented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Capacity and knowledge for health policy analysis enhanced 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7176977" y="5326905"/>
              <a:ext cx="4274628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Outcome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Evidence-informed policies (qualitatively assessed)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19769" y="5326905"/>
              <a:ext cx="1228557" cy="119568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rgbClr val="C00000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How do we measure it?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14756" y="5250091"/>
              <a:ext cx="11211497" cy="13807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14756" y="1665524"/>
              <a:ext cx="11211497" cy="3482003"/>
              <a:chOff x="314756" y="1665524"/>
              <a:chExt cx="11211497" cy="348200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14756" y="1665524"/>
                <a:ext cx="11211497" cy="348200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8051895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Outcomes and link to PDO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4311377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Outputs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71514" y="1765561"/>
                <a:ext cx="3096064" cy="60606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Input / Activity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71514" y="2489951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Capacity building and TA on analytical tools, methods, and data. E.g. NHA, resource tracking, health technology assessment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Support to institutionalize health policy analysis / HTA e.g. establishment of independent institute (TBC)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8051895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“…strengthen institutional sustainability of UHC…” </a:t>
                </a: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e.g.: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Improved capacity for evidence-informed policy making, so as to ensure appropriate policy decisions for UHC etc.  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311377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Development of a HTA structure within MOLHSA or a stand-alone HTA department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Improved capacity to develop care protocols, review medicines list, periodic reviews of UHC/basic package etc.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3723910" y="191913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7472545" y="191019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65934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97986" y="3746277"/>
            <a:ext cx="11113257" cy="7435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200" b="1" cap="none" dirty="0">
                <a:latin typeface="+mn-lt"/>
              </a:rPr>
              <a:t>Two Financing Instruments of WBG</a:t>
            </a:r>
          </a:p>
          <a:p>
            <a:endParaRPr lang="en-AU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38511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921745533"/>
              </p:ext>
            </p:extLst>
          </p:nvPr>
        </p:nvGraphicFramePr>
        <p:xfrm>
          <a:off x="314326" y="1613636"/>
          <a:ext cx="11220448" cy="4994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62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579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98620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57333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+mn-lt"/>
                        </a:rPr>
                        <a:t>Investment Project Financing (IPF)</a:t>
                      </a:r>
                      <a:endParaRPr lang="en-US" sz="1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+mn-lt"/>
                        </a:rPr>
                        <a:t>Program For Results (P4R)</a:t>
                      </a:r>
                      <a:endParaRPr lang="en-US" sz="1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93807"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Purpose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Supports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projects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with defined development objectives, activities and results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IBRD loans and guarantees or IDA credits, grants, and guarantees to governments 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Supports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government program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of expenditures (sectoral /sub-sectoral, national / sub-national) with defined development objectives and results that can be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new or ongoing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IBRD loans or IDA credits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and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grants to governments 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9496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Disbursement Mechanism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Against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specific eligible expenditures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that support project activities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Against achievement of agreed and verified program results referred to as DLIs;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no tracing of resources for specific activities and resources for overall program of expenditures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878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When Used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When challenges and risk management for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achieving the results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require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more focus on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inputs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and specific activities; also for ring fenced development challenges 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When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challenge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and risk management for achieving results requires focus on institutions and capacity building and incentives for those results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05205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Considerations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Uses Bank IPF policies for procurement, FM and safeguards 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Uses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government systems that assure financing is used appropriately and that environmental/social impacts are addressed [some exclusions of activities apply]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314326" y="206760"/>
            <a:ext cx="9435875" cy="546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1800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200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Nature</a:t>
            </a:r>
            <a:r>
              <a:rPr lang="en-US" sz="2200" i="1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 </a:t>
            </a:r>
            <a:r>
              <a:rPr lang="en-US" sz="2200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of the development challenge should drive choice of instrument:</a:t>
            </a:r>
          </a:p>
          <a:p>
            <a:r>
              <a:rPr lang="en-US" sz="2200" i="1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Investment Project Financing (IPF) vs Program for Results (P4R)</a:t>
            </a:r>
          </a:p>
          <a:p>
            <a:endParaRPr lang="en-US" sz="2200" i="1" spc="100" dirty="0">
              <a:solidFill>
                <a:schemeClr val="tx1">
                  <a:lumMod val="90000"/>
                  <a:lumOff val="1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200" i="1" spc="1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j-cs"/>
            </a:endParaRPr>
          </a:p>
          <a:p>
            <a:r>
              <a:rPr lang="en-US" sz="2200" b="0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324464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192" y="164093"/>
            <a:ext cx="9789673" cy="576263"/>
          </a:xfrm>
        </p:spPr>
        <p:txBody>
          <a:bodyPr/>
          <a:lstStyle/>
          <a:p>
            <a:endParaRPr lang="en-US" sz="32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Content Placeholder 4"/>
          <p:cNvSpPr txBox="1">
            <a:spLocks noGrp="1"/>
          </p:cNvSpPr>
          <p:nvPr>
            <p:ph sz="quarter" idx="12"/>
          </p:nvPr>
        </p:nvSpPr>
        <p:spPr>
          <a:xfrm>
            <a:off x="485776" y="1619250"/>
            <a:ext cx="10868024" cy="469011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>
              <a:spcBef>
                <a:spcPts val="600"/>
              </a:spcBef>
              <a:spcAft>
                <a:spcPts val="600"/>
              </a:spcAft>
              <a:buSzPct val="90000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PforR involves the following steps:</a:t>
            </a:r>
          </a:p>
          <a:p>
            <a:pPr marL="640080" indent="-27432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Identification of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Government program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(national or subnational, sectoral or cross-sectoral, existing or new)</a:t>
            </a:r>
          </a:p>
          <a:p>
            <a:pPr marL="640080" indent="-27432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Definition of the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supported by the operation</a:t>
            </a:r>
          </a:p>
          <a:p>
            <a:pPr marL="640080" indent="-27432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Identification of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 results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Disbursement Linked indicators</a:t>
            </a:r>
          </a:p>
          <a:p>
            <a:pPr marL="640080" indent="-27432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Assessment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of the program in terms of technical, fiduciary and social and environmental impacts</a:t>
            </a:r>
          </a:p>
          <a:p>
            <a:pPr marL="640080" indent="-27432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Identification of opportunities for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building capacity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enhancing system performance leading to a program action plan </a:t>
            </a:r>
          </a:p>
          <a:p>
            <a:pPr marL="640080" indent="-274320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Strong focus on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implementation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support and achievement of results</a:t>
            </a:r>
          </a:p>
          <a:p>
            <a:endParaRPr lang="en-US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380124" y="420307"/>
            <a:ext cx="9435875" cy="546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1800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800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What does Program-for-Results Involve?</a:t>
            </a:r>
          </a:p>
        </p:txBody>
      </p:sp>
    </p:spTree>
    <p:extLst>
      <p:ext uri="{BB962C8B-B14F-4D97-AF65-F5344CB8AC3E}">
        <p14:creationId xmlns:p14="http://schemas.microsoft.com/office/powerpoint/2010/main" val="3066727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068617" y="6431794"/>
            <a:ext cx="5901459" cy="274320"/>
          </a:xfrm>
        </p:spPr>
        <p:txBody>
          <a:bodyPr/>
          <a:lstStyle/>
          <a:p>
            <a:pPr>
              <a:defRPr/>
            </a:pPr>
            <a:fld id="{EF62D93A-3BA0-8848-BFA3-D7046C1B555D}" type="slidenum">
              <a:rPr lang="en-US" smtClean="0">
                <a:solidFill>
                  <a:srgbClr val="40404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404040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89277" y="1752201"/>
            <a:ext cx="2350734" cy="1191750"/>
            <a:chOff x="3173" y="1083103"/>
            <a:chExt cx="1908135" cy="673240"/>
          </a:xfrm>
        </p:grpSpPr>
        <p:sp>
          <p:nvSpPr>
            <p:cNvPr id="56" name="Rectangle 55"/>
            <p:cNvSpPr/>
            <p:nvPr/>
          </p:nvSpPr>
          <p:spPr>
            <a:xfrm>
              <a:off x="3173" y="1083103"/>
              <a:ext cx="1908135" cy="67324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25400" cap="flat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</p:spPr>
        </p:sp>
        <p:sp>
          <p:nvSpPr>
            <p:cNvPr id="57" name="Rectangle 56"/>
            <p:cNvSpPr/>
            <p:nvPr/>
          </p:nvSpPr>
          <p:spPr>
            <a:xfrm>
              <a:off x="3173" y="1083103"/>
              <a:ext cx="1908135" cy="67324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algn="ctr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kern="0" dirty="0">
                  <a:solidFill>
                    <a:prstClr val="white"/>
                  </a:solidFill>
                  <a:latin typeface="Arial"/>
                </a:rPr>
                <a:t>Development Effectiveness and Client Demand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89277" y="2777071"/>
            <a:ext cx="2350734" cy="3346075"/>
            <a:chOff x="3173" y="1756344"/>
            <a:chExt cx="1908135" cy="222894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9" name="Rectangle 58"/>
            <p:cNvSpPr/>
            <p:nvPr/>
          </p:nvSpPr>
          <p:spPr>
            <a:xfrm>
              <a:off x="3173" y="1756344"/>
              <a:ext cx="1908135" cy="2228940"/>
            </a:xfrm>
            <a:prstGeom prst="rect">
              <a:avLst/>
            </a:prstGeom>
            <a:grpFill/>
            <a:ln w="25400" cap="flat" cmpd="sng" algn="ctr">
              <a:solidFill>
                <a:srgbClr val="009CA7">
                  <a:tint val="40000"/>
                  <a:alpha val="90000"/>
                  <a:hueOff val="0"/>
                  <a:satOff val="0"/>
                  <a:lumOff val="0"/>
                  <a:alphaOff val="0"/>
                </a:srgbClr>
              </a:solidFill>
              <a:prstDash val="solid"/>
            </a:ln>
            <a:effectLst/>
          </p:spPr>
        </p:sp>
        <p:sp>
          <p:nvSpPr>
            <p:cNvPr id="60" name="Rectangle 59"/>
            <p:cNvSpPr/>
            <p:nvPr/>
          </p:nvSpPr>
          <p:spPr>
            <a:xfrm>
              <a:off x="3173" y="1756344"/>
              <a:ext cx="1908135" cy="222894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0" lvl="1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en-US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PforR responds to client demand that could not be fully met through existing instruments; it </a:t>
              </a:r>
              <a:r>
                <a:rPr lang="en-US" b="1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enhances development effectiveness </a:t>
              </a:r>
              <a:r>
                <a:rPr lang="en-US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of client programs and development assistance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467914" y="1802677"/>
            <a:ext cx="2350734" cy="1191750"/>
            <a:chOff x="2178447" y="1083103"/>
            <a:chExt cx="1908135" cy="673240"/>
          </a:xfrm>
          <a:solidFill>
            <a:schemeClr val="accent5">
              <a:lumMod val="50000"/>
            </a:schemeClr>
          </a:solidFill>
        </p:grpSpPr>
        <p:sp>
          <p:nvSpPr>
            <p:cNvPr id="62" name="Rectangle 61"/>
            <p:cNvSpPr/>
            <p:nvPr/>
          </p:nvSpPr>
          <p:spPr>
            <a:xfrm>
              <a:off x="2178447" y="1083103"/>
              <a:ext cx="1908135" cy="673240"/>
            </a:xfrm>
            <a:prstGeom prst="rect">
              <a:avLst/>
            </a:prstGeom>
            <a:grpFill/>
            <a:ln w="25400" cap="flat" cmpd="sng" algn="ctr">
              <a:solidFill>
                <a:srgbClr val="009CA7">
                  <a:hueOff val="2214029"/>
                  <a:satOff val="-15330"/>
                  <a:lumOff val="1307"/>
                  <a:alphaOff val="0"/>
                </a:srgbClr>
              </a:solidFill>
              <a:prstDash val="solid"/>
            </a:ln>
            <a:effectLst/>
          </p:spPr>
        </p:sp>
        <p:sp>
          <p:nvSpPr>
            <p:cNvPr id="63" name="Rectangle 62"/>
            <p:cNvSpPr/>
            <p:nvPr/>
          </p:nvSpPr>
          <p:spPr>
            <a:xfrm>
              <a:off x="2178447" y="1083103"/>
              <a:ext cx="1908135" cy="67324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algn="ctr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kern="0">
                  <a:solidFill>
                    <a:prstClr val="white"/>
                  </a:solidFill>
                  <a:latin typeface="Arial"/>
                </a:rPr>
                <a:t>Focus on Results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467914" y="2781554"/>
            <a:ext cx="2350734" cy="3346073"/>
            <a:chOff x="2178447" y="1756344"/>
            <a:chExt cx="1908135" cy="222894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65" name="Rectangle 64"/>
            <p:cNvSpPr/>
            <p:nvPr/>
          </p:nvSpPr>
          <p:spPr>
            <a:xfrm>
              <a:off x="2178447" y="1756344"/>
              <a:ext cx="1908135" cy="2228940"/>
            </a:xfrm>
            <a:prstGeom prst="rect">
              <a:avLst/>
            </a:prstGeom>
            <a:grpFill/>
            <a:ln w="25400" cap="flat" cmpd="sng" algn="ctr">
              <a:solidFill>
                <a:srgbClr val="009CA7">
                  <a:tint val="40000"/>
                  <a:alpha val="90000"/>
                  <a:hueOff val="2075557"/>
                  <a:satOff val="-3264"/>
                  <a:lumOff val="-283"/>
                  <a:alphaOff val="0"/>
                </a:srgbClr>
              </a:solidFill>
              <a:prstDash val="solid"/>
            </a:ln>
            <a:effectLst/>
          </p:spPr>
        </p:sp>
        <p:sp>
          <p:nvSpPr>
            <p:cNvPr id="66" name="Rectangle 65"/>
            <p:cNvSpPr/>
            <p:nvPr/>
          </p:nvSpPr>
          <p:spPr>
            <a:xfrm>
              <a:off x="2178447" y="1756344"/>
              <a:ext cx="1908135" cy="222894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0" lvl="1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en-US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PforR places attention on results through </a:t>
              </a:r>
              <a:r>
                <a:rPr lang="en-US" b="1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more direct linkage of funding to the achievement of verifiable results </a:t>
              </a:r>
              <a:r>
                <a:rPr lang="en-US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and performance actions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6346551" y="1802677"/>
            <a:ext cx="2350734" cy="1191750"/>
            <a:chOff x="4353721" y="1083103"/>
            <a:chExt cx="1908135" cy="673240"/>
          </a:xfrm>
          <a:solidFill>
            <a:schemeClr val="bg2">
              <a:lumMod val="50000"/>
            </a:schemeClr>
          </a:solidFill>
        </p:grpSpPr>
        <p:sp>
          <p:nvSpPr>
            <p:cNvPr id="68" name="Rectangle 67"/>
            <p:cNvSpPr/>
            <p:nvPr/>
          </p:nvSpPr>
          <p:spPr>
            <a:xfrm>
              <a:off x="4353721" y="1083103"/>
              <a:ext cx="1908135" cy="673240"/>
            </a:xfrm>
            <a:prstGeom prst="rect">
              <a:avLst/>
            </a:prstGeom>
            <a:grpFill/>
            <a:ln w="25400" cap="flat" cmpd="sng" algn="ctr">
              <a:solidFill>
                <a:schemeClr val="bg2">
                  <a:lumMod val="50000"/>
                </a:schemeClr>
              </a:solidFill>
              <a:prstDash val="solid"/>
            </a:ln>
            <a:effectLst/>
          </p:spPr>
        </p:sp>
        <p:sp>
          <p:nvSpPr>
            <p:cNvPr id="69" name="Rectangle 68"/>
            <p:cNvSpPr/>
            <p:nvPr/>
          </p:nvSpPr>
          <p:spPr>
            <a:xfrm>
              <a:off x="4353721" y="1083103"/>
              <a:ext cx="1908135" cy="673240"/>
            </a:xfrm>
            <a:prstGeom prst="rect">
              <a:avLst/>
            </a:prstGeom>
            <a:grpFill/>
            <a:ln>
              <a:solidFill>
                <a:schemeClr val="bg2">
                  <a:lumMod val="50000"/>
                </a:schemeClr>
              </a:solidFill>
            </a:ln>
            <a:effectLst/>
          </p:spPr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algn="ctr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kern="0">
                  <a:solidFill>
                    <a:prstClr val="white"/>
                  </a:solidFill>
                  <a:latin typeface="Arial"/>
                </a:rPr>
                <a:t>Institutional and Capacity Building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346551" y="2781554"/>
            <a:ext cx="2350734" cy="3346073"/>
            <a:chOff x="4353721" y="1756344"/>
            <a:chExt cx="1908135" cy="2228940"/>
          </a:xfrm>
          <a:solidFill>
            <a:schemeClr val="bg2"/>
          </a:solidFill>
        </p:grpSpPr>
        <p:sp>
          <p:nvSpPr>
            <p:cNvPr id="71" name="Rectangle 70"/>
            <p:cNvSpPr/>
            <p:nvPr/>
          </p:nvSpPr>
          <p:spPr>
            <a:xfrm>
              <a:off x="4353721" y="1756344"/>
              <a:ext cx="1908135" cy="2228940"/>
            </a:xfrm>
            <a:prstGeom prst="rect">
              <a:avLst/>
            </a:prstGeom>
            <a:grpFill/>
            <a:ln w="25400" cap="flat" cmpd="sng" algn="ctr">
              <a:solidFill>
                <a:srgbClr val="009CA7">
                  <a:tint val="40000"/>
                  <a:alpha val="90000"/>
                  <a:hueOff val="4151114"/>
                  <a:satOff val="-6527"/>
                  <a:lumOff val="-566"/>
                  <a:alphaOff val="0"/>
                </a:srgbClr>
              </a:solidFill>
              <a:prstDash val="solid"/>
            </a:ln>
            <a:effectLst/>
          </p:spPr>
        </p:sp>
        <p:sp>
          <p:nvSpPr>
            <p:cNvPr id="72" name="Rectangle 71"/>
            <p:cNvSpPr/>
            <p:nvPr/>
          </p:nvSpPr>
          <p:spPr>
            <a:xfrm>
              <a:off x="4353721" y="1756344"/>
              <a:ext cx="1908135" cy="222894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0" lvl="1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en-US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By using program institutions and systems, PforR will </a:t>
              </a:r>
              <a:r>
                <a:rPr lang="en-US" b="1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strengthen institutions/capacity </a:t>
              </a:r>
              <a:r>
                <a:rPr lang="en-US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of the whole program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9225187" y="1802677"/>
            <a:ext cx="2350734" cy="1191750"/>
            <a:chOff x="6528996" y="1083103"/>
            <a:chExt cx="1908135" cy="673240"/>
          </a:xfrm>
          <a:solidFill>
            <a:schemeClr val="accent5">
              <a:lumMod val="50000"/>
            </a:schemeClr>
          </a:solidFill>
        </p:grpSpPr>
        <p:sp>
          <p:nvSpPr>
            <p:cNvPr id="74" name="Rectangle 73"/>
            <p:cNvSpPr/>
            <p:nvPr/>
          </p:nvSpPr>
          <p:spPr>
            <a:xfrm>
              <a:off x="6528996" y="1083103"/>
              <a:ext cx="1908135" cy="673240"/>
            </a:xfrm>
            <a:prstGeom prst="rect">
              <a:avLst/>
            </a:prstGeom>
            <a:grpFill/>
            <a:ln w="25400" cap="flat" cmpd="sng" algn="ctr">
              <a:solidFill>
                <a:srgbClr val="009CA7">
                  <a:hueOff val="6642087"/>
                  <a:satOff val="-45991"/>
                  <a:lumOff val="3922"/>
                  <a:alphaOff val="0"/>
                </a:srgbClr>
              </a:solidFill>
              <a:prstDash val="solid"/>
            </a:ln>
            <a:effectLst/>
          </p:spPr>
        </p:sp>
        <p:sp>
          <p:nvSpPr>
            <p:cNvPr id="75" name="Rectangle 74"/>
            <p:cNvSpPr/>
            <p:nvPr/>
          </p:nvSpPr>
          <p:spPr>
            <a:xfrm>
              <a:off x="6528996" y="1083103"/>
              <a:ext cx="1908135" cy="67324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99568" tIns="56896" rIns="99568" bIns="56896" numCol="1" spcCol="1270" anchor="ctr" anchorCtr="0">
              <a:noAutofit/>
            </a:bodyPr>
            <a:lstStyle/>
            <a:p>
              <a:pPr algn="ctr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en-US" kern="0">
                  <a:solidFill>
                    <a:prstClr val="white"/>
                  </a:solidFill>
                  <a:latin typeface="Arial"/>
                </a:rPr>
                <a:t>Enhanced Partnerships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9225187" y="2777073"/>
            <a:ext cx="2350734" cy="3350554"/>
            <a:chOff x="6528996" y="1819911"/>
            <a:chExt cx="1908135" cy="2231925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77" name="Rectangle 76"/>
            <p:cNvSpPr/>
            <p:nvPr/>
          </p:nvSpPr>
          <p:spPr>
            <a:xfrm>
              <a:off x="6528996" y="1822896"/>
              <a:ext cx="1908135" cy="2228940"/>
            </a:xfrm>
            <a:prstGeom prst="rect">
              <a:avLst/>
            </a:prstGeom>
            <a:grpFill/>
            <a:ln w="25400" cap="flat" cmpd="sng" algn="ctr">
              <a:solidFill>
                <a:srgbClr val="009CA7">
                  <a:tint val="40000"/>
                  <a:alpha val="90000"/>
                  <a:hueOff val="6226670"/>
                  <a:satOff val="-9791"/>
                  <a:lumOff val="-849"/>
                  <a:alphaOff val="0"/>
                </a:srgbClr>
              </a:solidFill>
              <a:prstDash val="solid"/>
            </a:ln>
            <a:effectLst/>
          </p:spPr>
        </p:sp>
        <p:sp>
          <p:nvSpPr>
            <p:cNvPr id="78" name="Rectangle 77"/>
            <p:cNvSpPr/>
            <p:nvPr/>
          </p:nvSpPr>
          <p:spPr>
            <a:xfrm>
              <a:off x="6528996" y="1819911"/>
              <a:ext cx="1908135" cy="2228940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74676" tIns="74676" rIns="99568" bIns="112014" numCol="1" spcCol="1270" anchor="t" anchorCtr="0">
              <a:noAutofit/>
            </a:bodyPr>
            <a:lstStyle/>
            <a:p>
              <a:pPr marL="0" lvl="1" defTabSz="622300" fontAlgn="base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en-US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PforR provides and </a:t>
              </a:r>
              <a:r>
                <a:rPr lang="en-US" b="1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opportunity to improve coordination </a:t>
              </a:r>
              <a:r>
                <a:rPr lang="en-US" kern="0" dirty="0">
                  <a:solidFill>
                    <a:srgbClr val="002345">
                      <a:hueOff val="0"/>
                      <a:satOff val="0"/>
                      <a:lumOff val="0"/>
                      <a:alphaOff val="0"/>
                    </a:srgbClr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among development partners in government programs</a:t>
              </a: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 bwMode="auto">
          <a:xfrm>
            <a:off x="380124" y="420307"/>
            <a:ext cx="9435875" cy="546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1800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800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Why did the WBG develop PforR?</a:t>
            </a:r>
            <a:endParaRPr lang="en-US" sz="2800" i="1" spc="1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j-cs"/>
            </a:endParaRPr>
          </a:p>
          <a:p>
            <a:endParaRPr 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1157472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192" y="164093"/>
            <a:ext cx="9789673" cy="576263"/>
          </a:xfrm>
        </p:spPr>
        <p:txBody>
          <a:bodyPr/>
          <a:lstStyle/>
          <a:p>
            <a:endParaRPr lang="en-US" sz="32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380124" y="420307"/>
            <a:ext cx="9435875" cy="546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1800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800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A PforR Example:</a:t>
            </a:r>
          </a:p>
          <a:p>
            <a:r>
              <a:rPr lang="en-US" sz="2200" i="1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Health Transformation Program in Moldova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78" y="1472989"/>
            <a:ext cx="7265014" cy="4930285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645136" y="1472989"/>
            <a:ext cx="4392891" cy="107721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6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Program Development Objective</a:t>
            </a:r>
            <a:r>
              <a:rPr lang="en-US" sz="1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 to contribute to </a:t>
            </a:r>
            <a:r>
              <a:rPr lang="en-US" sz="1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reducing key</a:t>
            </a:r>
          </a:p>
          <a:p>
            <a:r>
              <a:rPr lang="en-US" sz="1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risks for non-communicable diseases</a:t>
            </a: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 and </a:t>
            </a:r>
            <a:r>
              <a:rPr lang="en-US" sz="1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improving efficiency of health services </a:t>
            </a: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in Moldova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519470"/>
              </p:ext>
            </p:extLst>
          </p:nvPr>
        </p:nvGraphicFramePr>
        <p:xfrm>
          <a:off x="7645135" y="2680134"/>
          <a:ext cx="4392892" cy="4064889"/>
        </p:xfrm>
        <a:graphic>
          <a:graphicData uri="http://schemas.openxmlformats.org/drawingml/2006/table">
            <a:tbl>
              <a:tblPr firstRow="1" firstCol="1" bandRow="1"/>
              <a:tblGrid>
                <a:gridCol w="333127">
                  <a:extLst>
                    <a:ext uri="{9D8B030D-6E8A-4147-A177-3AD203B41FA5}">
                      <a16:colId xmlns="" xmlns:a16="http://schemas.microsoft.com/office/drawing/2014/main" val="2956465841"/>
                    </a:ext>
                  </a:extLst>
                </a:gridCol>
                <a:gridCol w="4059765">
                  <a:extLst>
                    <a:ext uri="{9D8B030D-6E8A-4147-A177-3AD203B41FA5}">
                      <a16:colId xmlns="" xmlns:a16="http://schemas.microsoft.com/office/drawing/2014/main" val="3926367184"/>
                    </a:ext>
                  </a:extLst>
                </a:gridCol>
              </a:tblGrid>
              <a:tr h="2106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Disbursement Linked Indicators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6310138"/>
                  </a:ext>
                </a:extLst>
              </a:tr>
              <a:tr h="2106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Smoking prevalence in adults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56823360"/>
                  </a:ext>
                </a:extLst>
              </a:tr>
              <a:tr h="4212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2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Percentage of adults with hypertension whose blood pressure is under control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35761414"/>
                  </a:ext>
                </a:extLst>
              </a:tr>
              <a:tr h="2106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3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Annual acute care hospital discharges per 100 persons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56190174"/>
                  </a:ext>
                </a:extLst>
              </a:tr>
              <a:tr h="2106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4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Number of acute care hospital beds 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47725016"/>
                  </a:ext>
                </a:extLst>
              </a:tr>
              <a:tr h="8424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5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Revision of the average reimbursement rate of generic, first line medications for the three main categories of antihypertensive drugs in the drug benefit package from 50 percent to 70 percent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40490028"/>
                  </a:ext>
                </a:extLst>
              </a:tr>
              <a:tr h="4212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6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Revision and implementation of performance-based incentive scheme in primary care 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90017010"/>
                  </a:ext>
                </a:extLst>
              </a:tr>
              <a:tr h="4212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7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Introduction of performance-based incentives to improve (i) efficiency and (ii) quality of care in hospitals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98708564"/>
                  </a:ext>
                </a:extLst>
              </a:tr>
              <a:tr h="2106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8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Use of DRGs for acute care hospital payments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00536932"/>
                  </a:ext>
                </a:extLst>
              </a:tr>
              <a:tr h="4844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9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Proportion of public hospitals in Chisinau which are under common management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26316726"/>
                  </a:ext>
                </a:extLst>
              </a:tr>
              <a:tr h="42123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10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Approval of the new national health strategy which includes hospital rationalization measures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83309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942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353439"/>
              </p:ext>
            </p:extLst>
          </p:nvPr>
        </p:nvGraphicFramePr>
        <p:xfrm>
          <a:off x="304666" y="1609323"/>
          <a:ext cx="11563680" cy="3536003"/>
        </p:xfrm>
        <a:graphic>
          <a:graphicData uri="http://schemas.openxmlformats.org/drawingml/2006/table">
            <a:tbl>
              <a:tblPr firstRow="1" firstCol="1" bandRow="1"/>
              <a:tblGrid>
                <a:gridCol w="2346237">
                  <a:extLst>
                    <a:ext uri="{9D8B030D-6E8A-4147-A177-3AD203B41FA5}">
                      <a16:colId xmlns="" xmlns:a16="http://schemas.microsoft.com/office/drawing/2014/main" val="923382583"/>
                    </a:ext>
                  </a:extLst>
                </a:gridCol>
                <a:gridCol w="1284011">
                  <a:extLst>
                    <a:ext uri="{9D8B030D-6E8A-4147-A177-3AD203B41FA5}">
                      <a16:colId xmlns="" xmlns:a16="http://schemas.microsoft.com/office/drawing/2014/main" val="2739024125"/>
                    </a:ext>
                  </a:extLst>
                </a:gridCol>
                <a:gridCol w="1252881">
                  <a:extLst>
                    <a:ext uri="{9D8B030D-6E8A-4147-A177-3AD203B41FA5}">
                      <a16:colId xmlns="" xmlns:a16="http://schemas.microsoft.com/office/drawing/2014/main" val="552763517"/>
                    </a:ext>
                  </a:extLst>
                </a:gridCol>
                <a:gridCol w="845360">
                  <a:extLst>
                    <a:ext uri="{9D8B030D-6E8A-4147-A177-3AD203B41FA5}">
                      <a16:colId xmlns="" xmlns:a16="http://schemas.microsoft.com/office/drawing/2014/main" val="4005692682"/>
                    </a:ext>
                  </a:extLst>
                </a:gridCol>
                <a:gridCol w="134377">
                  <a:extLst>
                    <a:ext uri="{9D8B030D-6E8A-4147-A177-3AD203B41FA5}">
                      <a16:colId xmlns="" xmlns:a16="http://schemas.microsoft.com/office/drawing/2014/main" val="433155587"/>
                    </a:ext>
                  </a:extLst>
                </a:gridCol>
                <a:gridCol w="1309691">
                  <a:extLst>
                    <a:ext uri="{9D8B030D-6E8A-4147-A177-3AD203B41FA5}">
                      <a16:colId xmlns="" xmlns:a16="http://schemas.microsoft.com/office/drawing/2014/main" val="182595236"/>
                    </a:ext>
                  </a:extLst>
                </a:gridCol>
                <a:gridCol w="1373501">
                  <a:extLst>
                    <a:ext uri="{9D8B030D-6E8A-4147-A177-3AD203B41FA5}">
                      <a16:colId xmlns="" xmlns:a16="http://schemas.microsoft.com/office/drawing/2014/main" val="3512355684"/>
                    </a:ext>
                  </a:extLst>
                </a:gridCol>
                <a:gridCol w="1373501">
                  <a:extLst>
                    <a:ext uri="{9D8B030D-6E8A-4147-A177-3AD203B41FA5}">
                      <a16:colId xmlns="" xmlns:a16="http://schemas.microsoft.com/office/drawing/2014/main" val="3917500618"/>
                    </a:ext>
                  </a:extLst>
                </a:gridCol>
                <a:gridCol w="1644121">
                  <a:extLst>
                    <a:ext uri="{9D8B030D-6E8A-4147-A177-3AD203B41FA5}">
                      <a16:colId xmlns="" xmlns:a16="http://schemas.microsoft.com/office/drawing/2014/main" val="2085486238"/>
                    </a:ext>
                  </a:extLst>
                </a:gridCol>
              </a:tblGrid>
              <a:tr h="14252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Total financing allocated to DLI (US$ million)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Share in total financing amount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(in percentage)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DLI Baseline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Indicative timeline for DLI achievement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79153716"/>
                  </a:ext>
                </a:extLst>
              </a:tr>
              <a:tr h="7126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Year or Period 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Year or Period 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Year or Period 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Year or Period 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9579462"/>
                  </a:ext>
                </a:extLst>
              </a:tr>
              <a:tr h="427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DLI 3:  Annual acute care hospital discharges per 100 persons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17.6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(2011)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17.0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16.5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16.0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15.6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70925530"/>
                  </a:ext>
                </a:extLst>
              </a:tr>
              <a:tr h="2850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Allocated amount (US$ million):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0.9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0.75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0.75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0.6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52874011"/>
                  </a:ext>
                </a:extLst>
              </a:tr>
              <a:tr h="1327727">
                <a:tc gridSpan="9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Definition/description of achievement: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 Numerator: Number of hospital admissions for acute care in the past year as reported by health information system.  Denominator:  Mid-year population x 100 taken from National Bureau of Statistics data.  DLI allocation is US$0.15 million per a reduction of every 0.1 annual admission for acute care per 100 persons compared to the previous year, for a maximum of US$3 million in total disbursement for this DLI in the project cycle.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71095755"/>
                  </a:ext>
                </a:extLst>
              </a:tr>
            </a:tbl>
          </a:graphicData>
        </a:graphic>
      </p:graphicFrame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557588" y="2286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1800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800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A sample of DLIs:</a:t>
            </a:r>
          </a:p>
          <a:p>
            <a:r>
              <a:rPr lang="en-US" sz="2200" i="1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Health Transformation Program in Moldova*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304666" y="6311694"/>
            <a:ext cx="9979977" cy="546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1800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050" i="1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* Publicly available document: http://documents.worldbank.org/curated/en/686281468277758125/pdf/847930PAD0P144010Box385199B00OUO090.pdf</a:t>
            </a:r>
          </a:p>
        </p:txBody>
      </p:sp>
    </p:spTree>
    <p:extLst>
      <p:ext uri="{BB962C8B-B14F-4D97-AF65-F5344CB8AC3E}">
        <p14:creationId xmlns:p14="http://schemas.microsoft.com/office/powerpoint/2010/main" val="3105324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C0587F-7FA5-4551-A3DE-A9042EC846FC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4404" y="613432"/>
            <a:ext cx="9400489" cy="69541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just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1800" i="1" kern="1200" cap="none" spc="1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i="0" dirty="0">
                <a:latin typeface="+mn-lt"/>
              </a:rPr>
              <a:t>Outline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8817" y="1839434"/>
            <a:ext cx="108318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Project Development Objective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endParaRPr lang="en-US" sz="2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Proposed Project Components</a:t>
            </a: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Project Results Framework</a:t>
            </a: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 typical Results Chain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Proposed project components and suggested indicators for consideration</a:t>
            </a:r>
          </a:p>
        </p:txBody>
      </p:sp>
    </p:spTree>
    <p:extLst>
      <p:ext uri="{BB962C8B-B14F-4D97-AF65-F5344CB8AC3E}">
        <p14:creationId xmlns:p14="http://schemas.microsoft.com/office/powerpoint/2010/main" val="2555209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557588" y="2286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itle 1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1800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1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800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j-cs"/>
              </a:rPr>
              <a:t>A sample of DLIs:</a:t>
            </a:r>
          </a:p>
          <a:p>
            <a:r>
              <a:rPr lang="en-US" sz="2200" i="1" spc="100" dirty="0">
                <a:solidFill>
                  <a:schemeClr val="tx1">
                    <a:lumMod val="90000"/>
                    <a:lumOff val="1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Health Transformation Program in Moldova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104940"/>
              </p:ext>
            </p:extLst>
          </p:nvPr>
        </p:nvGraphicFramePr>
        <p:xfrm>
          <a:off x="272172" y="2604408"/>
          <a:ext cx="11670384" cy="3137055"/>
        </p:xfrm>
        <a:graphic>
          <a:graphicData uri="http://schemas.openxmlformats.org/drawingml/2006/table">
            <a:tbl>
              <a:tblPr firstRow="1" firstCol="1" bandRow="1"/>
              <a:tblGrid>
                <a:gridCol w="2448586">
                  <a:extLst>
                    <a:ext uri="{9D8B030D-6E8A-4147-A177-3AD203B41FA5}">
                      <a16:colId xmlns="" xmlns:a16="http://schemas.microsoft.com/office/drawing/2014/main" val="932912169"/>
                    </a:ext>
                  </a:extLst>
                </a:gridCol>
                <a:gridCol w="1340023">
                  <a:extLst>
                    <a:ext uri="{9D8B030D-6E8A-4147-A177-3AD203B41FA5}">
                      <a16:colId xmlns="" xmlns:a16="http://schemas.microsoft.com/office/drawing/2014/main" val="3296812877"/>
                    </a:ext>
                  </a:extLst>
                </a:gridCol>
                <a:gridCol w="1307538">
                  <a:extLst>
                    <a:ext uri="{9D8B030D-6E8A-4147-A177-3AD203B41FA5}">
                      <a16:colId xmlns="" xmlns:a16="http://schemas.microsoft.com/office/drawing/2014/main" val="991568410"/>
                    </a:ext>
                  </a:extLst>
                </a:gridCol>
                <a:gridCol w="1022479">
                  <a:extLst>
                    <a:ext uri="{9D8B030D-6E8A-4147-A177-3AD203B41FA5}">
                      <a16:colId xmlns="" xmlns:a16="http://schemas.microsoft.com/office/drawing/2014/main" val="2888225777"/>
                    </a:ext>
                  </a:extLst>
                </a:gridCol>
                <a:gridCol w="1360327">
                  <a:extLst>
                    <a:ext uri="{9D8B030D-6E8A-4147-A177-3AD203B41FA5}">
                      <a16:colId xmlns="" xmlns:a16="http://schemas.microsoft.com/office/drawing/2014/main" val="277961774"/>
                    </a:ext>
                  </a:extLst>
                </a:gridCol>
                <a:gridCol w="1366824">
                  <a:extLst>
                    <a:ext uri="{9D8B030D-6E8A-4147-A177-3AD203B41FA5}">
                      <a16:colId xmlns="" xmlns:a16="http://schemas.microsoft.com/office/drawing/2014/main" val="3066752755"/>
                    </a:ext>
                  </a:extLst>
                </a:gridCol>
                <a:gridCol w="1433420">
                  <a:extLst>
                    <a:ext uri="{9D8B030D-6E8A-4147-A177-3AD203B41FA5}">
                      <a16:colId xmlns="" xmlns:a16="http://schemas.microsoft.com/office/drawing/2014/main" val="1258366080"/>
                    </a:ext>
                  </a:extLst>
                </a:gridCol>
                <a:gridCol w="1391187">
                  <a:extLst>
                    <a:ext uri="{9D8B030D-6E8A-4147-A177-3AD203B41FA5}">
                      <a16:colId xmlns="" xmlns:a16="http://schemas.microsoft.com/office/drawing/2014/main" val="4036333789"/>
                    </a:ext>
                  </a:extLst>
                </a:gridCol>
              </a:tblGrid>
              <a:tr h="8667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DLI 7:  Introduction of performance-based incentives to improve (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) efficiency and (ii) quality of care in hospitals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No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incentive scheme for hospitals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Design of incentive scheme for hospitals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Pilot of the scheme in at least 3 multiple- profile hospitals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Evaluation of the pilot and revision of the scheme design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Performance-based contracts signed with all multiple-profile hospitals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78873251"/>
                  </a:ext>
                </a:extLst>
              </a:tr>
              <a:tr h="2272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Allocated amount (US$ million):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0.5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0.5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0.5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0.5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89612870"/>
                  </a:ext>
                </a:extLst>
              </a:tr>
              <a:tr h="1419507">
                <a:tc gridSpan="8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Definition/description of achievement: 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For achievement of hospital incentive scheme design in Year 1, a paper describing the scheme design satisfactory to the WB is required. For the pilot in Year 2; copies of performance-based incentive agreements signed with all pilot hospitals are required. For pilot evaluation in Year 3, a report on (</a:t>
                      </a:r>
                      <a:r>
                        <a:rPr lang="en-US" sz="1400" i="1" dirty="0" err="1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i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) pilot evaluation and (ii) updated scheme design is required. For implementation of the scheme in Year 4, there should be copies of performance-based incentive agreements signed with all multi-profile hospitals.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9191" marR="491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47514964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806192"/>
              </p:ext>
            </p:extLst>
          </p:nvPr>
        </p:nvGraphicFramePr>
        <p:xfrm>
          <a:off x="272172" y="1638509"/>
          <a:ext cx="11653940" cy="981456"/>
        </p:xfrm>
        <a:graphic>
          <a:graphicData uri="http://schemas.openxmlformats.org/drawingml/2006/table">
            <a:tbl>
              <a:tblPr firstRow="1" firstCol="1" bandRow="1"/>
              <a:tblGrid>
                <a:gridCol w="2453379">
                  <a:extLst>
                    <a:ext uri="{9D8B030D-6E8A-4147-A177-3AD203B41FA5}">
                      <a16:colId xmlns="" xmlns:a16="http://schemas.microsoft.com/office/drawing/2014/main" val="2329151422"/>
                    </a:ext>
                  </a:extLst>
                </a:gridCol>
                <a:gridCol w="1338606">
                  <a:extLst>
                    <a:ext uri="{9D8B030D-6E8A-4147-A177-3AD203B41FA5}">
                      <a16:colId xmlns="" xmlns:a16="http://schemas.microsoft.com/office/drawing/2014/main" val="3654799216"/>
                    </a:ext>
                  </a:extLst>
                </a:gridCol>
                <a:gridCol w="1291473">
                  <a:extLst>
                    <a:ext uri="{9D8B030D-6E8A-4147-A177-3AD203B41FA5}">
                      <a16:colId xmlns="" xmlns:a16="http://schemas.microsoft.com/office/drawing/2014/main" val="332937331"/>
                    </a:ext>
                  </a:extLst>
                </a:gridCol>
                <a:gridCol w="1036948">
                  <a:extLst>
                    <a:ext uri="{9D8B030D-6E8A-4147-A177-3AD203B41FA5}">
                      <a16:colId xmlns="" xmlns:a16="http://schemas.microsoft.com/office/drawing/2014/main" val="944008332"/>
                    </a:ext>
                  </a:extLst>
                </a:gridCol>
                <a:gridCol w="1366887">
                  <a:extLst>
                    <a:ext uri="{9D8B030D-6E8A-4147-A177-3AD203B41FA5}">
                      <a16:colId xmlns="" xmlns:a16="http://schemas.microsoft.com/office/drawing/2014/main" val="2086085334"/>
                    </a:ext>
                  </a:extLst>
                </a:gridCol>
                <a:gridCol w="1357459">
                  <a:extLst>
                    <a:ext uri="{9D8B030D-6E8A-4147-A177-3AD203B41FA5}">
                      <a16:colId xmlns="" xmlns:a16="http://schemas.microsoft.com/office/drawing/2014/main" val="1149558149"/>
                    </a:ext>
                  </a:extLst>
                </a:gridCol>
                <a:gridCol w="1442301">
                  <a:extLst>
                    <a:ext uri="{9D8B030D-6E8A-4147-A177-3AD203B41FA5}">
                      <a16:colId xmlns="" xmlns:a16="http://schemas.microsoft.com/office/drawing/2014/main" val="1452415653"/>
                    </a:ext>
                  </a:extLst>
                </a:gridCol>
                <a:gridCol w="1366887">
                  <a:extLst>
                    <a:ext uri="{9D8B030D-6E8A-4147-A177-3AD203B41FA5}">
                      <a16:colId xmlns="" xmlns:a16="http://schemas.microsoft.com/office/drawing/2014/main" val="3078858978"/>
                    </a:ext>
                  </a:extLst>
                </a:gridCol>
              </a:tblGrid>
              <a:tr h="14252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Total financing allocated to DLI (US$ million)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Share in total financing amount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(in percentage)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DLI Baseline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Indicative timeline for DLI achievement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3200170"/>
                  </a:ext>
                </a:extLst>
              </a:tr>
              <a:tr h="7126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Year or Period 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Year or Period 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Year or Period 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Year or Period 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43725" marR="437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18452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662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4438" y="432475"/>
            <a:ext cx="106946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Project Development Objective</a:t>
            </a:r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384438" y="1644833"/>
            <a:ext cx="111370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Proposed PDO: </a:t>
            </a:r>
          </a:p>
          <a:p>
            <a:pPr algn="just"/>
            <a:endParaRPr lang="en-US" sz="2400" b="1" i="1" dirty="0"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algn="just"/>
            <a:r>
              <a:rPr lang="en-US" sz="2400" b="1" i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To strengthen the </a:t>
            </a:r>
            <a:r>
              <a:rPr lang="en-US" sz="2400" b="1" i="1" u="sng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financial and institutional sustainability</a:t>
            </a:r>
            <a:r>
              <a:rPr lang="en-US" sz="2400" b="1" i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of UHC and </a:t>
            </a:r>
            <a:r>
              <a:rPr lang="en-US" sz="2400" b="1" i="1" u="sng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improve access</a:t>
            </a:r>
            <a:r>
              <a:rPr lang="en-US" sz="2400" b="1" i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to </a:t>
            </a:r>
            <a:r>
              <a:rPr lang="en-US" sz="2400" b="1" i="1" u="sng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quality</a:t>
            </a:r>
            <a:r>
              <a:rPr lang="en-US" sz="2400" b="1" i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health services, as well as to </a:t>
            </a:r>
            <a:r>
              <a:rPr lang="en-US" sz="2400" b="1" i="1" u="sng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prevent, treat, control, and ultimately eliminate Hepatitis C, AIDS and tuberculosis</a:t>
            </a:r>
            <a:r>
              <a:rPr lang="en-US" sz="2400" b="1" i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.</a:t>
            </a:r>
          </a:p>
          <a:p>
            <a:pPr algn="just"/>
            <a:endParaRPr lang="en-US" sz="2400" b="1" i="1" dirty="0"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 algn="just"/>
            <a:r>
              <a:rPr lang="en-US" sz="24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*</a:t>
            </a:r>
            <a:r>
              <a:rPr lang="en-US" sz="2400" u="sng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Underlined</a:t>
            </a:r>
            <a:r>
              <a:rPr lang="en-US" sz="24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portions represent key project objectives. Ideally, they would be matched with specific project components, activities, and inputs – in order to contribute to the achievement of the stated objectives. </a:t>
            </a:r>
          </a:p>
        </p:txBody>
      </p:sp>
    </p:spTree>
    <p:extLst>
      <p:ext uri="{BB962C8B-B14F-4D97-AF65-F5344CB8AC3E}">
        <p14:creationId xmlns:p14="http://schemas.microsoft.com/office/powerpoint/2010/main" val="3754442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4438" y="432475"/>
            <a:ext cx="106946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Proposed Project Components</a:t>
            </a:r>
            <a:endParaRPr lang="en-US" sz="28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39349573"/>
              </p:ext>
            </p:extLst>
          </p:nvPr>
        </p:nvGraphicFramePr>
        <p:xfrm>
          <a:off x="710582" y="1536296"/>
          <a:ext cx="10707385" cy="5081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806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97986" y="3746277"/>
            <a:ext cx="11113257" cy="74352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3200" b="1" cap="none" dirty="0">
                <a:latin typeface="+mn-lt"/>
              </a:rPr>
              <a:t>Project Results Framework</a:t>
            </a:r>
            <a:endParaRPr lang="en-AU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584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47949" y="353340"/>
            <a:ext cx="11606151" cy="1163344"/>
          </a:xfrm>
          <a:prstGeom prst="rect">
            <a:avLst/>
          </a:prstGeom>
        </p:spPr>
        <p:txBody>
          <a:bodyPr>
            <a:normAutofit/>
          </a:bodyPr>
          <a:lstStyle>
            <a:lvl1pPr algn="just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1800" i="1" kern="1200" cap="none" spc="1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b="1" i="0" dirty="0">
                <a:latin typeface="+mn-lt"/>
              </a:rPr>
              <a:t>The “Results Chain” in a project:</a:t>
            </a:r>
          </a:p>
          <a:p>
            <a:pPr algn="l"/>
            <a:r>
              <a:rPr lang="en-US" sz="22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 typical “results chain” aims to explicitly draw the link between specified inputs to activities, and then to outputs and outcomes</a:t>
            </a:r>
            <a:endParaRPr lang="en-US" sz="2200" b="1" i="0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569302" y="2004631"/>
            <a:ext cx="2384798" cy="2308324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The project </a:t>
            </a:r>
            <a:r>
              <a:rPr lang="en-US" sz="1600" b="1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Results Framework</a:t>
            </a:r>
            <a:r>
              <a:rPr lang="en-US" sz="16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should aim to explicitly link project activities and policy interventions with desired project outputs, and ultimately to the stated Project Development Objective (PDO).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34619762"/>
              </p:ext>
            </p:extLst>
          </p:nvPr>
        </p:nvGraphicFramePr>
        <p:xfrm>
          <a:off x="171301" y="353340"/>
          <a:ext cx="9089657" cy="7123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485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6" y="340240"/>
            <a:ext cx="11606151" cy="908705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i="0" dirty="0">
                <a:latin typeface="+mn-lt"/>
              </a:rPr>
              <a:t>Proposed project components and suggested indicators: </a:t>
            </a:r>
            <a:br>
              <a:rPr lang="en-US" sz="2400" b="1" i="0" dirty="0">
                <a:latin typeface="+mn-lt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 1: Strengthening health financing under UHC - </a:t>
            </a:r>
            <a:b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Health financing strategy and provider payment reform</a:t>
            </a:r>
            <a:endParaRPr lang="en-US" sz="2400" b="1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14756" y="1665524"/>
            <a:ext cx="11211497" cy="4965322"/>
            <a:chOff x="314756" y="1665524"/>
            <a:chExt cx="11211497" cy="4965322"/>
          </a:xfrm>
        </p:grpSpPr>
        <p:sp>
          <p:nvSpPr>
            <p:cNvPr id="5" name="Rounded Rectangle 4"/>
            <p:cNvSpPr/>
            <p:nvPr/>
          </p:nvSpPr>
          <p:spPr>
            <a:xfrm>
              <a:off x="1753339" y="5326905"/>
              <a:ext cx="5348990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Intermediate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HF strategy developed and is in line with Medium Term Fiscal Framework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Provider payment reform rolled out (by ~ </a:t>
              </a:r>
              <a:r>
                <a:rPr lang="en-US" sz="1500" dirty="0" err="1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Yr</a:t>
              </a:r>
              <a:r>
                <a: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2), mainstreamed (by end of project); Independent evaluation conducted 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7176977" y="5326905"/>
              <a:ext cx="4274628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Outcome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UHC program budget utilization rate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Average resources paid per provider per patient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Average claims per enrollee / per patient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19769" y="5326905"/>
              <a:ext cx="1228557" cy="119568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rgbClr val="C00000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How do we measure it?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14756" y="5250091"/>
              <a:ext cx="11211497" cy="13807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14756" y="1665524"/>
              <a:ext cx="11211497" cy="3482003"/>
              <a:chOff x="314756" y="1665524"/>
              <a:chExt cx="11211497" cy="348200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14756" y="1665524"/>
                <a:ext cx="11211497" cy="348200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8051895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Outcomes and link to PDO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4311377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Outputs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71514" y="1765561"/>
                <a:ext cx="3096064" cy="60606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Input / Activity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71514" y="2489951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Technical support for analytical work on health financing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Technical support to design and evaluate provider payment reform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8051895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“To strengthen the </a:t>
                </a:r>
                <a:r>
                  <a:rPr lang="en-US" sz="1500" b="1" u="sng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financial</a:t>
                </a:r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… sustainability of UHC”, </a:t>
                </a: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e.g.: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Assurance of financial solvency / sustainability of UHC program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More efficient use of UHC program funds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Provider payment mechanism(s) are appropriate to care needs and affordability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311377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Develop and implement evidence-based long-term health financing strategy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Implement holistic payment system reform that includes both hospitals and primary care providers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3723910" y="191913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7472545" y="191019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58438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6" y="340240"/>
            <a:ext cx="11606151" cy="908705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i="0" dirty="0">
                <a:latin typeface="+mn-lt"/>
              </a:rPr>
              <a:t>Proposed project components and suggested indicators: </a:t>
            </a:r>
            <a:br>
              <a:rPr lang="en-US" sz="2400" b="1" i="0" dirty="0">
                <a:latin typeface="+mn-lt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 1: Strengthening health financing under UHC - </a:t>
            </a:r>
            <a:b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SSA strategic purchasing capabilities and capacity building</a:t>
            </a:r>
            <a:endParaRPr lang="en-US" sz="2400" b="1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14756" y="1665524"/>
            <a:ext cx="11211497" cy="4965322"/>
            <a:chOff x="314756" y="1665524"/>
            <a:chExt cx="11211497" cy="4965322"/>
          </a:xfrm>
        </p:grpSpPr>
        <p:sp>
          <p:nvSpPr>
            <p:cNvPr id="5" name="Rounded Rectangle 4"/>
            <p:cNvSpPr/>
            <p:nvPr/>
          </p:nvSpPr>
          <p:spPr>
            <a:xfrm>
              <a:off x="1753339" y="5326905"/>
              <a:ext cx="5348990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Intermediate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Improved business processes established and implemented at SSA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Capacity building activities conducted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IT infrastructure procured, rolled out, and utilized effectively 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7176977" y="5326905"/>
              <a:ext cx="4274628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Outcome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Average allocation / tariff per complex case (select high cost procedures as tracers)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Total resources spent on system administration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Average duration to process claims 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19769" y="5326905"/>
              <a:ext cx="1228557" cy="119568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rgbClr val="C00000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How do we measure it?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14756" y="5250091"/>
              <a:ext cx="11211497" cy="13807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14756" y="1665524"/>
              <a:ext cx="11211497" cy="3482003"/>
              <a:chOff x="314756" y="1665524"/>
              <a:chExt cx="11211497" cy="348200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14756" y="1665524"/>
                <a:ext cx="11211497" cy="348200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8051895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Outcomes and link to PDO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4311377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Outputs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71514" y="1765561"/>
                <a:ext cx="3096064" cy="60606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Input / Activity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71514" y="2489951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Technical support on strategic purchasing and SSA business processes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Capacity building activities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Investment in hardware and software to upgrade SSA IT infrastructure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endPara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8051895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“To strengthen the… </a:t>
                </a:r>
                <a:r>
                  <a:rPr lang="en-US" sz="1500" b="1" u="sng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institutional </a:t>
                </a:r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sustainability of UHC”, </a:t>
                </a: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e.g.: </a:t>
                </a:r>
              </a:p>
              <a:p>
                <a:endParaRPr lang="en-US" sz="15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Improved ability to negotiate and set appropriate service prices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Improved capacity to review, process, and audit claims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311377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Improved business processes at SSA 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Strengthened strategic purchasing capacity of SSA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3723910" y="191913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7472545" y="191019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22571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56" y="340240"/>
            <a:ext cx="11606151" cy="908705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i="0" dirty="0">
                <a:latin typeface="+mn-lt"/>
              </a:rPr>
              <a:t>Proposed project components and suggested indicators: </a:t>
            </a:r>
            <a:br>
              <a:rPr lang="en-US" sz="2400" b="1" i="0" dirty="0">
                <a:latin typeface="+mn-lt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 2: Strengthening structure and quality of the health service delivery system –</a:t>
            </a:r>
            <a:b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Primary health care and public health</a:t>
            </a:r>
            <a:endParaRPr lang="en-US" sz="2400" b="1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14756" y="1665524"/>
            <a:ext cx="11211497" cy="4965322"/>
            <a:chOff x="314756" y="1665524"/>
            <a:chExt cx="11211497" cy="4965322"/>
          </a:xfrm>
        </p:grpSpPr>
        <p:sp>
          <p:nvSpPr>
            <p:cNvPr id="5" name="Rounded Rectangle 4"/>
            <p:cNvSpPr/>
            <p:nvPr/>
          </p:nvSpPr>
          <p:spPr>
            <a:xfrm>
              <a:off x="1753339" y="5326905"/>
              <a:ext cx="5348990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Intermediate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Clinical guidelines and care protocols developed and implemented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Care integration pilots launched (by ~</a:t>
              </a:r>
              <a:r>
                <a:rPr lang="en-US" sz="1400" dirty="0" err="1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Yr</a:t>
              </a: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2) and evaluated (by end of project)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7176977" y="5326905"/>
              <a:ext cx="4274628" cy="1195683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Outcome indicators (examples):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Adult mortality from NCDs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Treatment success rates (select tracer conditions e.g. TB, </a:t>
              </a:r>
              <a:r>
                <a:rPr lang="en-US" sz="1400" dirty="0" err="1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Hep</a:t>
              </a: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C </a:t>
              </a:r>
              <a:r>
                <a:rPr lang="en-US" sz="1400" dirty="0" err="1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etc</a:t>
              </a:r>
              <a:r>
                <a:rPr lang="en-US" sz="1400" dirty="0">
                  <a:solidFill>
                    <a:schemeClr val="tx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)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19769" y="5326905"/>
              <a:ext cx="1228557" cy="119568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500" b="1" dirty="0">
                  <a:solidFill>
                    <a:srgbClr val="C00000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How do we measure it?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14756" y="5250091"/>
              <a:ext cx="11211497" cy="13807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  <a:p>
              <a:endParaRPr lang="en-US" sz="1600" dirty="0">
                <a:solidFill>
                  <a:schemeClr val="tx1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14756" y="1665524"/>
              <a:ext cx="11211497" cy="3482003"/>
              <a:chOff x="314756" y="1665524"/>
              <a:chExt cx="11211497" cy="3482003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14756" y="1665524"/>
                <a:ext cx="11211497" cy="348200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  <a:p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8051895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Outcomes and link to PDO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4311377" y="1760731"/>
                <a:ext cx="3096719" cy="59784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Outputs</a:t>
                </a:r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571514" y="1765561"/>
                <a:ext cx="3096064" cy="606063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rgbClr val="C00000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Input / Activity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71514" y="2489951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Technical support to review service delivery system: service types and availability, standards of care, organization of care etc. 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Develop and roll out disease management programs, e.g. for diabetes</a:t>
                </a: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8051895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500" b="1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“…improve access to quality health services…” </a:t>
                </a: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e.g.: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Quality assurance through consistent minimum standards of care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Continuity of care; coordination across different levels of providers</a:t>
                </a: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4311377" y="2505714"/>
                <a:ext cx="3096719" cy="2539249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Introduction of revised standards of care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Protocols for coordination between primary, secondary, and tertiary care established</a:t>
                </a: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en-US" sz="1500" dirty="0">
                    <a:solidFill>
                      <a:schemeClr val="tx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Integration of key disease programs </a:t>
                </a: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3723910" y="191913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7472545" y="1910191"/>
                <a:ext cx="547451" cy="298921"/>
              </a:xfrm>
              <a:prstGeom prst="rightArrow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894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7595</TotalTime>
  <Words>2408</Words>
  <Application>Microsoft Office PowerPoint</Application>
  <PresentationFormat>Widescreen</PresentationFormat>
  <Paragraphs>343</Paragraphs>
  <Slides>20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MS Mincho</vt:lpstr>
      <vt:lpstr>ＭＳ Ｐゴシック</vt:lpstr>
      <vt:lpstr>Andes</vt:lpstr>
      <vt:lpstr>Arial</vt:lpstr>
      <vt:lpstr>Calibri</vt:lpstr>
      <vt:lpstr>Calibri Light</vt:lpstr>
      <vt:lpstr>Times New Roman</vt:lpstr>
      <vt:lpstr>Tw Cen MT</vt:lpstr>
      <vt:lpstr>Tw Cen MT Condensed</vt:lpstr>
      <vt:lpstr>Wingdings</vt:lpstr>
      <vt:lpstr>Wingdings 3</vt:lpstr>
      <vt:lpstr>Integral</vt:lpstr>
      <vt:lpstr>Improving quality and efficiency of the  health system in Georgia – project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Proposed project components and suggested indicators:  Component 1: Strengthening health financing under UHC -  Health financing strategy and provider payment reform</vt:lpstr>
      <vt:lpstr>Proposed project components and suggested indicators:  Component 1: Strengthening health financing under UHC -  SSA strategic purchasing capabilities and capacity building</vt:lpstr>
      <vt:lpstr>Proposed project components and suggested indicators:  Component 2: Strengthening structure and quality of the health service delivery system – Primary health care and public health</vt:lpstr>
      <vt:lpstr>Proposed project components and suggested indicators:  Component 2: Strengthening structure and quality of the health service delivery system – Quality of care</vt:lpstr>
      <vt:lpstr>Proposed project components and suggested indicators:  Component 2: Strengthening structure and quality of the health service delivery system – Medical education</vt:lpstr>
      <vt:lpstr>Proposed project components and suggested indicators:  Component 3: Strengthening health system stewardship functions – Strengthen analytic capability, including Health Technology Assessment</vt:lpstr>
      <vt:lpstr>Proposed project components and suggested indicators:  Component 3: Strengthening health system stewardship functions – Strengthen analytic capability, including Health Technology Assessment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 sample of DLIs: Health Transformation Program in Moldova*</vt:lpstr>
      <vt:lpstr>A sample of DLIs: Health Transformation Program in Moldova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Financing reform roadmap</dc:title>
  <cp:lastModifiedBy>Nino Berdzuli</cp:lastModifiedBy>
  <cp:revision>400</cp:revision>
  <cp:lastPrinted>2017-07-27T20:10:17Z</cp:lastPrinted>
  <dcterms:created xsi:type="dcterms:W3CDTF">2015-06-10T05:00:51Z</dcterms:created>
  <dcterms:modified xsi:type="dcterms:W3CDTF">2017-12-01T15:33:04Z</dcterms:modified>
</cp:coreProperties>
</file>