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365" autoAdjust="0"/>
  </p:normalViewPr>
  <p:slideViewPr>
    <p:cSldViewPr>
      <p:cViewPr>
        <p:scale>
          <a:sx n="80" d="100"/>
          <a:sy n="80" d="100"/>
        </p:scale>
        <p:origin x="-1590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625234345706785E-4"/>
          <c:y val="0.10901152980877392"/>
          <c:w val="0.52558914510686161"/>
          <c:h val="0.7877685601799775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2"/>
              <c:layout>
                <c:manualLayout>
                  <c:x val="1.3181360142482191E-2"/>
                  <c:y val="1.2674429729098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სახელმწიფო ტრანსფერი</c:v>
                </c:pt>
                <c:pt idx="1">
                  <c:v>სოციალური დაზღვევის შენატანი</c:v>
                </c:pt>
                <c:pt idx="2">
                  <c:v>სხვა წინასწარი სავალდებულო შენატანები</c:v>
                </c:pt>
                <c:pt idx="3">
                  <c:v>ნებაყოფლობითი წინასწარი გადახდები</c:v>
                </c:pt>
                <c:pt idx="4">
                  <c:v>ჯიბიდან გადახდები</c:v>
                </c:pt>
                <c:pt idx="5">
                  <c:v>კორპორაციებიდან და არამომგებიანი დაწესებულებებიდან შემოსავლები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0.14000000000000001</c:v>
                </c:pt>
                <c:pt idx="1">
                  <c:v>0.63</c:v>
                </c:pt>
                <c:pt idx="2">
                  <c:v>7.0000000000000007E-2</c:v>
                </c:pt>
                <c:pt idx="3">
                  <c:v>0.01</c:v>
                </c:pt>
                <c:pt idx="4">
                  <c:v>0.13</c:v>
                </c:pt>
                <c:pt idx="5" formatCode="0%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180263404574428"/>
          <c:y val="0"/>
          <c:w val="0.58164288057742786"/>
          <c:h val="0.9632775590551182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625234345706785E-4"/>
          <c:y val="0.10901152980877392"/>
          <c:w val="0.52558914510686161"/>
          <c:h val="0.7877685601799775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2"/>
              <c:layout>
                <c:manualLayout>
                  <c:x val="1.3181360142482191E-2"/>
                  <c:y val="1.2674429729098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სოციალური ჯანდაცვის დაზღვევა (SHI)</c:v>
                </c:pt>
                <c:pt idx="1">
                  <c:v>ჯანდაცვის კერძო დაზღვევა</c:v>
                </c:pt>
                <c:pt idx="2">
                  <c:v>სექტორ სპეციფიური დაზღვევა სახელმწიფო სქემებით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0.85</c:v>
                </c:pt>
                <c:pt idx="1">
                  <c:v>0.11</c:v>
                </c:pt>
                <c:pt idx="2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180263404574428"/>
          <c:y val="0"/>
          <c:w val="0.58164288057742786"/>
          <c:h val="0.9632775590551182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3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5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1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33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9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6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2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8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0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1D388-0FE0-4854-81B7-010B3577978F}" type="datetimeFigureOut">
              <a:rPr lang="en-US" smtClean="0"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75281-9E55-4415-B36F-B9E17A51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9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rmanyhi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ჯანდაცვის სისტემის </a:t>
            </a:r>
            <a:r>
              <a:rPr lang="ka-GE" dirty="0" smtClean="0"/>
              <a:t>სტატისტიკა</a:t>
            </a:r>
            <a:r>
              <a:rPr lang="en-US" dirty="0" smtClean="0"/>
              <a:t>,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მოსახლეობის 90% მოცულია სახელმწიფოს მიერ დაფინანსებული დაზღვევით</a:t>
            </a:r>
          </a:p>
          <a:p>
            <a:r>
              <a:rPr lang="ka-GE" dirty="0" smtClean="0"/>
              <a:t>სახელმწიფოს მიერ მართული 110 აკრედიტირებული </a:t>
            </a:r>
            <a:r>
              <a:rPr lang="en-US" dirty="0" err="1" smtClean="0"/>
              <a:t>Krankenkassen</a:t>
            </a:r>
            <a:r>
              <a:rPr lang="ka-GE" dirty="0" smtClean="0"/>
              <a:t> </a:t>
            </a:r>
          </a:p>
          <a:p>
            <a:r>
              <a:rPr lang="ka-GE" dirty="0" smtClean="0"/>
              <a:t>40 აკრედიტებული კერძო სადაზრვევო კომპანია</a:t>
            </a:r>
          </a:p>
          <a:p>
            <a:r>
              <a:rPr lang="ka-GE" dirty="0" smtClean="0"/>
              <a:t>ჯანდაცვაზე მთლიანი დანახარჯები 376 მლრდ ევრო (2017), 4200 ერთ სულზე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38821" y="6488668"/>
            <a:ext cx="3083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hlinkClick r:id="rId2"/>
              </a:rPr>
              <a:t>https://www.germanyhis.com/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582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148119" cy="1143000"/>
          </a:xfrm>
        </p:spPr>
        <p:txBody>
          <a:bodyPr>
            <a:noAutofit/>
          </a:bodyPr>
          <a:lstStyle/>
          <a:p>
            <a:r>
              <a:rPr lang="en-US" sz="2400" dirty="0"/>
              <a:t>Financing flow chart for the German health care system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691503"/>
            <a:ext cx="4114800" cy="579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799" y="1219200"/>
            <a:ext cx="432842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დაზღვევა სავალდებულია ყველა მოქალაქისთვის </a:t>
            </a:r>
          </a:p>
          <a:p>
            <a:r>
              <a:rPr lang="en-US" sz="1400" dirty="0" smtClean="0"/>
              <a:t>SHI vs VHI</a:t>
            </a:r>
            <a:endParaRPr lang="ka-GE" sz="1400" dirty="0" smtClean="0"/>
          </a:p>
          <a:p>
            <a:endParaRPr lang="ka-GE" sz="1400" dirty="0"/>
          </a:p>
          <a:p>
            <a:r>
              <a:rPr lang="en-US" sz="1400" dirty="0" smtClean="0"/>
              <a:t>SHI </a:t>
            </a:r>
            <a:r>
              <a:rPr lang="ka-GE" sz="1400" dirty="0" smtClean="0"/>
              <a:t>შენატანები: </a:t>
            </a:r>
            <a:endParaRPr lang="en-US" sz="1400" dirty="0" smtClean="0"/>
          </a:p>
          <a:p>
            <a:r>
              <a:rPr lang="ka-GE" sz="1400" dirty="0" smtClean="0"/>
              <a:t>თუ შემოსავალი თვეში &lt; 5,063 ევრო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დამსაქმებელი - 7.4%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დასაქმებული - 7.3%+0.9%</a:t>
            </a:r>
          </a:p>
          <a:p>
            <a:endParaRPr lang="ka-GE" sz="1400" dirty="0"/>
          </a:p>
          <a:p>
            <a:r>
              <a:rPr lang="ka-GE" sz="1400" dirty="0" smtClean="0"/>
              <a:t>თუ შემოსავალი მეტია &gt; </a:t>
            </a:r>
            <a:r>
              <a:rPr lang="ka-GE" sz="1400" dirty="0"/>
              <a:t>5,063 ევრო </a:t>
            </a:r>
            <a:endParaRPr lang="ka-G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თავისუფალი არჩევანი </a:t>
            </a:r>
            <a:r>
              <a:rPr lang="en-US" sz="1400" dirty="0" smtClean="0"/>
              <a:t>SHI vs VHI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4282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>
            <a:noAutofit/>
          </a:bodyPr>
          <a:lstStyle/>
          <a:p>
            <a:r>
              <a:rPr lang="ka-GE" sz="2000" dirty="0" smtClean="0"/>
              <a:t>გერმანიის ჯანდაცვის სისტემის დაფინანსების </a:t>
            </a:r>
            <a:r>
              <a:rPr lang="ka-GE" sz="2000" dirty="0" smtClean="0"/>
              <a:t>წყაროები</a:t>
            </a:r>
            <a:r>
              <a:rPr lang="en-US" sz="2000" dirty="0" smtClean="0"/>
              <a:t>, 2017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216497"/>
              </p:ext>
            </p:extLst>
          </p:nvPr>
        </p:nvGraphicFramePr>
        <p:xfrm>
          <a:off x="269019" y="838200"/>
          <a:ext cx="8534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73819" y="3124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წინასწარი გადახდის სქემებით მოცული მოსახლეობა</a:t>
            </a:r>
            <a:endParaRPr lang="en-US" sz="24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008376"/>
              </p:ext>
            </p:extLst>
          </p:nvPr>
        </p:nvGraphicFramePr>
        <p:xfrm>
          <a:off x="421419" y="3962400"/>
          <a:ext cx="8534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681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პულინგი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ka-GE" dirty="0" smtClean="0"/>
              <a:t>110 აკრედიტებული </a:t>
            </a:r>
            <a:r>
              <a:rPr lang="en-US" dirty="0" err="1" smtClean="0"/>
              <a:t>Krankenkassen</a:t>
            </a:r>
            <a:r>
              <a:rPr lang="ka-GE" dirty="0" smtClean="0"/>
              <a:t>-ის მიერ ხდება სადაზღვევო შენატანების შეგროვება, რომლის ტრანსფერიც ხდება ჯანმრთელობის ფონდში (</a:t>
            </a:r>
            <a:r>
              <a:rPr lang="en-US" i="1" dirty="0" err="1"/>
              <a:t>Gesundheitsfonds</a:t>
            </a:r>
            <a:r>
              <a:rPr lang="ka-GE" dirty="0" smtClean="0"/>
              <a:t>) </a:t>
            </a:r>
          </a:p>
          <a:p>
            <a:r>
              <a:rPr lang="ka-GE" dirty="0" smtClean="0"/>
              <a:t>საბიუჯეტო ტრანსფერები </a:t>
            </a:r>
            <a:r>
              <a:rPr lang="en-US" dirty="0" err="1" smtClean="0"/>
              <a:t>Krankenkassen</a:t>
            </a:r>
            <a:r>
              <a:rPr lang="ka-GE" dirty="0" smtClean="0"/>
              <a:t>-დან გროვდება ჯანმრთელობის ფონდში</a:t>
            </a:r>
          </a:p>
          <a:p>
            <a:r>
              <a:rPr lang="ka-GE" dirty="0" smtClean="0"/>
              <a:t>ფინანსური რესურსების განაწილება </a:t>
            </a:r>
            <a:r>
              <a:rPr lang="en-US" dirty="0" err="1" smtClean="0"/>
              <a:t>Krankenkassen</a:t>
            </a:r>
            <a:r>
              <a:rPr lang="ka-GE" dirty="0" smtClean="0"/>
              <a:t>-ზე ხდება დაავადებებზე დაფუძნებული რისკების კორექტირების სქემის მიხედვით (</a:t>
            </a:r>
            <a:r>
              <a:rPr lang="en-US" dirty="0" smtClean="0"/>
              <a:t>morbidity-based </a:t>
            </a:r>
            <a:r>
              <a:rPr lang="en-US" dirty="0"/>
              <a:t>risk-adjustment </a:t>
            </a:r>
            <a:r>
              <a:rPr lang="en-US" dirty="0" smtClean="0"/>
              <a:t>scheme</a:t>
            </a:r>
            <a:r>
              <a:rPr lang="ka-GE" dirty="0" smtClean="0"/>
              <a:t>), შემდეგ ასაკი, სქესი და ა.შ</a:t>
            </a:r>
          </a:p>
          <a:p>
            <a:r>
              <a:rPr lang="ka-GE" dirty="0" smtClean="0"/>
              <a:t>საზოგადობრივი ჯანდაცვა, პრევენცია, გადამდები დაავადებების ზედამხედველობა და განათლება </a:t>
            </a:r>
            <a:r>
              <a:rPr lang="en-US" i="1" dirty="0" smtClean="0"/>
              <a:t>Lander</a:t>
            </a:r>
            <a:r>
              <a:rPr lang="ka-GE" i="1" dirty="0" smtClean="0"/>
              <a:t>-ის მოვალეობაა</a:t>
            </a:r>
            <a:r>
              <a:rPr lang="ka-GE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04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9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კონტრაქტირება და ანაზღაურება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525963"/>
          </a:xfrm>
        </p:spPr>
        <p:txBody>
          <a:bodyPr>
            <a:noAutofit/>
          </a:bodyPr>
          <a:lstStyle/>
          <a:p>
            <a:r>
              <a:rPr lang="ka-GE" sz="2000" dirty="0"/>
              <a:t>გამოიყენება როგორც სელექტიური, ისე კოლექტიური კონტარქტირება</a:t>
            </a:r>
          </a:p>
          <a:p>
            <a:r>
              <a:rPr lang="ka-GE" sz="2000" dirty="0" smtClean="0"/>
              <a:t>ჰოსპიტლების დაფინანსება ხდება ორი წყაროდან: კაპიტალური ინვესტიციები - რეგიონების ბიუჯეტებიდან (</a:t>
            </a:r>
            <a:r>
              <a:rPr lang="en-US" sz="2000" i="1" dirty="0"/>
              <a:t>Lander</a:t>
            </a:r>
            <a:r>
              <a:rPr lang="ka-GE" sz="2000" dirty="0" smtClean="0"/>
              <a:t>), საექსპლუატაციო ხარჯები - </a:t>
            </a:r>
            <a:r>
              <a:rPr lang="en-US" sz="2000" dirty="0" err="1" smtClean="0"/>
              <a:t>Krankenkassen</a:t>
            </a:r>
            <a:r>
              <a:rPr lang="ka-GE" sz="2000" dirty="0" smtClean="0"/>
              <a:t>-დან, კერძო დაზღვევიდან და ჯიბიდან გადახდებიდან; ოპერირების ხარჯების უმტესობა იფარება </a:t>
            </a:r>
            <a:r>
              <a:rPr lang="en-US" sz="2000" dirty="0" err="1" smtClean="0"/>
              <a:t>Krankenkassen</a:t>
            </a:r>
            <a:r>
              <a:rPr lang="ka-GE" sz="2000" dirty="0" smtClean="0"/>
              <a:t>-დან (სამედიცინო საქონელისა და პერსონალის ჩათვლით)</a:t>
            </a:r>
          </a:p>
          <a:p>
            <a:r>
              <a:rPr lang="ka-GE" sz="2000" dirty="0" smtClean="0"/>
              <a:t>მწვავე სახელმწიფო, მომგებიანი და არამომგებიანი საავამყოფოების ანაზღაურების ძირითადი მეთოდია </a:t>
            </a:r>
            <a:r>
              <a:rPr lang="en-US" sz="2000" dirty="0" smtClean="0"/>
              <a:t>DRGs,</a:t>
            </a:r>
            <a:r>
              <a:rPr lang="ka-GE" sz="2000" dirty="0" smtClean="0"/>
              <a:t> ასევე საწოლდღე  და შემთხვევას პლუს პროცედ</a:t>
            </a:r>
            <a:r>
              <a:rPr lang="ka-GE" sz="2000" dirty="0"/>
              <a:t>უ</a:t>
            </a:r>
            <a:r>
              <a:rPr lang="ka-GE" sz="2000" dirty="0" smtClean="0"/>
              <a:t>რების თანხა</a:t>
            </a:r>
          </a:p>
          <a:p>
            <a:r>
              <a:rPr lang="ka-GE" sz="2000" dirty="0" smtClean="0"/>
              <a:t>ამბულატორიული სერვისების ანაზღაურება ხდება </a:t>
            </a:r>
            <a:r>
              <a:rPr lang="en-US" sz="2000" dirty="0"/>
              <a:t>age-weighting of contact </a:t>
            </a:r>
            <a:r>
              <a:rPr lang="ka-GE" sz="2000" dirty="0" smtClean="0"/>
              <a:t>კაპიტაციით (</a:t>
            </a:r>
            <a:r>
              <a:rPr lang="en-US" sz="2000" dirty="0"/>
              <a:t>Uniform Value Scale</a:t>
            </a:r>
            <a:r>
              <a:rPr lang="ka-GE" sz="2000" smtClean="0"/>
              <a:t>) კატალოგი</a:t>
            </a:r>
            <a:endParaRPr lang="en-US" sz="2000" dirty="0" smtClean="0"/>
          </a:p>
          <a:p>
            <a:r>
              <a:rPr lang="ka-GE" sz="2000" dirty="0" smtClean="0"/>
              <a:t>კერძო სერვისების ანაზღაურება ხდება გაწეული მომსახურების მიხედვით (ჩანაცვლებადი</a:t>
            </a:r>
            <a:r>
              <a:rPr lang="en-US" sz="2000" dirty="0" smtClean="0"/>
              <a:t>, </a:t>
            </a:r>
            <a:r>
              <a:rPr lang="en-US" sz="2000" dirty="0"/>
              <a:t>Supplementary and complementary </a:t>
            </a:r>
            <a:r>
              <a:rPr lang="en-US" sz="2000" dirty="0" smtClean="0"/>
              <a:t>PHI)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638800"/>
            <a:ext cx="66675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6748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458200" cy="624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4840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862013"/>
            <a:ext cx="6924675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999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261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ჯანდაცვის სისტემის სტატისტიკა, 2019</vt:lpstr>
      <vt:lpstr>Financing flow chart for the German health care system</vt:lpstr>
      <vt:lpstr>გერმანიის ჯანდაცვის სისტემის დაფინანსების წყაროები, 2017</vt:lpstr>
      <vt:lpstr>პულინგი</vt:lpstr>
      <vt:lpstr>კონტრაქტირება და ანაზღაურება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17</cp:revision>
  <dcterms:created xsi:type="dcterms:W3CDTF">2020-01-17T07:57:36Z</dcterms:created>
  <dcterms:modified xsi:type="dcterms:W3CDTF">2020-01-17T14:47:54Z</dcterms:modified>
</cp:coreProperties>
</file>