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9" r:id="rId4"/>
    <p:sldId id="280" r:id="rId5"/>
    <p:sldId id="283" r:id="rId6"/>
    <p:sldId id="281" r:id="rId7"/>
    <p:sldId id="273" r:id="rId8"/>
    <p:sldId id="268" r:id="rId9"/>
    <p:sldId id="284" r:id="rId10"/>
    <p:sldId id="285" r:id="rId11"/>
    <p:sldId id="286" r:id="rId12"/>
    <p:sldId id="277" r:id="rId13"/>
    <p:sldId id="262" r:id="rId14"/>
    <p:sldId id="287" r:id="rId15"/>
    <p:sldId id="288" r:id="rId16"/>
    <p:sldId id="28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31" autoAdjust="0"/>
  </p:normalViewPr>
  <p:slideViewPr>
    <p:cSldViewPr snapToGrid="0" snapToObjects="1">
      <p:cViewPr varScale="1">
        <p:scale>
          <a:sx n="79" d="100"/>
          <a:sy n="79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4863-7056-9244-BFDB-381261168FF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9C9C1-C059-9345-9E29-1FEE709A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C9C1-C059-9345-9E29-1FEE709A1B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5FDBCE1-87E9-374B-B749-5D3706C3DE5B}" type="slidenum">
              <a:rPr lang="ru-RU" sz="1200">
                <a:latin typeface="Calibri" charset="0"/>
                <a:cs typeface="Arial" charset="0"/>
              </a:rPr>
              <a:pPr/>
              <a:t>14</a:t>
            </a:fld>
            <a:endParaRPr lang="ru-RU" sz="1200">
              <a:latin typeface="Calibri" charset="0"/>
              <a:cs typeface="Arial" charset="0"/>
            </a:endParaRPr>
          </a:p>
        </p:txBody>
      </p:sp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  <a:ea typeface="MS PGothic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1DB74A04-AAF5-7947-835F-4B00345CF9F7}" type="slidenum">
              <a:rPr lang="en-US" sz="1200">
                <a:cs typeface="Arial" charset="0"/>
              </a:rPr>
              <a:pPr algn="r" eaLnBrk="1" hangingPunct="1"/>
              <a:t>14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253934F4-4A71-B147-A993-914CCAA06417}" type="slidenum">
              <a:rPr lang="ru-RU">
                <a:latin typeface="Arial" charset="0"/>
              </a:rPr>
              <a:pPr algn="r" eaLnBrk="1" hangingPunct="1"/>
              <a:t>5</a:t>
            </a:fld>
            <a:endParaRPr lang="ru-RU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51F12D-F809-4F45-A255-8C8A9B12E90D}" type="slidenum">
              <a:rPr lang="en-US" sz="1200">
                <a:latin typeface="Calibri" charset="0"/>
              </a:rPr>
              <a:pPr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DCDA83-1441-41A7-84F5-62A5C57A75FB}" type="slidenum">
              <a:rPr lang="ru-RU" altLang="en-US" smtClean="0">
                <a:latin typeface="Calibri" panose="020F0502020204030204" pitchFamily="34" charset="0"/>
              </a:rPr>
              <a:pPr/>
              <a:t>7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810DC00-B427-4009-ABF4-50C04E2E0F07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754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Calibri" charset="0"/>
                <a:ea typeface="MS PGothic" charset="0"/>
              </a:rPr>
              <a:t>Adoption of national regulations which are in compliance with the IHR</a:t>
            </a:r>
            <a:r>
              <a:rPr lang="en-US">
                <a:latin typeface="Calibri" charset="0"/>
                <a:ea typeface="MS PGothic" charset="0"/>
              </a:rPr>
              <a:t> </a:t>
            </a:r>
            <a:r>
              <a:rPr lang="ru-RU">
                <a:latin typeface="Calibri" charset="0"/>
                <a:ea typeface="MS PGothic" charset="0"/>
              </a:rPr>
              <a:t>enabled full implementation</a:t>
            </a:r>
            <a:r>
              <a:rPr lang="en-US">
                <a:latin typeface="Calibri" charset="0"/>
                <a:ea typeface="MS PGothic" charset="0"/>
              </a:rPr>
              <a:t>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0A1CCB9-C6FF-8F4C-B620-56816D522D8E}" type="slidenum">
              <a:rPr lang="en-US" sz="1200">
                <a:latin typeface="Calibri" charset="0"/>
              </a:rPr>
              <a:pPr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F3EF49D-FD8B-C74B-9908-8B0267259159}" type="slidenum">
              <a:rPr lang="ru-RU" sz="1200">
                <a:latin typeface="Calibri" charset="0"/>
              </a:rPr>
              <a:pPr/>
              <a:t>10</a:t>
            </a:fld>
            <a:endParaRPr lang="ru-RU" sz="1200">
              <a:latin typeface="Calibri" charset="0"/>
            </a:endParaRPr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  <a:ea typeface="MS PGothic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CF40637D-D157-9947-B68C-814600907116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a-GE">
              <a:latin typeface="Sylfaen" charset="0"/>
              <a:ea typeface="MS PGothic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06DADDD-D737-764E-AD25-FE02A31D51CE}" type="slidenum">
              <a:rPr lang="en-US" sz="1200">
                <a:latin typeface="Calibri" charset="0"/>
              </a:rPr>
              <a:pPr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1B8FD3-EDF1-4D78-B43E-47FA8C5A9830}" type="slidenum">
              <a:rPr lang="ru-RU" altLang="en-US">
                <a:latin typeface="Calibri" panose="020F0502020204030204" pitchFamily="34" charset="0"/>
              </a:rPr>
              <a:pPr/>
              <a:t>12</a:t>
            </a:fld>
            <a:endParaRPr lang="ru-RU" altLang="en-US">
              <a:latin typeface="Calibri" panose="020F050202020403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1270A5-8768-4102-A87A-143C0AECAFEC}" type="slidenum">
              <a:rPr lang="en-US" altLang="en-US" sz="1200"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altLang="en-US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72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მსოფლიოში არსებულმა გამოცდილებამ აჩვენა, რომ საზოგადოებრივი ჯანმრთელობის საფრთხეების მოგერიებისთვის საუკეთესო ხელსაწყოს წარმოადგენს საზოგადოებრივი ჯანმრთელობის საგანგებო სიტუაციების მართვის ცენტრი (EOC)</a:t>
            </a:r>
            <a:r>
              <a:rPr lang="ka-G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9C9C1-C059-9345-9E29-1FEE709A1B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FCC55-4850-F843-B2C6-67BD7BE9CF40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E73B-424F-C348-B364-B7A92E2A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698" y="932189"/>
            <a:ext cx="8769052" cy="2668262"/>
          </a:xfrm>
        </p:spPr>
        <p:txBody>
          <a:bodyPr>
            <a:normAutofit/>
          </a:bodyPr>
          <a:lstStyle/>
          <a:p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ჯანმრთელობის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საერთაშორისო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წესები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და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საზ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.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ჯანდაცვის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საგანგებო</a:t>
            </a:r>
            <a:r>
              <a:rPr lang="en-US" sz="38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სიტუაციებზე</a:t>
            </a:r>
            <a:r>
              <a:rPr lang="en-US" sz="38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მზადყოფნა</a:t>
            </a:r>
            <a:endParaRPr lang="en-US" sz="3800" b="1" dirty="0">
              <a:solidFill>
                <a:schemeClr val="tx2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386069"/>
            <a:ext cx="7505545" cy="1371805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>
                <a:solidFill>
                  <a:schemeClr val="tx1"/>
                </a:solidFill>
                <a:latin typeface="Sylfaen"/>
                <a:cs typeface="Sylfaen"/>
              </a:rPr>
              <a:t>ანა</a:t>
            </a:r>
            <a:r>
              <a:rPr lang="en-US" sz="2400" dirty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ylfaen"/>
                <a:cs typeface="Sylfaen"/>
              </a:rPr>
              <a:t>კასრაძე</a:t>
            </a:r>
            <a:r>
              <a:rPr lang="en-US" sz="2400" dirty="0">
                <a:solidFill>
                  <a:schemeClr val="tx1"/>
                </a:solidFill>
                <a:latin typeface="Sylfaen"/>
                <a:cs typeface="Sylfaen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MPH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დაავადებათა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კონტროლისა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და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საზოგადოებრივი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ჯანმრთელობის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ეროვნული</a:t>
            </a:r>
            <a:r>
              <a:rPr lang="en-US" sz="2400" dirty="0" smtClean="0">
                <a:solidFill>
                  <a:schemeClr val="tx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lfaen"/>
                <a:cs typeface="Sylfaen"/>
              </a:rPr>
              <a:t>ცენტრი</a:t>
            </a:r>
            <a:endParaRPr lang="en-US" sz="2400" dirty="0">
              <a:solidFill>
                <a:schemeClr val="tx1"/>
              </a:solidFill>
              <a:latin typeface="Sylfaen"/>
              <a:cs typeface="Sylfaen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7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Calibri" charset="0"/>
                </a:rPr>
                <a:t>www.ncdc.ge</a:t>
              </a:r>
              <a:endParaRPr lang="ru-RU">
                <a:solidFill>
                  <a:schemeClr val="bg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5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</a:endParaRPr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23561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19458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50825" y="1268413"/>
            <a:ext cx="8626475" cy="4133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x-none" dirty="0">
                <a:latin typeface="Sylfaen"/>
                <a:cs typeface="Sylfaen"/>
              </a:rPr>
              <a:t>      </a:t>
            </a:r>
            <a:r>
              <a:rPr lang="x-none" dirty="0" smtClean="0">
                <a:latin typeface="Sylfaen"/>
                <a:cs typeface="Sylfaen"/>
              </a:rPr>
              <a:t>ჯსწ მნიშვნელოვანი შესაძლებლობები</a:t>
            </a:r>
            <a:r>
              <a:rPr lang="x-none" sz="2800" dirty="0" smtClean="0">
                <a:latin typeface="Sylfaen"/>
                <a:cs typeface="Sylfaen"/>
              </a:rPr>
              <a:t>:</a:t>
            </a:r>
            <a:endParaRPr lang="x-none" sz="2800" dirty="0">
              <a:latin typeface="Sylfaen"/>
              <a:cs typeface="Sylfaen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>
                <a:latin typeface="Sylfaen"/>
                <a:cs typeface="Sylfaen"/>
              </a:rPr>
              <a:t>         </a:t>
            </a:r>
            <a:r>
              <a:rPr lang="en-US" dirty="0" err="1" smtClean="0">
                <a:latin typeface="Sylfaen"/>
                <a:cs typeface="Sylfaen"/>
              </a:rPr>
              <a:t>ინტეგრირებული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ზედამხედველობის</a:t>
            </a:r>
            <a:r>
              <a:rPr lang="en-US" dirty="0" smtClean="0">
                <a:latin typeface="Sylfaen"/>
                <a:cs typeface="Sylfaen"/>
              </a:rPr>
              <a:t> </a:t>
            </a:r>
            <a:r>
              <a:rPr lang="en-US" dirty="0" err="1" smtClean="0">
                <a:latin typeface="Sylfaen"/>
                <a:cs typeface="Sylfaen"/>
              </a:rPr>
              <a:t>სისტემა</a:t>
            </a:r>
            <a:endParaRPr lang="en-US" dirty="0">
              <a:latin typeface="Sylfaen"/>
              <a:cs typeface="Sylfaen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>
                <a:latin typeface="Sylfaen"/>
                <a:cs typeface="Sylfaen"/>
              </a:rPr>
              <a:t>         </a:t>
            </a:r>
            <a:r>
              <a:rPr lang="x-none" dirty="0" smtClean="0">
                <a:latin typeface="Sylfaen"/>
                <a:cs typeface="Sylfaen"/>
              </a:rPr>
              <a:t>კარგად გამართული ლაბორატორილუ ქსელი</a:t>
            </a:r>
            <a:endParaRPr lang="en-US" dirty="0">
              <a:latin typeface="Sylfaen"/>
              <a:cs typeface="Sylfaen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en-US" dirty="0">
              <a:latin typeface="Sylfaen"/>
              <a:cs typeface="Sylfaen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-927059">
            <a:off x="393700" y="1741488"/>
            <a:ext cx="377825" cy="573087"/>
          </a:xfrm>
          <a:prstGeom prst="curvedRightArrow">
            <a:avLst>
              <a:gd name="adj1" fmla="val 24999"/>
              <a:gd name="adj2" fmla="val 49998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Curved Right Arrow 10"/>
          <p:cNvSpPr>
            <a:spLocks noChangeArrowheads="1"/>
          </p:cNvSpPr>
          <p:nvPr/>
        </p:nvSpPr>
        <p:spPr bwMode="auto">
          <a:xfrm rot="-927059">
            <a:off x="465138" y="2317750"/>
            <a:ext cx="379412" cy="573088"/>
          </a:xfrm>
          <a:prstGeom prst="curvedRightArrow">
            <a:avLst>
              <a:gd name="adj1" fmla="val 25007"/>
              <a:gd name="adj2" fmla="val 49999"/>
              <a:gd name="adj3" fmla="val 25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2354548"/>
            <a:ext cx="77041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39750" y="188913"/>
            <a:ext cx="7391400" cy="835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36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ჯსწ</a:t>
            </a:r>
            <a:r>
              <a:rPr lang="en-GB" sz="3600" b="1" dirty="0" smtClean="0">
                <a:solidFill>
                  <a:srgbClr val="1F497D"/>
                </a:solidFill>
                <a:latin typeface="Sylfaen"/>
                <a:cs typeface="Sylfaen"/>
              </a:rPr>
              <a:t> </a:t>
            </a:r>
            <a:r>
              <a:rPr lang="en-GB" sz="36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განხორციელება</a:t>
            </a:r>
            <a:endParaRPr lang="en-US" sz="3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365050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68313" y="793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ზედამხედველობის</a:t>
            </a:r>
            <a:r>
              <a:rPr lang="en-US" dirty="0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სისტემა</a:t>
            </a:r>
            <a:endParaRPr lang="en-US" dirty="0">
              <a:solidFill>
                <a:schemeClr val="tx2"/>
              </a:solidFill>
              <a:latin typeface="Sylfaen"/>
              <a:ea typeface="MS PGothic" charset="0"/>
              <a:cs typeface="Sylfaen"/>
            </a:endParaRPr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8676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</a:endParaRPr>
            </a:p>
          </p:txBody>
        </p:sp>
        <p:sp>
          <p:nvSpPr>
            <p:cNvPr id="28677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28678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</a:endParaRPr>
            </a:p>
          </p:txBody>
        </p:sp>
      </p:grpSp>
      <p:pic>
        <p:nvPicPr>
          <p:cNvPr id="286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26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en-US" sz="1800">
                <a:latin typeface="Sylfaen" panose="010A0502050306030303" pitchFamily="18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Sylfaen" panose="010A0502050306030303" pitchFamily="18" charset="0"/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pic>
          <p:nvPicPr>
            <p:cNvPr id="17415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ylfaen" panose="010A0502050306030303" pitchFamily="18" charset="0"/>
                </a:rPr>
                <a:t>www.ncdc.ge</a:t>
              </a:r>
              <a:endParaRPr lang="ru-RU" altLang="en-US" sz="180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14300" y="0"/>
            <a:ext cx="9109075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32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საზ. ჯანმრთელობის რისკებზე </a:t>
            </a:r>
            <a:r>
              <a:rPr lang="ka-GE" sz="32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მზადყოფნა </a:t>
            </a:r>
            <a:r>
              <a:rPr lang="ka-GE" sz="32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და </a:t>
            </a:r>
            <a:r>
              <a:rPr lang="ka-GE" sz="32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რეაგირება</a:t>
            </a:r>
            <a:endParaRPr lang="ru-RU" sz="3200" b="1" dirty="0">
              <a:solidFill>
                <a:srgbClr val="C00000"/>
              </a:solidFill>
              <a:latin typeface="Sylfaen" panose="010A0502050306030303" pitchFamily="18" charset="0"/>
              <a:cs typeface="Arial" charset="0"/>
            </a:endParaRPr>
          </a:p>
        </p:txBody>
      </p:sp>
      <p:sp>
        <p:nvSpPr>
          <p:cNvPr id="17412" name="Rectangle 2"/>
          <p:cNvSpPr txBox="1">
            <a:spLocks/>
          </p:cNvSpPr>
          <p:nvPr/>
        </p:nvSpPr>
        <p:spPr bwMode="auto">
          <a:xfrm>
            <a:off x="343693" y="1269306"/>
            <a:ext cx="8456613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საზ</a:t>
            </a:r>
            <a:r>
              <a:rPr lang="en-US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. </a:t>
            </a: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ჯანმრთელობის განსაკუთრებული შემთხვევის დროს მზადყოფნის, რეაგირების და რისკის შეფასების კოორდინაცია;</a:t>
            </a:r>
          </a:p>
          <a:p>
            <a:pPr marL="0" indent="0">
              <a:lnSpc>
                <a:spcPct val="90000"/>
              </a:lnSpc>
              <a:buNone/>
            </a:pPr>
            <a:endParaRPr lang="ka-GE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საზ</a:t>
            </a:r>
            <a:r>
              <a:rPr lang="en-US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.</a:t>
            </a: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 ჯანმრთელობის საგანგებო სიტუაციების მართვის ცენტრის (EOC) - ფუნქციონირების კოორდინაცია;</a:t>
            </a:r>
          </a:p>
          <a:p>
            <a:pPr marL="0" indent="0">
              <a:lnSpc>
                <a:spcPct val="90000"/>
              </a:lnSpc>
              <a:buNone/>
            </a:pPr>
            <a:endParaRPr lang="ka-GE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საზ</a:t>
            </a:r>
            <a:r>
              <a:rPr lang="en-US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.</a:t>
            </a: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 ჯანმრთელობის რისკებზე საგანგებო </a:t>
            </a:r>
            <a:r>
              <a:rPr lang="ka-GE" sz="2000" dirty="0" smtClean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რეაგირების, დაავადება-სპეციფიკური </a:t>
            </a: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და კომუნიკაციის გეგმის შემუშავება</a:t>
            </a:r>
            <a:r>
              <a:rPr lang="ka-GE" sz="2000" dirty="0" smtClean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ka-GE" sz="2000" dirty="0" smtClean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a-GE" sz="2000" dirty="0" smtClean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დაავადებათა საერთაშორისო გავრცელების პრევენცია ჯსწ 2005 წარმატებით განხორციელებით; </a:t>
            </a:r>
            <a:endParaRPr lang="ka-GE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ka-GE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ტრენინგებისა და სიმულაციური სავარჯიშოების ჩატარება;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ka-GE" altLang="en-US" sz="2000" dirty="0">
                <a:solidFill>
                  <a:schemeClr val="dk1"/>
                </a:solidFill>
                <a:latin typeface="Sylfaen" panose="010A0502050306030303" pitchFamily="18" charset="0"/>
                <a:cs typeface="Arial"/>
              </a:rPr>
              <a:t>პარტნიორებთან მუშაობა</a:t>
            </a:r>
            <a:endParaRPr lang="en-US" altLang="en-US" sz="2000" dirty="0">
              <a:solidFill>
                <a:schemeClr val="dk1"/>
              </a:solidFill>
              <a:latin typeface="Sylfaen" panose="010A05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68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tx2"/>
                </a:solidFill>
                <a:cs typeface="Arial"/>
              </a:rPr>
              <a:t>საზ. ჯანმრთელობის საგანგებო სიტუაციების მართვის ცენტრი (EOC)</a:t>
            </a:r>
            <a:endParaRPr lang="en-US" sz="32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939"/>
            <a:ext cx="8428892" cy="37455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ka-GE" sz="2400" dirty="0">
              <a:latin typeface="+mj-lt"/>
              <a:cs typeface="Arial"/>
            </a:endParaRPr>
          </a:p>
          <a:p>
            <a:pPr marL="0" indent="0" algn="ctr">
              <a:buNone/>
            </a:pPr>
            <a:r>
              <a:rPr lang="ka-GE" sz="2400" dirty="0">
                <a:latin typeface="+mj-lt"/>
                <a:cs typeface="Arial"/>
              </a:rPr>
              <a:t>საზოგადოებრივი ჯანმრთელობის საგანგებო შემთხვევის </a:t>
            </a:r>
            <a:r>
              <a:rPr lang="ka-GE" sz="2400" dirty="0" smtClean="0">
                <a:latin typeface="+mj-lt"/>
                <a:cs typeface="Arial"/>
              </a:rPr>
              <a:t>დროს</a:t>
            </a:r>
            <a:r>
              <a:rPr lang="ka-GE" sz="2400" dirty="0">
                <a:latin typeface="+mj-lt"/>
                <a:cs typeface="Arial"/>
              </a:rPr>
              <a:t> </a:t>
            </a:r>
            <a:r>
              <a:rPr lang="ka-GE" sz="2400" dirty="0" smtClean="0">
                <a:latin typeface="+mj-lt"/>
                <a:cs typeface="Arial"/>
              </a:rPr>
              <a:t>მაკოორდინირებელი ერთეული - ადგილი, სადაც გამოცდილი ექსპერტები აწარმოებენ შემთხვევების მონიტორინგს და ემზადებიან ნაცნობი (თუ უცნობი) საზ. ჯანდაცვის მოვლენებისთვის და იკრიბებიან საგანგებო შემთხვევის დროს ინფორმაციის გაცვლისა და გადაწყვეტილებების სწრაფად მიღებისთვის. </a:t>
            </a:r>
            <a:endParaRPr lang="en-US" sz="2400" dirty="0">
              <a:latin typeface="+mj-lt"/>
              <a:cs typeface="Arial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National Center for Disease Control  &amp; Public Health</a:t>
              </a:r>
              <a:endParaRPr lang="ru-RU" sz="14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7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+mj-lt"/>
                </a:rPr>
                <a:t>www.ncdc.ge</a:t>
              </a:r>
              <a:endParaRPr lang="ru-RU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4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1748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  <a:cs typeface="Arial" charset="0"/>
              </a:endParaRPr>
            </a:p>
          </p:txBody>
        </p:sp>
        <p:sp>
          <p:nvSpPr>
            <p:cNvPr id="31749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  <a:cs typeface="Arial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  <a:cs typeface="Arial" charset="0"/>
              </a:endParaRPr>
            </a:p>
          </p:txBody>
        </p:sp>
        <p:pic>
          <p:nvPicPr>
            <p:cNvPr id="31750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  <a:cs typeface="Arial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13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15938" y="206375"/>
            <a:ext cx="6384925" cy="585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tx2"/>
                </a:solidFill>
                <a:latin typeface="Sylfaen"/>
                <a:cs typeface="Sylfaen"/>
              </a:rPr>
              <a:t>რატომ</a:t>
            </a:r>
            <a:r>
              <a:rPr lang="en-US" sz="3200" b="1" dirty="0" smtClean="0">
                <a:solidFill>
                  <a:schemeClr val="tx2"/>
                </a:solidFill>
                <a:latin typeface="Sylfaen"/>
                <a:cs typeface="Sylfaen"/>
              </a:rPr>
              <a:t> PHEOC</a:t>
            </a:r>
            <a:r>
              <a:rPr lang="en-US" sz="3200" b="1" dirty="0">
                <a:solidFill>
                  <a:schemeClr val="tx2"/>
                </a:solidFill>
                <a:latin typeface="Sylfaen"/>
                <a:cs typeface="Sylfaen"/>
              </a:rPr>
              <a:t>?</a:t>
            </a:r>
            <a:endParaRPr lang="ru-RU" sz="3200" b="1" dirty="0">
              <a:solidFill>
                <a:schemeClr val="tx2"/>
              </a:solidFill>
              <a:latin typeface="Sylfaen"/>
              <a:cs typeface="Sylfaen"/>
            </a:endParaRPr>
          </a:p>
        </p:txBody>
      </p:sp>
      <p:sp>
        <p:nvSpPr>
          <p:cNvPr id="10244" name="Rectangle 2"/>
          <p:cNvSpPr txBox="1">
            <a:spLocks/>
          </p:cNvSpPr>
          <p:nvPr/>
        </p:nvSpPr>
        <p:spPr bwMode="auto">
          <a:xfrm>
            <a:off x="342900" y="1173163"/>
            <a:ext cx="8456613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Sylfaen"/>
                <a:cs typeface="Sylfaen"/>
              </a:rPr>
              <a:t>აძლიერებს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ადრეული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განგაშის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სისტემას</a:t>
            </a:r>
            <a:r>
              <a:rPr lang="en-US" sz="2400" dirty="0" smtClean="0">
                <a:latin typeface="Sylfaen"/>
                <a:cs typeface="Sylfaen"/>
              </a:rPr>
              <a:t>;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400" dirty="0" smtClean="0">
              <a:latin typeface="Sylfaen"/>
              <a:cs typeface="Sylfae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Sylfaen"/>
                <a:cs typeface="Sylfaen"/>
              </a:rPr>
              <a:t>უზრუნველყოფს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რეაგირების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ეფექტურ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კოორდინირებას</a:t>
            </a:r>
            <a:r>
              <a:rPr lang="en-US" sz="2400" dirty="0" smtClean="0">
                <a:latin typeface="Sylfaen"/>
                <a:cs typeface="Sylfaen"/>
              </a:rPr>
              <a:t>;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400" dirty="0" smtClean="0">
              <a:latin typeface="Sylfaen"/>
              <a:cs typeface="Sylfaen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latin typeface="Sylfaen"/>
                <a:cs typeface="Sylfaen"/>
              </a:rPr>
              <a:t>აძლიერებს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რეალურ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დროში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კომუნიკაციას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ჯანდაცვის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სიტემის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ყველა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დონეზე</a:t>
            </a:r>
            <a:r>
              <a:rPr lang="en-US" sz="2400" dirty="0" smtClean="0">
                <a:latin typeface="Sylfaen"/>
                <a:cs typeface="Sylfaen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0909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447088" cy="792163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Calibri" charset="0"/>
                <a:ea typeface="MS PGothic" charset="0"/>
                <a:cs typeface="Arial" charset="0"/>
              </a:rPr>
              <a:t>PHEOC </a:t>
            </a:r>
            <a:r>
              <a:rPr lang="en-US" sz="3200" b="1" dirty="0" err="1" smtClean="0">
                <a:solidFill>
                  <a:schemeClr val="tx2"/>
                </a:solidFill>
                <a:latin typeface="Calibri" charset="0"/>
                <a:ea typeface="MS PGothic" charset="0"/>
                <a:cs typeface="Arial" charset="0"/>
              </a:rPr>
              <a:t>გააქტიურება</a:t>
            </a:r>
            <a:r>
              <a:rPr lang="ka-GE" sz="3200" b="1" dirty="0" smtClean="0">
                <a:solidFill>
                  <a:schemeClr val="tx2"/>
                </a:solidFill>
                <a:latin typeface="Sylfaen" charset="0"/>
                <a:ea typeface="MS PGothic" charset="0"/>
                <a:cs typeface="Arial" charset="0"/>
              </a:rPr>
              <a:t>:</a:t>
            </a:r>
            <a:endParaRPr lang="en-US" sz="3200" b="1" dirty="0">
              <a:solidFill>
                <a:srgbClr val="1F497D"/>
              </a:solidFill>
              <a:latin typeface="Calibri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198563"/>
            <a:ext cx="8786813" cy="43402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დაავადებათა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ეპიდაფეთქება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ან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გარდაცვალებათა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მოსალოდნელზე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მაღალი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მაჩვენებელი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დროის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გარკვეულ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პერიოდში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ბუნებრივი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ან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ტექნოგენური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კატასტროფა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საზოგადოებრივ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ჯანმრთელობაზე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გავლენით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</a:t>
            </a:r>
            <a:endParaRPr lang="en-US" sz="2400" dirty="0">
              <a:solidFill>
                <a:schemeClr val="dk1"/>
              </a:solidFill>
              <a:latin typeface="Sylfaen"/>
              <a:cs typeface="Sylfaen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საერთაშორისო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გავრცელების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მნიშვნელოვანი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რისკი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 </a:t>
            </a:r>
            <a:endParaRPr lang="ka-GE" sz="2400" dirty="0" smtClean="0">
              <a:solidFill>
                <a:schemeClr val="dk1"/>
              </a:solidFill>
              <a:latin typeface="Sylfaen"/>
              <a:cs typeface="Sylfaen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განსაკუთრებით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საშიში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პათოგენების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პოტენციური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გავრცელება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გაზრდილი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მედია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/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საზოგადოებრივი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ინტერესი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 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→"/>
              <a:defRPr/>
            </a:pP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ჯანდაცვის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სამინისტროს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Sylfaen"/>
                <a:cs typeface="Sylfaen"/>
              </a:rPr>
              <a:t>მითითება</a:t>
            </a:r>
            <a:r>
              <a:rPr lang="en-US" sz="2400" dirty="0" smtClean="0">
                <a:solidFill>
                  <a:schemeClr val="dk1"/>
                </a:solidFill>
                <a:latin typeface="Sylfaen"/>
                <a:cs typeface="Sylfaen"/>
              </a:rPr>
              <a:t>; </a:t>
            </a:r>
            <a:endParaRPr lang="en-US" sz="2000" dirty="0">
              <a:latin typeface="Sylfaen"/>
              <a:cs typeface="Sylfaen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Sylfaen"/>
              <a:cs typeface="Sylfaen"/>
            </a:endParaRPr>
          </a:p>
          <a:p>
            <a:pPr>
              <a:defRPr/>
            </a:pPr>
            <a:endParaRPr lang="en-US" dirty="0">
              <a:latin typeface="Sylfaen"/>
              <a:cs typeface="Sylfaen"/>
            </a:endParaRP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Calibri" charset="0"/>
              </a:endParaRP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32774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  <a:ea typeface="ＭＳ Ｐゴシック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49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  <a:cs typeface="Arial" charset="0"/>
              </a:endParaRPr>
            </a:p>
          </p:txBody>
        </p:sp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  <a:cs typeface="Arial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  <a:cs typeface="Arial" charset="0"/>
              </a:endParaRPr>
            </a:p>
          </p:txBody>
        </p:sp>
        <p:pic>
          <p:nvPicPr>
            <p:cNvPr id="33800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  <a:cs typeface="Arial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39750" y="188913"/>
            <a:ext cx="7391400" cy="8350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40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სირთულეები</a:t>
            </a:r>
            <a:r>
              <a:rPr lang="en-GB" sz="4000" b="1" dirty="0" smtClean="0">
                <a:solidFill>
                  <a:srgbClr val="1F497D"/>
                </a:solidFill>
                <a:latin typeface="Sylfaen"/>
                <a:cs typeface="Sylfaen"/>
              </a:rPr>
              <a:t>/</a:t>
            </a:r>
            <a:r>
              <a:rPr lang="en-GB" sz="40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სამომავლო</a:t>
            </a:r>
            <a:r>
              <a:rPr lang="en-GB" sz="4000" b="1" dirty="0" smtClean="0">
                <a:solidFill>
                  <a:srgbClr val="1F497D"/>
                </a:solidFill>
                <a:latin typeface="Sylfaen"/>
                <a:cs typeface="Sylfaen"/>
              </a:rPr>
              <a:t> </a:t>
            </a:r>
            <a:r>
              <a:rPr lang="en-GB" sz="40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გეგმები</a:t>
            </a:r>
            <a:endParaRPr lang="en-U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304800" y="1023938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>
              <a:latin typeface="Calibri" charset="0"/>
              <a:cs typeface="Arial" charset="0"/>
            </a:endParaRPr>
          </a:p>
        </p:txBody>
      </p:sp>
      <p:sp>
        <p:nvSpPr>
          <p:cNvPr id="38916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50825" y="1125538"/>
            <a:ext cx="8534400" cy="4613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sz="2800" dirty="0" err="1" smtClean="0">
                <a:latin typeface="Sylfaen"/>
                <a:cs typeface="Sylfaen"/>
              </a:rPr>
              <a:t>მზადყოფნისა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და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რეაგირების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შესაძლებლობების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გაძლიერება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დკსჯეც-ში</a:t>
            </a:r>
            <a:r>
              <a:rPr lang="en-US" sz="2800" dirty="0" smtClean="0">
                <a:latin typeface="Sylfaen"/>
                <a:cs typeface="Sylfaen"/>
              </a:rPr>
              <a:t>;</a:t>
            </a:r>
            <a:endParaRPr lang="en-US" sz="2800" dirty="0">
              <a:latin typeface="Sylfaen"/>
              <a:cs typeface="Sylfaen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sz="2800" dirty="0" smtClean="0">
                <a:latin typeface="Sylfaen"/>
                <a:cs typeface="Sylfaen"/>
              </a:rPr>
              <a:t>PHEOC </a:t>
            </a:r>
            <a:r>
              <a:rPr lang="en-US" sz="2800" dirty="0" err="1" smtClean="0">
                <a:latin typeface="Sylfaen"/>
                <a:cs typeface="Sylfaen"/>
              </a:rPr>
              <a:t>განხორციელების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გეგმის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დამტკიცება</a:t>
            </a:r>
            <a:r>
              <a:rPr lang="en-US" sz="2800" dirty="0" smtClean="0">
                <a:latin typeface="Sylfaen"/>
                <a:cs typeface="Sylfaen"/>
              </a:rPr>
              <a:t>;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sz="2800" dirty="0" err="1" smtClean="0">
                <a:latin typeface="Sylfaen"/>
                <a:cs typeface="Sylfaen"/>
              </a:rPr>
              <a:t>რისკის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კომუნიკაციის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გეგმის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შემუშავება</a:t>
            </a:r>
            <a:r>
              <a:rPr lang="en-US" sz="2800" dirty="0" smtClean="0">
                <a:latin typeface="Sylfaen"/>
                <a:cs typeface="Sylfaen"/>
              </a:rPr>
              <a:t>;</a:t>
            </a:r>
            <a:endParaRPr lang="en-US" sz="2800" dirty="0">
              <a:latin typeface="Sylfaen"/>
              <a:cs typeface="Sylfaen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sz="2800" dirty="0" err="1" smtClean="0">
                <a:latin typeface="Sylfaen"/>
                <a:cs typeface="Sylfaen"/>
              </a:rPr>
              <a:t>სიმულაციური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სავარჯიშოების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დაგეგმვა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და</a:t>
            </a:r>
            <a:r>
              <a:rPr lang="en-US" sz="2800" dirty="0" smtClean="0">
                <a:latin typeface="Sylfaen"/>
                <a:cs typeface="Sylfaen"/>
              </a:rPr>
              <a:t> </a:t>
            </a:r>
            <a:r>
              <a:rPr lang="en-US" sz="2800" dirty="0" err="1" smtClean="0">
                <a:latin typeface="Sylfaen"/>
                <a:cs typeface="Sylfaen"/>
              </a:rPr>
              <a:t>განხორციელება</a:t>
            </a:r>
            <a:r>
              <a:rPr lang="en-US" sz="2800" dirty="0" smtClean="0">
                <a:latin typeface="Sylfaen"/>
                <a:cs typeface="Sylfaen"/>
              </a:rPr>
              <a:t>;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charset="2"/>
              <a:buChar char="v"/>
              <a:defRPr/>
            </a:pPr>
            <a:r>
              <a:rPr lang="en-US" sz="2800" dirty="0" err="1" smtClean="0">
                <a:latin typeface="Sylfaen"/>
                <a:cs typeface="Sylfaen"/>
              </a:rPr>
              <a:t>მომავალი</a:t>
            </a:r>
            <a:r>
              <a:rPr lang="en-US" sz="2800" dirty="0" smtClean="0">
                <a:latin typeface="Sylfaen"/>
                <a:cs typeface="Sylfaen"/>
              </a:rPr>
              <a:t> JEE; </a:t>
            </a:r>
            <a:endParaRPr lang="en-US" sz="2800" dirty="0">
              <a:latin typeface="Sylfaen"/>
              <a:cs typeface="Sylfaen"/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defRPr/>
            </a:pPr>
            <a:endParaRPr lang="en-US" sz="2800" dirty="0">
              <a:latin typeface="Sylfaen"/>
              <a:cs typeface="Sylfaen"/>
            </a:endParaRPr>
          </a:p>
          <a:p>
            <a:pPr marL="0" indent="0">
              <a:lnSpc>
                <a:spcPct val="120000"/>
              </a:lnSpc>
              <a:spcBef>
                <a:spcPct val="20000"/>
              </a:spcBef>
              <a:defRPr/>
            </a:pPr>
            <a:endParaRPr lang="en-US" sz="2800" dirty="0">
              <a:latin typeface="Sylfaen"/>
              <a:cs typeface="Sylfaen"/>
            </a:endParaRPr>
          </a:p>
        </p:txBody>
      </p:sp>
      <p:pic>
        <p:nvPicPr>
          <p:cNvPr id="33797" name="Picture 1" descr="future_plan_right_p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2275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5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6225" y="4602163"/>
            <a:ext cx="5570538" cy="1158875"/>
          </a:xfrm>
          <a:prstGeom prst="round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C:\Users\Dato\Desktop\Logos\NCDC Logo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889250" y="1709738"/>
            <a:ext cx="3137061" cy="2307447"/>
          </a:xfrm>
          <a:effectLst>
            <a:outerShdw blurRad="165100" dist="38100" dir="2700000" sx="103000" sy="103000" algn="tl" rotWithShape="0">
              <a:prstClr val="black">
                <a:alpha val="57000"/>
              </a:prstClr>
            </a:outerShdw>
            <a:reflection blurRad="114300" stA="44000" endPos="65000" dist="127000" dir="5400000" sy="-100000" algn="bl" rotWithShape="0"/>
          </a:effectLst>
          <a:extLst/>
        </p:spPr>
      </p:pic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en-US" sz="1800"/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793" y="3929"/>
              <a:ext cx="29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</a:endParaRPr>
            </a:p>
          </p:txBody>
        </p:sp>
        <p:pic>
          <p:nvPicPr>
            <p:cNvPr id="35848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www.ncdc.ge</a:t>
              </a:r>
              <a:endParaRPr lang="ru-RU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94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5912"/>
            <a:ext cx="8229600" cy="803885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tx2"/>
                </a:solidFill>
                <a:cs typeface="Arial"/>
              </a:rPr>
              <a:t>გლობალური ჯანმრთელობის საფრთხეები</a:t>
            </a:r>
            <a:endParaRPr lang="en-US" sz="3600" b="1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222"/>
            <a:ext cx="8229600" cy="41450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+mj-lt"/>
                <a:cs typeface="Arial"/>
              </a:rPr>
              <a:t>ახალი მიკრობების აღმოცენება და გავრცელება; </a:t>
            </a:r>
          </a:p>
          <a:p>
            <a:pPr marL="0" indent="0">
              <a:buNone/>
            </a:pPr>
            <a:endParaRPr lang="ka-GE" sz="2400" dirty="0"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+mj-lt"/>
                <a:cs typeface="Arial"/>
              </a:rPr>
              <a:t>მგზავრობის, საკვებისა და სამედიცინო პროდუქტების გლობალიზაცია; </a:t>
            </a:r>
          </a:p>
          <a:p>
            <a:pPr marL="0" indent="0">
              <a:buNone/>
            </a:pPr>
            <a:endParaRPr lang="ka-GE" sz="2400" dirty="0"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+mj-lt"/>
                <a:cs typeface="Arial"/>
              </a:rPr>
              <a:t>წამლებზე რეზისტენტობის მომატება; და </a:t>
            </a:r>
          </a:p>
          <a:p>
            <a:pPr marL="0" indent="0">
              <a:buNone/>
            </a:pPr>
            <a:endParaRPr lang="ka-GE" sz="2400" dirty="0">
              <a:latin typeface="+mj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a-GE" sz="2400" dirty="0">
                <a:latin typeface="+mj-lt"/>
                <a:cs typeface="Arial"/>
              </a:rPr>
              <a:t>ლაბორატორიების გაზრდილი პოტენციალი აწარმოონ და განზრახ ან უნებლიეთ გამოათავისუფლონ სასიკვდილო პათოგენები;</a:t>
            </a:r>
            <a:endParaRPr lang="en-US" sz="2400" dirty="0">
              <a:latin typeface="+mj-lt"/>
              <a:cs typeface="Arial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</a:endParaRPr>
            </a:p>
          </p:txBody>
        </p:sp>
        <p:pic>
          <p:nvPicPr>
            <p:cNvPr id="7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www.ncdc.ge</a:t>
              </a:r>
              <a:endParaRPr lang="ru-RU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36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tangle 101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>
            <a:fillRect/>
          </a:stretch>
        </p:blipFill>
        <p:spPr bwMode="auto">
          <a:xfrm>
            <a:off x="1807148" y="4510876"/>
            <a:ext cx="1930636" cy="15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who.int/entity/csr/don/Map_200907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68" y="4510876"/>
            <a:ext cx="1703073" cy="15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7880" y="56824"/>
            <a:ext cx="8675688" cy="101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en-GB" sz="3000" b="1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საზოგადოებრივი</a:t>
            </a:r>
            <a:r>
              <a:rPr lang="en-GB" sz="30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GB" sz="3000" b="1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ჯანმრთელობის</a:t>
            </a:r>
            <a:r>
              <a:rPr lang="en-GB" sz="30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GB" sz="3000" b="1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საფრთხეები</a:t>
            </a:r>
            <a:r>
              <a:rPr lang="en-GB" sz="30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, 1980-</a:t>
            </a:r>
            <a:r>
              <a:rPr lang="en-GB" sz="3000" b="1" dirty="0" smtClean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2018</a:t>
            </a:r>
            <a:endParaRPr lang="en-GB" sz="3000" b="1" dirty="0">
              <a:solidFill>
                <a:schemeClr val="tx2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8" name="Picture 4" descr="2006 meningitis burkina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4"/>
          <a:stretch>
            <a:fillRect/>
          </a:stretch>
        </p:blipFill>
        <p:spPr bwMode="auto">
          <a:xfrm>
            <a:off x="6746983" y="2802632"/>
            <a:ext cx="222615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 rot="19864783">
            <a:off x="7197063" y="3880021"/>
            <a:ext cx="1254564" cy="36931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66"/>
                </a:solidFill>
              </a:rPr>
              <a:t>Meningitis</a:t>
            </a:r>
          </a:p>
        </p:txBody>
      </p:sp>
      <p:pic>
        <p:nvPicPr>
          <p:cNvPr id="10" name="Picture 6" descr="choelra Liberia MS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4"/>
          <a:stretch>
            <a:fillRect/>
          </a:stretch>
        </p:blipFill>
        <p:spPr bwMode="auto">
          <a:xfrm>
            <a:off x="4511922" y="2807354"/>
            <a:ext cx="2235061" cy="1747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ap_ivory_coast_toxic_waste_21sep06_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59724" y="4498460"/>
            <a:ext cx="1747423" cy="155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 rot="19864783">
            <a:off x="1988734" y="5472444"/>
            <a:ext cx="1674285" cy="30776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Avian Influenza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9864783">
            <a:off x="4905403" y="3963193"/>
            <a:ext cx="1106487" cy="3460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Cholera</a:t>
            </a:r>
          </a:p>
        </p:txBody>
      </p:sp>
      <p:pic>
        <p:nvPicPr>
          <p:cNvPr id="15" name="Picture 15" descr="pigs Nipa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" y="2807353"/>
            <a:ext cx="2256792" cy="1678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r="11296"/>
          <a:stretch>
            <a:fillRect/>
          </a:stretch>
        </p:blipFill>
        <p:spPr bwMode="auto">
          <a:xfrm>
            <a:off x="7098295" y="1031319"/>
            <a:ext cx="1874838" cy="177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9864783">
            <a:off x="417556" y="3960595"/>
            <a:ext cx="1223962" cy="3460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Nipah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19864783">
            <a:off x="7592500" y="2244945"/>
            <a:ext cx="1223963" cy="3460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SARS</a:t>
            </a:r>
          </a:p>
        </p:txBody>
      </p:sp>
      <p:pic>
        <p:nvPicPr>
          <p:cNvPr id="21" name="Picture 23" descr="AidsPatien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" y="1034494"/>
            <a:ext cx="1654175" cy="1766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_40182467_plague2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r="9457"/>
          <a:stretch>
            <a:fillRect/>
          </a:stretch>
        </p:blipFill>
        <p:spPr bwMode="auto">
          <a:xfrm>
            <a:off x="3319935" y="1034494"/>
            <a:ext cx="1776413" cy="176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Marburg Angloa exposed patient"/>
          <p:cNvPicPr>
            <a:picLocks noChangeAspect="1" noChangeArrowheads="1"/>
          </p:cNvPicPr>
          <p:nvPr/>
        </p:nvPicPr>
        <p:blipFill>
          <a:blip r:embed="rId1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6274"/>
          <a:stretch>
            <a:fillRect/>
          </a:stretch>
        </p:blipFill>
        <p:spPr bwMode="auto">
          <a:xfrm>
            <a:off x="5096348" y="1031319"/>
            <a:ext cx="1983898" cy="176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hernobyl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85" y="1031319"/>
            <a:ext cx="1581150" cy="1769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7"/>
          <p:cNvSpPr txBox="1">
            <a:spLocks noChangeArrowheads="1"/>
          </p:cNvSpPr>
          <p:nvPr/>
        </p:nvSpPr>
        <p:spPr bwMode="auto">
          <a:xfrm rot="19864783">
            <a:off x="419867" y="2222365"/>
            <a:ext cx="1344613" cy="523204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HIV/AIDS, TB, Malaria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 rot="19864783">
            <a:off x="1857055" y="2283869"/>
            <a:ext cx="1395338" cy="36931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rgbClr val="000066"/>
                </a:solidFill>
              </a:rPr>
              <a:t>Chernobyl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19864783">
            <a:off x="3681227" y="2203853"/>
            <a:ext cx="1222375" cy="3460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Plague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 rot="19864783">
            <a:off x="5607967" y="1990766"/>
            <a:ext cx="1223963" cy="59055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600" dirty="0">
                <a:solidFill>
                  <a:srgbClr val="000066"/>
                </a:solidFill>
              </a:rPr>
              <a:t>Ebola / Marburg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rot="19864783">
            <a:off x="3948657" y="5375465"/>
            <a:ext cx="1084366" cy="630926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Pandemic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A(H1N1)</a:t>
            </a:r>
          </a:p>
        </p:txBody>
      </p:sp>
      <p:pic>
        <p:nvPicPr>
          <p:cNvPr id="30" name="Picture 14" descr="Pakistan alert phot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r="9143"/>
          <a:stretch>
            <a:fillRect/>
          </a:stretch>
        </p:blipFill>
        <p:spPr bwMode="auto">
          <a:xfrm>
            <a:off x="2319777" y="2802632"/>
            <a:ext cx="2192145" cy="172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 rot="19864783">
            <a:off x="2513819" y="3960979"/>
            <a:ext cx="1222375" cy="34607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</a:rPr>
              <a:t>Anthrax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 rot="19864783">
            <a:off x="358921" y="5376429"/>
            <a:ext cx="1403350" cy="523204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Bioterrorism, Chemical spill</a:t>
            </a:r>
          </a:p>
        </p:txBody>
      </p:sp>
      <p:pic>
        <p:nvPicPr>
          <p:cNvPr id="36" name="Picture 35" descr="the-middle-east-respiratory-syndrome-corona-virus-mers-cov-was-first-identified-in-saudi-arabia-in-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81" y="4555232"/>
            <a:ext cx="1939991" cy="1538483"/>
          </a:xfrm>
          <a:prstGeom prst="rect">
            <a:avLst/>
          </a:prstGeom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 rot="19864783">
            <a:off x="5738228" y="5592345"/>
            <a:ext cx="1109663" cy="30776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MERS-</a:t>
            </a:r>
            <a:r>
              <a:rPr lang="en-GB" sz="1400" dirty="0" err="1">
                <a:solidFill>
                  <a:srgbClr val="000066"/>
                </a:solidFill>
              </a:rPr>
              <a:t>CoV</a:t>
            </a:r>
            <a:endParaRPr lang="en-GB" sz="1400" dirty="0">
              <a:solidFill>
                <a:srgbClr val="000066"/>
              </a:solidFill>
            </a:endParaRPr>
          </a:p>
        </p:txBody>
      </p:sp>
      <p:pic>
        <p:nvPicPr>
          <p:cNvPr id="39" name="Picture 38" descr="salud-viajero-en-houston-da-positivo-al-virus-del-zika-estados-unidos-salud-brasil-365126171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72" y="4581040"/>
            <a:ext cx="1658661" cy="1619369"/>
          </a:xfrm>
          <a:prstGeom prst="rect">
            <a:avLst/>
          </a:prstGeom>
        </p:spPr>
      </p:pic>
      <p:sp>
        <p:nvSpPr>
          <p:cNvPr id="40" name="Text Box 9"/>
          <p:cNvSpPr txBox="1">
            <a:spLocks noChangeArrowheads="1"/>
          </p:cNvSpPr>
          <p:nvPr/>
        </p:nvSpPr>
        <p:spPr bwMode="auto">
          <a:xfrm rot="19864783">
            <a:off x="7622198" y="5572898"/>
            <a:ext cx="1109663" cy="30776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>
                <a:solidFill>
                  <a:srgbClr val="000066"/>
                </a:solidFill>
              </a:rPr>
              <a:t>ZIKA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14055" y="20486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en-US" sz="1800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</a:endParaRPr>
            </a:p>
          </p:txBody>
        </p:sp>
        <p:pic>
          <p:nvPicPr>
            <p:cNvPr id="38" name="Picture 1030" descr="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www.ncdc.ge</a:t>
              </a:r>
              <a:endParaRPr lang="ru-RU" altLang="en-US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57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0"/>
          <p:cNvSpPr txBox="1">
            <a:spLocks noChangeArrowheads="1"/>
          </p:cNvSpPr>
          <p:nvPr/>
        </p:nvSpPr>
        <p:spPr bwMode="auto">
          <a:xfrm>
            <a:off x="2671440" y="531150"/>
            <a:ext cx="3921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საგანგებო</a:t>
            </a:r>
            <a:r>
              <a:rPr lang="en-US" sz="2000" dirty="0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სიტუაციებზე</a:t>
            </a:r>
            <a:r>
              <a:rPr lang="en-US" sz="2000" dirty="0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მზადყოფნა</a:t>
            </a:r>
            <a:r>
              <a:rPr lang="en-US" sz="2000" dirty="0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და</a:t>
            </a:r>
            <a:r>
              <a:rPr lang="en-US" sz="2000" dirty="0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 </a:t>
            </a:r>
            <a:r>
              <a:rPr lang="en-US" sz="2000" dirty="0" err="1" smtClean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რეაგირება</a:t>
            </a:r>
            <a:endParaRPr lang="en-US" sz="2000" dirty="0">
              <a:solidFill>
                <a:srgbClr val="003366"/>
              </a:solidFill>
              <a:latin typeface="Sylfaen"/>
              <a:ea typeface="ＭＳ Ｐゴシック" charset="0"/>
              <a:cs typeface="Sylfaen"/>
            </a:endParaRPr>
          </a:p>
        </p:txBody>
      </p:sp>
      <p:sp>
        <p:nvSpPr>
          <p:cNvPr id="16386" name="TextBox 21"/>
          <p:cNvSpPr txBox="1">
            <a:spLocks noChangeArrowheads="1"/>
          </p:cNvSpPr>
          <p:nvPr/>
        </p:nvSpPr>
        <p:spPr bwMode="auto">
          <a:xfrm>
            <a:off x="7039013" y="5403744"/>
            <a:ext cx="99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IHR</a:t>
            </a:r>
          </a:p>
        </p:txBody>
      </p:sp>
      <p:sp>
        <p:nvSpPr>
          <p:cNvPr id="16387" name="TextBox 22"/>
          <p:cNvSpPr txBox="1">
            <a:spLocks noChangeArrowheads="1"/>
          </p:cNvSpPr>
          <p:nvPr/>
        </p:nvSpPr>
        <p:spPr bwMode="auto">
          <a:xfrm>
            <a:off x="1542270" y="540627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rgbClr val="003366"/>
                </a:solidFill>
                <a:latin typeface="Sylfaen"/>
                <a:ea typeface="ＭＳ Ｐゴシック" charset="0"/>
                <a:cs typeface="Sylfaen"/>
              </a:rPr>
              <a:t>GHSA</a:t>
            </a:r>
            <a:endParaRPr lang="en-US" sz="1800" dirty="0">
              <a:solidFill>
                <a:srgbClr val="003366"/>
              </a:solidFill>
              <a:latin typeface="Sylfaen"/>
              <a:ea typeface="ＭＳ Ｐゴシック" charset="0"/>
              <a:cs typeface="Sylfaen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35" y="1100080"/>
            <a:ext cx="4014953" cy="470377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Sylfaen"/>
              <a:cs typeface="Sylfaen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1258888" y="6237288"/>
            <a:ext cx="496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solidFill>
                  <a:schemeClr val="bg1"/>
                </a:solidFill>
                <a:latin typeface="Sylfaen"/>
                <a:cs typeface="Sylfaen"/>
              </a:rPr>
              <a:t>National Center for Disease Control and Public Health</a:t>
            </a:r>
            <a:endParaRPr lang="ru-RU" sz="1400">
              <a:solidFill>
                <a:schemeClr val="bg1"/>
              </a:solidFill>
              <a:latin typeface="Sylfaen"/>
              <a:cs typeface="Sylfaen"/>
            </a:endParaRPr>
          </a:p>
        </p:txBody>
      </p:sp>
      <p:pic>
        <p:nvPicPr>
          <p:cNvPr id="16394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900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08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latin typeface="Sylfaen"/>
                <a:ea typeface="ＭＳ Ｐゴシック" charset="0"/>
                <a:cs typeface="Sylfaen"/>
              </a:rPr>
              <a:t>www.ncdc.ge</a:t>
            </a:r>
            <a:endParaRPr lang="ru-RU" sz="1800">
              <a:solidFill>
                <a:schemeClr val="bg1"/>
              </a:solidFill>
              <a:latin typeface="Sylfaen"/>
              <a:ea typeface="ＭＳ Ｐゴシック" charset="0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184140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ჯსწ</a:t>
            </a:r>
            <a:r>
              <a:rPr lang="en-GB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 </a:t>
            </a:r>
            <a:r>
              <a:rPr lang="en-GB" alt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/>
                <a:cs typeface="Sylfaen"/>
              </a:rPr>
              <a:t>მიზანი</a:t>
            </a:r>
            <a:endParaRPr lang="en-GB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</a:endParaRPr>
            </a:p>
          </p:txBody>
        </p:sp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6153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www.ncdc.ge</a:t>
              </a:r>
              <a:endParaRPr lang="ru-RU" sz="180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08274" y="1346003"/>
            <a:ext cx="5786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lfaen"/>
                <a:cs typeface="Sylfaen"/>
              </a:rPr>
              <a:t>“</a:t>
            </a:r>
            <a:r>
              <a:rPr lang="en-US" sz="2400" dirty="0" err="1" smtClean="0">
                <a:latin typeface="Sylfaen"/>
                <a:cs typeface="Sylfaen"/>
              </a:rPr>
              <a:t>დაავადებების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საერთაშორისო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გავრცელების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პრევენცია</a:t>
            </a:r>
            <a:r>
              <a:rPr lang="en-US" sz="2400" dirty="0" smtClean="0">
                <a:latin typeface="Sylfaen"/>
                <a:cs typeface="Sylfaen"/>
              </a:rPr>
              <a:t>, </a:t>
            </a:r>
            <a:r>
              <a:rPr lang="en-US" sz="2400" dirty="0" err="1" smtClean="0">
                <a:latin typeface="Sylfaen"/>
                <a:cs typeface="Sylfaen"/>
              </a:rPr>
              <a:t>დაცვა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კონტროლი</a:t>
            </a:r>
            <a:r>
              <a:rPr lang="en-US" sz="2400" dirty="0" smtClean="0">
                <a:latin typeface="Sylfaen"/>
                <a:cs typeface="Sylfaen"/>
              </a:rPr>
              <a:t>, </a:t>
            </a:r>
            <a:r>
              <a:rPr lang="en-US" sz="2400" dirty="0" err="1" smtClean="0">
                <a:latin typeface="Sylfaen"/>
                <a:cs typeface="Sylfaen"/>
              </a:rPr>
              <a:t>ასევე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საზ</a:t>
            </a:r>
            <a:r>
              <a:rPr lang="en-US" sz="2400" dirty="0" smtClean="0">
                <a:latin typeface="Sylfaen"/>
                <a:cs typeface="Sylfaen"/>
              </a:rPr>
              <a:t>. </a:t>
            </a:r>
            <a:r>
              <a:rPr lang="en-US" sz="2400" dirty="0" err="1" smtClean="0">
                <a:latin typeface="Sylfaen"/>
                <a:cs typeface="Sylfaen"/>
              </a:rPr>
              <a:t>ჯანმრთელობის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რეაგირების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უზრუნველყოფა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რისკების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თანაზომადი</a:t>
            </a:r>
            <a:r>
              <a:rPr lang="en-US" sz="2400" dirty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რისკის</a:t>
            </a:r>
            <a:r>
              <a:rPr lang="en-US" sz="2400" dirty="0" smtClean="0">
                <a:latin typeface="Sylfaen"/>
                <a:cs typeface="Sylfaen"/>
              </a:rPr>
              <a:t>  </a:t>
            </a:r>
            <a:r>
              <a:rPr lang="en-US" sz="2400" dirty="0" err="1" smtClean="0">
                <a:latin typeface="Sylfaen"/>
                <a:cs typeface="Sylfaen"/>
              </a:rPr>
              <a:t>დონით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შეზღუდული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ღონისძიებების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გატარებით</a:t>
            </a:r>
            <a:r>
              <a:rPr lang="en-US" sz="2400" dirty="0" smtClean="0">
                <a:latin typeface="Sylfaen"/>
                <a:cs typeface="Sylfaen"/>
              </a:rPr>
              <a:t>, </a:t>
            </a:r>
            <a:r>
              <a:rPr lang="en-US" sz="2400" dirty="0" err="1" smtClean="0">
                <a:latin typeface="Sylfaen"/>
                <a:cs typeface="Sylfaen"/>
              </a:rPr>
              <a:t>საჭიროებას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მოკლებული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დაბრკოლებების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შექმნის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გარეშე</a:t>
            </a:r>
            <a:r>
              <a:rPr lang="en-US" sz="2400" dirty="0" smtClean="0">
                <a:latin typeface="Sylfaen"/>
                <a:cs typeface="Sylfaen"/>
              </a:rPr>
              <a:t>  </a:t>
            </a:r>
            <a:r>
              <a:rPr lang="en-US" sz="2400" dirty="0" err="1" smtClean="0">
                <a:latin typeface="Sylfaen"/>
                <a:cs typeface="Sylfaen"/>
              </a:rPr>
              <a:t>საერთაშორისო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გადაადგილებისა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ვაჭრობისთვის</a:t>
            </a:r>
            <a:r>
              <a:rPr lang="en-US" sz="2400" dirty="0" smtClean="0">
                <a:latin typeface="Sylfaen"/>
                <a:cs typeface="Sylfaen"/>
              </a:rPr>
              <a:t>”.</a:t>
            </a:r>
            <a:endParaRPr lang="en-US" sz="2400" dirty="0">
              <a:latin typeface="Sylfaen"/>
              <a:cs typeface="Sylfaen"/>
            </a:endParaRPr>
          </a:p>
        </p:txBody>
      </p:sp>
      <p:pic>
        <p:nvPicPr>
          <p:cNvPr id="5" name="Picture 4" descr="international-health-regulations-2nd-edition-2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964"/>
            <a:ext cx="34671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7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</a:endParaRPr>
            </a:p>
          </p:txBody>
        </p:sp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17416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39750" y="188913"/>
            <a:ext cx="7391400" cy="83502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GB" sz="36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ჯსწ</a:t>
            </a:r>
            <a:r>
              <a:rPr lang="en-GB" sz="3600" b="1" dirty="0" smtClean="0">
                <a:solidFill>
                  <a:srgbClr val="1F497D"/>
                </a:solidFill>
                <a:latin typeface="Sylfaen"/>
                <a:cs typeface="Sylfaen"/>
              </a:rPr>
              <a:t> </a:t>
            </a:r>
            <a:r>
              <a:rPr lang="en-GB" sz="3600" b="1" dirty="0" err="1" smtClean="0">
                <a:solidFill>
                  <a:srgbClr val="1F497D"/>
                </a:solidFill>
                <a:latin typeface="Sylfaen"/>
                <a:cs typeface="Sylfaen"/>
              </a:rPr>
              <a:t>განხორციელება</a:t>
            </a:r>
            <a:endParaRPr lang="en-US" sz="3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/>
              <a:cs typeface="Sylfaen"/>
            </a:endParaRPr>
          </a:p>
        </p:txBody>
      </p:sp>
      <p:sp>
        <p:nvSpPr>
          <p:cNvPr id="17411" name="Content Placeholder 2"/>
          <p:cNvSpPr txBox="1">
            <a:spLocks/>
          </p:cNvSpPr>
          <p:nvPr/>
        </p:nvSpPr>
        <p:spPr bwMode="auto">
          <a:xfrm>
            <a:off x="304800" y="1023938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>
              <a:latin typeface="Calibri" charset="0"/>
            </a:endParaRPr>
          </a:p>
        </p:txBody>
      </p:sp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395288" y="1268413"/>
            <a:ext cx="85344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i="1">
              <a:latin typeface="Calibri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395288" y="1125538"/>
            <a:ext cx="8424862" cy="4149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000" b="1" i="1" dirty="0" err="1" smtClean="0">
                <a:solidFill>
                  <a:srgbClr val="1F497D"/>
                </a:solidFill>
                <a:latin typeface="Sylfaen"/>
                <a:cs typeface="Sylfaen"/>
              </a:rPr>
              <a:t>ვერტიკალურიდან</a:t>
            </a:r>
            <a:r>
              <a:rPr lang="en-GB" sz="2000" b="1" i="1" dirty="0" smtClean="0">
                <a:solidFill>
                  <a:srgbClr val="1F497D"/>
                </a:solidFill>
                <a:latin typeface="Sylfaen"/>
                <a:cs typeface="Sylfaen"/>
              </a:rPr>
              <a:t> </a:t>
            </a:r>
            <a:r>
              <a:rPr lang="en-GB" sz="2000" b="1" i="1" dirty="0" err="1" smtClean="0">
                <a:solidFill>
                  <a:srgbClr val="1F497D"/>
                </a:solidFill>
                <a:latin typeface="Sylfaen"/>
                <a:cs typeface="Sylfaen"/>
              </a:rPr>
              <a:t>ჰორიზონლაური</a:t>
            </a:r>
            <a:r>
              <a:rPr lang="en-GB" sz="2000" b="1" i="1" dirty="0" smtClean="0">
                <a:solidFill>
                  <a:srgbClr val="1F497D"/>
                </a:solidFill>
                <a:latin typeface="Sylfaen"/>
                <a:cs typeface="Sylfaen"/>
              </a:rPr>
              <a:t> </a:t>
            </a:r>
            <a:r>
              <a:rPr lang="en-GB" sz="2000" b="1" i="1" dirty="0" err="1" smtClean="0">
                <a:solidFill>
                  <a:srgbClr val="1F497D"/>
                </a:solidFill>
                <a:latin typeface="Sylfaen"/>
                <a:cs typeface="Sylfaen"/>
              </a:rPr>
              <a:t>სისტემისკენ</a:t>
            </a:r>
            <a:r>
              <a:rPr lang="en-GB" sz="2000" b="1" i="1" dirty="0" smtClean="0">
                <a:solidFill>
                  <a:srgbClr val="1F497D"/>
                </a:solidFill>
                <a:latin typeface="Sylfaen"/>
                <a:cs typeface="Sylfaen"/>
              </a:rPr>
              <a:t>:</a:t>
            </a:r>
          </a:p>
          <a:p>
            <a:pPr>
              <a:lnSpc>
                <a:spcPct val="110000"/>
              </a:lnSpc>
              <a:defRPr/>
            </a:pPr>
            <a:endParaRPr lang="en-US" sz="2000" i="1" dirty="0">
              <a:latin typeface="Sylfaen"/>
              <a:cs typeface="Sylfaen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 err="1" smtClean="0">
                <a:latin typeface="Sylfaen"/>
                <a:cs typeface="Sylfaen"/>
              </a:rPr>
              <a:t>მნიშვნელოვანი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ორგანიზაციული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და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სტრუქტურული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ცვლილებების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შემდეგ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საზ</a:t>
            </a:r>
            <a:r>
              <a:rPr lang="en-US" sz="2000" dirty="0" smtClean="0">
                <a:latin typeface="Sylfaen"/>
                <a:cs typeface="Sylfaen"/>
              </a:rPr>
              <a:t>. </a:t>
            </a:r>
            <a:r>
              <a:rPr lang="en-US" sz="2000" dirty="0" err="1" smtClean="0">
                <a:latin typeface="Sylfaen"/>
                <a:cs typeface="Sylfaen"/>
              </a:rPr>
              <a:t>ჯანდაცვა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ინტეგრირდა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სხვადასხვა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სექტორში</a:t>
            </a:r>
            <a:r>
              <a:rPr lang="en-US" sz="2000" dirty="0" smtClean="0">
                <a:latin typeface="Sylfaen"/>
                <a:cs typeface="Sylfaen"/>
              </a:rPr>
              <a:t>:</a:t>
            </a:r>
          </a:p>
          <a:p>
            <a:pPr>
              <a:lnSpc>
                <a:spcPct val="110000"/>
              </a:lnSpc>
              <a:defRPr/>
            </a:pPr>
            <a:endParaRPr lang="en-US" sz="2000" dirty="0">
              <a:latin typeface="Sylfaen"/>
              <a:cs typeface="Sylfaen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en-US" sz="2000" b="1" dirty="0" err="1" smtClean="0">
                <a:latin typeface="Sylfaen"/>
                <a:cs typeface="Sylfaen"/>
              </a:rPr>
              <a:t>ცხოველთა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ჯანმრთელობა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და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სურსათის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უვნებლობა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dirty="0" smtClean="0">
                <a:latin typeface="Sylfaen"/>
                <a:cs typeface="Sylfaen"/>
              </a:rPr>
              <a:t>- </a:t>
            </a:r>
            <a:r>
              <a:rPr lang="en-US" sz="2000" dirty="0" err="1" smtClean="0">
                <a:latin typeface="Sylfaen"/>
                <a:cs typeface="Sylfaen"/>
              </a:rPr>
              <a:t>სოფლის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მეურნეობისა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და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გარემოს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დაცვის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სამინისტრო</a:t>
            </a:r>
            <a:r>
              <a:rPr lang="en-US" sz="2000" dirty="0" smtClean="0">
                <a:latin typeface="Sylfaen"/>
                <a:cs typeface="Sylfaen"/>
              </a:rPr>
              <a:t>; </a:t>
            </a:r>
            <a:endParaRPr lang="en-US" sz="2000" dirty="0">
              <a:latin typeface="Sylfaen"/>
              <a:cs typeface="Sylfaen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en-US" sz="2000" b="1" dirty="0" err="1" smtClean="0">
                <a:latin typeface="Sylfaen"/>
                <a:cs typeface="Sylfaen"/>
              </a:rPr>
              <a:t>შემოსასვლელ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პუნქტებზე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ეპიდემიოლოგიური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კონტროლი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dirty="0" smtClean="0">
                <a:latin typeface="Sylfaen"/>
                <a:cs typeface="Sylfaen"/>
              </a:rPr>
              <a:t>- </a:t>
            </a:r>
            <a:r>
              <a:rPr lang="en-US" sz="2000" dirty="0" err="1" smtClean="0">
                <a:latin typeface="Sylfaen"/>
                <a:cs typeface="Sylfaen"/>
              </a:rPr>
              <a:t>სსიპ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შემოსავლების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სამსახური</a:t>
            </a:r>
            <a:r>
              <a:rPr lang="en-US" sz="2000" dirty="0" smtClean="0">
                <a:latin typeface="Sylfaen"/>
                <a:cs typeface="Sylfaen"/>
              </a:rPr>
              <a:t>;</a:t>
            </a:r>
            <a:endParaRPr lang="en-US" sz="2000" dirty="0">
              <a:latin typeface="Sylfaen"/>
              <a:cs typeface="Sylfaen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en-US" sz="2000" b="1" dirty="0" err="1" smtClean="0">
                <a:latin typeface="Sylfaen"/>
                <a:cs typeface="Sylfaen"/>
              </a:rPr>
              <a:t>საზ</a:t>
            </a:r>
            <a:r>
              <a:rPr lang="en-US" sz="2000" b="1" dirty="0" smtClean="0">
                <a:latin typeface="Sylfaen"/>
                <a:cs typeface="Sylfaen"/>
              </a:rPr>
              <a:t>. </a:t>
            </a:r>
            <a:r>
              <a:rPr lang="en-US" sz="2000" b="1" dirty="0" err="1" smtClean="0">
                <a:latin typeface="Sylfaen"/>
                <a:cs typeface="Sylfaen"/>
              </a:rPr>
              <a:t>ჯანდაცვის</a:t>
            </a:r>
            <a:r>
              <a:rPr lang="en-US" sz="2000" b="1" dirty="0" smtClean="0">
                <a:latin typeface="Sylfaen"/>
                <a:cs typeface="Sylfaen"/>
              </a:rPr>
              <a:t> </a:t>
            </a:r>
            <a:r>
              <a:rPr lang="en-US" sz="2000" b="1" dirty="0" err="1" smtClean="0">
                <a:latin typeface="Sylfaen"/>
                <a:cs typeface="Sylfaen"/>
              </a:rPr>
              <a:t>ფუნქციები</a:t>
            </a:r>
            <a:r>
              <a:rPr lang="en-US" sz="2000" b="1" dirty="0" smtClean="0">
                <a:latin typeface="Sylfaen"/>
                <a:cs typeface="Sylfaen"/>
              </a:rPr>
              <a:t>  </a:t>
            </a:r>
            <a:r>
              <a:rPr lang="en-US" sz="2000" dirty="0">
                <a:latin typeface="Sylfaen"/>
                <a:cs typeface="Sylfaen"/>
              </a:rPr>
              <a:t>- </a:t>
            </a:r>
            <a:r>
              <a:rPr lang="en-US" sz="2000" dirty="0" err="1" smtClean="0">
                <a:latin typeface="Sylfaen"/>
                <a:cs typeface="Sylfaen"/>
              </a:rPr>
              <a:t>ადგილობრივი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მუნიციპალიტეტები</a:t>
            </a:r>
            <a:r>
              <a:rPr lang="en-US" sz="2000" dirty="0" smtClean="0">
                <a:latin typeface="Sylfaen"/>
                <a:cs typeface="Sylfaen"/>
              </a:rPr>
              <a:t> (</a:t>
            </a:r>
            <a:r>
              <a:rPr lang="en-US" sz="2000" dirty="0" err="1" smtClean="0">
                <a:latin typeface="Sylfaen"/>
                <a:cs typeface="Sylfaen"/>
              </a:rPr>
              <a:t>საზ</a:t>
            </a:r>
            <a:r>
              <a:rPr lang="en-US" sz="2000" dirty="0" smtClean="0">
                <a:latin typeface="Sylfaen"/>
                <a:cs typeface="Sylfaen"/>
              </a:rPr>
              <a:t>. </a:t>
            </a:r>
            <a:r>
              <a:rPr lang="en-US" sz="2000" dirty="0" err="1" smtClean="0">
                <a:latin typeface="Sylfaen"/>
                <a:cs typeface="Sylfaen"/>
              </a:rPr>
              <a:t>ჯანდაცვის</a:t>
            </a:r>
            <a:r>
              <a:rPr lang="en-US" sz="2000" dirty="0" smtClean="0">
                <a:latin typeface="Sylfaen"/>
                <a:cs typeface="Sylfaen"/>
              </a:rPr>
              <a:t> </a:t>
            </a:r>
            <a:r>
              <a:rPr lang="en-US" sz="2000" dirty="0" err="1" smtClean="0">
                <a:latin typeface="Sylfaen"/>
                <a:cs typeface="Sylfaen"/>
              </a:rPr>
              <a:t>ცენტრები</a:t>
            </a:r>
            <a:r>
              <a:rPr lang="en-US" sz="2000" dirty="0" smtClean="0">
                <a:latin typeface="Sylfaen"/>
                <a:cs typeface="Sylfaen"/>
              </a:rPr>
              <a:t>);</a:t>
            </a:r>
            <a:endParaRPr lang="en-US" sz="2000" dirty="0">
              <a:latin typeface="Sylfaen"/>
              <a:cs typeface="Sylfaen"/>
            </a:endParaRPr>
          </a:p>
          <a:p>
            <a:pPr>
              <a:lnSpc>
                <a:spcPct val="110000"/>
              </a:lnSpc>
              <a:defRPr/>
            </a:pPr>
            <a:endParaRPr lang="en-US" sz="2000" dirty="0">
              <a:latin typeface="Sylfaen"/>
              <a:cs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7415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en-US" sz="1800">
                <a:latin typeface="Sylfaen" panose="010A0502050306030303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Sylfaen" panose="010A0502050306030303" pitchFamily="18" charset="0"/>
                </a:rPr>
                <a:t>National Center for Disease Control  &amp; Public Health</a:t>
              </a:r>
              <a:endParaRPr lang="ru-RU" altLang="en-US" sz="1400" b="1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pic>
          <p:nvPicPr>
            <p:cNvPr id="10247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Sylfaen" panose="010A0502050306030303" pitchFamily="18" charset="0"/>
                </a:rPr>
                <a:t>www.ncdc.ge</a:t>
              </a:r>
              <a:endParaRPr lang="ru-RU" altLang="en-US" sz="1800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1600200"/>
            <a:ext cx="8728075" cy="4400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ka-GE" sz="2400" dirty="0" smtClean="0">
                <a:latin typeface="Sylfaen"/>
                <a:cs typeface="Sylfaen"/>
              </a:rPr>
              <a:t>დკსჯეც განსაზღვრულია</a:t>
            </a:r>
            <a:r>
              <a:rPr lang="ka-GE" sz="2400" dirty="0">
                <a:latin typeface="Sylfaen"/>
                <a:cs typeface="Sylfaen"/>
              </a:rPr>
              <a:t>, როგორც ჯანმრთელობის საერთაშორისო წესების (ჯსწ) ეროვნული კოორდინატორი</a:t>
            </a:r>
            <a:r>
              <a:rPr lang="ka-GE" sz="2400" dirty="0" smtClean="0">
                <a:latin typeface="Sylfaen"/>
                <a:cs typeface="Sylfaen"/>
              </a:rPr>
              <a:t>;</a:t>
            </a:r>
            <a:endParaRPr lang="en-US" sz="2400" dirty="0">
              <a:latin typeface="Sylfaen"/>
              <a:cs typeface="Sylfaen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Sylfaen"/>
                <a:cs typeface="Sylfaen"/>
              </a:rPr>
              <a:t>2009 - 2012</a:t>
            </a:r>
            <a:r>
              <a:rPr lang="en-US" sz="2400" dirty="0">
                <a:latin typeface="Sylfaen"/>
                <a:cs typeface="Sylfaen"/>
              </a:rPr>
              <a:t>, </a:t>
            </a:r>
            <a:r>
              <a:rPr lang="en-US" sz="2400" dirty="0" err="1" smtClean="0">
                <a:latin typeface="Sylfaen"/>
                <a:cs typeface="Sylfaen"/>
              </a:rPr>
              <a:t>შემუშავდა</a:t>
            </a:r>
            <a:r>
              <a:rPr lang="en-US" sz="2400" dirty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და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განხორციელდა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ეროვნული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სამოქმედო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გეგმა</a:t>
            </a:r>
            <a:r>
              <a:rPr lang="en-US" sz="2400" dirty="0" smtClean="0">
                <a:latin typeface="Sylfaen"/>
                <a:cs typeface="Sylfaen"/>
              </a:rPr>
              <a:t>;</a:t>
            </a:r>
            <a:endParaRPr lang="en-US" sz="2400" dirty="0">
              <a:latin typeface="Sylfaen"/>
              <a:cs typeface="Sylfaen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Sylfaen"/>
                <a:cs typeface="Sylfaen"/>
              </a:rPr>
              <a:t>NFP </a:t>
            </a:r>
            <a:r>
              <a:rPr lang="ka-GE" sz="2400" dirty="0">
                <a:latin typeface="Sylfaen"/>
                <a:cs typeface="Sylfaen"/>
              </a:rPr>
              <a:t>ხელმისაწვდომია კომუნიკაციისათვის, როგორც </a:t>
            </a:r>
            <a:r>
              <a:rPr lang="ka-GE" sz="2400" dirty="0" smtClean="0">
                <a:latin typeface="Sylfaen"/>
                <a:cs typeface="Sylfaen"/>
              </a:rPr>
              <a:t>ჯანმო </a:t>
            </a:r>
            <a:r>
              <a:rPr lang="ka-GE" sz="2400" dirty="0">
                <a:latin typeface="Sylfaen"/>
                <a:cs typeface="Sylfaen"/>
              </a:rPr>
              <a:t>საკონტაქტო პუნქტთან, ისე ეროვნული ზედამხედველობისა და რეაგირების სისტემასთან</a:t>
            </a:r>
            <a:r>
              <a:rPr lang="en-US" sz="2400" dirty="0" smtClean="0">
                <a:latin typeface="Sylfaen"/>
                <a:cs typeface="Sylfaen"/>
              </a:rPr>
              <a:t>;</a:t>
            </a:r>
            <a:endParaRPr lang="en-US" sz="2400" dirty="0">
              <a:latin typeface="Sylfaen"/>
              <a:cs typeface="Sylfaen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ka-GE" sz="2400" dirty="0">
                <a:latin typeface="Sylfaen"/>
                <a:cs typeface="Sylfaen"/>
              </a:rPr>
              <a:t>ადგილზეა </a:t>
            </a:r>
            <a:r>
              <a:rPr lang="en-US" sz="2400" dirty="0">
                <a:latin typeface="Sylfaen"/>
                <a:cs typeface="Sylfaen"/>
              </a:rPr>
              <a:t>24/7 </a:t>
            </a:r>
            <a:r>
              <a:rPr lang="ka-GE" sz="2400" dirty="0">
                <a:latin typeface="Sylfaen"/>
                <a:cs typeface="Sylfaen"/>
              </a:rPr>
              <a:t>მორიგე ოფიცრის სისტემა</a:t>
            </a:r>
            <a:r>
              <a:rPr lang="en-US" sz="2400" dirty="0" smtClean="0">
                <a:latin typeface="Sylfaen"/>
                <a:cs typeface="Sylfaen"/>
              </a:rPr>
              <a:t>;</a:t>
            </a:r>
            <a:endParaRPr lang="en-US" sz="2400" dirty="0">
              <a:latin typeface="Sylfaen"/>
              <a:cs typeface="Sylfaen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latin typeface="Sylfaen"/>
                <a:cs typeface="Sylfaen"/>
              </a:rPr>
              <a:t>ჯსწ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სრულად</a:t>
            </a:r>
            <a:r>
              <a:rPr lang="en-US" sz="2400" dirty="0" smtClean="0">
                <a:latin typeface="Sylfaen"/>
                <a:cs typeface="Sylfaen"/>
              </a:rPr>
              <a:t> </a:t>
            </a:r>
            <a:r>
              <a:rPr lang="en-US" sz="2400" dirty="0" err="1" smtClean="0">
                <a:latin typeface="Sylfaen"/>
                <a:cs typeface="Sylfaen"/>
              </a:rPr>
              <a:t>განხორციელდა</a:t>
            </a:r>
            <a:r>
              <a:rPr lang="en-US" sz="2400" dirty="0" smtClean="0">
                <a:latin typeface="Sylfaen"/>
                <a:cs typeface="Sylfaen"/>
              </a:rPr>
              <a:t> 2012 </a:t>
            </a:r>
            <a:r>
              <a:rPr lang="en-US" sz="2400" dirty="0" err="1" smtClean="0">
                <a:latin typeface="Sylfaen"/>
                <a:cs typeface="Sylfaen"/>
              </a:rPr>
              <a:t>წლისთვის</a:t>
            </a:r>
            <a:r>
              <a:rPr lang="en-US" sz="2400" dirty="0" smtClean="0">
                <a:latin typeface="Sylfaen"/>
                <a:cs typeface="Sylfaen"/>
              </a:rPr>
              <a:t>; </a:t>
            </a:r>
            <a:endParaRPr lang="en-US" sz="2400" dirty="0">
              <a:latin typeface="Sylfaen"/>
              <a:cs typeface="Sylfaen"/>
            </a:endParaRPr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867508" y="333375"/>
            <a:ext cx="703506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chemeClr val="tx2"/>
                </a:solidFill>
                <a:latin typeface="Sylfaen" panose="010A0502050306030303" pitchFamily="18" charset="0"/>
                <a:ea typeface="+mj-ea"/>
                <a:cs typeface="Arial"/>
              </a:rPr>
              <a:t>ეროვნული კოორდინატორი </a:t>
            </a:r>
            <a:r>
              <a:rPr lang="af-ZA" altLang="en-US" b="1" dirty="0">
                <a:solidFill>
                  <a:schemeClr val="tx2"/>
                </a:solidFill>
                <a:latin typeface="Sylfaen" panose="010A0502050306030303" pitchFamily="18" charset="0"/>
                <a:ea typeface="+mj-ea"/>
                <a:cs typeface="Arial"/>
              </a:rPr>
              <a:t>(NFP)</a:t>
            </a:r>
            <a:endParaRPr lang="en-US" altLang="en-US" b="1" dirty="0">
              <a:solidFill>
                <a:schemeClr val="tx2"/>
              </a:solidFill>
              <a:latin typeface="Sylfaen" panose="010A0502050306030303" pitchFamily="18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27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735011" y="4582868"/>
            <a:ext cx="7852149" cy="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497451" y="992312"/>
            <a:ext cx="3201987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ka-GE" sz="2000" b="1" dirty="0">
                <a:latin typeface="Sylfaen" panose="010A0502050306030303" pitchFamily="18" charset="0"/>
                <a:cs typeface="Arial"/>
              </a:rPr>
              <a:t>ძალაში შევიდა</a:t>
            </a:r>
            <a:endParaRPr lang="en-US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78276" name="Text Box 4"/>
          <p:cNvSpPr txBox="1">
            <a:spLocks noChangeArrowheads="1"/>
          </p:cNvSpPr>
          <p:nvPr/>
        </p:nvSpPr>
        <p:spPr bwMode="auto">
          <a:xfrm>
            <a:off x="4999910" y="3199333"/>
            <a:ext cx="3202232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147" tIns="40074" rIns="80147" bIns="40074">
            <a:spAutoFit/>
          </a:bodyPr>
          <a:lstStyle/>
          <a:p>
            <a:pPr defTabSz="801688">
              <a:defRPr/>
            </a:pPr>
            <a:r>
              <a:rPr lang="ka-GE" sz="2000" b="1" dirty="0">
                <a:latin typeface="Sylfaen" panose="010A0502050306030303" pitchFamily="18" charset="0"/>
                <a:cs typeface="Arial"/>
              </a:rPr>
              <a:t>შეფასება</a:t>
            </a:r>
            <a:r>
              <a:rPr lang="ka-GE" sz="2000" b="1" dirty="0" smtClean="0">
                <a:latin typeface="Sylfaen" panose="010A0502050306030303" pitchFamily="18" charset="0"/>
                <a:cs typeface="Arial"/>
              </a:rPr>
              <a:t>/</a:t>
            </a:r>
          </a:p>
          <a:p>
            <a:pPr defTabSz="801688">
              <a:defRPr/>
            </a:pPr>
            <a:r>
              <a:rPr lang="ka-GE" sz="2000" b="1" dirty="0" smtClean="0">
                <a:latin typeface="Sylfaen" panose="010A0502050306030303" pitchFamily="18" charset="0"/>
                <a:cs typeface="Arial"/>
              </a:rPr>
              <a:t>სრული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იმპლემენტაცია</a:t>
            </a:r>
            <a:endParaRPr lang="en-GB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78277" name="Text Box 5"/>
          <p:cNvSpPr txBox="1">
            <a:spLocks noChangeArrowheads="1"/>
          </p:cNvSpPr>
          <p:nvPr/>
        </p:nvSpPr>
        <p:spPr bwMode="auto">
          <a:xfrm>
            <a:off x="1364790" y="1603499"/>
            <a:ext cx="603250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ka-GE" sz="2000" b="1" dirty="0">
                <a:latin typeface="Sylfaen" panose="010A0502050306030303" pitchFamily="18" charset="0"/>
                <a:cs typeface="Arial"/>
              </a:rPr>
              <a:t>ძირითადი შესაძლებლობების შეფასება</a:t>
            </a:r>
            <a:endParaRPr lang="en-GB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108074" y="1415806"/>
            <a:ext cx="0" cy="2592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 rot="5400000">
            <a:off x="2172493" y="3177137"/>
            <a:ext cx="327025" cy="2093913"/>
          </a:xfrm>
          <a:prstGeom prst="leftBrace">
            <a:avLst>
              <a:gd name="adj1" fmla="val 53358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>
              <a:latin typeface="Sylfaen" panose="010A0502050306030303" pitchFamily="18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332037" y="2028581"/>
            <a:ext cx="0" cy="19796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9225" name="AutoShape 9"/>
          <p:cNvSpPr>
            <a:spLocks/>
          </p:cNvSpPr>
          <p:nvPr/>
        </p:nvSpPr>
        <p:spPr bwMode="auto">
          <a:xfrm rot="5400000">
            <a:off x="4666455" y="2839000"/>
            <a:ext cx="327025" cy="2770188"/>
          </a:xfrm>
          <a:prstGeom prst="leftBrace">
            <a:avLst>
              <a:gd name="adj1" fmla="val 70591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>
              <a:latin typeface="Sylfaen" panose="010A0502050306030303" pitchFamily="18" charset="0"/>
            </a:endParaRPr>
          </a:p>
        </p:txBody>
      </p:sp>
      <p:sp>
        <p:nvSpPr>
          <p:cNvPr id="1078282" name="Text Box 10"/>
          <p:cNvSpPr txBox="1">
            <a:spLocks noChangeArrowheads="1"/>
          </p:cNvSpPr>
          <p:nvPr/>
        </p:nvSpPr>
        <p:spPr bwMode="auto">
          <a:xfrm>
            <a:off x="3563798" y="2826368"/>
            <a:ext cx="2949513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147" tIns="40074" rIns="80147" bIns="40074">
            <a:spAutoFit/>
          </a:bodyPr>
          <a:lstStyle/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NAP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იმპლემენტაცია</a:t>
            </a:r>
            <a:endParaRPr lang="en-US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4832349" y="3252544"/>
            <a:ext cx="19050" cy="7461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1078284" name="Text Box 12"/>
          <p:cNvSpPr txBox="1">
            <a:spLocks noChangeArrowheads="1"/>
          </p:cNvSpPr>
          <p:nvPr/>
        </p:nvSpPr>
        <p:spPr bwMode="auto">
          <a:xfrm>
            <a:off x="673099" y="4735269"/>
            <a:ext cx="1598613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15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ივნისი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 2007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 წ.</a:t>
            </a:r>
            <a:endParaRPr lang="en-US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78285" name="Text Box 13"/>
          <p:cNvSpPr txBox="1">
            <a:spLocks noChangeArrowheads="1"/>
          </p:cNvSpPr>
          <p:nvPr/>
        </p:nvSpPr>
        <p:spPr bwMode="auto">
          <a:xfrm>
            <a:off x="2730499" y="4735269"/>
            <a:ext cx="1730375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15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ივნისი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 2009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 წ.</a:t>
            </a:r>
            <a:endParaRPr lang="en-US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78286" name="Text Box 14"/>
          <p:cNvSpPr txBox="1">
            <a:spLocks noChangeArrowheads="1"/>
          </p:cNvSpPr>
          <p:nvPr/>
        </p:nvSpPr>
        <p:spPr bwMode="auto">
          <a:xfrm>
            <a:off x="5451391" y="4778131"/>
            <a:ext cx="2352675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2012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წელი</a:t>
            </a:r>
            <a:endParaRPr lang="en-GB" sz="2000" b="1" dirty="0">
              <a:latin typeface="Sylfaen" panose="010A0502050306030303" pitchFamily="18" charset="0"/>
              <a:cs typeface="Arial"/>
            </a:endParaRPr>
          </a:p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(+2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წელი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 </a:t>
            </a:r>
            <a:r>
              <a:rPr lang="en-GB" sz="2000" b="1" dirty="0">
                <a:latin typeface="Sylfaen" panose="010A0502050306030303" pitchFamily="18" charset="0"/>
                <a:cs typeface="Arial"/>
                <a:sym typeface="Wingdings" pitchFamily="2" charset="2"/>
              </a:rPr>
              <a:t>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 2014)</a:t>
            </a:r>
          </a:p>
          <a:p>
            <a:pPr defTabSz="801688">
              <a:defRPr/>
            </a:pPr>
            <a:r>
              <a:rPr lang="en-GB" sz="2000" b="1" dirty="0">
                <a:latin typeface="Sylfaen" panose="010A0502050306030303" pitchFamily="18" charset="0"/>
                <a:cs typeface="Arial"/>
              </a:rPr>
              <a:t>(+2 </a:t>
            </a:r>
            <a:r>
              <a:rPr lang="ka-GE" sz="2000" b="1" dirty="0">
                <a:latin typeface="Sylfaen" panose="010A0502050306030303" pitchFamily="18" charset="0"/>
                <a:cs typeface="Arial"/>
              </a:rPr>
              <a:t>წელი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 </a:t>
            </a:r>
            <a:r>
              <a:rPr lang="en-GB" sz="2000" b="1" dirty="0">
                <a:latin typeface="Sylfaen" panose="010A0502050306030303" pitchFamily="18" charset="0"/>
                <a:cs typeface="Arial"/>
                <a:sym typeface="Wingdings" pitchFamily="2" charset="2"/>
              </a:rPr>
              <a:t> 2016</a:t>
            </a:r>
            <a:r>
              <a:rPr lang="en-GB" sz="2000" b="1" dirty="0">
                <a:latin typeface="Sylfaen" panose="010A0502050306030303" pitchFamily="18" charset="0"/>
                <a:cs typeface="Arial"/>
              </a:rPr>
              <a:t>)</a:t>
            </a:r>
            <a:endParaRPr lang="en-US" sz="2000" b="1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78287" name="Text Box 15"/>
          <p:cNvSpPr txBox="1">
            <a:spLocks noChangeArrowheads="1"/>
          </p:cNvSpPr>
          <p:nvPr/>
        </p:nvSpPr>
        <p:spPr bwMode="auto">
          <a:xfrm>
            <a:off x="2576620" y="2245329"/>
            <a:ext cx="4391635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147" tIns="40074" rIns="80147" bIns="40074">
            <a:spAutoFit/>
          </a:bodyPr>
          <a:lstStyle/>
          <a:p>
            <a:pPr defTabSz="801688">
              <a:defRPr/>
            </a:pPr>
            <a:r>
              <a:rPr lang="ka-GE" sz="2000" b="1" dirty="0">
                <a:latin typeface="Sylfaen" panose="010A0502050306030303" pitchFamily="18" charset="0"/>
                <a:cs typeface="Arial"/>
              </a:rPr>
              <a:t>ეროვნული სამოქმედო გეგმა (</a:t>
            </a:r>
            <a:r>
              <a:rPr lang="en-US" sz="2000" b="1" dirty="0">
                <a:latin typeface="Sylfaen" panose="010A0502050306030303" pitchFamily="18" charset="0"/>
                <a:cs typeface="Arial"/>
              </a:rPr>
              <a:t>NAP)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3403599" y="2639769"/>
            <a:ext cx="7938" cy="13684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6183312" y="3831889"/>
            <a:ext cx="11112" cy="38171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9234" name="Rectangle 1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5521" y="151363"/>
            <a:ext cx="8604738" cy="693738"/>
          </a:xfrm>
        </p:spPr>
        <p:txBody>
          <a:bodyPr>
            <a:normAutofit/>
          </a:bodyPr>
          <a:lstStyle/>
          <a:p>
            <a:pPr eaLnBrk="1" hangingPunct="1"/>
            <a:r>
              <a:rPr lang="ka-GE" altLang="en-US" sz="32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ჯანმრთელობის საერთაშორისო წესები (</a:t>
            </a:r>
            <a:r>
              <a:rPr lang="en-US" altLang="en-US" sz="3200" b="1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IHR)</a:t>
            </a: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Sylfaen" panose="010A0502050306030303" pitchFamily="18" charset="0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Sylfaen" panose="010A0502050306030303" pitchFamily="18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  <p:pic>
          <p:nvPicPr>
            <p:cNvPr id="22" name="Picture 1030" descr="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1"/>
                  </a:solidFill>
                  <a:latin typeface="Sylfaen" panose="010A0502050306030303" pitchFamily="18" charset="0"/>
                </a:rPr>
                <a:t>www.ncdc.ge</a:t>
              </a:r>
              <a:endParaRPr lang="ru-RU">
                <a:solidFill>
                  <a:schemeClr val="bg1"/>
                </a:solidFill>
                <a:latin typeface="Sylfaen" panose="010A0502050306030303" pitchFamily="18" charset="0"/>
              </a:endParaRPr>
            </a:p>
          </p:txBody>
        </p:sp>
      </p:grp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8096250" y="3812389"/>
            <a:ext cx="11112" cy="3817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Sylfaen" panose="010A0502050306030303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879889" y="3440029"/>
            <a:ext cx="924468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0147" tIns="40074" rIns="80147" bIns="40074">
            <a:spAutoFit/>
          </a:bodyPr>
          <a:lstStyle/>
          <a:p>
            <a:pPr defTabSz="801688">
              <a:defRPr/>
            </a:pPr>
            <a:r>
              <a:rPr lang="x-none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Arial"/>
              </a:rPr>
              <a:t>JEE </a:t>
            </a:r>
            <a:endParaRPr lang="en-US" sz="2000" b="1" dirty="0">
              <a:solidFill>
                <a:srgbClr val="FF0000"/>
              </a:solidFill>
              <a:latin typeface="+mn-lt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567612" y="4778131"/>
            <a:ext cx="107950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>
            <a:spAutoFit/>
          </a:bodyPr>
          <a:lstStyle/>
          <a:p>
            <a:pPr defTabSz="801688">
              <a:defRPr/>
            </a:pPr>
            <a:r>
              <a:rPr lang="en-GB" sz="2000" b="1" dirty="0">
                <a:solidFill>
                  <a:srgbClr val="FF0000"/>
                </a:solidFill>
                <a:ea typeface="MS PGothic" panose="020B0600070205080204" pitchFamily="34" charset="-128"/>
                <a:cs typeface="Arial"/>
              </a:rPr>
              <a:t>2019</a:t>
            </a:r>
            <a:r>
              <a:rPr lang="ka-GE" sz="2000" b="1" dirty="0">
                <a:solidFill>
                  <a:srgbClr val="FF0000"/>
                </a:solidFill>
                <a:ea typeface="MS PGothic" panose="020B0600070205080204" pitchFamily="34" charset="-128"/>
                <a:cs typeface="Arial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MS PGothic" panose="020B0600070205080204" pitchFamily="34" charset="-128"/>
                <a:cs typeface="Arial"/>
              </a:rPr>
              <a:t>წ</a:t>
            </a:r>
            <a:r>
              <a:rPr lang="en-US" sz="2000" b="1" dirty="0" smtClean="0">
                <a:solidFill>
                  <a:srgbClr val="FF0000"/>
                </a:solidFill>
                <a:ea typeface="MS PGothic" panose="020B0600070205080204" pitchFamily="34" charset="-128"/>
                <a:cs typeface="Arial"/>
              </a:rPr>
              <a:t>.</a:t>
            </a:r>
            <a:endParaRPr lang="en-US" sz="2000" b="1" dirty="0">
              <a:solidFill>
                <a:srgbClr val="FF0000"/>
              </a:solidFill>
              <a:ea typeface="MS PGothic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55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8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8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8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/>
      <p:bldP spid="1078276" grpId="0"/>
      <p:bldP spid="1078277" grpId="0"/>
      <p:bldP spid="1078282" grpId="0"/>
      <p:bldP spid="1078287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ჯსწ</a:t>
            </a:r>
            <a:r>
              <a:rPr lang="en-US" sz="3600" b="1" dirty="0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შესაბამისობაში</a:t>
            </a:r>
            <a:r>
              <a:rPr lang="en-US" sz="3600" b="1" dirty="0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მყოფი</a:t>
            </a:r>
            <a:r>
              <a:rPr lang="en-US" sz="3600" b="1" dirty="0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Sylfaen"/>
                <a:ea typeface="MS PGothic" charset="0"/>
                <a:cs typeface="Sylfaen"/>
              </a:rPr>
              <a:t>რეგულაციები</a:t>
            </a:r>
            <a:endParaRPr lang="en-US" sz="3600" b="1" dirty="0">
              <a:solidFill>
                <a:schemeClr val="tx2"/>
              </a:solidFill>
              <a:latin typeface="Sylfaen"/>
              <a:ea typeface="MS PGothic" charset="0"/>
              <a:cs typeface="Sylfaen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3989388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ü"/>
            </a:pP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კანონი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საზ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.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ჯანმრთელობის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შესახებ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;</a:t>
            </a:r>
            <a:endParaRPr lang="en-US" sz="2400" i="1" dirty="0">
              <a:latin typeface="Sylfaen"/>
              <a:ea typeface="MS PGothic" charset="0"/>
              <a:cs typeface="Sylfaen"/>
            </a:endParaRPr>
          </a:p>
          <a:p>
            <a:pPr>
              <a:buFont typeface="Wingdings" charset="0"/>
              <a:buChar char="ü"/>
            </a:pPr>
            <a:r>
              <a:rPr lang="mr-IN" sz="2400" i="1" dirty="0" smtClean="0">
                <a:latin typeface="Sylfaen"/>
                <a:ea typeface="MS PGothic" charset="0"/>
                <a:cs typeface="Sylfaen"/>
              </a:rPr>
              <a:t>მთავრობის დადგენილება საქართველოს </a:t>
            </a:r>
            <a:r>
              <a:rPr lang="mr-IN" sz="2400" i="1" dirty="0">
                <a:latin typeface="Sylfaen"/>
                <a:ea typeface="MS PGothic" charset="0"/>
                <a:cs typeface="Sylfaen"/>
              </a:rPr>
              <a:t>სასაზღვრო ზოლსა და საბაჟო ზონებში სანიტარიულ-საკარანტინო კონტროლის განხორციელების ტექნოლოგიური სქემის დამტკიცების </a:t>
            </a:r>
            <a:r>
              <a:rPr lang="mr-IN" sz="2400" i="1" dirty="0" smtClean="0">
                <a:latin typeface="Sylfaen"/>
                <a:ea typeface="MS PGothic" charset="0"/>
                <a:cs typeface="Sylfaen"/>
              </a:rPr>
              <a:t>შესახებ</a:t>
            </a:r>
          </a:p>
          <a:p>
            <a:pPr>
              <a:buFont typeface="Wingdings" charset="0"/>
              <a:buChar char="ü"/>
            </a:pP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განსაკუთრებით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საშიშ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პათოგენებზე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და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ბიოლოგიური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ინციდენტებზე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რეაგირების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ეროვნული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ru-RU" sz="2400" i="1" dirty="0" err="1" smtClean="0">
                <a:latin typeface="Sylfaen"/>
                <a:ea typeface="MS PGothic" charset="0"/>
                <a:cs typeface="Sylfaen"/>
              </a:rPr>
              <a:t>გეგმა</a:t>
            </a:r>
            <a:r>
              <a:rPr lang="ru-RU" sz="2400" i="1" dirty="0" smtClean="0">
                <a:latin typeface="Sylfaen"/>
                <a:ea typeface="MS PGothic" charset="0"/>
                <a:cs typeface="Sylfaen"/>
              </a:rPr>
              <a:t>; </a:t>
            </a:r>
            <a:endParaRPr lang="ka-GE" sz="2400" i="1" dirty="0">
              <a:latin typeface="Sylfaen"/>
              <a:ea typeface="MS PGothic" charset="0"/>
              <a:cs typeface="Sylfaen"/>
            </a:endParaRPr>
          </a:p>
          <a:p>
            <a:pPr>
              <a:buFont typeface="Wingdings" charset="0"/>
              <a:buChar char="ü"/>
            </a:pP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სამთავრობო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დადგენილება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დაავადებათა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ინტერგრირებული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ზედამხედველობის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წესის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შესახებ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;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და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 </a:t>
            </a:r>
            <a:r>
              <a:rPr lang="en-US" sz="2400" i="1" dirty="0" err="1" smtClean="0">
                <a:latin typeface="Sylfaen"/>
                <a:ea typeface="MS PGothic" charset="0"/>
                <a:cs typeface="Sylfaen"/>
              </a:rPr>
              <a:t>ა.შ</a:t>
            </a:r>
            <a:r>
              <a:rPr lang="en-US" sz="2400" i="1" dirty="0" smtClean="0">
                <a:latin typeface="Sylfaen"/>
                <a:ea typeface="MS PGothic" charset="0"/>
                <a:cs typeface="Sylfaen"/>
              </a:rPr>
              <a:t>. </a:t>
            </a:r>
            <a:endParaRPr lang="en-US" sz="2800" b="1" dirty="0">
              <a:solidFill>
                <a:schemeClr val="tx2"/>
              </a:solidFill>
              <a:latin typeface="Sylfaen"/>
              <a:ea typeface="MS PGothic" charset="0"/>
              <a:cs typeface="Sylfaen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3884"/>
            <a:chExt cx="5760" cy="436"/>
          </a:xfrm>
        </p:grpSpPr>
        <p:sp>
          <p:nvSpPr>
            <p:cNvPr id="21508" name="Rectangle 5"/>
            <p:cNvSpPr>
              <a:spLocks noChangeArrowheads="1"/>
            </p:cNvSpPr>
            <p:nvPr/>
          </p:nvSpPr>
          <p:spPr bwMode="auto">
            <a:xfrm>
              <a:off x="0" y="3884"/>
              <a:ext cx="5760" cy="436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charset="0"/>
              </a:endParaRPr>
            </a:p>
          </p:txBody>
        </p:sp>
        <p:sp>
          <p:nvSpPr>
            <p:cNvPr id="21509" name="Rectangle 6"/>
            <p:cNvSpPr>
              <a:spLocks noChangeArrowheads="1"/>
            </p:cNvSpPr>
            <p:nvPr/>
          </p:nvSpPr>
          <p:spPr bwMode="auto">
            <a:xfrm>
              <a:off x="793" y="4016"/>
              <a:ext cx="33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  <a:latin typeface="Calibri" charset="0"/>
                </a:rPr>
                <a:t>National Center for Disease Control  &amp; Public Health</a:t>
              </a:r>
              <a:endParaRPr lang="ru-RU" sz="1400" b="1">
                <a:solidFill>
                  <a:schemeClr val="bg1"/>
                </a:solidFill>
                <a:latin typeface="Calibri" charset="0"/>
              </a:endParaRPr>
            </a:p>
          </p:txBody>
        </p:sp>
        <p:pic>
          <p:nvPicPr>
            <p:cNvPr id="21510" name="Picture 1030" descr="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3884"/>
              <a:ext cx="56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8"/>
            <p:cNvSpPr txBox="1">
              <a:spLocks noChangeArrowheads="1"/>
            </p:cNvSpPr>
            <p:nvPr/>
          </p:nvSpPr>
          <p:spPr bwMode="auto">
            <a:xfrm>
              <a:off x="4694" y="4020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latin typeface="Calibri" charset="0"/>
                </a:rPr>
                <a:t>www.ncdc.ge</a:t>
              </a:r>
              <a:endParaRPr lang="ru-RU" sz="1800">
                <a:solidFill>
                  <a:schemeClr val="bg1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85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790</Words>
  <Application>Microsoft Macintosh PowerPoint</Application>
  <PresentationFormat>On-screen Show (4:3)</PresentationFormat>
  <Paragraphs>154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ჯანმრთელობის საერთაშორისო წესები და საზ. ჯანდაცვის საგანგებო სიტუაციებზე მზადყოფნა</vt:lpstr>
      <vt:lpstr>გლობალური ჯანმრთელობის საფრთხეები</vt:lpstr>
      <vt:lpstr>PowerPoint Presentation</vt:lpstr>
      <vt:lpstr>PowerPoint Presentation</vt:lpstr>
      <vt:lpstr>ჯსწ მიზანი</vt:lpstr>
      <vt:lpstr>PowerPoint Presentation</vt:lpstr>
      <vt:lpstr>PowerPoint Presentation</vt:lpstr>
      <vt:lpstr>ჯანმრთელობის საერთაშორისო წესები (IHR)</vt:lpstr>
      <vt:lpstr>ჯსწ შესაბამისობაში მყოფი რეგულაციები</vt:lpstr>
      <vt:lpstr>PowerPoint Presentation</vt:lpstr>
      <vt:lpstr>ზედამხედველობის სისტემა</vt:lpstr>
      <vt:lpstr>PowerPoint Presentation</vt:lpstr>
      <vt:lpstr>საზ. ჯანმრთელობის საგანგებო სიტუაციების მართვის ცენტრი (EOC)</vt:lpstr>
      <vt:lpstr>PowerPoint Presentation</vt:lpstr>
      <vt:lpstr>PHEOC გააქტიურება: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საგანგებო სიტუაციებზე მზადყოფნა და რეაგირება  საზ. ჯანმრთელობის მიმართულებით</dc:title>
  <dc:creator>Ana Kasradze</dc:creator>
  <cp:lastModifiedBy>Ana Kasradze</cp:lastModifiedBy>
  <cp:revision>72</cp:revision>
  <dcterms:created xsi:type="dcterms:W3CDTF">2016-11-08T10:16:08Z</dcterms:created>
  <dcterms:modified xsi:type="dcterms:W3CDTF">2019-12-09T14:43:06Z</dcterms:modified>
</cp:coreProperties>
</file>