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23"/>
  </p:notesMasterIdLst>
  <p:sldIdLst>
    <p:sldId id="256" r:id="rId2"/>
    <p:sldId id="345" r:id="rId3"/>
    <p:sldId id="312" r:id="rId4"/>
    <p:sldId id="313" r:id="rId5"/>
    <p:sldId id="359" r:id="rId6"/>
    <p:sldId id="348" r:id="rId7"/>
    <p:sldId id="332" r:id="rId8"/>
    <p:sldId id="333" r:id="rId9"/>
    <p:sldId id="358" r:id="rId10"/>
    <p:sldId id="342" r:id="rId11"/>
    <p:sldId id="349" r:id="rId12"/>
    <p:sldId id="334" r:id="rId13"/>
    <p:sldId id="351" r:id="rId14"/>
    <p:sldId id="343" r:id="rId15"/>
    <p:sldId id="339" r:id="rId16"/>
    <p:sldId id="350" r:id="rId17"/>
    <p:sldId id="338" r:id="rId18"/>
    <p:sldId id="335" r:id="rId19"/>
    <p:sldId id="272" r:id="rId20"/>
    <p:sldId id="360" r:id="rId21"/>
    <p:sldId id="35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46C0A"/>
    <a:srgbClr val="FFCC66"/>
    <a:srgbClr val="FFFFFF"/>
    <a:srgbClr val="B7C4E3"/>
    <a:srgbClr val="CDD6EB"/>
    <a:srgbClr val="E3D5D9"/>
    <a:srgbClr val="E8D0DE"/>
    <a:srgbClr val="E5D3DF"/>
    <a:srgbClr val="E6D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2" autoAdjust="0"/>
    <p:restoredTop sz="99319" autoAdjust="0"/>
  </p:normalViewPr>
  <p:slideViewPr>
    <p:cSldViewPr snapToGrid="0">
      <p:cViewPr varScale="1">
        <p:scale>
          <a:sx n="90" d="100"/>
          <a:sy n="90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ჯანდაცვაზე სახელმწიფო დანახარჯი, მლნ ლარი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Sheet1!$B$2:$N$2</c:f>
              <c:numCache>
                <c:formatCode>#,##0</c:formatCode>
                <c:ptCount val="13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  <c:pt idx="7" formatCode="General">
                  <c:v>1101</c:v>
                </c:pt>
                <c:pt idx="8" formatCode="General">
                  <c:v>1157</c:v>
                </c:pt>
                <c:pt idx="9" formatCode="General">
                  <c:v>1226</c:v>
                </c:pt>
                <c:pt idx="10" formatCode="General">
                  <c:v>1256</c:v>
                </c:pt>
                <c:pt idx="11" formatCode="General">
                  <c:v>1530</c:v>
                </c:pt>
                <c:pt idx="12" formatCode="General">
                  <c:v>1525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36"/>
        <c:axId val="35345152"/>
        <c:axId val="3534668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ჯანდაცვაზე სახელმწიფო დანახარჯი მშპ-დან (%)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3.1981740481509674E-2"/>
                  <c:y val="-5.4739727491500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710670773185584E-2"/>
                  <c:y val="-4.8704465579028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682369300340069E-2"/>
                  <c:y val="-6.3710744751810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09505679025553E-2"/>
                  <c:y val="-6.1148822645910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149550857635691E-2"/>
                  <c:y val="-5.9412030174348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850625928967769E-2"/>
                  <c:y val="-4.6495049835035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109092696014373E-2"/>
                  <c:y val="-7.6414211154252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  <c:pt idx="7">
                  <c:v>3.2355231644063065E-2</c:v>
                </c:pt>
                <c:pt idx="8">
                  <c:v>2.8166271072971823E-2</c:v>
                </c:pt>
                <c:pt idx="9">
                  <c:v>2.7296125107982221E-2</c:v>
                </c:pt>
                <c:pt idx="10">
                  <c:v>2.585676259333447E-2</c:v>
                </c:pt>
                <c:pt idx="11">
                  <c:v>2.8985836724486781E-2</c:v>
                </c:pt>
                <c:pt idx="12">
                  <c:v>2.6461912198507721E-2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62304"/>
        <c:axId val="35360768"/>
      </c:lineChart>
      <c:catAx>
        <c:axId val="3534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346688"/>
        <c:crosses val="autoZero"/>
        <c:auto val="1"/>
        <c:lblAlgn val="ctr"/>
        <c:lblOffset val="100"/>
        <c:noMultiLvlLbl val="0"/>
      </c:catAx>
      <c:valAx>
        <c:axId val="3534668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345152"/>
        <c:crosses val="autoZero"/>
        <c:crossBetween val="between"/>
      </c:valAx>
      <c:valAx>
        <c:axId val="3536076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362304"/>
        <c:crosses val="max"/>
        <c:crossBetween val="between"/>
      </c:valAx>
      <c:catAx>
        <c:axId val="3536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607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6404685525419E-2"/>
          <c:y val="0.16832682900854473"/>
          <c:w val="0.85957774375425289"/>
          <c:h val="0.71970782792523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აივ/შიდსი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30422.6</c:v>
                </c:pt>
                <c:pt idx="1">
                  <c:v>34065.1</c:v>
                </c:pt>
                <c:pt idx="2">
                  <c:v>35733.4</c:v>
                </c:pt>
                <c:pt idx="3">
                  <c:v>42345.3</c:v>
                </c:pt>
                <c:pt idx="4">
                  <c:v>45045.2</c:v>
                </c:pt>
                <c:pt idx="5">
                  <c:v>56774.1</c:v>
                </c:pt>
                <c:pt idx="6" formatCode="_(* #,##0_);_(* \(#,##0\);_(* &quot;-&quot;??_);_(@_)">
                  <c:v>59861.1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47235456"/>
        <c:axId val="47236992"/>
      </c:barChart>
      <c:catAx>
        <c:axId val="472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236992"/>
        <c:crosses val="autoZero"/>
        <c:auto val="1"/>
        <c:lblAlgn val="ctr"/>
        <c:lblOffset val="100"/>
        <c:noMultiLvlLbl val="0"/>
      </c:catAx>
      <c:valAx>
        <c:axId val="472369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4723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სახელმწიფო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0.71036197844708482</c:v>
                </c:pt>
                <c:pt idx="1">
                  <c:v>0.68575757575757579</c:v>
                </c:pt>
                <c:pt idx="2">
                  <c:v>0.77495512909015596</c:v>
                </c:pt>
                <c:pt idx="3">
                  <c:v>0.80590387698885824</c:v>
                </c:pt>
                <c:pt idx="4">
                  <c:v>0.86796921255180581</c:v>
                </c:pt>
                <c:pt idx="5">
                  <c:v>0.90782582672452494</c:v>
                </c:pt>
                <c:pt idx="6">
                  <c:v>0.96569950101644797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დონორი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0.28963802155291518</c:v>
                </c:pt>
                <c:pt idx="1">
                  <c:v>0.31424242424242427</c:v>
                </c:pt>
                <c:pt idx="2">
                  <c:v>0.22504487090984399</c:v>
                </c:pt>
                <c:pt idx="3">
                  <c:v>0.19409612301114171</c:v>
                </c:pt>
                <c:pt idx="4">
                  <c:v>0.13203078744819419</c:v>
                </c:pt>
                <c:pt idx="5">
                  <c:v>9.2174173275475085E-2</c:v>
                </c:pt>
                <c:pt idx="6">
                  <c:v>3.4300498983552023E-2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23904"/>
        <c:axId val="48125440"/>
      </c:barChart>
      <c:catAx>
        <c:axId val="481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25440"/>
        <c:crosses val="autoZero"/>
        <c:auto val="1"/>
        <c:lblAlgn val="ctr"/>
        <c:lblOffset val="100"/>
        <c:noMultiLvlLbl val="0"/>
      </c:catAx>
      <c:valAx>
        <c:axId val="48125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2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98315835520563E-2"/>
          <c:y val="3.0866359269839369E-2"/>
          <c:w val="0.87515228565179348"/>
          <c:h val="0.67758220736669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პრევენცია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0.56371567719173743</c:v>
                </c:pt>
                <c:pt idx="1">
                  <c:v>0.51131736399495387</c:v>
                </c:pt>
                <c:pt idx="2">
                  <c:v>0.48927840941468392</c:v>
                </c:pt>
                <c:pt idx="3">
                  <c:v>0.49624845911362858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აივ მკურნალობა და მოვლა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0.38343210089383178</c:v>
                </c:pt>
                <c:pt idx="1">
                  <c:v>0.45418842791506769</c:v>
                </c:pt>
                <c:pt idx="2">
                  <c:v>0.47419519084667311</c:v>
                </c:pt>
                <c:pt idx="3">
                  <c:v>0.47425086526397353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მმართველობა და მდგრადობა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3.0535021406379762E-2</c:v>
                </c:pt>
                <c:pt idx="1">
                  <c:v>1.6086190938308407E-2</c:v>
                </c:pt>
                <c:pt idx="2">
                  <c:v>1.9626494129897004E-2</c:v>
                </c:pt>
                <c:pt idx="3">
                  <c:v>2.1211465924975813E-2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სხვა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3055555555555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2.2317200508051069E-2</c:v>
                </c:pt>
                <c:pt idx="1">
                  <c:v>1.8408017151669981E-2</c:v>
                </c:pt>
                <c:pt idx="2">
                  <c:v>1.6899905608745956E-2</c:v>
                </c:pt>
                <c:pt idx="3">
                  <c:v>8.2892096974220876E-3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6442240"/>
        <c:axId val="96443776"/>
      </c:barChart>
      <c:catAx>
        <c:axId val="96442240"/>
        <c:scaling>
          <c:orientation val="minMax"/>
        </c:scaling>
        <c:delete val="0"/>
        <c:axPos val="l"/>
        <c:majorTickMark val="out"/>
        <c:minorTickMark val="none"/>
        <c:tickLblPos val="nextTo"/>
        <c:crossAx val="96443776"/>
        <c:crosses val="autoZero"/>
        <c:auto val="1"/>
        <c:lblAlgn val="ctr"/>
        <c:lblOffset val="100"/>
        <c:noMultiLvlLbl val="0"/>
      </c:catAx>
      <c:valAx>
        <c:axId val="964437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644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722823709536298E-2"/>
          <c:y val="0.84932179074375991"/>
          <c:w val="0.92598087999416745"/>
          <c:h val="0.12632979986800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6158227617381165E-3"/>
                  <c:y val="3.472498559974970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6527777777778E-2"/>
                  <c:y val="1.527409746831779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722313356663749E-2"/>
                  <c:y val="2.59637562216041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532762831729372E-2"/>
                  <c:y val="1.33423538813728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000063794109069E-2"/>
                  <c:y val="-3.92707585103987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644876421697288E-2"/>
                  <c:y val="1.755140287271460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ნარკოტიკის ინექციური მოხმარება</c:v>
                </c:pt>
                <c:pt idx="1">
                  <c:v>ჰეტეროსექსუალური სქესობრივი კონტაქტი</c:v>
                </c:pt>
                <c:pt idx="2">
                  <c:v>ჰომოსექსუალური სქესობრივი კონტაქტი</c:v>
                </c:pt>
                <c:pt idx="3">
                  <c:v>სისხლის ან სისხლის პროდუქტების გადასხმა</c:v>
                </c:pt>
                <c:pt idx="4">
                  <c:v>ვერტიკალური გადაცემა (დედიდან შვილზე)</c:v>
                </c:pt>
                <c:pt idx="5">
                  <c:v>დაუდგენელი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0.23499999999999999</c:v>
                </c:pt>
                <c:pt idx="1">
                  <c:v>0.54</c:v>
                </c:pt>
                <c:pt idx="2">
                  <c:v>0.20599999999999999</c:v>
                </c:pt>
                <c:pt idx="3" formatCode="0.0%">
                  <c:v>6.0000000000000001E-3</c:v>
                </c:pt>
                <c:pt idx="4" formatCode="0.0%">
                  <c:v>5.0000000000000001E-3</c:v>
                </c:pt>
                <c:pt idx="5" formatCode="0.0%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617189778361038"/>
          <c:y val="8.3216544191810668E-2"/>
          <c:w val="0.36688365777194515"/>
          <c:h val="0.833566690668925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25-Mar-19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11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5945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D1F1F-B341-4D26-A225-B5DA9B0CC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D1F1F-B341-4D26-A225-B5DA9B0CC8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25-Mar-19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041" y="794080"/>
            <a:ext cx="8802478" cy="3207216"/>
          </a:xfrm>
        </p:spPr>
        <p:txBody>
          <a:bodyPr/>
          <a:lstStyle/>
          <a:p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აივ ინფექციის ეფექტიანი პასუხი და ზიანის შემცირების მდგრადობა: სტრატეგიული პრიორიტეტები, განხორციელებული საქმიანობა და სამომავლო გეგმები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3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89" y="5930671"/>
            <a:ext cx="3471229" cy="5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ncdc.ge/images/logo.png">
            <a:extLst>
              <a:ext uri="{FF2B5EF4-FFF2-40B4-BE49-F238E27FC236}">
                <a16:creationId xmlns="" xmlns:a16="http://schemas.microsoft.com/office/drawing/2014/main" id="{1FF7324B-DB44-1E47-805D-DD00209A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596" y="5667189"/>
            <a:ext cx="1219200" cy="8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CA8F32-E476-8441-9F66-EA9E6041F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5" y="5667774"/>
            <a:ext cx="3783856" cy="10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აივ-ინფექცია შიდსის სტრატეგია 2019-2022</a:t>
            </a:r>
            <a:br>
              <a:rPr lang="ka-GE" dirty="0" smtClean="0"/>
            </a:br>
            <a:r>
              <a:rPr lang="ka-GE" dirty="0" smtClean="0"/>
              <a:t>სერვისების დაფინანსების ტენდენციები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8135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9418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ალოკაცია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 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ka-GE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9-2022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88898" y="1048299"/>
            <a:ext cx="3905252" cy="4941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400" dirty="0" smtClean="0">
              <a:latin typeface="AcadMtavr" pitchFamily="2" charset="0"/>
            </a:endParaRPr>
          </a:p>
          <a:p>
            <a:pPr algn="ctr"/>
            <a:r>
              <a:rPr lang="ka-GE" sz="2400" dirty="0" smtClean="0">
                <a:latin typeface="AcadMtavr" pitchFamily="2" charset="0"/>
              </a:rPr>
              <a:t>ტუბერკულოზი</a:t>
            </a:r>
          </a:p>
          <a:p>
            <a:pPr algn="ctr"/>
            <a:endParaRPr lang="ka-GE" dirty="0" smtClean="0">
              <a:latin typeface="AcadMtavr" pitchFamily="2" charset="0"/>
            </a:endParaRPr>
          </a:p>
          <a:p>
            <a:pPr algn="ctr"/>
            <a:r>
              <a:rPr lang="ka-GE" dirty="0" smtClean="0">
                <a:latin typeface="AcadMtavr" pitchFamily="2" charset="0"/>
              </a:rPr>
              <a:t>სენსიტიური და რეზისტენტური შემთხვევების აღმოჩენის გაუმჯობესება ჯანდაცვის დაწესებულებებსა და თემში დანერგილი პრაქტიკის გაუმჯობესების გზით</a:t>
            </a:r>
          </a:p>
          <a:p>
            <a:pPr algn="ctr"/>
            <a:r>
              <a:rPr lang="ka-GE" dirty="0" smtClean="0">
                <a:latin typeface="AcadMtavr" pitchFamily="2" charset="0"/>
              </a:rPr>
              <a:t> </a:t>
            </a:r>
          </a:p>
          <a:p>
            <a:pPr algn="ctr"/>
            <a:r>
              <a:rPr lang="ka-GE" dirty="0" smtClean="0">
                <a:latin typeface="AcadMtavr" pitchFamily="2" charset="0"/>
              </a:rPr>
              <a:t>მკურნალობის გამოსავლის გაუმჯობესება</a:t>
            </a:r>
            <a:endParaRPr lang="ka-GE" dirty="0">
              <a:latin typeface="AcadMtavr" pitchFamily="2" charset="0"/>
            </a:endParaRPr>
          </a:p>
          <a:p>
            <a:pPr algn="ctr"/>
            <a:endParaRPr lang="ka-GE" dirty="0" smtClean="0">
              <a:latin typeface="AcadMtavr" pitchFamily="2" charset="0"/>
            </a:endParaRPr>
          </a:p>
          <a:p>
            <a:pPr algn="ctr"/>
            <a:r>
              <a:rPr lang="ka-GE" dirty="0" smtClean="0">
                <a:latin typeface="AcadMtavr" pitchFamily="2" charset="0"/>
              </a:rPr>
              <a:t>სერვისების ინტეგრაციის გაძლიერება შემთხვევების გამოვლენის, მკურნალობისა და პრევენციის გაუმჯოსებებისთვის</a:t>
            </a:r>
          </a:p>
          <a:p>
            <a:pPr algn="ctr"/>
            <a:endParaRPr lang="ka-GE" dirty="0">
              <a:latin typeface="AcadMtavr" pitchFamily="2" charset="0"/>
            </a:endParaRPr>
          </a:p>
          <a:p>
            <a:pPr algn="ctr"/>
            <a:endParaRPr lang="en-US" dirty="0">
              <a:latin typeface="AcadMtavr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102100" y="1060020"/>
            <a:ext cx="3943350" cy="4941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 smtClean="0"/>
          </a:p>
          <a:p>
            <a:pPr algn="ctr"/>
            <a:r>
              <a:rPr lang="ka-GE" sz="2400" dirty="0" smtClean="0"/>
              <a:t>აივ ინფექცია</a:t>
            </a:r>
          </a:p>
          <a:p>
            <a:pPr algn="ctr"/>
            <a:endParaRPr lang="ka-GE" dirty="0" smtClean="0"/>
          </a:p>
          <a:p>
            <a:pPr algn="ctr"/>
            <a:r>
              <a:rPr lang="ka-GE" dirty="0"/>
              <a:t>პაციენტების საჭიროებებზე მორგებისა და ღირებულების შემცირების </a:t>
            </a:r>
            <a:r>
              <a:rPr lang="ka-GE" dirty="0" smtClean="0"/>
              <a:t>მიზნით </a:t>
            </a:r>
            <a:r>
              <a:rPr lang="ka-GE" dirty="0"/>
              <a:t>ტესტირების , მკურნალობისა და მოვლის </a:t>
            </a:r>
            <a:r>
              <a:rPr lang="ka-GE" dirty="0" smtClean="0"/>
              <a:t>სერვისების დიფერენცირებული და იმოვაციური სტრატეგიების დანერგვა; </a:t>
            </a:r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პაციენტზე ორიენტირებული მომსახურების </a:t>
            </a:r>
            <a:r>
              <a:rPr lang="ka-GE" dirty="0"/>
              <a:t>საუკეთესო </a:t>
            </a:r>
            <a:r>
              <a:rPr lang="ka-GE" dirty="0" smtClean="0"/>
              <a:t>პრაქტიკის ფართოდ დანერგვა; </a:t>
            </a:r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აივ ინფექცია/ტუბერკულოზისა და მოზარდთა ჯანმრთელობის მომსახურებების </a:t>
            </a:r>
            <a:r>
              <a:rPr lang="ka-GE" dirty="0"/>
              <a:t>სერვისების ინტეგრირება </a:t>
            </a:r>
          </a:p>
          <a:p>
            <a:pPr algn="ctr"/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8153401" y="1060020"/>
            <a:ext cx="3860799" cy="48904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 smtClean="0"/>
          </a:p>
          <a:p>
            <a:pPr algn="ctr"/>
            <a:endParaRPr lang="ka-GE" sz="2000" dirty="0" smtClean="0"/>
          </a:p>
          <a:p>
            <a:pPr algn="ctr"/>
            <a:r>
              <a:rPr lang="ka-GE" sz="2000" dirty="0" smtClean="0"/>
              <a:t>ჯანმრთელობის სისტემების მდგრადობის უზრუნველყოფა</a:t>
            </a:r>
            <a:endParaRPr lang="ka-GE" dirty="0"/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მონაცემთა მართვა</a:t>
            </a:r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თემის ჩართულობა</a:t>
            </a:r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შესყიდვების და მარაგების მართვის  სისტემების მდგრადობა </a:t>
            </a:r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მომსახურების მიწოდების პლატფორმების გაუმჯობესება/ინტეგრირება</a:t>
            </a:r>
          </a:p>
          <a:p>
            <a:pPr marL="285750" indent="-285750" algn="ctr">
              <a:buFontTx/>
              <a:buChar char="-"/>
            </a:pPr>
            <a:endParaRPr lang="ka-GE" dirty="0"/>
          </a:p>
          <a:p>
            <a:pPr algn="ctr"/>
            <a:r>
              <a:rPr lang="ka-GE" dirty="0" smtClean="0"/>
              <a:t>მართვის გაუმჯობესება და პარტნიორობული გარემოს ხელშეწყობა</a:t>
            </a:r>
          </a:p>
          <a:p>
            <a:pPr marL="285750" indent="-285750" algn="ctr">
              <a:buFontTx/>
              <a:buChar char="-"/>
            </a:pPr>
            <a:endParaRPr lang="ka-GE" dirty="0" smtClean="0"/>
          </a:p>
          <a:p>
            <a:pPr marL="285750" indent="-285750" algn="ctr">
              <a:buFontTx/>
              <a:buChar char="-"/>
            </a:pPr>
            <a:endParaRPr lang="ka-GE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8742" y="6200928"/>
            <a:ext cx="4995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solidFill>
                  <a:schemeClr val="accent1">
                    <a:lumMod val="50000"/>
                  </a:schemeClr>
                </a:solidFill>
              </a:rPr>
              <a:t>15,588,062 აშშ დოლარი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174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ka-GE" sz="3600" dirty="0"/>
              <a:t>ანიტერტოვირუსული და ტუბერკულოზის საწინააღმდეგო </a:t>
            </a:r>
            <a:r>
              <a:rPr lang="ka-GE" sz="3600" dirty="0" smtClean="0"/>
              <a:t>მედიკამენტები და პრევენცია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628" y="1665514"/>
            <a:ext cx="9766852" cy="3627783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1200"/>
              </a:spcBef>
            </a:pPr>
            <a:r>
              <a:rPr lang="ka-GE" sz="2400" dirty="0"/>
              <a:t>2015 </a:t>
            </a:r>
            <a:r>
              <a:rPr lang="ka-GE" sz="2400" dirty="0" smtClean="0"/>
              <a:t>წ. - </a:t>
            </a:r>
            <a:r>
              <a:rPr lang="en-US" sz="2400" dirty="0" smtClean="0"/>
              <a:t>I </a:t>
            </a:r>
            <a:r>
              <a:rPr lang="ka-GE" sz="2400" dirty="0"/>
              <a:t>რიგის ანიტერტოვირუსული და ტუბერკულოზის საწინააღმდეგო </a:t>
            </a:r>
            <a:r>
              <a:rPr lang="ka-GE" sz="2400" dirty="0" smtClean="0"/>
              <a:t>მედიკამენტები - 100%; </a:t>
            </a:r>
          </a:p>
          <a:p>
            <a:pPr lvl="0">
              <a:spcBef>
                <a:spcPts val="1200"/>
              </a:spcBef>
            </a:pPr>
            <a:r>
              <a:rPr lang="ka-GE" sz="2400" dirty="0" smtClean="0"/>
              <a:t>2017 წ. - </a:t>
            </a:r>
            <a:r>
              <a:rPr lang="en-US" sz="2400" dirty="0"/>
              <a:t>II </a:t>
            </a:r>
            <a:r>
              <a:rPr lang="ka-GE" sz="2400" dirty="0"/>
              <a:t>რიგის </a:t>
            </a:r>
            <a:r>
              <a:rPr lang="ka-GE" sz="2400" dirty="0" smtClean="0"/>
              <a:t>მედიკამენტები - </a:t>
            </a:r>
            <a:r>
              <a:rPr lang="ka-GE" sz="2400" dirty="0"/>
              <a:t>25</a:t>
            </a:r>
            <a:r>
              <a:rPr lang="ka-GE" sz="2400" dirty="0" smtClean="0"/>
              <a:t>% </a:t>
            </a:r>
          </a:p>
          <a:p>
            <a:pPr lvl="0">
              <a:spcBef>
                <a:spcPts val="1200"/>
              </a:spcBef>
            </a:pPr>
            <a:r>
              <a:rPr lang="ka-GE" sz="2400" dirty="0" smtClean="0"/>
              <a:t>2018 წ. - </a:t>
            </a:r>
            <a:r>
              <a:rPr lang="en-US" sz="2400" dirty="0"/>
              <a:t>II </a:t>
            </a:r>
            <a:r>
              <a:rPr lang="ka-GE" sz="2400" dirty="0"/>
              <a:t>რიგის მედიკამენტები - </a:t>
            </a:r>
            <a:r>
              <a:rPr lang="ka-GE" sz="2400" dirty="0" smtClean="0"/>
              <a:t>50% </a:t>
            </a:r>
          </a:p>
          <a:p>
            <a:pPr lvl="0">
              <a:spcBef>
                <a:spcPts val="1200"/>
              </a:spcBef>
            </a:pPr>
            <a:r>
              <a:rPr lang="ka-GE" sz="2400" dirty="0" smtClean="0"/>
              <a:t>2019 წ. - </a:t>
            </a:r>
            <a:r>
              <a:rPr lang="en-US" sz="2400" dirty="0"/>
              <a:t>II </a:t>
            </a:r>
            <a:r>
              <a:rPr lang="ka-GE" sz="2400" dirty="0"/>
              <a:t>რიგის მედიკამენტები - </a:t>
            </a:r>
            <a:r>
              <a:rPr lang="ka-GE" sz="2400" dirty="0" smtClean="0"/>
              <a:t>75%</a:t>
            </a:r>
          </a:p>
          <a:p>
            <a:pPr lvl="0">
              <a:spcBef>
                <a:spcPts val="1200"/>
              </a:spcBef>
            </a:pPr>
            <a:endParaRPr lang="ka-GE" sz="2400" dirty="0" smtClean="0"/>
          </a:p>
          <a:p>
            <a:pPr lvl="0">
              <a:spcBef>
                <a:spcPts val="1200"/>
              </a:spcBef>
            </a:pPr>
            <a:r>
              <a:rPr lang="ka-GE" sz="2400" dirty="0" smtClean="0"/>
              <a:t>2019 წ. </a:t>
            </a:r>
          </a:p>
          <a:p>
            <a:pPr lvl="1"/>
            <a:r>
              <a:rPr lang="ka-GE" dirty="0"/>
              <a:t>პოსტ-კონტაქტური პროფილაქტიკა</a:t>
            </a:r>
            <a:endParaRPr lang="en-US" dirty="0"/>
          </a:p>
          <a:p>
            <a:pPr lvl="1"/>
            <a:r>
              <a:rPr lang="ka-GE" dirty="0"/>
              <a:t>პრე-ექსპოზიციური პროფილაქტიკა (2019 წლის 1 </a:t>
            </a:r>
            <a:r>
              <a:rPr lang="ka-GE" dirty="0" smtClean="0"/>
              <a:t>ივლისიდან).</a:t>
            </a: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ka-GE" sz="2000" dirty="0" smtClean="0"/>
          </a:p>
          <a:p>
            <a:pPr lvl="0">
              <a:spcBef>
                <a:spcPts val="1200"/>
              </a:spcBef>
            </a:pPr>
            <a:endParaRPr lang="ka-GE" sz="2400" dirty="0" smtClean="0"/>
          </a:p>
          <a:p>
            <a:pPr lvl="0">
              <a:spcBef>
                <a:spcPts val="1200"/>
              </a:spcBef>
            </a:pPr>
            <a:endParaRPr lang="ka-GE" sz="2400" dirty="0" smtClean="0"/>
          </a:p>
          <a:p>
            <a:pPr marL="0" lvl="0" indent="0">
              <a:spcBef>
                <a:spcPts val="1200"/>
              </a:spcBef>
              <a:buNone/>
            </a:pPr>
            <a:endParaRPr lang="ka-GE" sz="2400" dirty="0" smtClean="0"/>
          </a:p>
          <a:p>
            <a:pPr lvl="0"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1845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აივ-შიდსი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ka-GE" dirty="0" smtClean="0"/>
              <a:t>ნარკოტიკების </a:t>
            </a:r>
            <a:r>
              <a:rPr lang="ka-GE" dirty="0"/>
              <a:t>ინექციური მომხმარებლების და მათი სქესობრივი პარტნიორების, სექს-მუშაკების, მათი კლიენტების და მსმ-ების აივ-ინფექცია/შიდსზე ნებაყოფლობით კონსულტირება და გამოკვლევა სკრინინგული მეთოდებით - </a:t>
            </a:r>
            <a:r>
              <a:rPr lang="ka-GE" dirty="0" smtClean="0"/>
              <a:t>3,789 </a:t>
            </a:r>
            <a:r>
              <a:rPr lang="ka-GE" dirty="0"/>
              <a:t>კვლევა; </a:t>
            </a:r>
            <a:endParaRPr lang="ka-GE" dirty="0" smtClean="0"/>
          </a:p>
          <a:p>
            <a:pPr lvl="0"/>
            <a:r>
              <a:rPr lang="ka-GE" dirty="0" smtClean="0"/>
              <a:t>ჰეპატიტების </a:t>
            </a:r>
            <a:r>
              <a:rPr lang="ka-GE" dirty="0"/>
              <a:t>მქონე პაციენტების აივ-ინფექციაზე/შიდსზე ნებაყოფლობით კონსულტირება და გამოკვლევა სკრინინგული მეთოდებით - </a:t>
            </a:r>
            <a:r>
              <a:rPr lang="ka-GE" dirty="0" smtClean="0"/>
              <a:t>13,266</a:t>
            </a:r>
            <a:r>
              <a:rPr lang="ka-GE" dirty="0"/>
              <a:t>; </a:t>
            </a:r>
            <a:endParaRPr lang="ka-GE" dirty="0" smtClean="0"/>
          </a:p>
          <a:p>
            <a:pPr lvl="0"/>
            <a:r>
              <a:rPr lang="ka-GE" dirty="0" smtClean="0"/>
              <a:t>ტუბერკულოზისა </a:t>
            </a:r>
            <a:r>
              <a:rPr lang="ka-GE" dirty="0"/>
              <a:t>და ფილტვის დაავადებათა ეროვნულ ცენტრში მყოფი პირების აივ ინფექცია/შიდსზე ნებაყოფლობითი გამოკვლევა სკრინინგული მეთოდებით - </a:t>
            </a:r>
            <a:r>
              <a:rPr lang="ka-GE" dirty="0" smtClean="0"/>
              <a:t>2,442 </a:t>
            </a:r>
            <a:r>
              <a:rPr lang="ka-GE" dirty="0"/>
              <a:t>კვლევა;</a:t>
            </a:r>
            <a:endParaRPr lang="en-US" dirty="0"/>
          </a:p>
          <a:p>
            <a:pPr lvl="0"/>
            <a:r>
              <a:rPr lang="ka-GE" dirty="0" smtClean="0"/>
              <a:t>2018 წლის </a:t>
            </a:r>
            <a:r>
              <a:rPr lang="en-US" dirty="0" err="1" smtClean="0"/>
              <a:t>ბოლოსთვის</a:t>
            </a:r>
            <a:r>
              <a:rPr lang="en-US" dirty="0" smtClean="0"/>
              <a:t> </a:t>
            </a:r>
            <a:r>
              <a:rPr lang="ka-GE" dirty="0" smtClean="0"/>
              <a:t>ანტი რეტროვირუსულ</a:t>
            </a:r>
            <a:r>
              <a:rPr lang="en-US" dirty="0" smtClean="0"/>
              <a:t> </a:t>
            </a:r>
            <a:r>
              <a:rPr lang="en-US" dirty="0" err="1"/>
              <a:t>მკურნალობაზე</a:t>
            </a:r>
            <a:r>
              <a:rPr lang="en-US" dirty="0"/>
              <a:t> </a:t>
            </a:r>
            <a:r>
              <a:rPr lang="en-US" dirty="0" err="1"/>
              <a:t>იმყოფებოდა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ka-GE" dirty="0" smtClean="0"/>
              <a:t>,</a:t>
            </a:r>
            <a:r>
              <a:rPr lang="en-US" dirty="0" smtClean="0"/>
              <a:t>597 </a:t>
            </a:r>
            <a:r>
              <a:rPr lang="en-US" dirty="0" err="1"/>
              <a:t>აივ</a:t>
            </a:r>
            <a:r>
              <a:rPr lang="en-US" dirty="0"/>
              <a:t>/</a:t>
            </a:r>
            <a:r>
              <a:rPr lang="en-US" dirty="0" err="1"/>
              <a:t>შიდსით</a:t>
            </a:r>
            <a:r>
              <a:rPr lang="en-US" dirty="0"/>
              <a:t> </a:t>
            </a:r>
            <a:r>
              <a:rPr lang="en-US" dirty="0" err="1"/>
              <a:t>ავამდყოფი</a:t>
            </a:r>
            <a:r>
              <a:rPr lang="en-US" dirty="0"/>
              <a:t>, </a:t>
            </a:r>
            <a:r>
              <a:rPr lang="en-US" dirty="0" err="1"/>
              <a:t>მათგან</a:t>
            </a:r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ka-GE" dirty="0" smtClean="0"/>
              <a:t>,</a:t>
            </a:r>
            <a:r>
              <a:rPr lang="en-US" dirty="0" smtClean="0"/>
              <a:t>814 </a:t>
            </a:r>
            <a:r>
              <a:rPr lang="ka-GE" dirty="0" smtClean="0"/>
              <a:t>– პირველი</a:t>
            </a:r>
            <a:r>
              <a:rPr lang="en-US" dirty="0" smtClean="0"/>
              <a:t> </a:t>
            </a:r>
            <a:r>
              <a:rPr lang="en-US" dirty="0" err="1"/>
              <a:t>რიგის</a:t>
            </a:r>
            <a:r>
              <a:rPr lang="en-US" dirty="0"/>
              <a:t> </a:t>
            </a:r>
            <a:r>
              <a:rPr lang="en-US" dirty="0" err="1"/>
              <a:t>მკურნალობაზე</a:t>
            </a:r>
            <a:r>
              <a:rPr lang="en-US" dirty="0"/>
              <a:t>, </a:t>
            </a:r>
            <a:r>
              <a:rPr lang="en-US" dirty="0" err="1"/>
              <a:t>ხოლო</a:t>
            </a:r>
            <a:r>
              <a:rPr lang="en-US" dirty="0"/>
              <a:t> </a:t>
            </a:r>
            <a:r>
              <a:rPr lang="en-US" dirty="0" smtClean="0"/>
              <a:t>7</a:t>
            </a:r>
            <a:r>
              <a:rPr lang="ka-GE" dirty="0" smtClean="0"/>
              <a:t>,</a:t>
            </a:r>
            <a:r>
              <a:rPr lang="en-US" dirty="0" smtClean="0"/>
              <a:t>83 </a:t>
            </a:r>
            <a:r>
              <a:rPr lang="en-US" dirty="0"/>
              <a:t>- მე-2 </a:t>
            </a:r>
            <a:r>
              <a:rPr lang="en-US" dirty="0" err="1"/>
              <a:t>რიგის</a:t>
            </a:r>
            <a:r>
              <a:rPr lang="en-US" dirty="0"/>
              <a:t> </a:t>
            </a:r>
            <a:r>
              <a:rPr lang="en-US" dirty="0" err="1" smtClean="0"/>
              <a:t>მკურნალობა</a:t>
            </a:r>
            <a:r>
              <a:rPr lang="ka-GE" dirty="0" smtClean="0"/>
              <a:t>ზე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826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67520" y="76200"/>
            <a:ext cx="11521280" cy="1143000"/>
          </a:xfrm>
          <a:prstGeom prst="rect">
            <a:avLst/>
          </a:prstGeom>
        </p:spPr>
        <p:txBody>
          <a:bodyPr/>
          <a:lstStyle/>
          <a:p>
            <a:pPr lvl="0" algn="ctr" defTabSz="914400">
              <a:spcBef>
                <a:spcPct val="0"/>
              </a:spcBef>
              <a:defRPr/>
            </a:pPr>
            <a:r>
              <a:rPr lang="ka-GE" sz="2800" b="1" dirty="0" smtClean="0"/>
              <a:t>აივ ინფექციის, </a:t>
            </a:r>
            <a:r>
              <a:rPr lang="ka-GE" sz="2800" b="1" dirty="0"/>
              <a:t>ტუბერკულოზის, </a:t>
            </a:r>
            <a:r>
              <a:rPr lang="ka-GE" sz="2800" b="1" dirty="0" smtClean="0"/>
              <a:t>და </a:t>
            </a:r>
            <a:r>
              <a:rPr lang="ka-GE" sz="2800" b="1" dirty="0"/>
              <a:t>ჰეპატიტის ვერტიკალური პროგრამების სრული ინტეგრაცია ძლიერი პირველადი ჯანდაცვის სისტემაში საყოველთაო ჯანდაცვის ფარგლებში</a:t>
            </a:r>
            <a:endParaRPr lang="ka-GE" sz="2800" b="1" dirty="0">
              <a:solidFill>
                <a:srgbClr val="0099CC"/>
              </a:solidFill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696"/>
          <a:stretch/>
        </p:blipFill>
        <p:spPr>
          <a:xfrm>
            <a:off x="0" y="1929303"/>
            <a:ext cx="6797635" cy="387278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46687" y="1679510"/>
            <a:ext cx="4942113" cy="4525963"/>
          </a:xfrm>
        </p:spPr>
        <p:txBody>
          <a:bodyPr>
            <a:normAutofit lnSpcReduction="10000"/>
          </a:bodyPr>
          <a:lstStyle/>
          <a:p>
            <a:r>
              <a:rPr lang="ka-GE" sz="2400" dirty="0"/>
              <a:t>2017 </a:t>
            </a:r>
            <a:r>
              <a:rPr lang="ka-GE" sz="2400" dirty="0" smtClean="0"/>
              <a:t>წ - აივ/შიდსის</a:t>
            </a:r>
            <a:r>
              <a:rPr lang="ka-GE" sz="2400" dirty="0"/>
              <a:t>, ტუბერკულოზის და ჰეპატიტი </a:t>
            </a:r>
            <a:r>
              <a:rPr lang="en-US" sz="2400" dirty="0"/>
              <a:t>C-</a:t>
            </a:r>
            <a:r>
              <a:rPr lang="ka-GE" sz="2400" dirty="0"/>
              <a:t>ს ინტეგრირებული სკრინინგი პჯდ დონეზე სამეგრელო-ზემო სვანეთში, 2018 წ. აჭარაში და 2019 წ. </a:t>
            </a:r>
            <a:r>
              <a:rPr lang="ka-GE" sz="2400" dirty="0" smtClean="0"/>
              <a:t>კახეთში</a:t>
            </a:r>
          </a:p>
          <a:p>
            <a:r>
              <a:rPr lang="ka-GE" sz="2400" dirty="0" smtClean="0"/>
              <a:t>ინტეგრირებული </a:t>
            </a:r>
            <a:r>
              <a:rPr lang="ka-GE" sz="2400" dirty="0"/>
              <a:t>სკრინინგის გავრცელება ქვეყნის </a:t>
            </a:r>
            <a:r>
              <a:rPr lang="ka-GE" sz="2400" dirty="0" smtClean="0"/>
              <a:t>მასშტაბით;</a:t>
            </a:r>
          </a:p>
          <a:p>
            <a:r>
              <a:rPr lang="ka-GE" sz="2400" dirty="0" smtClean="0"/>
              <a:t>შემდგომი </a:t>
            </a:r>
            <a:r>
              <a:rPr lang="ka-GE" sz="2400" dirty="0"/>
              <a:t>ინტეგრირება დიაგნოსტიკის დონეზე;</a:t>
            </a:r>
            <a:endParaRPr lang="en-US" sz="2400" dirty="0"/>
          </a:p>
          <a:p>
            <a:endParaRPr lang="ka-GE" sz="2400" dirty="0" smtClean="0"/>
          </a:p>
          <a:p>
            <a:endParaRPr lang="ka-GE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930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ნარკომანიი</a:t>
            </a:r>
            <a:r>
              <a:rPr lang="ka-GE" sz="3200" b="1" dirty="0">
                <a:solidFill>
                  <a:schemeClr val="bg2">
                    <a:lumMod val="25000"/>
                  </a:schemeClr>
                </a:solidFill>
              </a:rPr>
              <a:t>თ დაავადებულ პაციენტთა მკურნალობის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სახელმწიფო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პროგრამა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502" y="1600203"/>
            <a:ext cx="10313581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ჩამანაცვლებელი</a:t>
            </a:r>
            <a:r>
              <a:rPr lang="en-US" sz="2400" dirty="0"/>
              <a:t> </a:t>
            </a:r>
            <a:r>
              <a:rPr lang="en-US" sz="2400" dirty="0" err="1"/>
              <a:t>ფარმაცევტული</a:t>
            </a:r>
            <a:r>
              <a:rPr lang="en-US" sz="2400" dirty="0"/>
              <a:t> </a:t>
            </a:r>
            <a:r>
              <a:rPr lang="en-US" sz="2400" dirty="0" err="1"/>
              <a:t>პროდუქტის</a:t>
            </a:r>
            <a:r>
              <a:rPr lang="en-US" sz="2400" dirty="0"/>
              <a:t> </a:t>
            </a:r>
            <a:r>
              <a:rPr lang="ka-GE" sz="2400" dirty="0"/>
              <a:t>მიმღები</a:t>
            </a:r>
            <a:r>
              <a:rPr lang="en-US" sz="2400" dirty="0"/>
              <a:t> </a:t>
            </a:r>
            <a:r>
              <a:rPr lang="ka-GE" sz="2400" dirty="0" smtClean="0"/>
              <a:t>- საზღვარგარეთის ქვეყნებში </a:t>
            </a:r>
            <a:r>
              <a:rPr lang="en-US" sz="2400" dirty="0" err="1" smtClean="0"/>
              <a:t>მოქმედ</a:t>
            </a:r>
            <a:r>
              <a:rPr lang="ka-GE" sz="2400" dirty="0"/>
              <a:t>ი</a:t>
            </a:r>
            <a:r>
              <a:rPr lang="en-US" sz="2400" dirty="0"/>
              <a:t> </a:t>
            </a:r>
            <a:r>
              <a:rPr lang="en-US" sz="2400" dirty="0" err="1"/>
              <a:t>ჩანაცვლებით</a:t>
            </a:r>
            <a:r>
              <a:rPr lang="ka-GE" sz="2400" dirty="0"/>
              <a:t>ი</a:t>
            </a:r>
            <a:r>
              <a:rPr lang="en-US" sz="2400" dirty="0"/>
              <a:t> </a:t>
            </a:r>
            <a:r>
              <a:rPr lang="en-US" sz="2400" dirty="0" err="1"/>
              <a:t>პროგრამები</a:t>
            </a:r>
            <a:r>
              <a:rPr lang="ka-GE" sz="2400" dirty="0"/>
              <a:t>ს </a:t>
            </a:r>
            <a:r>
              <a:rPr lang="ka-GE" sz="2400" dirty="0" smtClean="0"/>
              <a:t>ბენეფიციარები</a:t>
            </a:r>
          </a:p>
          <a:p>
            <a:r>
              <a:rPr lang="ka-GE" sz="2400" dirty="0"/>
              <a:t>2017 წლის 1 ივლისიდან   </a:t>
            </a:r>
            <a:r>
              <a:rPr lang="ka-GE" sz="2400" dirty="0" smtClean="0"/>
              <a:t>- </a:t>
            </a:r>
            <a:r>
              <a:rPr lang="en-US" sz="2400" dirty="0" err="1"/>
              <a:t>ფსიქოსოციალური</a:t>
            </a:r>
            <a:r>
              <a:rPr lang="en-US" sz="2400" dirty="0"/>
              <a:t> </a:t>
            </a:r>
            <a:r>
              <a:rPr lang="en-US" sz="2400" dirty="0" err="1" smtClean="0"/>
              <a:t>რეაბილიტაცი</a:t>
            </a:r>
            <a:r>
              <a:rPr lang="ka-GE" sz="2400" dirty="0" smtClean="0"/>
              <a:t>ა</a:t>
            </a:r>
          </a:p>
          <a:p>
            <a:r>
              <a:rPr lang="ka-GE" sz="2400" dirty="0"/>
              <a:t>2017 წლის 1 ივლისიდან </a:t>
            </a:r>
            <a:r>
              <a:rPr lang="ka-GE" sz="2400" dirty="0" smtClean="0"/>
              <a:t> - ჩანაცვლებით თერაპიაზე მოიხსნა თანაგადახდა</a:t>
            </a:r>
          </a:p>
          <a:p>
            <a:pPr lvl="0"/>
            <a:r>
              <a:rPr lang="ka-GE" sz="2400" dirty="0" smtClean="0"/>
              <a:t>2018 წ. </a:t>
            </a:r>
            <a:r>
              <a:rPr lang="ka-GE" sz="2400" dirty="0"/>
              <a:t>ჩანაცვლებითი თერაპიით მომსახურება გაეწია 10.6 ათასზე მეტ ბენეფიციარს, </a:t>
            </a:r>
            <a:endParaRPr lang="ka-GE" sz="2400" dirty="0" smtClean="0"/>
          </a:p>
          <a:p>
            <a:pPr lvl="0"/>
            <a:r>
              <a:rPr lang="ka-GE" sz="2400" dirty="0" smtClean="0"/>
              <a:t>სტაციონარული </a:t>
            </a:r>
            <a:r>
              <a:rPr lang="ka-GE" sz="2400" dirty="0"/>
              <a:t>დეტოქსიკაციითა და რეაბილიტაციით ისარგებლა 773 </a:t>
            </a:r>
            <a:r>
              <a:rPr lang="ka-GE" sz="2400" dirty="0" smtClean="0"/>
              <a:t>პაციენტმა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8293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ჰეპატიტი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a-GE" sz="2400" dirty="0" smtClean="0"/>
              <a:t>უფასო სკრინინგი</a:t>
            </a:r>
          </a:p>
          <a:p>
            <a:pPr lvl="0"/>
            <a:r>
              <a:rPr lang="ka-GE" sz="2400" dirty="0" smtClean="0"/>
              <a:t>დეცენტრალიზაცია: </a:t>
            </a:r>
            <a:r>
              <a:rPr lang="ka-GE" sz="2400" dirty="0"/>
              <a:t>ტესტირების და მკურნალობის ერთი და იმავე ადგილზე შეთავაზება (ზიანის შემცირების ცენტრები და პჯდ დაწესებულებები)</a:t>
            </a:r>
            <a:endParaRPr lang="en-US" sz="2400" dirty="0"/>
          </a:p>
          <a:p>
            <a:r>
              <a:rPr lang="ka-GE" sz="2400" dirty="0" smtClean="0"/>
              <a:t>ანტი-HCV</a:t>
            </a:r>
            <a:r>
              <a:rPr lang="ka-GE" sz="2400" dirty="0"/>
              <a:t>+ პაციენტზე სრული </a:t>
            </a:r>
            <a:r>
              <a:rPr lang="ka-GE" sz="2400" dirty="0" smtClean="0"/>
              <a:t>ზედამხედველობა სკრინინგიდან გამოჯანმრთელებამდე: </a:t>
            </a:r>
          </a:p>
          <a:p>
            <a:pPr lvl="1"/>
            <a:r>
              <a:rPr lang="ka-GE" sz="2400" dirty="0" smtClean="0"/>
              <a:t>HCV </a:t>
            </a:r>
            <a:r>
              <a:rPr lang="ka-GE" sz="2400" dirty="0"/>
              <a:t>მკურნალობის მონაცემთა </a:t>
            </a:r>
            <a:r>
              <a:rPr lang="ka-GE" sz="2400" dirty="0" smtClean="0"/>
              <a:t>ბაზის  </a:t>
            </a:r>
            <a:r>
              <a:rPr lang="ka-GE" sz="2400" dirty="0"/>
              <a:t>სკრინინგის ბაზასთან, ელექტრონული ჯანდაცვისა და სოციალური მომსახურების სააგენტოს ფინანსური მოდულებთან </a:t>
            </a:r>
            <a:r>
              <a:rPr lang="ka-GE" sz="2400" dirty="0" smtClean="0"/>
              <a:t>დაკავშირება</a:t>
            </a:r>
          </a:p>
          <a:p>
            <a:r>
              <a:rPr lang="ka-GE" sz="2400" dirty="0" smtClean="0"/>
              <a:t>გენოტიპირების ტესტების უფასო მოწოდება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8874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dirty="0" smtClean="0"/>
              <a:t>ტუბერკულოზის სერვისების განვითარება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ka-GE" sz="2400" dirty="0" smtClean="0"/>
              <a:t>ტუბერკულოზის </a:t>
            </a:r>
            <a:r>
              <a:rPr lang="ka-GE" sz="2400" dirty="0"/>
              <a:t>მართვის ამბულატორიული მოდელის </a:t>
            </a:r>
            <a:r>
              <a:rPr lang="ka-GE" sz="2400" dirty="0" smtClean="0"/>
              <a:t>შემუშავება და დანერგვა (</a:t>
            </a:r>
            <a:r>
              <a:rPr lang="en-US" sz="2400" dirty="0" smtClean="0"/>
              <a:t>GF TB REP)</a:t>
            </a:r>
            <a:endParaRPr lang="ka-GE" sz="2400" dirty="0" smtClean="0"/>
          </a:p>
          <a:p>
            <a:pPr>
              <a:spcBef>
                <a:spcPts val="1800"/>
              </a:spcBef>
            </a:pPr>
            <a:r>
              <a:rPr lang="ka-GE" sz="2400" dirty="0"/>
              <a:t>ფულადი დახმარებას მკურნალობის დამყოლობისთვის</a:t>
            </a:r>
          </a:p>
          <a:p>
            <a:pPr>
              <a:spcBef>
                <a:spcPts val="1800"/>
              </a:spcBef>
            </a:pPr>
            <a:r>
              <a:rPr lang="ka-GE" sz="2400" dirty="0" smtClean="0"/>
              <a:t>ნულოვანი </a:t>
            </a:r>
            <a:r>
              <a:rPr lang="ka-GE" sz="2400" dirty="0"/>
              <a:t>ტუბერკულოზის </a:t>
            </a:r>
            <a:r>
              <a:rPr lang="ka-GE" sz="2400" dirty="0" smtClean="0"/>
              <a:t>ინიციატივა აჭარაში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MDR-TB </a:t>
            </a:r>
            <a:r>
              <a:rPr lang="ka-GE" sz="2400" dirty="0"/>
              <a:t>კლინიკური ტელეკონსილიუმი </a:t>
            </a:r>
            <a:endParaRPr lang="ka-GE" sz="2400" dirty="0" smtClean="0"/>
          </a:p>
          <a:p>
            <a:pPr>
              <a:spcBef>
                <a:spcPts val="1800"/>
              </a:spcBef>
            </a:pPr>
            <a:r>
              <a:rPr lang="ka-GE" sz="2400" dirty="0"/>
              <a:t>მობილური აპლიკაცია, რომელიც პაციენტებს აძლევს საშუალებას, მიიღონ მედიკამენტები როდესაც თვითონ სურთ, </a:t>
            </a:r>
            <a:endParaRPr lang="ka-GE" sz="2400" dirty="0" smtClean="0"/>
          </a:p>
          <a:p>
            <a:pPr>
              <a:spcBef>
                <a:spcPts val="1800"/>
              </a:spcBef>
            </a:pPr>
            <a:r>
              <a:rPr lang="ka-GE" sz="2400" dirty="0" smtClean="0"/>
              <a:t>ტუბსაწინააღმდეგო </a:t>
            </a:r>
            <a:r>
              <a:rPr lang="ka-GE" sz="2400" dirty="0"/>
              <a:t>მედიკამენტებზე უსაფრთხოების</a:t>
            </a:r>
            <a:r>
              <a:rPr lang="en-GB" sz="2400" dirty="0"/>
              <a:t> </a:t>
            </a:r>
            <a:r>
              <a:rPr lang="ka-GE" sz="2400" dirty="0"/>
              <a:t>მონიტორინგის და მართვის გარდამავალი პაკეტი</a:t>
            </a:r>
          </a:p>
          <a:p>
            <a:pPr>
              <a:spcBef>
                <a:spcPts val="1800"/>
              </a:spcBef>
            </a:pPr>
            <a:endParaRPr lang="ka-GE" sz="2400" dirty="0"/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94406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მმართველობა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ka-GE" dirty="0" smtClean="0"/>
              <a:t>2018 წლის ივლისი </a:t>
            </a:r>
          </a:p>
          <a:p>
            <a:pPr lvl="1">
              <a:spcBef>
                <a:spcPts val="1800"/>
              </a:spcBef>
            </a:pPr>
            <a:r>
              <a:rPr lang="ka-GE" dirty="0" smtClean="0"/>
              <a:t>აივ/შიდსის ეროვნული სტრატეგია 2019-2021</a:t>
            </a:r>
          </a:p>
          <a:p>
            <a:pPr lvl="1">
              <a:spcBef>
                <a:spcPts val="1800"/>
              </a:spcBef>
            </a:pPr>
            <a:r>
              <a:rPr lang="ka-GE" dirty="0" smtClean="0"/>
              <a:t>ტუბერკულოზის სამოქმედო გეგმა 2019-2020</a:t>
            </a:r>
          </a:p>
          <a:p>
            <a:pPr lvl="1">
              <a:spcBef>
                <a:spcPts val="1800"/>
              </a:spcBef>
            </a:pPr>
            <a:r>
              <a:rPr lang="ka-GE" dirty="0" smtClean="0"/>
              <a:t>გარდამავალი გეგმის ღონისძიებების ინტეგრირება ახალ სტრატეგიებში</a:t>
            </a:r>
          </a:p>
        </p:txBody>
      </p:sp>
    </p:spTree>
    <p:extLst>
      <p:ext uri="{BB962C8B-B14F-4D97-AF65-F5344CB8AC3E}">
        <p14:creationId xmlns:p14="http://schemas.microsoft.com/office/powerpoint/2010/main" val="21751107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a-GE" sz="4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ka-GE" sz="4000" dirty="0">
                <a:solidFill>
                  <a:schemeClr val="accent5">
                    <a:lumMod val="75000"/>
                  </a:schemeClr>
                </a:solidFill>
              </a:rPr>
              <a:t>მადლობა ყურადღებისთვის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4942205"/>
            <a:ext cx="4474473" cy="12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82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1" y="2287588"/>
            <a:ext cx="4549775" cy="3886200"/>
          </a:xfrm>
        </p:spPr>
        <p:txBody>
          <a:bodyPr>
            <a:normAutofit/>
          </a:bodyPr>
          <a:lstStyle/>
          <a:p>
            <a:pPr algn="l"/>
            <a:r>
              <a:rPr lang="ka-GE" sz="2800" b="1" dirty="0" smtClean="0">
                <a:solidFill>
                  <a:schemeClr val="tx1"/>
                </a:solidFill>
              </a:rPr>
              <a:t>მიზანი 6 </a:t>
            </a:r>
            <a:r>
              <a:rPr lang="ka-GE" sz="2800" dirty="0" smtClean="0">
                <a:solidFill>
                  <a:schemeClr val="tx1"/>
                </a:solidFill>
              </a:rPr>
              <a:t>აივ/შიდსთან</a:t>
            </a:r>
            <a:r>
              <a:rPr lang="ka-GE" sz="2800" dirty="0">
                <a:solidFill>
                  <a:schemeClr val="tx1"/>
                </a:solidFill>
              </a:rPr>
              <a:t>, მალარიასთან და სხვა დაავადეებებთან </a:t>
            </a:r>
            <a:r>
              <a:rPr lang="ka-GE" sz="2800" dirty="0" smtClean="0">
                <a:solidFill>
                  <a:schemeClr val="tx1"/>
                </a:solidFill>
              </a:rPr>
              <a:t>ბრძოლა</a:t>
            </a:r>
          </a:p>
          <a:p>
            <a:endParaRPr lang="ka-GE" sz="1800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OMBAT HIV/AIDS, MALARIA AND OTHER DISE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52" y="511225"/>
            <a:ext cx="2294467" cy="17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7600" y="2385804"/>
            <a:ext cx="6096000" cy="30623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>
                <a:solidFill>
                  <a:srgbClr val="000000"/>
                </a:solidFill>
                <a:latin typeface="bpg_glahoregular"/>
              </a:rPr>
              <a:t>მიზანი 3:</a:t>
            </a:r>
            <a:r>
              <a:rPr lang="ka-GE" dirty="0">
                <a:solidFill>
                  <a:srgbClr val="000000"/>
                </a:solidFill>
                <a:latin typeface="bpg_glahoregular"/>
              </a:rPr>
              <a:t> ჯანსაღი ცხოვრებისა და კეთილდღეობის უზრუნვლეყოფა ყველა ასაკის ადამიანისათვის</a:t>
            </a:r>
            <a:r>
              <a:rPr lang="ka-GE" dirty="0" smtClean="0">
                <a:solidFill>
                  <a:srgbClr val="000000"/>
                </a:solidFill>
                <a:latin typeface="bpg_glahoregular"/>
              </a:rPr>
              <a:t>.</a:t>
            </a:r>
          </a:p>
          <a:p>
            <a:endParaRPr lang="ka-GE" dirty="0">
              <a:solidFill>
                <a:srgbClr val="000000"/>
              </a:solidFill>
              <a:latin typeface="bpg_glahoregular"/>
            </a:endParaRPr>
          </a:p>
          <a:p>
            <a:endParaRPr lang="ka-GE" dirty="0" smtClean="0">
              <a:solidFill>
                <a:srgbClr val="000000"/>
              </a:solidFill>
              <a:latin typeface="bpg_glahoregular"/>
            </a:endParaRPr>
          </a:p>
          <a:p>
            <a:r>
              <a:rPr lang="ka-GE" b="1" dirty="0" smtClean="0">
                <a:solidFill>
                  <a:srgbClr val="000000"/>
                </a:solidFill>
                <a:latin typeface="bpg_glahoregular"/>
              </a:rPr>
              <a:t>სამიზნე 3.3 </a:t>
            </a:r>
            <a:r>
              <a:rPr lang="en-US" sz="1700" dirty="0"/>
              <a:t>2030 </a:t>
            </a:r>
            <a:r>
              <a:rPr lang="ka-GE" sz="1700" dirty="0"/>
              <a:t>წლისათვის შიდსის, ტუბერკულოზის, მალარიის და იშვიათი ტროპიკული დაავადებების ეპიდემიების გავრცელების შეჩერება. </a:t>
            </a:r>
            <a:endParaRPr lang="ka-GE" sz="1700" dirty="0" smtClean="0"/>
          </a:p>
          <a:p>
            <a:r>
              <a:rPr lang="ka-GE" sz="1700" dirty="0" smtClean="0"/>
              <a:t>ჰეპატიტების</a:t>
            </a:r>
            <a:r>
              <a:rPr lang="ka-GE" sz="1700" dirty="0"/>
              <a:t>, წყლით გადამდები დაავადებების და სხვა ინფექციური დაავადებების წინააღმდეგ ბრძოლის </a:t>
            </a:r>
            <a:r>
              <a:rPr lang="ka-GE" sz="1700" dirty="0" smtClean="0"/>
              <a:t>გაგრძელება</a:t>
            </a:r>
            <a:endParaRPr lang="ka-GE" dirty="0">
              <a:solidFill>
                <a:srgbClr val="000000"/>
              </a:solidFill>
              <a:latin typeface="bpg_glahoregular"/>
            </a:endParaRPr>
          </a:p>
          <a:p>
            <a:endParaRPr lang="en-US" dirty="0"/>
          </a:p>
        </p:txBody>
      </p:sp>
      <p:pic>
        <p:nvPicPr>
          <p:cNvPr id="2054" name="Picture 6" descr="Image result for sustainable development goal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0" y="559313"/>
            <a:ext cx="2163233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152400"/>
            <a:ext cx="62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ათასწლეულის  განვითარების მიზნები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31185" y="164068"/>
            <a:ext cx="54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მდგრადი განვითარების მიზნები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40832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ზიანის შემცირების სერვისები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a-GE" dirty="0" smtClean="0"/>
              <a:t>აივ ტესტირება და კონსულტაცია</a:t>
            </a:r>
          </a:p>
          <a:p>
            <a:r>
              <a:rPr lang="ka-GE" dirty="0" smtClean="0"/>
              <a:t>ანტირეტროვირუსული თერაპია</a:t>
            </a:r>
          </a:p>
          <a:p>
            <a:r>
              <a:rPr lang="ka-GE" dirty="0" smtClean="0"/>
              <a:t>ნემსებისა და შპრიცების გაცვლის პროგრამები</a:t>
            </a:r>
          </a:p>
          <a:p>
            <a:r>
              <a:rPr lang="ka-GE" dirty="0" smtClean="0"/>
              <a:t>ჩანაცვლებითი თერაპია</a:t>
            </a:r>
          </a:p>
          <a:p>
            <a:r>
              <a:rPr lang="ka-GE" dirty="0" smtClean="0"/>
              <a:t>ვირუსული </a:t>
            </a:r>
            <a:r>
              <a:rPr lang="ka-GE" dirty="0"/>
              <a:t>ჰეპატიტების პრევენცია, ვაქცინაცია, დიაგნოსტიკა და </a:t>
            </a:r>
            <a:r>
              <a:rPr lang="ka-GE" dirty="0" smtClean="0"/>
              <a:t>მკურნალობა</a:t>
            </a:r>
          </a:p>
          <a:p>
            <a:r>
              <a:rPr lang="ka-GE" dirty="0" smtClean="0"/>
              <a:t>ტუბერკულოზის პრევენცია, დიაგნოტიკა და მკურნალობა</a:t>
            </a:r>
            <a:endParaRPr lang="ka-GE" dirty="0"/>
          </a:p>
          <a:p>
            <a:r>
              <a:rPr lang="ka-GE" dirty="0" smtClean="0"/>
              <a:t>სგგი პრევენცია და მკურნალობა</a:t>
            </a:r>
          </a:p>
          <a:p>
            <a:r>
              <a:rPr lang="ka-GE" dirty="0" smtClean="0"/>
              <a:t>ნარკოტიკების ინექციური მომხმარებლების და მათი პარტნიორების კონდომებით უზრუნველყოფა</a:t>
            </a:r>
          </a:p>
          <a:p>
            <a:r>
              <a:rPr lang="ka-GE" dirty="0" smtClean="0"/>
              <a:t>მიზნობრივი ინფორმაცია, განათლება და კომუნიკაცია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127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/>
              <a:t>აივ ინფექციის ახალი შემთხვევების განაწილება  გადაცემის გზების მიხედვით,  </a:t>
            </a:r>
            <a:r>
              <a:rPr lang="ka-GE" sz="3200" b="1" dirty="0" smtClean="0"/>
              <a:t>საქართველო</a:t>
            </a:r>
            <a:r>
              <a:rPr lang="ka-GE" sz="3200" b="1" dirty="0"/>
              <a:t>, </a:t>
            </a:r>
            <a:r>
              <a:rPr lang="ka-GE" sz="3200" b="1" dirty="0" smtClean="0"/>
              <a:t>2018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7070"/>
              </p:ext>
            </p:extLst>
          </p:nvPr>
        </p:nvGraphicFramePr>
        <p:xfrm>
          <a:off x="641497" y="201487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5974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აივ/შიდსის 2019-2022 სტრატეგიის მიზანი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dirty="0"/>
              <a:t>საქართველოში აივ ეპიდემიის შემცირება მდგრადი, ფოკუსირებული ინტერვენციების საშუალებით მაღალი რისკის ჯგუფების წარმომადგენლებისა და მათი სქესობრივი პარტნიორებისათავის, სერვისების ხარისხის გაუმჯობესება და მკურნალობის გამოსავლის მნიშვნელოვანი </a:t>
            </a:r>
            <a:r>
              <a:rPr lang="ka-GE" sz="2800" dirty="0" smtClean="0"/>
              <a:t>გაუმჯობესება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35784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/>
              <a:t>აივ/შიდსი - სტრატეგიული ამოცანები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a-GE" dirty="0"/>
              <a:t>აივ პრევენცია და გამოვლენა: </a:t>
            </a:r>
            <a:endParaRPr lang="ka-GE" dirty="0" smtClean="0"/>
          </a:p>
          <a:p>
            <a:pPr marL="914400" lvl="1" indent="-514350"/>
            <a:r>
              <a:rPr lang="ka-GE" dirty="0" smtClean="0"/>
              <a:t>პრევენციული </a:t>
            </a:r>
            <a:r>
              <a:rPr lang="ka-GE" dirty="0"/>
              <a:t>სერვისებით მოცვის გაზრდა დროული გამოვლენისა და მკურნალობაში ჩართვის უზრუნველსაყოფად;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ka-GE" dirty="0"/>
              <a:t>აივ ინფიცირებულების მკურნალობა და მოვლა: </a:t>
            </a:r>
          </a:p>
          <a:p>
            <a:pPr marL="914400" lvl="1" indent="-514350"/>
            <a:r>
              <a:rPr lang="ka-GE" dirty="0" smtClean="0"/>
              <a:t>აივ/შიდსის  </a:t>
            </a:r>
            <a:r>
              <a:rPr lang="ka-GE" dirty="0"/>
              <a:t>გამოსავლის გაუმჯობესება მკურნალობის, მოვლის და მხარდაჭერის ხარისხიან სერვისებზე საყოველთაო ხელმისაწვდომობის უზრუნველყოფის გზით;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ka-GE" dirty="0"/>
              <a:t>მმართველობა და პოლიტიკის შექმნა: </a:t>
            </a:r>
            <a:endParaRPr lang="ka-GE" dirty="0" smtClean="0"/>
          </a:p>
          <a:p>
            <a:pPr marL="914400" lvl="1" indent="-514350"/>
            <a:r>
              <a:rPr lang="ka-GE" dirty="0" smtClean="0"/>
              <a:t>ეპიდემიაზე </a:t>
            </a:r>
            <a:r>
              <a:rPr lang="ka-GE" dirty="0"/>
              <a:t>მძლავრი პასუხის მდგრადობის უზრუნველყოფა მთავრობის ვალდებულების გაზრდის, საკანონმდებლო და ოპერაციული გარემოს უზრუნველყოფის და სამოქალაქო საზოგადოების ფართო ჩართულობის გზით.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3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 smtClean="0"/>
              <a:t>სამიზნეები </a:t>
            </a:r>
            <a:r>
              <a:rPr lang="ka-GE" sz="3200" b="1" dirty="0"/>
              <a:t>2022 წლისათვის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037119"/>
              </p:ext>
            </p:extLst>
          </p:nvPr>
        </p:nvGraphicFramePr>
        <p:xfrm>
          <a:off x="609600" y="1600200"/>
          <a:ext cx="10972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1023"/>
                <a:gridCol w="1658679"/>
                <a:gridCol w="2013098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2018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2022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სახელმწიფო დაფინანსების წილის ზრდა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76%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96%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ზოგად პოპულაციაში აივ-ის დაბალი პრევალენტობა შენარჩუნებულია  (მაჩვენებელი</a:t>
                      </a:r>
                      <a:r>
                        <a:rPr lang="ka-GE" sz="2000" baseline="0" dirty="0" smtClean="0"/>
                        <a:t> 100000 მოსახლეზე)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500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მსმ ჯგუფში პრევალენტობა შენარჩუნებულია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&lt;25%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კომერციული სექსის მუშაკებში აივ-ის პრევალენტობა შენარჩუნებულია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&lt;2%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ნიმ-ებში აივ-ის პრევალენტობა შენარჩუნებულია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&lt;3%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აივ-ის გვიანი გამოვლენა </a:t>
                      </a:r>
                      <a:r>
                        <a:rPr lang="en-US" sz="2000" dirty="0" smtClean="0"/>
                        <a:t>(&lt;350 cells/mm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dirty="0" smtClean="0"/>
                        <a:t>) </a:t>
                      </a:r>
                      <a:r>
                        <a:rPr lang="ka-GE" sz="2000" dirty="0" smtClean="0"/>
                        <a:t>შემცირებულია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51%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30%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3489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/>
              <a:t>სახელმწიფო დაფინანსებაზე გადასატანი </a:t>
            </a:r>
            <a:r>
              <a:rPr lang="ka-GE" b="1" dirty="0" smtClean="0"/>
              <a:t>აქტივობები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a-GE" dirty="0"/>
              <a:t>მაღალი რისკის პირების სგგი დიაგნოსტიკა და მკურნალობა (2020 წლიდან);</a:t>
            </a:r>
          </a:p>
          <a:p>
            <a:r>
              <a:rPr lang="ka-GE" dirty="0"/>
              <a:t>შიდსით დაავადებულთა მკურნალობაზე დამყოლობის მონიტორინგის ბრიგადები და პალიატური მოვლა (2020 წლიდან)</a:t>
            </a:r>
          </a:p>
          <a:p>
            <a:r>
              <a:rPr lang="ka-GE" dirty="0"/>
              <a:t>შიდსის მკურნალობის მხარდაჭერის პროგრამა სრულად (2021 წლიდან); </a:t>
            </a:r>
          </a:p>
          <a:p>
            <a:r>
              <a:rPr lang="ka-GE" dirty="0"/>
              <a:t>ზიანის შემცირების შპრიცისა და ნემსის პროგრამა (პილოტური პროგრამა 2019 წლის სექტემბრიდან, 2020 წლიდან სახელმწიფოს მხრიდან დაფინანსების წილის ეტაპობრივი გაფართოება)</a:t>
            </a:r>
          </a:p>
          <a:p>
            <a:r>
              <a:rPr lang="ka-GE" dirty="0"/>
              <a:t>ექსპოზიციის წინა პრევენციული მკურნალობის </a:t>
            </a:r>
            <a:r>
              <a:rPr lang="en-US" dirty="0" err="1"/>
              <a:t>PrEP</a:t>
            </a:r>
            <a:r>
              <a:rPr lang="en-US" dirty="0"/>
              <a:t> </a:t>
            </a:r>
            <a:r>
              <a:rPr lang="ka-GE" dirty="0"/>
              <a:t>პროგრამის ლაბორატორიული მონიტორინგის ნაწილი (2019 წლის 1 ივლისიდან)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44163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7973" cy="718784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ჯანდაცვაზე სახელმწიფო დანახარჯები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138562"/>
              </p:ext>
            </p:extLst>
          </p:nvPr>
        </p:nvGraphicFramePr>
        <p:xfrm>
          <a:off x="3032" y="2016642"/>
          <a:ext cx="11782567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2867" y="61722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859211" y="1632031"/>
            <a:ext cx="0" cy="333350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61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dirty="0">
                <a:solidFill>
                  <a:schemeClr val="accent5">
                    <a:lumMod val="75000"/>
                  </a:schemeClr>
                </a:solidFill>
              </a:rPr>
              <a:t>აივ ინფექციის ეფექტიანი </a:t>
            </a:r>
            <a:r>
              <a:rPr lang="ka-GE" sz="3200" dirty="0" smtClean="0">
                <a:solidFill>
                  <a:schemeClr val="accent5">
                    <a:lumMod val="75000"/>
                  </a:schemeClr>
                </a:solidFill>
              </a:rPr>
              <a:t>პასუხზე სახელმწიფო დანახარჯები,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GARPR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59391"/>
              </p:ext>
            </p:extLst>
          </p:nvPr>
        </p:nvGraphicFramePr>
        <p:xfrm>
          <a:off x="406400" y="1524000"/>
          <a:ext cx="11480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99889" y="1671577"/>
            <a:ext cx="0" cy="388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657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აივ-ინფექცია შიდსის სტრატეგია 2019-2022</a:t>
            </a:r>
            <a:br>
              <a:rPr lang="ka-GE" dirty="0"/>
            </a:br>
            <a:r>
              <a:rPr lang="ka-GE" dirty="0" smtClean="0"/>
              <a:t>დაფინანსება წყაროების მიხედვით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600079"/>
              </p:ext>
            </p:extLst>
          </p:nvPr>
        </p:nvGraphicFramePr>
        <p:xfrm>
          <a:off x="705293" y="1956390"/>
          <a:ext cx="10972800" cy="39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3477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1731</TotalTime>
  <Words>914</Words>
  <Application>Microsoft Office PowerPoint</Application>
  <PresentationFormat>Custom</PresentationFormat>
  <Paragraphs>159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აივ ინფექციის ეფექტიანი პასუხი და ზიანის შემცირების მდგრადობა: სტრატეგიული პრიორიტეტები, განხორციელებული საქმიანობა და სამომავლო გეგმები</vt:lpstr>
      <vt:lpstr>PowerPoint Presentation</vt:lpstr>
      <vt:lpstr>აივ/შიდსის 2019-2022 სტრატეგიის მიზანი</vt:lpstr>
      <vt:lpstr>აივ/შიდსი - სტრატეგიული ამოცანები</vt:lpstr>
      <vt:lpstr>სამიზნეები 2022 წლისათვის</vt:lpstr>
      <vt:lpstr>სახელმწიფო დაფინანსებაზე გადასატანი აქტივობები</vt:lpstr>
      <vt:lpstr>ჯანდაცვაზე სახელმწიფო დანახარჯები</vt:lpstr>
      <vt:lpstr>აივ ინფექციის ეფექტიანი პასუხზე სახელმწიფო დანახარჯები, GARPR</vt:lpstr>
      <vt:lpstr>აივ-ინფექცია შიდსის სტრატეგია 2019-2022 დაფინანსება წყაროების მიხედვით</vt:lpstr>
      <vt:lpstr>აივ-ინფექცია შიდსის სტრატეგია 2019-2022 სერვისების დაფინანსების ტენდენციები</vt:lpstr>
      <vt:lpstr>გლობალური ფონდის ალოკაცია 2019-2022</vt:lpstr>
      <vt:lpstr>ანიტერტოვირუსული და ტუბერკულოზის საწინააღმდეგო მედიკამენტები და პრევენცია</vt:lpstr>
      <vt:lpstr>აივ-შიდსი</vt:lpstr>
      <vt:lpstr>PowerPoint Presentation</vt:lpstr>
      <vt:lpstr>ნარკომანიით დაავადებულ პაციენტთა მკურნალობის სახელმწიფო პროგრამა</vt:lpstr>
      <vt:lpstr>ჰეპატიტი C</vt:lpstr>
      <vt:lpstr>ტუბერკულოზის სერვისების განვითარება</vt:lpstr>
      <vt:lpstr>მმართველობა</vt:lpstr>
      <vt:lpstr>PowerPoint Presentation</vt:lpstr>
      <vt:lpstr>ზიანის შემცირების სერვისები</vt:lpstr>
      <vt:lpstr>აივ ინფექციის ახალი შემთხვევების განაწილება  გადაცემის გზების მიხედვით,  საქართველო,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158</cp:revision>
  <dcterms:created xsi:type="dcterms:W3CDTF">2013-07-15T20:25:18Z</dcterms:created>
  <dcterms:modified xsi:type="dcterms:W3CDTF">2019-03-25T13:33:59Z</dcterms:modified>
</cp:coreProperties>
</file>