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58" r:id="rId5"/>
    <p:sldId id="260" r:id="rId6"/>
    <p:sldId id="261" r:id="rId7"/>
    <p:sldId id="269" r:id="rId8"/>
    <p:sldId id="265" r:id="rId9"/>
    <p:sldId id="266" r:id="rId10"/>
    <p:sldId id="267" r:id="rId11"/>
    <p:sldId id="268" r:id="rId12"/>
    <p:sldId id="263"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katwan" initials="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86304" autoAdjust="0"/>
  </p:normalViewPr>
  <p:slideViewPr>
    <p:cSldViewPr snapToGrid="0">
      <p:cViewPr varScale="1">
        <p:scale>
          <a:sx n="63" d="100"/>
          <a:sy n="63" d="100"/>
        </p:scale>
        <p:origin x="-145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10-04T22:04:34.543" idx="1">
    <p:pos x="10" y="10"/>
    <p:text>Can choose one based on type of review</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4729E-9F69-47EE-9CC7-CE22A797EC4E}" type="datetimeFigureOut">
              <a:rPr lang="en-US" smtClean="0"/>
              <a:t>12/17/2017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906E0-DB28-49A8-A5CE-2488997AC3F4}" type="slidenum">
              <a:rPr lang="en-US" smtClean="0"/>
              <a:t>‹#›</a:t>
            </a:fld>
            <a:endParaRPr lang="en-US"/>
          </a:p>
        </p:txBody>
      </p:sp>
    </p:spTree>
    <p:extLst>
      <p:ext uri="{BB962C8B-B14F-4D97-AF65-F5344CB8AC3E}">
        <p14:creationId xmlns:p14="http://schemas.microsoft.com/office/powerpoint/2010/main" val="1750394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These are a suggested set slides that can be used to facilitate the introductory session of the RMNCAH Programme Review Workshop.  These can be modified to match the logistics of the Workshop and should be adapted to the country setting and needs. </a:t>
            </a:r>
          </a:p>
        </p:txBody>
      </p:sp>
      <p:sp>
        <p:nvSpPr>
          <p:cNvPr id="4" name="Slide Number Placeholder 3"/>
          <p:cNvSpPr>
            <a:spLocks noGrp="1"/>
          </p:cNvSpPr>
          <p:nvPr>
            <p:ph type="sldNum" sz="quarter" idx="10"/>
          </p:nvPr>
        </p:nvSpPr>
        <p:spPr/>
        <p:txBody>
          <a:bodyPr/>
          <a:lstStyle/>
          <a:p>
            <a:fld id="{B96906E0-DB28-49A8-A5CE-2488997AC3F4}" type="slidenum">
              <a:rPr lang="en-US" smtClean="0"/>
              <a:t>1</a:t>
            </a:fld>
            <a:endParaRPr lang="en-US"/>
          </a:p>
        </p:txBody>
      </p:sp>
    </p:spTree>
    <p:extLst>
      <p:ext uri="{BB962C8B-B14F-4D97-AF65-F5344CB8AC3E}">
        <p14:creationId xmlns:p14="http://schemas.microsoft.com/office/powerpoint/2010/main" val="4074402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6906E0-DB28-49A8-A5CE-2488997AC3F4}" type="slidenum">
              <a:rPr lang="en-US" smtClean="0"/>
              <a:t>4</a:t>
            </a:fld>
            <a:endParaRPr lang="en-US"/>
          </a:p>
        </p:txBody>
      </p:sp>
    </p:spTree>
    <p:extLst>
      <p:ext uri="{BB962C8B-B14F-4D97-AF65-F5344CB8AC3E}">
        <p14:creationId xmlns:p14="http://schemas.microsoft.com/office/powerpoint/2010/main" val="2226044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87A77B-9FC0-4A12-96CC-9D97F11EF3E7}" type="slidenum">
              <a:rPr lang="en-US"/>
              <a:pPr/>
              <a:t>7</a:t>
            </a:fld>
            <a:endParaRPr lang="en-US"/>
          </a:p>
        </p:txBody>
      </p:sp>
      <p:sp>
        <p:nvSpPr>
          <p:cNvPr id="38914" name="Rectangle 2"/>
          <p:cNvSpPr>
            <a:spLocks noGrp="1" noRot="1" noChangeAspect="1" noChangeArrowheads="1" noTextEdit="1"/>
          </p:cNvSpPr>
          <p:nvPr>
            <p:ph type="sldImg"/>
          </p:nvPr>
        </p:nvSpPr>
        <p:spPr>
          <a:xfrm>
            <a:off x="1144588" y="687388"/>
            <a:ext cx="4570412" cy="3427412"/>
          </a:xfrm>
          <a:ln/>
        </p:spPr>
      </p:sp>
      <p:sp>
        <p:nvSpPr>
          <p:cNvPr id="38915" name="Rectangle 3"/>
          <p:cNvSpPr>
            <a:spLocks noGrp="1" noChangeArrowheads="1"/>
          </p:cNvSpPr>
          <p:nvPr>
            <p:ph type="body" idx="1"/>
          </p:nvPr>
        </p:nvSpPr>
        <p:spPr>
          <a:xfrm>
            <a:off x="687388" y="4341813"/>
            <a:ext cx="5483225" cy="4114800"/>
          </a:xfrm>
        </p:spPr>
        <p:txBody>
          <a:bodyPr/>
          <a:lstStyle/>
          <a:p>
            <a:r>
              <a:rPr lang="en-GB" dirty="0"/>
              <a:t>This slide summarizes the programmatic pathway for improving child survival and health. Implementation of programme activities is expected to improve availability, access, demand and quality of health care. They are also expected to improve knowledge of families and communities about optimal child care practices. The outputs are in turn expected to increase population-based coverage of key, effective interventions. Finally, effective coverage with key interventions is expected to result in improved survival and health. While this is one pathway for improved child health and survival, it is noteworthy that there are several other determinants of child health and survival including socio-economic and education factors. </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6906E0-DB28-49A8-A5CE-2488997AC3F4}" type="slidenum">
              <a:rPr lang="en-US" smtClean="0"/>
              <a:t>13</a:t>
            </a:fld>
            <a:endParaRPr lang="en-US"/>
          </a:p>
        </p:txBody>
      </p:sp>
    </p:spTree>
    <p:extLst>
      <p:ext uri="{BB962C8B-B14F-4D97-AF65-F5344CB8AC3E}">
        <p14:creationId xmlns:p14="http://schemas.microsoft.com/office/powerpoint/2010/main" val="1751127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C0B06F-50DB-49F6-91A5-2770DBB87D11}" type="datetimeFigureOut">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32711652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0B06F-50DB-49F6-91A5-2770DBB87D11}" type="datetimeFigureOut">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40623074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0B06F-50DB-49F6-91A5-2770DBB87D11}" type="datetimeFigureOut">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2588508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C0B06F-50DB-49F6-91A5-2770DBB87D11}" type="datetimeFigureOut">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2910631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C0B06F-50DB-49F6-91A5-2770DBB87D11}" type="datetimeFigureOut">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13283942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C0B06F-50DB-49F6-91A5-2770DBB87D11}" type="datetimeFigureOut">
              <a:rPr lang="en-US" smtClean="0"/>
              <a:t>12/17/2017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17858061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C0B06F-50DB-49F6-91A5-2770DBB87D11}" type="datetimeFigureOut">
              <a:rPr lang="en-US" smtClean="0"/>
              <a:t>12/17/2017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1541954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C0B06F-50DB-49F6-91A5-2770DBB87D11}" type="datetimeFigureOut">
              <a:rPr lang="en-US" smtClean="0"/>
              <a:t>12/17/2017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1099757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C0B06F-50DB-49F6-91A5-2770DBB87D11}" type="datetimeFigureOut">
              <a:rPr lang="en-US" smtClean="0"/>
              <a:t>12/17/2017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17039736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0B06F-50DB-49F6-91A5-2770DBB87D11}" type="datetimeFigureOut">
              <a:rPr lang="en-US" smtClean="0"/>
              <a:t>12/17/2017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226026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0B06F-50DB-49F6-91A5-2770DBB87D11}" type="datetimeFigureOut">
              <a:rPr lang="en-US" smtClean="0"/>
              <a:t>12/17/2017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F5BD8-4027-4365-A438-F8FA5F59C386}" type="slidenum">
              <a:rPr lang="en-US" smtClean="0"/>
              <a:t>‹#›</a:t>
            </a:fld>
            <a:endParaRPr lang="en-US"/>
          </a:p>
        </p:txBody>
      </p:sp>
    </p:spTree>
    <p:extLst>
      <p:ext uri="{BB962C8B-B14F-4D97-AF65-F5344CB8AC3E}">
        <p14:creationId xmlns:p14="http://schemas.microsoft.com/office/powerpoint/2010/main" val="3833192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0B06F-50DB-49F6-91A5-2770DBB87D11}" type="datetimeFigureOut">
              <a:rPr lang="en-US" smtClean="0"/>
              <a:t>12/17/2017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F5BD8-4027-4365-A438-F8FA5F59C386}" type="slidenum">
              <a:rPr lang="en-US" smtClean="0"/>
              <a:t>‹#›</a:t>
            </a:fld>
            <a:endParaRPr lang="en-US"/>
          </a:p>
        </p:txBody>
      </p:sp>
    </p:spTree>
    <p:extLst>
      <p:ext uri="{BB962C8B-B14F-4D97-AF65-F5344CB8AC3E}">
        <p14:creationId xmlns:p14="http://schemas.microsoft.com/office/powerpoint/2010/main" val="3480139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Layout" Target="../slideLayouts/slideLayout2.xml"/><Relationship Id="rId5" Type="http://schemas.openxmlformats.org/officeDocument/2006/relationships/tags" Target="../tags/tag23.xml"/><Relationship Id="rId4" Type="http://schemas.openxmlformats.org/officeDocument/2006/relationships/tags" Target="../tags/tag2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comments" Target="../comments/comment1.xml"/><Relationship Id="rId4"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slideLayout" Target="../slideLayouts/slideLayout2.xml"/><Relationship Id="rId4" Type="http://schemas.openxmlformats.org/officeDocument/2006/relationships/tags" Target="../tags/tag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ctrTitle"/>
          </p:nvPr>
        </p:nvSpPr>
        <p:spPr bwMode="auto">
          <a:xfrm>
            <a:off x="787588" y="1846758"/>
            <a:ext cx="7772400" cy="2387600"/>
          </a:xfrm>
          <a:prstGeom prst="rect">
            <a:avLst/>
          </a:prstGeom>
          <a:solidFill>
            <a:schemeClr val="bg1"/>
          </a:solidFill>
          <a:ln>
            <a:noFill/>
          </a:ln>
          <a:effectLst/>
          <a:extLst/>
        </p:spPr>
        <p:txBody>
          <a:bodyPr vert="horz" wrap="square" lIns="0" tIns="0" rIns="0" bIns="0" numCol="1" anchor="t" anchorCtr="0" compatLnSpc="1">
            <a:prstTxWarp prst="textNoShape">
              <a:avLst/>
            </a:prstTxWarp>
            <a:normAutofit fontScale="97500"/>
          </a:bodyPr>
          <a:lstStyle>
            <a:lvl1pPr algn="l" defTabSz="913526" rtl="0" eaLnBrk="1" fontAlgn="base" hangingPunct="1">
              <a:spcBef>
                <a:spcPct val="0"/>
              </a:spcBef>
              <a:spcAft>
                <a:spcPct val="0"/>
              </a:spcAft>
              <a:tabLst>
                <a:tab pos="275353" algn="l"/>
              </a:tabLst>
              <a:defRPr sz="1939" b="1" baseline="0">
                <a:solidFill>
                  <a:schemeClr val="tx2"/>
                </a:solidFill>
                <a:latin typeface="+mj-lt"/>
                <a:ea typeface="Arial Unicode MS" pitchFamily="34" charset="-128"/>
                <a:cs typeface="Arial Unicode MS" pitchFamily="34" charset="-128"/>
              </a:defRPr>
            </a:lvl1pPr>
            <a:lvl2pPr algn="l" defTabSz="913526" rtl="0" eaLnBrk="1" fontAlgn="base" hangingPunct="1">
              <a:spcBef>
                <a:spcPct val="0"/>
              </a:spcBef>
              <a:spcAft>
                <a:spcPct val="0"/>
              </a:spcAft>
              <a:defRPr sz="1939" b="1">
                <a:solidFill>
                  <a:schemeClr val="tx2"/>
                </a:solidFill>
                <a:latin typeface="Arial" charset="0"/>
              </a:defRPr>
            </a:lvl2pPr>
            <a:lvl3pPr algn="l" defTabSz="913526" rtl="0" eaLnBrk="1" fontAlgn="base" hangingPunct="1">
              <a:spcBef>
                <a:spcPct val="0"/>
              </a:spcBef>
              <a:spcAft>
                <a:spcPct val="0"/>
              </a:spcAft>
              <a:defRPr sz="1939" b="1">
                <a:solidFill>
                  <a:schemeClr val="tx2"/>
                </a:solidFill>
                <a:latin typeface="Arial" charset="0"/>
              </a:defRPr>
            </a:lvl3pPr>
            <a:lvl4pPr algn="l" defTabSz="913526" rtl="0" eaLnBrk="1" fontAlgn="base" hangingPunct="1">
              <a:spcBef>
                <a:spcPct val="0"/>
              </a:spcBef>
              <a:spcAft>
                <a:spcPct val="0"/>
              </a:spcAft>
              <a:defRPr sz="1939" b="1">
                <a:solidFill>
                  <a:schemeClr val="tx2"/>
                </a:solidFill>
                <a:latin typeface="Arial" charset="0"/>
              </a:defRPr>
            </a:lvl4pPr>
            <a:lvl5pPr algn="l" defTabSz="913526" rtl="0" eaLnBrk="1" fontAlgn="base" hangingPunct="1">
              <a:spcBef>
                <a:spcPct val="0"/>
              </a:spcBef>
              <a:spcAft>
                <a:spcPct val="0"/>
              </a:spcAft>
              <a:defRPr sz="1939" b="1">
                <a:solidFill>
                  <a:schemeClr val="tx2"/>
                </a:solidFill>
                <a:latin typeface="Arial" charset="0"/>
              </a:defRPr>
            </a:lvl5pPr>
            <a:lvl6pPr marL="466481" algn="l" defTabSz="913526" rtl="0" eaLnBrk="1" fontAlgn="base" hangingPunct="1">
              <a:spcBef>
                <a:spcPct val="0"/>
              </a:spcBef>
              <a:spcAft>
                <a:spcPct val="0"/>
              </a:spcAft>
              <a:defRPr sz="1939" b="1">
                <a:solidFill>
                  <a:schemeClr val="tx2"/>
                </a:solidFill>
                <a:latin typeface="Arial" charset="0"/>
              </a:defRPr>
            </a:lvl6pPr>
            <a:lvl7pPr marL="932962" algn="l" defTabSz="913526" rtl="0" eaLnBrk="1" fontAlgn="base" hangingPunct="1">
              <a:spcBef>
                <a:spcPct val="0"/>
              </a:spcBef>
              <a:spcAft>
                <a:spcPct val="0"/>
              </a:spcAft>
              <a:defRPr sz="1939" b="1">
                <a:solidFill>
                  <a:schemeClr val="tx2"/>
                </a:solidFill>
                <a:latin typeface="Arial" charset="0"/>
              </a:defRPr>
            </a:lvl7pPr>
            <a:lvl8pPr marL="1399443" algn="l" defTabSz="913526" rtl="0" eaLnBrk="1" fontAlgn="base" hangingPunct="1">
              <a:spcBef>
                <a:spcPct val="0"/>
              </a:spcBef>
              <a:spcAft>
                <a:spcPct val="0"/>
              </a:spcAft>
              <a:defRPr sz="1939" b="1">
                <a:solidFill>
                  <a:schemeClr val="tx2"/>
                </a:solidFill>
                <a:latin typeface="Arial" charset="0"/>
              </a:defRPr>
            </a:lvl8pPr>
            <a:lvl9pPr marL="1865925" algn="l" defTabSz="913526" rtl="0" eaLnBrk="1" fontAlgn="base" hangingPunct="1">
              <a:spcBef>
                <a:spcPct val="0"/>
              </a:spcBef>
              <a:spcAft>
                <a:spcPct val="0"/>
              </a:spcAft>
              <a:defRPr sz="1939" b="1">
                <a:solidFill>
                  <a:schemeClr val="tx2"/>
                </a:solidFill>
                <a:latin typeface="Arial" charset="0"/>
              </a:defRPr>
            </a:lvl9pPr>
          </a:lstStyle>
          <a:p>
            <a:pPr algn="r"/>
            <a:r>
              <a:rPr lang="en-US" sz="2769" kern="0" dirty="0">
                <a:solidFill>
                  <a:srgbClr val="0066CC"/>
                </a:solidFill>
                <a:latin typeface="Tahoma" panose="020B0604030504040204" pitchFamily="34" charset="0"/>
                <a:ea typeface="Tahoma" panose="020B0604030504040204" pitchFamily="34" charset="0"/>
                <a:cs typeface="Tahoma" panose="020B0604030504040204" pitchFamily="34" charset="0"/>
              </a:rPr>
              <a:t>PROGRAMME </a:t>
            </a:r>
            <a:r>
              <a:rPr lang="en-US" sz="2769" kern="0" dirty="0" smtClean="0">
                <a:solidFill>
                  <a:srgbClr val="0066CC"/>
                </a:solidFill>
                <a:latin typeface="Tahoma" panose="020B0604030504040204" pitchFamily="34" charset="0"/>
                <a:ea typeface="Tahoma" panose="020B0604030504040204" pitchFamily="34" charset="0"/>
                <a:cs typeface="Tahoma" panose="020B0604030504040204" pitchFamily="34" charset="0"/>
              </a:rPr>
              <a:t>REVIEW WORKSHOP </a:t>
            </a:r>
            <a:r>
              <a:rPr lang="en-US" sz="2769" kern="0" dirty="0">
                <a:solidFill>
                  <a:srgbClr val="0066CC"/>
                </a:solidFill>
                <a:latin typeface="Tahoma" panose="020B0604030504040204" pitchFamily="34" charset="0"/>
                <a:ea typeface="Tahoma" panose="020B0604030504040204" pitchFamily="34" charset="0"/>
                <a:cs typeface="Tahoma" panose="020B0604030504040204" pitchFamily="34" charset="0"/>
              </a:rPr>
              <a:t>FOR REPRODUCTIVE, MATERNAL, NEWBORN, CHILD AND ADOLESCENT </a:t>
            </a:r>
            <a:r>
              <a:rPr lang="en-US" sz="2769" kern="0" dirty="0" smtClean="0">
                <a:solidFill>
                  <a:srgbClr val="0066CC"/>
                </a:solidFill>
                <a:latin typeface="Tahoma" panose="020B0604030504040204" pitchFamily="34" charset="0"/>
                <a:ea typeface="Tahoma" panose="020B0604030504040204" pitchFamily="34" charset="0"/>
                <a:cs typeface="Tahoma" panose="020B0604030504040204" pitchFamily="34" charset="0"/>
              </a:rPr>
              <a:t>HEALTH</a:t>
            </a:r>
          </a:p>
          <a:p>
            <a:pPr algn="r"/>
            <a:r>
              <a:rPr lang="en-US" sz="2769" kern="0" dirty="0" smtClean="0">
                <a:solidFill>
                  <a:srgbClr val="002960"/>
                </a:solidFill>
                <a:latin typeface="Tahoma" panose="020B0604030504040204" pitchFamily="34" charset="0"/>
                <a:ea typeface="Tahoma" panose="020B0604030504040204" pitchFamily="34" charset="0"/>
                <a:cs typeface="Tahoma" panose="020B0604030504040204" pitchFamily="34" charset="0"/>
              </a:rPr>
              <a:t/>
            </a:r>
            <a:br>
              <a:rPr lang="en-US" sz="2769" kern="0" dirty="0" smtClean="0">
                <a:solidFill>
                  <a:srgbClr val="002960"/>
                </a:solidFill>
                <a:latin typeface="Tahoma" panose="020B0604030504040204" pitchFamily="34" charset="0"/>
                <a:ea typeface="Tahoma" panose="020B0604030504040204" pitchFamily="34" charset="0"/>
                <a:cs typeface="Tahoma" panose="020B0604030504040204" pitchFamily="34" charset="0"/>
              </a:rPr>
            </a:br>
            <a:r>
              <a:rPr lang="en-US" sz="2769"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Introductory presentation</a:t>
            </a:r>
            <a:endParaRPr lang="en-US" sz="2769"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1494" y="5179260"/>
            <a:ext cx="2088494" cy="820911"/>
          </a:xfrm>
          <a:prstGeom prst="rect">
            <a:avLst/>
          </a:prstGeom>
        </p:spPr>
      </p:pic>
    </p:spTree>
    <p:extLst>
      <p:ext uri="{BB962C8B-B14F-4D97-AF65-F5344CB8AC3E}">
        <p14:creationId xmlns:p14="http://schemas.microsoft.com/office/powerpoint/2010/main" val="30053299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443198"/>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lgn="ctr">
              <a:defRPr/>
            </a:pPr>
            <a:r>
              <a:rPr lang="en-US" sz="32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Step 3</a:t>
            </a:r>
            <a:endParaRPr lang="en-US" sz="32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7" name="Group 6"/>
          <p:cNvGrpSpPr/>
          <p:nvPr/>
        </p:nvGrpSpPr>
        <p:grpSpPr>
          <a:xfrm>
            <a:off x="752242" y="1922532"/>
            <a:ext cx="7173787" cy="3792464"/>
            <a:chOff x="3658961" y="3378305"/>
            <a:chExt cx="1568780" cy="3027388"/>
          </a:xfrm>
        </p:grpSpPr>
        <p:sp>
          <p:nvSpPr>
            <p:cNvPr id="11" name="Freeform 10"/>
            <p:cNvSpPr/>
            <p:nvPr>
              <p:custDataLst>
                <p:tags r:id="rId2"/>
              </p:custDataLst>
            </p:nvPr>
          </p:nvSpPr>
          <p:spPr bwMode="auto">
            <a:xfrm>
              <a:off x="3658961" y="3378305"/>
              <a:ext cx="1568780" cy="3027388"/>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3" name="Rectangle 12"/>
            <p:cNvSpPr/>
            <p:nvPr/>
          </p:nvSpPr>
          <p:spPr>
            <a:xfrm>
              <a:off x="3754391" y="4062422"/>
              <a:ext cx="1164366" cy="1547828"/>
            </a:xfrm>
            <a:prstGeom prst="rect">
              <a:avLst/>
            </a:prstGeom>
          </p:spPr>
          <p:txBody>
            <a:bodyPr wrap="square">
              <a:spAutoFit/>
            </a:bodyPr>
            <a:lstStyle/>
            <a:p>
              <a:pPr marL="1190" lvl="1">
                <a:spcBef>
                  <a:spcPct val="50000"/>
                </a:spcBef>
              </a:pPr>
              <a:r>
                <a:rPr lang="en-US" sz="2000" b="1" dirty="0" smtClean="0">
                  <a:solidFill>
                    <a:schemeClr val="bg1"/>
                  </a:solidFill>
                </a:rPr>
                <a:t>Step 3. What </a:t>
              </a:r>
              <a:r>
                <a:rPr lang="en-US" sz="2000" b="1" dirty="0">
                  <a:solidFill>
                    <a:schemeClr val="bg1"/>
                  </a:solidFill>
                </a:rPr>
                <a:t>are the RMNCAH programmes’ most important problems that are causing gaps in implementation</a:t>
              </a:r>
              <a:r>
                <a:rPr lang="en-US" sz="2000" b="1" dirty="0" smtClean="0">
                  <a:solidFill>
                    <a:schemeClr val="bg1"/>
                  </a:solidFill>
                </a:rPr>
                <a:t>?</a:t>
              </a:r>
            </a:p>
            <a:p>
              <a:pPr marL="1190" lvl="1"/>
              <a:endParaRPr lang="en-US" sz="2000" dirty="0" smtClean="0">
                <a:solidFill>
                  <a:schemeClr val="bg1"/>
                </a:solidFill>
              </a:endParaRPr>
            </a:p>
            <a:p>
              <a:pPr marL="1190" lvl="1"/>
              <a:r>
                <a:rPr lang="en-US" sz="2000" i="1" dirty="0" smtClean="0">
                  <a:solidFill>
                    <a:schemeClr val="bg1"/>
                  </a:solidFill>
                </a:rPr>
                <a:t>Outcome: List problems causing implementation gaps and identify most important ones.</a:t>
              </a:r>
              <a:endParaRPr lang="en-US" sz="2000" i="1" dirty="0">
                <a:solidFill>
                  <a:schemeClr val="bg1"/>
                </a:solidFill>
              </a:endParaRPr>
            </a:p>
          </p:txBody>
        </p:sp>
      </p:grpSp>
    </p:spTree>
    <p:extLst>
      <p:ext uri="{BB962C8B-B14F-4D97-AF65-F5344CB8AC3E}">
        <p14:creationId xmlns:p14="http://schemas.microsoft.com/office/powerpoint/2010/main" val="3035133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498598"/>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lgn="ctr">
              <a:defRPr/>
            </a:pPr>
            <a:r>
              <a:rPr lang="en-US" sz="36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Step 4</a:t>
            </a:r>
            <a:endParaRPr lang="en-US" sz="36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8" name="Group 7"/>
          <p:cNvGrpSpPr/>
          <p:nvPr/>
        </p:nvGrpSpPr>
        <p:grpSpPr>
          <a:xfrm>
            <a:off x="940148" y="1641998"/>
            <a:ext cx="6797976" cy="3924612"/>
            <a:chOff x="5274148" y="3717821"/>
            <a:chExt cx="1597174" cy="2567210"/>
          </a:xfrm>
        </p:grpSpPr>
        <p:sp>
          <p:nvSpPr>
            <p:cNvPr id="9" name="Freeform 8"/>
            <p:cNvSpPr/>
            <p:nvPr>
              <p:custDataLst>
                <p:tags r:id="rId2"/>
              </p:custDataLst>
            </p:nvPr>
          </p:nvSpPr>
          <p:spPr bwMode="auto">
            <a:xfrm>
              <a:off x="5274148" y="3717821"/>
              <a:ext cx="1597174" cy="256721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75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0" name="Rectangle 9"/>
            <p:cNvSpPr/>
            <p:nvPr/>
          </p:nvSpPr>
          <p:spPr>
            <a:xfrm>
              <a:off x="5384939" y="4316917"/>
              <a:ext cx="1319174" cy="1369018"/>
            </a:xfrm>
            <a:prstGeom prst="rect">
              <a:avLst/>
            </a:prstGeom>
          </p:spPr>
          <p:txBody>
            <a:bodyPr wrap="square">
              <a:spAutoFit/>
            </a:bodyPr>
            <a:lstStyle/>
            <a:p>
              <a:pPr marL="1190" lvl="1">
                <a:spcBef>
                  <a:spcPct val="50000"/>
                </a:spcBef>
              </a:pPr>
              <a:r>
                <a:rPr lang="en-US" sz="2000" b="1" dirty="0" smtClean="0">
                  <a:solidFill>
                    <a:schemeClr val="bg1"/>
                  </a:solidFill>
                </a:rPr>
                <a:t>4. What </a:t>
              </a:r>
              <a:r>
                <a:rPr lang="en-US" sz="2000" b="1" dirty="0">
                  <a:solidFill>
                    <a:schemeClr val="bg1"/>
                  </a:solidFill>
                </a:rPr>
                <a:t>are solutions and recommendations for problems</a:t>
              </a:r>
              <a:r>
                <a:rPr lang="en-US" sz="2000" b="1" dirty="0" smtClean="0">
                  <a:solidFill>
                    <a:schemeClr val="bg1"/>
                  </a:solidFill>
                </a:rPr>
                <a:t>?</a:t>
              </a:r>
            </a:p>
            <a:p>
              <a:pPr marL="1190" lvl="1">
                <a:spcBef>
                  <a:spcPct val="50000"/>
                </a:spcBef>
              </a:pPr>
              <a:r>
                <a:rPr lang="en-US" sz="2000" i="1" dirty="0" smtClean="0">
                  <a:solidFill>
                    <a:schemeClr val="bg1"/>
                  </a:solidFill>
                </a:rPr>
                <a:t>Outcome: Propose solutions that address causes of main problems and formulate recommendation on how these </a:t>
              </a:r>
              <a:r>
                <a:rPr lang="en-US" sz="2000" i="1" dirty="0">
                  <a:solidFill>
                    <a:schemeClr val="bg1"/>
                  </a:solidFill>
                </a:rPr>
                <a:t>s</a:t>
              </a:r>
              <a:r>
                <a:rPr lang="en-US" sz="2000" i="1" dirty="0" smtClean="0">
                  <a:solidFill>
                    <a:schemeClr val="bg1"/>
                  </a:solidFill>
                </a:rPr>
                <a:t>olutions should be carried out by the programme(s). </a:t>
              </a:r>
              <a:endParaRPr lang="en-US" sz="2000" i="1" dirty="0">
                <a:solidFill>
                  <a:schemeClr val="bg1"/>
                </a:solidFill>
              </a:endParaRPr>
            </a:p>
          </p:txBody>
        </p:sp>
      </p:grpSp>
    </p:spTree>
    <p:extLst>
      <p:ext uri="{BB962C8B-B14F-4D97-AF65-F5344CB8AC3E}">
        <p14:creationId xmlns:p14="http://schemas.microsoft.com/office/powerpoint/2010/main" val="679076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RMNCAH </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p</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rogramme review workshop - Steps</a:t>
            </a: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6" name="Group 5"/>
          <p:cNvGrpSpPr/>
          <p:nvPr/>
        </p:nvGrpSpPr>
        <p:grpSpPr>
          <a:xfrm>
            <a:off x="832515" y="996287"/>
            <a:ext cx="6701050" cy="5677815"/>
            <a:chOff x="92470" y="2613304"/>
            <a:chExt cx="6794839" cy="4532395"/>
          </a:xfrm>
        </p:grpSpPr>
        <p:grpSp>
          <p:nvGrpSpPr>
            <p:cNvPr id="7" name="Group 6"/>
            <p:cNvGrpSpPr/>
            <p:nvPr/>
          </p:nvGrpSpPr>
          <p:grpSpPr>
            <a:xfrm>
              <a:off x="92470" y="2613304"/>
              <a:ext cx="5160331" cy="4532395"/>
              <a:chOff x="92470" y="2613304"/>
              <a:chExt cx="5160331" cy="4532395"/>
            </a:xfrm>
          </p:grpSpPr>
          <p:sp>
            <p:nvSpPr>
              <p:cNvPr id="11" name="Freeform 10"/>
              <p:cNvSpPr/>
              <p:nvPr>
                <p:custDataLst>
                  <p:tags r:id="rId3"/>
                </p:custDataLst>
              </p:nvPr>
            </p:nvSpPr>
            <p:spPr bwMode="auto">
              <a:xfrm>
                <a:off x="3658961" y="3378305"/>
                <a:ext cx="1568780" cy="3027388"/>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12" name="Group 11"/>
              <p:cNvGrpSpPr/>
              <p:nvPr/>
            </p:nvGrpSpPr>
            <p:grpSpPr>
              <a:xfrm>
                <a:off x="92470" y="2613304"/>
                <a:ext cx="3547705" cy="4532395"/>
                <a:chOff x="92470" y="2613304"/>
                <a:chExt cx="3547705" cy="4532395"/>
              </a:xfrm>
            </p:grpSpPr>
            <p:sp>
              <p:nvSpPr>
                <p:cNvPr id="14" name="Freeform 13"/>
                <p:cNvSpPr/>
                <p:nvPr>
                  <p:custDataLst>
                    <p:tags r:id="rId4"/>
                  </p:custDataLst>
                </p:nvPr>
              </p:nvSpPr>
              <p:spPr bwMode="auto">
                <a:xfrm>
                  <a:off x="92470" y="4897190"/>
                  <a:ext cx="3547705" cy="2217512"/>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15" name="Group 14"/>
                <p:cNvGrpSpPr/>
                <p:nvPr/>
              </p:nvGrpSpPr>
              <p:grpSpPr>
                <a:xfrm>
                  <a:off x="101147" y="2613304"/>
                  <a:ext cx="3539028" cy="2238651"/>
                  <a:chOff x="101147" y="2613304"/>
                  <a:chExt cx="3539028" cy="2238651"/>
                </a:xfrm>
              </p:grpSpPr>
              <p:sp>
                <p:nvSpPr>
                  <p:cNvPr id="19" name="Freeform 18"/>
                  <p:cNvSpPr/>
                  <p:nvPr>
                    <p:custDataLst>
                      <p:tags r:id="rId5"/>
                    </p:custDataLst>
                  </p:nvPr>
                </p:nvSpPr>
                <p:spPr bwMode="auto">
                  <a:xfrm>
                    <a:off x="101147" y="2613304"/>
                    <a:ext cx="3539028" cy="2238651"/>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20" name="Rectangle 19"/>
                  <p:cNvSpPr/>
                  <p:nvPr/>
                </p:nvSpPr>
                <p:spPr>
                  <a:xfrm>
                    <a:off x="115371" y="2673269"/>
                    <a:ext cx="3295020" cy="558054"/>
                  </a:xfrm>
                  <a:prstGeom prst="rect">
                    <a:avLst/>
                  </a:prstGeom>
                </p:spPr>
                <p:txBody>
                  <a:bodyPr wrap="square">
                    <a:spAutoFit/>
                  </a:bodyPr>
                  <a:lstStyle/>
                  <a:p>
                    <a:pPr marL="1190" lvl="1">
                      <a:spcBef>
                        <a:spcPct val="50000"/>
                      </a:spcBef>
                    </a:pPr>
                    <a:r>
                      <a:rPr lang="en-US" sz="1200" b="1" dirty="0" smtClean="0"/>
                      <a:t>1. To </a:t>
                    </a:r>
                    <a:r>
                      <a:rPr lang="en-US" sz="1200" b="1" dirty="0"/>
                      <a:t>what extent have the RMNCAH programmes improved the health status of women, children, and adolescents?</a:t>
                    </a:r>
                  </a:p>
                </p:txBody>
              </p:sp>
              <p:sp>
                <p:nvSpPr>
                  <p:cNvPr id="21" name="Rectangle 20"/>
                  <p:cNvSpPr/>
                  <p:nvPr/>
                </p:nvSpPr>
                <p:spPr>
                  <a:xfrm>
                    <a:off x="120238" y="3188576"/>
                    <a:ext cx="3304377" cy="986559"/>
                  </a:xfrm>
                  <a:prstGeom prst="rect">
                    <a:avLst/>
                  </a:prstGeom>
                </p:spPr>
                <p:txBody>
                  <a:bodyPr wrap="square">
                    <a:spAutoFit/>
                  </a:bodyPr>
                  <a:lstStyle/>
                  <a:p>
                    <a:pPr marL="229790" lvl="1" indent="-228600">
                      <a:spcBef>
                        <a:spcPct val="50000"/>
                      </a:spcBef>
                      <a:buFont typeface="+mj-lt"/>
                      <a:buAutoNum type="alphaLcPeriod"/>
                    </a:pPr>
                    <a:r>
                      <a:rPr lang="en-US" sz="1050" dirty="0"/>
                      <a:t>Review </a:t>
                    </a:r>
                    <a:r>
                      <a:rPr lang="en-US" sz="1050" dirty="0" smtClean="0"/>
                      <a:t>goals, </a:t>
                    </a:r>
                    <a:r>
                      <a:rPr lang="en-US" sz="1050" dirty="0"/>
                      <a:t>objectives and health status indicators to identify the most critical needs of women, children, and </a:t>
                    </a:r>
                    <a:r>
                      <a:rPr lang="en-US" sz="1050" dirty="0" smtClean="0"/>
                      <a:t>adolescents</a:t>
                    </a:r>
                  </a:p>
                  <a:p>
                    <a:pPr marL="1190" lvl="1">
                      <a:spcBef>
                        <a:spcPct val="50000"/>
                      </a:spcBef>
                    </a:pPr>
                    <a:r>
                      <a:rPr lang="en-US" sz="1050" i="1" dirty="0" smtClean="0"/>
                      <a:t>Outcome: Assess whether RMNCAH programme(s) is/are making positive, negative, or no progress in improving health status</a:t>
                    </a:r>
                    <a:endParaRPr lang="en-US" sz="1050" i="1" dirty="0"/>
                  </a:p>
                </p:txBody>
              </p:sp>
              <p:sp>
                <p:nvSpPr>
                  <p:cNvPr id="22" name="Rectangle 21"/>
                  <p:cNvSpPr/>
                  <p:nvPr/>
                </p:nvSpPr>
                <p:spPr>
                  <a:xfrm>
                    <a:off x="121198" y="4144422"/>
                    <a:ext cx="3281602" cy="707533"/>
                  </a:xfrm>
                  <a:prstGeom prst="rect">
                    <a:avLst/>
                  </a:prstGeom>
                </p:spPr>
                <p:txBody>
                  <a:bodyPr wrap="square">
                    <a:spAutoFit/>
                  </a:bodyPr>
                  <a:lstStyle/>
                  <a:p>
                    <a:pPr marL="229790" lvl="1" indent="-228600">
                      <a:spcBef>
                        <a:spcPct val="50000"/>
                      </a:spcBef>
                      <a:buFont typeface="+mj-lt"/>
                      <a:buAutoNum type="alphaLcPeriod" startAt="2"/>
                    </a:pPr>
                    <a:r>
                      <a:rPr lang="en-US" sz="1050" dirty="0" smtClean="0"/>
                      <a:t>Review </a:t>
                    </a:r>
                    <a:r>
                      <a:rPr lang="en-US" sz="1050" dirty="0"/>
                      <a:t>intervention coverage to identify disparities in </a:t>
                    </a:r>
                    <a:r>
                      <a:rPr lang="en-US" sz="1050" dirty="0" smtClean="0"/>
                      <a:t>coverage</a:t>
                    </a:r>
                  </a:p>
                  <a:p>
                    <a:pPr marL="1190" lvl="1">
                      <a:spcBef>
                        <a:spcPct val="50000"/>
                      </a:spcBef>
                    </a:pPr>
                    <a:r>
                      <a:rPr lang="en-US" sz="1050" i="1" dirty="0" smtClean="0"/>
                      <a:t>Outcome: Identify underperforming intervention packages for in-depth analysis. </a:t>
                    </a:r>
                    <a:endParaRPr lang="en-US" sz="1050" i="1" dirty="0"/>
                  </a:p>
                </p:txBody>
              </p:sp>
            </p:grpSp>
            <p:sp>
              <p:nvSpPr>
                <p:cNvPr id="16" name="Rectangle 15"/>
                <p:cNvSpPr/>
                <p:nvPr/>
              </p:nvSpPr>
              <p:spPr>
                <a:xfrm>
                  <a:off x="115372" y="4949122"/>
                  <a:ext cx="3287427" cy="558054"/>
                </a:xfrm>
                <a:prstGeom prst="rect">
                  <a:avLst/>
                </a:prstGeom>
              </p:spPr>
              <p:txBody>
                <a:bodyPr wrap="square">
                  <a:spAutoFit/>
                </a:bodyPr>
                <a:lstStyle/>
                <a:p>
                  <a:pPr marL="1190" lvl="1">
                    <a:spcBef>
                      <a:spcPct val="50000"/>
                    </a:spcBef>
                  </a:pPr>
                  <a:r>
                    <a:rPr lang="en-US" sz="1200" b="1" dirty="0" smtClean="0"/>
                    <a:t>2. Which </a:t>
                  </a:r>
                  <a:r>
                    <a:rPr lang="en-US" sz="1200" b="1" dirty="0"/>
                    <a:t>RMNCAH intervention packages were implemented and where? How well were they implemented?</a:t>
                  </a:r>
                </a:p>
              </p:txBody>
            </p:sp>
            <p:sp>
              <p:nvSpPr>
                <p:cNvPr id="17" name="Rectangle 16"/>
                <p:cNvSpPr/>
                <p:nvPr/>
              </p:nvSpPr>
              <p:spPr>
                <a:xfrm>
                  <a:off x="101147" y="6298653"/>
                  <a:ext cx="3443858" cy="847046"/>
                </a:xfrm>
                <a:prstGeom prst="rect">
                  <a:avLst/>
                </a:prstGeom>
              </p:spPr>
              <p:txBody>
                <a:bodyPr wrap="square">
                  <a:spAutoFit/>
                </a:bodyPr>
                <a:lstStyle/>
                <a:p>
                  <a:pPr marL="229790" lvl="1" indent="-228600">
                    <a:spcBef>
                      <a:spcPct val="50000"/>
                    </a:spcBef>
                    <a:buFont typeface="+mj-lt"/>
                    <a:buAutoNum type="alphaLcPeriod" startAt="2"/>
                  </a:pPr>
                  <a:r>
                    <a:rPr lang="en-US" sz="1050" dirty="0"/>
                    <a:t>Review indicators of availability, access, </a:t>
                  </a:r>
                  <a:r>
                    <a:rPr lang="en-US" sz="1050" dirty="0" smtClean="0"/>
                    <a:t>quality and demand – available information plus personal knowledge and experience</a:t>
                  </a:r>
                </a:p>
                <a:p>
                  <a:pPr marL="1190" lvl="1">
                    <a:spcBef>
                      <a:spcPct val="50000"/>
                    </a:spcBef>
                  </a:pPr>
                  <a:r>
                    <a:rPr lang="en-US" sz="1050" i="1" dirty="0" smtClean="0"/>
                    <a:t>Outcome: Identify achievements and gaps in implementation of each package</a:t>
                  </a:r>
                </a:p>
              </p:txBody>
            </p:sp>
            <p:sp>
              <p:nvSpPr>
                <p:cNvPr id="18" name="Rectangle 17"/>
                <p:cNvSpPr/>
                <p:nvPr/>
              </p:nvSpPr>
              <p:spPr>
                <a:xfrm>
                  <a:off x="119136" y="5482602"/>
                  <a:ext cx="3339221" cy="847046"/>
                </a:xfrm>
                <a:prstGeom prst="rect">
                  <a:avLst/>
                </a:prstGeom>
              </p:spPr>
              <p:txBody>
                <a:bodyPr wrap="square">
                  <a:spAutoFit/>
                </a:bodyPr>
                <a:lstStyle/>
                <a:p>
                  <a:pPr marL="229790" lvl="1" indent="-228600">
                    <a:spcBef>
                      <a:spcPct val="50000"/>
                    </a:spcBef>
                    <a:buFont typeface="+mj-lt"/>
                    <a:buAutoNum type="alphaLcPeriod"/>
                  </a:pPr>
                  <a:r>
                    <a:rPr lang="en-US" sz="1050" dirty="0" smtClean="0"/>
                    <a:t>Review </a:t>
                  </a:r>
                  <a:r>
                    <a:rPr lang="en-US" sz="1050" dirty="0"/>
                    <a:t>availability of packages – geographic areas and levels of health system </a:t>
                  </a:r>
                  <a:endParaRPr lang="en-US" sz="1050" dirty="0" smtClean="0"/>
                </a:p>
                <a:p>
                  <a:pPr marL="1190" lvl="1">
                    <a:spcBef>
                      <a:spcPct val="50000"/>
                    </a:spcBef>
                  </a:pPr>
                  <a:r>
                    <a:rPr lang="en-US" sz="1050" i="1" dirty="0" smtClean="0"/>
                    <a:t>Outcome:  Identify areas and levels where packages are implemented and where improvement is needed</a:t>
                  </a:r>
                </a:p>
              </p:txBody>
            </p:sp>
          </p:grpSp>
          <p:sp>
            <p:nvSpPr>
              <p:cNvPr id="13" name="Rectangle 12"/>
              <p:cNvSpPr/>
              <p:nvPr/>
            </p:nvSpPr>
            <p:spPr>
              <a:xfrm>
                <a:off x="3701769" y="3767888"/>
                <a:ext cx="1551032" cy="2311938"/>
              </a:xfrm>
              <a:prstGeom prst="rect">
                <a:avLst/>
              </a:prstGeom>
            </p:spPr>
            <p:txBody>
              <a:bodyPr wrap="square">
                <a:spAutoFit/>
              </a:bodyPr>
              <a:lstStyle/>
              <a:p>
                <a:pPr marL="1190" lvl="1">
                  <a:spcBef>
                    <a:spcPct val="50000"/>
                  </a:spcBef>
                </a:pPr>
                <a:r>
                  <a:rPr lang="en-US" sz="1200" b="1" dirty="0" smtClean="0">
                    <a:solidFill>
                      <a:schemeClr val="bg1"/>
                    </a:solidFill>
                  </a:rPr>
                  <a:t>3. What </a:t>
                </a:r>
                <a:r>
                  <a:rPr lang="en-US" sz="1200" b="1" dirty="0">
                    <a:solidFill>
                      <a:schemeClr val="bg1"/>
                    </a:solidFill>
                  </a:rPr>
                  <a:t>are the RMNCAH programmes’ most important problems that are causing gaps in implementation</a:t>
                </a:r>
                <a:r>
                  <a:rPr lang="en-US" sz="1200" b="1" dirty="0" smtClean="0">
                    <a:solidFill>
                      <a:schemeClr val="bg1"/>
                    </a:solidFill>
                  </a:rPr>
                  <a:t>?</a:t>
                </a:r>
              </a:p>
              <a:p>
                <a:pPr marL="1190" lvl="1"/>
                <a:endParaRPr lang="en-US" sz="1200" dirty="0" smtClean="0">
                  <a:solidFill>
                    <a:schemeClr val="bg1"/>
                  </a:solidFill>
                </a:endParaRPr>
              </a:p>
              <a:p>
                <a:pPr marL="1190" lvl="1"/>
                <a:r>
                  <a:rPr lang="en-US" sz="1200" i="1" dirty="0" smtClean="0">
                    <a:solidFill>
                      <a:schemeClr val="bg1"/>
                    </a:solidFill>
                  </a:rPr>
                  <a:t>Outcome: List  problems causing implementation gaps and identify most important ones.</a:t>
                </a:r>
                <a:endParaRPr lang="en-US" sz="1200" i="1" dirty="0">
                  <a:solidFill>
                    <a:schemeClr val="bg1"/>
                  </a:solidFill>
                </a:endParaRPr>
              </a:p>
            </p:txBody>
          </p:sp>
        </p:grpSp>
        <p:grpSp>
          <p:nvGrpSpPr>
            <p:cNvPr id="8" name="Group 7"/>
            <p:cNvGrpSpPr/>
            <p:nvPr/>
          </p:nvGrpSpPr>
          <p:grpSpPr>
            <a:xfrm>
              <a:off x="5274148" y="3717821"/>
              <a:ext cx="1613161" cy="2567210"/>
              <a:chOff x="5274148" y="3717821"/>
              <a:chExt cx="1613161" cy="2567210"/>
            </a:xfrm>
          </p:grpSpPr>
          <p:sp>
            <p:nvSpPr>
              <p:cNvPr id="9" name="Freeform 8"/>
              <p:cNvSpPr/>
              <p:nvPr>
                <p:custDataLst>
                  <p:tags r:id="rId2"/>
                </p:custDataLst>
              </p:nvPr>
            </p:nvSpPr>
            <p:spPr bwMode="auto">
              <a:xfrm>
                <a:off x="5274148" y="3717821"/>
                <a:ext cx="1597174" cy="256721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75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0" name="Rectangle 9"/>
              <p:cNvSpPr/>
              <p:nvPr/>
            </p:nvSpPr>
            <p:spPr>
              <a:xfrm>
                <a:off x="5290135" y="3780968"/>
                <a:ext cx="1597174" cy="2391660"/>
              </a:xfrm>
              <a:prstGeom prst="rect">
                <a:avLst/>
              </a:prstGeom>
            </p:spPr>
            <p:txBody>
              <a:bodyPr wrap="square">
                <a:spAutoFit/>
              </a:bodyPr>
              <a:lstStyle/>
              <a:p>
                <a:pPr marL="1190" lvl="1">
                  <a:spcBef>
                    <a:spcPct val="50000"/>
                  </a:spcBef>
                </a:pPr>
                <a:r>
                  <a:rPr lang="en-US" sz="1200" b="1" dirty="0" smtClean="0">
                    <a:solidFill>
                      <a:schemeClr val="bg1"/>
                    </a:solidFill>
                  </a:rPr>
                  <a:t>4. What </a:t>
                </a:r>
                <a:r>
                  <a:rPr lang="en-US" sz="1200" b="1" dirty="0">
                    <a:solidFill>
                      <a:schemeClr val="bg1"/>
                    </a:solidFill>
                  </a:rPr>
                  <a:t>are solutions and recommendations for problems</a:t>
                </a:r>
                <a:r>
                  <a:rPr lang="en-US" sz="1200" b="1" dirty="0" smtClean="0">
                    <a:solidFill>
                      <a:schemeClr val="bg1"/>
                    </a:solidFill>
                  </a:rPr>
                  <a:t>?</a:t>
                </a:r>
              </a:p>
              <a:p>
                <a:pPr marL="1190" lvl="1">
                  <a:spcBef>
                    <a:spcPct val="50000"/>
                  </a:spcBef>
                </a:pPr>
                <a:r>
                  <a:rPr lang="en-US" sz="1200" i="1" dirty="0" smtClean="0">
                    <a:solidFill>
                      <a:schemeClr val="bg1"/>
                    </a:solidFill>
                  </a:rPr>
                  <a:t>Outcome: Propose solutions that address causes of main problems and formulate recommendation on how these </a:t>
                </a:r>
                <a:r>
                  <a:rPr lang="en-US" sz="1200" i="1" dirty="0">
                    <a:solidFill>
                      <a:schemeClr val="bg1"/>
                    </a:solidFill>
                  </a:rPr>
                  <a:t>s</a:t>
                </a:r>
                <a:r>
                  <a:rPr lang="en-US" sz="1200" i="1" dirty="0" smtClean="0">
                    <a:solidFill>
                      <a:schemeClr val="bg1"/>
                    </a:solidFill>
                  </a:rPr>
                  <a:t>olutions should be carried out by the programme(s). </a:t>
                </a:r>
                <a:endParaRPr lang="en-US" sz="1200" i="1" dirty="0">
                  <a:solidFill>
                    <a:schemeClr val="bg1"/>
                  </a:solidFill>
                </a:endParaRPr>
              </a:p>
            </p:txBody>
          </p:sp>
        </p:grpSp>
      </p:grpSp>
    </p:spTree>
    <p:extLst>
      <p:ext uri="{BB962C8B-B14F-4D97-AF65-F5344CB8AC3E}">
        <p14:creationId xmlns:p14="http://schemas.microsoft.com/office/powerpoint/2010/main" val="3592403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87901" y="283240"/>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Use </a:t>
            </a: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of findings and </a:t>
            </a:r>
            <a:r>
              <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recommendations Programme Review</a:t>
            </a: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28" name="Group 27"/>
          <p:cNvGrpSpPr/>
          <p:nvPr/>
        </p:nvGrpSpPr>
        <p:grpSpPr>
          <a:xfrm>
            <a:off x="524967" y="1507289"/>
            <a:ext cx="8032179" cy="5018155"/>
            <a:chOff x="507057" y="2692957"/>
            <a:chExt cx="5691784" cy="4810656"/>
          </a:xfrm>
        </p:grpSpPr>
        <p:grpSp>
          <p:nvGrpSpPr>
            <p:cNvPr id="29" name="Group 28"/>
            <p:cNvGrpSpPr/>
            <p:nvPr/>
          </p:nvGrpSpPr>
          <p:grpSpPr>
            <a:xfrm>
              <a:off x="523703" y="2692957"/>
              <a:ext cx="5675138" cy="499088"/>
              <a:chOff x="513084" y="3349759"/>
              <a:chExt cx="5675138" cy="499088"/>
            </a:xfrm>
          </p:grpSpPr>
          <p:sp>
            <p:nvSpPr>
              <p:cNvPr id="45" name="Rectangle 22"/>
              <p:cNvSpPr txBox="1">
                <a:spLocks/>
              </p:cNvSpPr>
              <p:nvPr/>
            </p:nvSpPr>
            <p:spPr>
              <a:xfrm>
                <a:off x="1417297" y="3359617"/>
                <a:ext cx="1422532"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Purpose of review</a:t>
                </a:r>
                <a:r>
                  <a:rPr lang="en-US" sz="1200" b="1" kern="0" dirty="0">
                    <a:solidFill>
                      <a:prstClr val="black"/>
                    </a:solidFill>
                  </a:rPr>
                  <a:t> </a:t>
                </a:r>
                <a:r>
                  <a:rPr lang="en-US" sz="1200" b="1" kern="0" dirty="0" smtClean="0">
                    <a:solidFill>
                      <a:prstClr val="black"/>
                    </a:solidFill>
                  </a:rPr>
                  <a:t>type</a:t>
                </a:r>
              </a:p>
            </p:txBody>
          </p:sp>
          <p:sp>
            <p:nvSpPr>
              <p:cNvPr id="46" name="Rectangle 22"/>
              <p:cNvSpPr txBox="1">
                <a:spLocks/>
              </p:cNvSpPr>
              <p:nvPr/>
            </p:nvSpPr>
            <p:spPr>
              <a:xfrm>
                <a:off x="513084" y="3349759"/>
                <a:ext cx="806575"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Review type</a:t>
                </a:r>
                <a:endParaRPr lang="en-US" sz="1200" b="1" kern="0" dirty="0">
                  <a:solidFill>
                    <a:prstClr val="black"/>
                  </a:solidFill>
                </a:endParaRPr>
              </a:p>
            </p:txBody>
          </p:sp>
          <p:sp>
            <p:nvSpPr>
              <p:cNvPr id="47" name="Rectangle 22"/>
              <p:cNvSpPr txBox="1">
                <a:spLocks/>
              </p:cNvSpPr>
              <p:nvPr/>
            </p:nvSpPr>
            <p:spPr>
              <a:xfrm>
                <a:off x="3960570" y="3370452"/>
                <a:ext cx="2227652"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Role of RMNCAH programme review</a:t>
                </a:r>
              </a:p>
            </p:txBody>
          </p:sp>
          <p:sp>
            <p:nvSpPr>
              <p:cNvPr id="48" name="Rectangle 22"/>
              <p:cNvSpPr txBox="1">
                <a:spLocks/>
              </p:cNvSpPr>
              <p:nvPr/>
            </p:nvSpPr>
            <p:spPr>
              <a:xfrm>
                <a:off x="2963744" y="3359617"/>
                <a:ext cx="808605"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Timing of activity</a:t>
                </a:r>
                <a:endParaRPr lang="en-US" sz="1200" b="1" kern="0" dirty="0">
                  <a:solidFill>
                    <a:prstClr val="black"/>
                  </a:solidFill>
                </a:endParaRPr>
              </a:p>
            </p:txBody>
          </p:sp>
        </p:grpSp>
        <p:grpSp>
          <p:nvGrpSpPr>
            <p:cNvPr id="30" name="Group 29"/>
            <p:cNvGrpSpPr/>
            <p:nvPr/>
          </p:nvGrpSpPr>
          <p:grpSpPr>
            <a:xfrm>
              <a:off x="507057" y="4723966"/>
              <a:ext cx="5677231" cy="1309833"/>
              <a:chOff x="527820" y="3837380"/>
              <a:chExt cx="5677231" cy="1309833"/>
            </a:xfrm>
          </p:grpSpPr>
          <p:sp>
            <p:nvSpPr>
              <p:cNvPr id="41" name="Rectangle 22"/>
              <p:cNvSpPr txBox="1">
                <a:spLocks/>
              </p:cNvSpPr>
              <p:nvPr/>
            </p:nvSpPr>
            <p:spPr>
              <a:xfrm>
                <a:off x="527820" y="3837380"/>
                <a:ext cx="795956" cy="1309833"/>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400" b="1" kern="0" dirty="0" smtClean="0">
                  <a:solidFill>
                    <a:prstClr val="black"/>
                  </a:solidFill>
                </a:endParaRPr>
              </a:p>
              <a:p>
                <a:pPr marL="1190" lvl="1" indent="0">
                  <a:spcBef>
                    <a:spcPct val="10000"/>
                  </a:spcBef>
                  <a:buClr>
                    <a:srgbClr val="39302A"/>
                  </a:buClr>
                  <a:buNone/>
                  <a:defRPr/>
                </a:pPr>
                <a:r>
                  <a:rPr lang="en-US" sz="1400" b="1" kern="0" dirty="0" smtClean="0">
                    <a:solidFill>
                      <a:prstClr val="black"/>
                    </a:solidFill>
                  </a:rPr>
                  <a:t>Mid-term review</a:t>
                </a:r>
              </a:p>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endParaRPr lang="en-US" sz="1200" kern="0" dirty="0">
                  <a:solidFill>
                    <a:prstClr val="black"/>
                  </a:solidFill>
                </a:endParaRPr>
              </a:p>
            </p:txBody>
          </p:sp>
          <p:sp>
            <p:nvSpPr>
              <p:cNvPr id="42" name="Rectangle 22"/>
              <p:cNvSpPr txBox="1">
                <a:spLocks/>
              </p:cNvSpPr>
              <p:nvPr/>
            </p:nvSpPr>
            <p:spPr>
              <a:xfrm>
                <a:off x="1427222" y="3900659"/>
                <a:ext cx="1396254" cy="1157882"/>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400" kern="0" dirty="0" smtClean="0">
                    <a:solidFill>
                      <a:prstClr val="black"/>
                    </a:solidFill>
                  </a:rPr>
                  <a:t>Review progress towards meeting objectives of programme(s) and re-programme if necessary</a:t>
                </a:r>
              </a:p>
              <a:p>
                <a:pPr marL="1190" lvl="1" indent="0">
                  <a:spcBef>
                    <a:spcPct val="10000"/>
                  </a:spcBef>
                  <a:buClr>
                    <a:srgbClr val="39302A"/>
                  </a:buClr>
                  <a:buNone/>
                  <a:defRPr/>
                </a:pPr>
                <a:endParaRPr lang="en-US" sz="1400" kern="0" dirty="0">
                  <a:solidFill>
                    <a:prstClr val="black"/>
                  </a:solidFill>
                </a:endParaRPr>
              </a:p>
            </p:txBody>
          </p:sp>
          <p:sp>
            <p:nvSpPr>
              <p:cNvPr id="43" name="Rectangle 22"/>
              <p:cNvSpPr txBox="1">
                <a:spLocks/>
              </p:cNvSpPr>
              <p:nvPr/>
            </p:nvSpPr>
            <p:spPr>
              <a:xfrm>
                <a:off x="2988237" y="3942683"/>
                <a:ext cx="842487" cy="1116575"/>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400" kern="0" dirty="0" smtClean="0">
                    <a:solidFill>
                      <a:prstClr val="black"/>
                    </a:solidFill>
                  </a:rPr>
                  <a:t>Mid-point of programme cycle</a:t>
                </a:r>
              </a:p>
              <a:p>
                <a:pPr marL="1190" lvl="1" indent="0">
                  <a:spcBef>
                    <a:spcPct val="10000"/>
                  </a:spcBef>
                  <a:buClr>
                    <a:srgbClr val="39302A"/>
                  </a:buClr>
                  <a:buNone/>
                  <a:defRPr/>
                </a:pPr>
                <a:endParaRPr lang="en-US" sz="1200" kern="0" dirty="0" smtClean="0">
                  <a:solidFill>
                    <a:prstClr val="black"/>
                  </a:solidFill>
                </a:endParaRPr>
              </a:p>
            </p:txBody>
          </p:sp>
          <p:sp>
            <p:nvSpPr>
              <p:cNvPr id="44" name="Rectangle 22"/>
              <p:cNvSpPr txBox="1">
                <a:spLocks/>
              </p:cNvSpPr>
              <p:nvPr/>
            </p:nvSpPr>
            <p:spPr>
              <a:xfrm>
                <a:off x="3977399" y="3910985"/>
                <a:ext cx="2227652" cy="1137229"/>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400" kern="0" dirty="0" smtClean="0">
                    <a:solidFill>
                      <a:prstClr val="black"/>
                    </a:solidFill>
                  </a:rPr>
                  <a:t>Assess whether programme(s) are on track to achieve objectives through outputs and outcomes; re-direct programming or re-allocate resources where necessary</a:t>
                </a:r>
              </a:p>
            </p:txBody>
          </p:sp>
        </p:grpSp>
        <p:grpSp>
          <p:nvGrpSpPr>
            <p:cNvPr id="31" name="Group 30"/>
            <p:cNvGrpSpPr/>
            <p:nvPr/>
          </p:nvGrpSpPr>
          <p:grpSpPr>
            <a:xfrm>
              <a:off x="507057" y="6112799"/>
              <a:ext cx="5684823" cy="1390814"/>
              <a:chOff x="525753" y="4861363"/>
              <a:chExt cx="5684823" cy="1390814"/>
            </a:xfrm>
          </p:grpSpPr>
          <p:sp>
            <p:nvSpPr>
              <p:cNvPr id="37" name="Rectangle 22"/>
              <p:cNvSpPr txBox="1">
                <a:spLocks/>
              </p:cNvSpPr>
              <p:nvPr/>
            </p:nvSpPr>
            <p:spPr>
              <a:xfrm>
                <a:off x="525753" y="4902669"/>
                <a:ext cx="795956" cy="1261150"/>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400" b="1" kern="0" dirty="0" smtClean="0">
                  <a:solidFill>
                    <a:prstClr val="black"/>
                  </a:solidFill>
                </a:endParaRPr>
              </a:p>
              <a:p>
                <a:pPr marL="1190" lvl="1" indent="0">
                  <a:spcBef>
                    <a:spcPct val="10000"/>
                  </a:spcBef>
                  <a:buClr>
                    <a:srgbClr val="39302A"/>
                  </a:buClr>
                  <a:buNone/>
                  <a:defRPr/>
                </a:pPr>
                <a:r>
                  <a:rPr lang="en-US" sz="1400" b="1" kern="0" dirty="0" smtClean="0">
                    <a:solidFill>
                      <a:prstClr val="black"/>
                    </a:solidFill>
                  </a:rPr>
                  <a:t>End-term review</a:t>
                </a: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p:txBody>
          </p:sp>
          <p:sp>
            <p:nvSpPr>
              <p:cNvPr id="38" name="Rectangle 22"/>
              <p:cNvSpPr txBox="1">
                <a:spLocks/>
              </p:cNvSpPr>
              <p:nvPr/>
            </p:nvSpPr>
            <p:spPr>
              <a:xfrm>
                <a:off x="1428203" y="4867107"/>
                <a:ext cx="1396254" cy="1385070"/>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400" kern="0" dirty="0" smtClean="0">
                  <a:solidFill>
                    <a:prstClr val="black"/>
                  </a:solidFill>
                </a:endParaRPr>
              </a:p>
              <a:p>
                <a:pPr marL="1190" lvl="1" indent="0">
                  <a:spcBef>
                    <a:spcPct val="10000"/>
                  </a:spcBef>
                  <a:buClr>
                    <a:srgbClr val="39302A"/>
                  </a:buClr>
                  <a:buNone/>
                  <a:defRPr/>
                </a:pPr>
                <a:r>
                  <a:rPr lang="en-US" sz="1400" kern="0" dirty="0" smtClean="0">
                    <a:solidFill>
                      <a:prstClr val="black"/>
                    </a:solidFill>
                  </a:rPr>
                  <a:t>Review performance of programme(s) and develop new strategic plan </a:t>
                </a:r>
                <a:endParaRPr lang="en-US" sz="1200" kern="0" dirty="0">
                  <a:solidFill>
                    <a:prstClr val="black"/>
                  </a:solidFill>
                </a:endParaRPr>
              </a:p>
              <a:p>
                <a:pPr marL="1190" lvl="1" indent="0">
                  <a:spcBef>
                    <a:spcPct val="10000"/>
                  </a:spcBef>
                  <a:buClr>
                    <a:srgbClr val="39302A"/>
                  </a:buClr>
                  <a:buNone/>
                  <a:defRPr/>
                </a:pPr>
                <a:endParaRPr lang="en-US" sz="1400" kern="0" dirty="0" smtClean="0">
                  <a:solidFill>
                    <a:prstClr val="black"/>
                  </a:solidFill>
                </a:endParaRPr>
              </a:p>
            </p:txBody>
          </p:sp>
          <p:sp>
            <p:nvSpPr>
              <p:cNvPr id="39" name="Rectangle 22"/>
              <p:cNvSpPr txBox="1">
                <a:spLocks/>
              </p:cNvSpPr>
              <p:nvPr/>
            </p:nvSpPr>
            <p:spPr>
              <a:xfrm>
                <a:off x="2970220" y="4890157"/>
                <a:ext cx="863296" cy="1323110"/>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400" kern="0" dirty="0" smtClean="0">
                    <a:solidFill>
                      <a:prstClr val="black"/>
                    </a:solidFill>
                  </a:rPr>
                  <a:t>Prior to the end of the programme cycle</a:t>
                </a:r>
              </a:p>
              <a:p>
                <a:pPr marL="1190" lvl="1" indent="0">
                  <a:spcBef>
                    <a:spcPct val="10000"/>
                  </a:spcBef>
                  <a:buClr>
                    <a:srgbClr val="39302A"/>
                  </a:buClr>
                  <a:buNone/>
                  <a:defRPr/>
                </a:pPr>
                <a:endParaRPr lang="en-US" sz="1200" kern="0" dirty="0" smtClean="0">
                  <a:solidFill>
                    <a:prstClr val="black"/>
                  </a:solidFill>
                </a:endParaRPr>
              </a:p>
            </p:txBody>
          </p:sp>
          <p:sp>
            <p:nvSpPr>
              <p:cNvPr id="40" name="Rectangle 22"/>
              <p:cNvSpPr txBox="1">
                <a:spLocks/>
              </p:cNvSpPr>
              <p:nvPr/>
            </p:nvSpPr>
            <p:spPr>
              <a:xfrm>
                <a:off x="3979279" y="4861363"/>
                <a:ext cx="2231297" cy="1343763"/>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400" kern="0" dirty="0" smtClean="0"/>
                  <a:t>Contribute to assessing</a:t>
                </a:r>
                <a:r>
                  <a:rPr lang="en-US" sz="1400" kern="0" dirty="0" smtClean="0">
                    <a:solidFill>
                      <a:srgbClr val="FF0000"/>
                    </a:solidFill>
                  </a:rPr>
                  <a:t> </a:t>
                </a:r>
                <a:r>
                  <a:rPr lang="en-US" sz="1400" kern="0" dirty="0" smtClean="0">
                    <a:solidFill>
                      <a:prstClr val="black"/>
                    </a:solidFill>
                  </a:rPr>
                  <a:t>what the programme(s) have achieved by reviewing </a:t>
                </a:r>
                <a:r>
                  <a:rPr lang="en-US" sz="1400" kern="0" dirty="0" smtClean="0"/>
                  <a:t>outcomes and impact measures </a:t>
                </a:r>
                <a:r>
                  <a:rPr lang="en-US" sz="1400" i="1" kern="0" dirty="0" smtClean="0">
                    <a:solidFill>
                      <a:prstClr val="black"/>
                    </a:solidFill>
                  </a:rPr>
                  <a:t>(along with other evaluation activities requires for developing next strategic plan)</a:t>
                </a:r>
                <a:endParaRPr lang="en-US" sz="1400" i="1" kern="0" dirty="0">
                  <a:solidFill>
                    <a:prstClr val="black"/>
                  </a:solidFill>
                </a:endParaRPr>
              </a:p>
            </p:txBody>
          </p:sp>
        </p:grpSp>
        <p:grpSp>
          <p:nvGrpSpPr>
            <p:cNvPr id="32" name="Group 31"/>
            <p:cNvGrpSpPr/>
            <p:nvPr/>
          </p:nvGrpSpPr>
          <p:grpSpPr>
            <a:xfrm>
              <a:off x="507057" y="3331488"/>
              <a:ext cx="5684823" cy="1242450"/>
              <a:chOff x="523703" y="4080173"/>
              <a:chExt cx="5713419" cy="1242450"/>
            </a:xfrm>
          </p:grpSpPr>
          <p:sp>
            <p:nvSpPr>
              <p:cNvPr id="33" name="Rectangle 22"/>
              <p:cNvSpPr txBox="1">
                <a:spLocks/>
              </p:cNvSpPr>
              <p:nvPr/>
            </p:nvSpPr>
            <p:spPr>
              <a:xfrm>
                <a:off x="523703" y="4080173"/>
                <a:ext cx="795956" cy="1242450"/>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r>
                  <a:rPr lang="en-US" sz="1400" b="1" kern="0" dirty="0" smtClean="0">
                    <a:solidFill>
                      <a:prstClr val="black"/>
                    </a:solidFill>
                  </a:rPr>
                  <a:t>Annual review</a:t>
                </a:r>
              </a:p>
              <a:p>
                <a:pPr marL="1190" lvl="1" indent="0">
                  <a:spcBef>
                    <a:spcPct val="10000"/>
                  </a:spcBef>
                  <a:buClr>
                    <a:srgbClr val="39302A"/>
                  </a:buClr>
                  <a:buNone/>
                  <a:defRPr/>
                </a:pPr>
                <a:endParaRPr lang="en-US" sz="1200" b="1" kern="0" dirty="0" smtClean="0">
                  <a:solidFill>
                    <a:prstClr val="black"/>
                  </a:solidFill>
                </a:endParaRPr>
              </a:p>
              <a:p>
                <a:pPr marL="1190" lvl="1" indent="0">
                  <a:spcBef>
                    <a:spcPct val="10000"/>
                  </a:spcBef>
                  <a:buClr>
                    <a:srgbClr val="39302A"/>
                  </a:buClr>
                  <a:buNone/>
                  <a:defRPr/>
                </a:pPr>
                <a:endParaRPr lang="en-US" sz="1200" b="1" kern="0" dirty="0" smtClean="0">
                  <a:solidFill>
                    <a:prstClr val="black"/>
                  </a:solidFill>
                </a:endParaRPr>
              </a:p>
            </p:txBody>
          </p:sp>
          <p:sp>
            <p:nvSpPr>
              <p:cNvPr id="34" name="Rectangle 22"/>
              <p:cNvSpPr txBox="1">
                <a:spLocks/>
              </p:cNvSpPr>
              <p:nvPr/>
            </p:nvSpPr>
            <p:spPr>
              <a:xfrm>
                <a:off x="1426070" y="4080173"/>
                <a:ext cx="1396254" cy="1149032"/>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400" kern="0" dirty="0" smtClean="0">
                    <a:solidFill>
                      <a:prstClr val="black"/>
                    </a:solidFill>
                  </a:rPr>
                  <a:t>Adjust ongoing implementation activities of the programme(s)</a:t>
                </a:r>
              </a:p>
              <a:p>
                <a:pPr marL="1190" lvl="1" indent="0">
                  <a:spcBef>
                    <a:spcPct val="10000"/>
                  </a:spcBef>
                  <a:buClr>
                    <a:srgbClr val="39302A"/>
                  </a:buClr>
                  <a:buNone/>
                  <a:defRPr/>
                </a:pPr>
                <a:endParaRPr lang="en-US" sz="1400" kern="0" dirty="0">
                  <a:solidFill>
                    <a:prstClr val="black"/>
                  </a:solidFill>
                </a:endParaRPr>
              </a:p>
            </p:txBody>
          </p:sp>
          <p:sp>
            <p:nvSpPr>
              <p:cNvPr id="35" name="Rectangle 22"/>
              <p:cNvSpPr txBox="1">
                <a:spLocks/>
              </p:cNvSpPr>
              <p:nvPr/>
            </p:nvSpPr>
            <p:spPr>
              <a:xfrm>
                <a:off x="2990371" y="4191904"/>
                <a:ext cx="839846" cy="1092971"/>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400" kern="0" dirty="0" smtClean="0">
                    <a:solidFill>
                      <a:prstClr val="black"/>
                    </a:solidFill>
                  </a:rPr>
                  <a:t>Annually</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endParaRPr lang="en-US" sz="1200" kern="0" dirty="0" smtClean="0">
                  <a:solidFill>
                    <a:prstClr val="black"/>
                  </a:solidFill>
                </a:endParaRPr>
              </a:p>
            </p:txBody>
          </p:sp>
          <p:sp>
            <p:nvSpPr>
              <p:cNvPr id="36" name="Rectangle 22"/>
              <p:cNvSpPr txBox="1">
                <a:spLocks/>
              </p:cNvSpPr>
              <p:nvPr/>
            </p:nvSpPr>
            <p:spPr>
              <a:xfrm>
                <a:off x="3998264" y="4123357"/>
                <a:ext cx="2238858" cy="1137229"/>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400" dirty="0"/>
                  <a:t>I</a:t>
                </a:r>
                <a:r>
                  <a:rPr lang="en-US" sz="1400" dirty="0" smtClean="0"/>
                  <a:t>mprove </a:t>
                </a:r>
                <a:r>
                  <a:rPr lang="en-US" sz="1400" dirty="0"/>
                  <a:t>the </a:t>
                </a:r>
                <a:r>
                  <a:rPr lang="en-US" sz="1400" dirty="0" smtClean="0"/>
                  <a:t>ongoing </a:t>
                </a:r>
                <a:r>
                  <a:rPr lang="en-US" sz="1400" dirty="0"/>
                  <a:t>implementation of the programme through immediate adjustments to service delivery and addressing bottlenecks to scaling up services</a:t>
                </a:r>
                <a:endParaRPr lang="en-US" sz="1400" kern="0" dirty="0">
                  <a:solidFill>
                    <a:prstClr val="black"/>
                  </a:solidFill>
                </a:endParaRPr>
              </a:p>
            </p:txBody>
          </p:sp>
        </p:grpSp>
      </p:grpSp>
      <p:sp>
        <p:nvSpPr>
          <p:cNvPr id="49" name="Rectangle 10"/>
          <p:cNvSpPr txBox="1"/>
          <p:nvPr>
            <p:custDataLst>
              <p:tags r:id="rId2"/>
            </p:custDataLst>
          </p:nvPr>
        </p:nvSpPr>
        <p:spPr>
          <a:xfrm>
            <a:off x="524967" y="756765"/>
            <a:ext cx="7749634" cy="55399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dirty="0" smtClean="0"/>
              <a:t>The findings and recommendations should lead to clear actions for follow-up and can be used in several ways.</a:t>
            </a:r>
            <a:endParaRPr lang="en-US" i="1" dirty="0"/>
          </a:p>
        </p:txBody>
      </p:sp>
    </p:spTree>
    <p:extLst>
      <p:ext uri="{BB962C8B-B14F-4D97-AF65-F5344CB8AC3E}">
        <p14:creationId xmlns:p14="http://schemas.microsoft.com/office/powerpoint/2010/main" val="2187374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854" y="1334306"/>
            <a:ext cx="7722928" cy="4179390"/>
          </a:xfrm>
        </p:spPr>
        <p:txBody>
          <a:bodyPr>
            <a:noAutofit/>
          </a:bodyPr>
          <a:lstStyle/>
          <a:p>
            <a:pPr>
              <a:buFont typeface="Wingdings" panose="05000000000000000000" pitchFamily="2" charset="2"/>
              <a:buChar char="§"/>
            </a:pPr>
            <a:r>
              <a:rPr lang="en-US" sz="2300" dirty="0"/>
              <a:t>The Reproductive, Maternal, Neonatal, Child and Adolescent </a:t>
            </a:r>
            <a:r>
              <a:rPr lang="en-US" sz="2300" dirty="0" smtClean="0"/>
              <a:t>Health (RMNCAH) </a:t>
            </a:r>
            <a:r>
              <a:rPr lang="en-US" sz="2300" dirty="0"/>
              <a:t>Programme Review </a:t>
            </a:r>
            <a:r>
              <a:rPr lang="en-US" sz="2300" dirty="0" smtClean="0"/>
              <a:t>is: </a:t>
            </a:r>
          </a:p>
          <a:p>
            <a:pPr lvl="1">
              <a:buFont typeface="Wingdings" panose="05000000000000000000" pitchFamily="2" charset="2"/>
              <a:buChar char="§"/>
            </a:pPr>
            <a:r>
              <a:rPr lang="en-US" sz="2300" dirty="0"/>
              <a:t>A</a:t>
            </a:r>
            <a:r>
              <a:rPr lang="en-US" sz="2300" dirty="0" smtClean="0"/>
              <a:t> </a:t>
            </a:r>
            <a:r>
              <a:rPr lang="en-US" sz="2300" dirty="0"/>
              <a:t>process for assessing mid- and/or end-term </a:t>
            </a:r>
            <a:r>
              <a:rPr lang="en-US" sz="2300" b="1" dirty="0"/>
              <a:t>country progress in improving women’s, children’s and adolescents’ health</a:t>
            </a:r>
            <a:r>
              <a:rPr lang="en-US" sz="2300" dirty="0" smtClean="0"/>
              <a:t>.</a:t>
            </a:r>
          </a:p>
          <a:p>
            <a:pPr lvl="1">
              <a:buFont typeface="Wingdings" panose="05000000000000000000" pitchFamily="2" charset="2"/>
              <a:buChar char="§"/>
            </a:pPr>
            <a:r>
              <a:rPr lang="en-US" sz="2300" dirty="0"/>
              <a:t>A Programme Review is conducted on a periodic basis as part of the </a:t>
            </a:r>
            <a:r>
              <a:rPr lang="en-US" sz="2300" b="1" dirty="0" smtClean="0"/>
              <a:t>regular programme </a:t>
            </a:r>
            <a:r>
              <a:rPr lang="en-US" sz="2300" b="1" dirty="0"/>
              <a:t>planning and implementation cycle</a:t>
            </a:r>
            <a:r>
              <a:rPr lang="en-US" sz="2300" dirty="0" smtClean="0"/>
              <a:t>.</a:t>
            </a:r>
          </a:p>
          <a:p>
            <a:pPr lvl="1">
              <a:buFont typeface="Wingdings" panose="05000000000000000000" pitchFamily="2" charset="2"/>
              <a:buChar char="§"/>
            </a:pPr>
            <a:r>
              <a:rPr lang="en-US" sz="2300" dirty="0" smtClean="0"/>
              <a:t>Most </a:t>
            </a:r>
            <a:r>
              <a:rPr lang="en-US" sz="2300" dirty="0"/>
              <a:t>useful if </a:t>
            </a:r>
            <a:r>
              <a:rPr lang="en-US" sz="2300" b="1" dirty="0"/>
              <a:t>c</a:t>
            </a:r>
            <a:r>
              <a:rPr lang="en-US" sz="2300" b="1" dirty="0" smtClean="0"/>
              <a:t>oordinated </a:t>
            </a:r>
            <a:r>
              <a:rPr lang="en-US" sz="2300" b="1" dirty="0"/>
              <a:t>with other </a:t>
            </a:r>
            <a:r>
              <a:rPr lang="en-US" sz="2300" b="1" dirty="0" smtClean="0"/>
              <a:t>ongoing review </a:t>
            </a:r>
            <a:r>
              <a:rPr lang="en-US" sz="2300" b="1" dirty="0"/>
              <a:t>and planning </a:t>
            </a:r>
            <a:r>
              <a:rPr lang="en-US" sz="2300" b="1" dirty="0" smtClean="0"/>
              <a:t>activities</a:t>
            </a:r>
          </a:p>
          <a:p>
            <a:pPr lvl="1">
              <a:buFont typeface="Wingdings" panose="05000000000000000000" pitchFamily="2" charset="2"/>
              <a:buChar char="§"/>
            </a:pPr>
            <a:r>
              <a:rPr lang="en-US" sz="2300" dirty="0" smtClean="0"/>
              <a:t>Ideally </a:t>
            </a:r>
            <a:r>
              <a:rPr lang="en-US" sz="2300" b="1" dirty="0" smtClean="0"/>
              <a:t>incorporated into </a:t>
            </a:r>
            <a:r>
              <a:rPr lang="en-US" sz="2300" b="1" dirty="0"/>
              <a:t>existing strategic </a:t>
            </a:r>
            <a:r>
              <a:rPr lang="en-US" sz="2300" b="1" dirty="0" smtClean="0"/>
              <a:t>and </a:t>
            </a:r>
            <a:r>
              <a:rPr lang="en-US" sz="2300" b="1" dirty="0"/>
              <a:t>annual plans and processes</a:t>
            </a:r>
          </a:p>
          <a:p>
            <a:pPr>
              <a:buFont typeface="Wingdings" panose="05000000000000000000" pitchFamily="2" charset="2"/>
              <a:buChar char="§"/>
            </a:pPr>
            <a:endParaRPr lang="en-US" sz="2300" dirty="0"/>
          </a:p>
        </p:txBody>
      </p:sp>
      <p:sp>
        <p:nvSpPr>
          <p:cNvPr id="4" name="Title 1"/>
          <p:cNvSpPr txBox="1">
            <a:spLocks noGrp="1"/>
          </p:cNvSpPr>
          <p:nvPr>
            <p:ph type="title"/>
            <p:custDataLst>
              <p:tags r:id="rId1"/>
            </p:custDataLst>
          </p:nvPr>
        </p:nvSpPr>
        <p:spPr bwMode="auto">
          <a:xfrm>
            <a:off x="423081" y="542547"/>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What </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is a programme review for RMNCAH?</a:t>
            </a:r>
          </a:p>
        </p:txBody>
      </p:sp>
    </p:spTree>
    <p:extLst>
      <p:ext uri="{BB962C8B-B14F-4D97-AF65-F5344CB8AC3E}">
        <p14:creationId xmlns:p14="http://schemas.microsoft.com/office/powerpoint/2010/main" val="18903184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423081" y="542547"/>
            <a:ext cx="7886700" cy="553998"/>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Where does the RMNCAH Programme Review fit into planning and management cycles?</a:t>
            </a:r>
            <a:endParaRPr lang="en-US" sz="20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pSp>
        <p:nvGrpSpPr>
          <p:cNvPr id="5" name="Group 4"/>
          <p:cNvGrpSpPr/>
          <p:nvPr/>
        </p:nvGrpSpPr>
        <p:grpSpPr>
          <a:xfrm>
            <a:off x="1025696" y="2424849"/>
            <a:ext cx="6681469" cy="3252619"/>
            <a:chOff x="243697" y="4548797"/>
            <a:chExt cx="6394160" cy="2946586"/>
          </a:xfrm>
        </p:grpSpPr>
        <p:cxnSp>
          <p:nvCxnSpPr>
            <p:cNvPr id="6" name="Straight Arrow Connector 5"/>
            <p:cNvCxnSpPr/>
            <p:nvPr/>
          </p:nvCxnSpPr>
          <p:spPr>
            <a:xfrm flipV="1">
              <a:off x="3086334" y="6015211"/>
              <a:ext cx="259855" cy="336574"/>
            </a:xfrm>
            <a:prstGeom prst="straightConnector1">
              <a:avLst/>
            </a:prstGeom>
            <a:ln>
              <a:solidFill>
                <a:schemeClr val="accent5"/>
              </a:solidFill>
              <a:tailEnd type="triangle"/>
            </a:ln>
          </p:spPr>
          <p:style>
            <a:lnRef idx="1">
              <a:schemeClr val="accent1"/>
            </a:lnRef>
            <a:fillRef idx="0">
              <a:schemeClr val="accent1"/>
            </a:fillRef>
            <a:effectRef idx="0">
              <a:schemeClr val="accent1"/>
            </a:effectRef>
            <a:fontRef idx="minor">
              <a:schemeClr val="tx1"/>
            </a:fontRef>
          </p:style>
        </p:cxnSp>
        <p:grpSp>
          <p:nvGrpSpPr>
            <p:cNvPr id="7" name="Group 6"/>
            <p:cNvGrpSpPr/>
            <p:nvPr/>
          </p:nvGrpSpPr>
          <p:grpSpPr>
            <a:xfrm>
              <a:off x="243697" y="4548797"/>
              <a:ext cx="6394160" cy="2946586"/>
              <a:chOff x="629294" y="3851563"/>
              <a:chExt cx="6394160" cy="2946586"/>
            </a:xfrm>
          </p:grpSpPr>
          <p:sp>
            <p:nvSpPr>
              <p:cNvPr id="8" name="Freeform 7"/>
              <p:cNvSpPr/>
              <p:nvPr/>
            </p:nvSpPr>
            <p:spPr bwMode="gray">
              <a:xfrm rot="10800000" flipH="1" flipV="1">
                <a:off x="4259947" y="4952876"/>
                <a:ext cx="2225661" cy="487868"/>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9" name="Rectangle 8"/>
              <p:cNvSpPr/>
              <p:nvPr/>
            </p:nvSpPr>
            <p:spPr>
              <a:xfrm>
                <a:off x="4494293" y="4550309"/>
                <a:ext cx="1771467" cy="415498"/>
              </a:xfrm>
              <a:prstGeom prst="rect">
                <a:avLst/>
              </a:prstGeom>
            </p:spPr>
            <p:txBody>
              <a:bodyPr wrap="square">
                <a:spAutoFit/>
              </a:bodyPr>
              <a:lstStyle/>
              <a:p>
                <a:pPr marL="1190" lvl="1">
                  <a:spcBef>
                    <a:spcPct val="50000"/>
                  </a:spcBef>
                </a:pPr>
                <a:r>
                  <a:rPr lang="en-US" sz="1050" i="1" dirty="0" smtClean="0"/>
                  <a:t>RMNCAH Programme review as part of end-term review</a:t>
                </a:r>
                <a:endParaRPr lang="en-US" sz="1050" i="1" dirty="0"/>
              </a:p>
            </p:txBody>
          </p:sp>
          <p:grpSp>
            <p:nvGrpSpPr>
              <p:cNvPr id="10" name="Group 9"/>
              <p:cNvGrpSpPr/>
              <p:nvPr/>
            </p:nvGrpSpPr>
            <p:grpSpPr>
              <a:xfrm>
                <a:off x="2908069" y="4543177"/>
                <a:ext cx="1429383" cy="723718"/>
                <a:chOff x="2880774" y="4793529"/>
                <a:chExt cx="1429383" cy="723718"/>
              </a:xfrm>
            </p:grpSpPr>
            <p:sp>
              <p:nvSpPr>
                <p:cNvPr id="26" name="Freeform 25"/>
                <p:cNvSpPr/>
                <p:nvPr/>
              </p:nvSpPr>
              <p:spPr bwMode="gray">
                <a:xfrm rot="16200000" flipH="1" flipV="1">
                  <a:off x="3277275" y="4731762"/>
                  <a:ext cx="45719" cy="838722"/>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accent1"/>
                  </a:solidFill>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27" name="Rectangle 22"/>
                <p:cNvSpPr txBox="1">
                  <a:spLocks/>
                </p:cNvSpPr>
                <p:nvPr/>
              </p:nvSpPr>
              <p:spPr>
                <a:xfrm>
                  <a:off x="3350205" y="4793529"/>
                  <a:ext cx="959952" cy="723718"/>
                </a:xfrm>
                <a:prstGeom prst="rect">
                  <a:avLst/>
                </a:prstGeom>
                <a:solidFill>
                  <a:schemeClr val="accent1">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Review activities and outputs of programme(s)</a:t>
                  </a:r>
                  <a:endParaRPr lang="en-US" sz="974" kern="0" dirty="0">
                    <a:solidFill>
                      <a:prstClr val="black"/>
                    </a:solidFill>
                  </a:endParaRPr>
                </a:p>
                <a:p>
                  <a:pPr marL="1190" lvl="1" indent="0">
                    <a:spcBef>
                      <a:spcPct val="10000"/>
                    </a:spcBef>
                    <a:buClr>
                      <a:srgbClr val="39302A"/>
                    </a:buClr>
                    <a:buNone/>
                    <a:defRPr/>
                  </a:pPr>
                  <a:r>
                    <a:rPr lang="en-US" sz="974" kern="0" dirty="0">
                      <a:solidFill>
                        <a:prstClr val="black"/>
                      </a:solidFill>
                    </a:rPr>
                    <a:t>(Every </a:t>
                  </a:r>
                  <a:r>
                    <a:rPr lang="en-US" sz="974" kern="0" dirty="0" smtClean="0">
                      <a:solidFill>
                        <a:prstClr val="black"/>
                      </a:solidFill>
                    </a:rPr>
                    <a:t>1-2 years</a:t>
                  </a:r>
                  <a:r>
                    <a:rPr lang="en-US" sz="974" kern="0" dirty="0">
                      <a:solidFill>
                        <a:prstClr val="black"/>
                      </a:solidFill>
                    </a:rPr>
                    <a:t>)</a:t>
                  </a:r>
                </a:p>
              </p:txBody>
            </p:sp>
          </p:grpSp>
          <p:grpSp>
            <p:nvGrpSpPr>
              <p:cNvPr id="11" name="Group 10"/>
              <p:cNvGrpSpPr/>
              <p:nvPr/>
            </p:nvGrpSpPr>
            <p:grpSpPr>
              <a:xfrm>
                <a:off x="629294" y="4577345"/>
                <a:ext cx="1262842" cy="713853"/>
                <a:chOff x="610469" y="4812345"/>
                <a:chExt cx="1262842" cy="713853"/>
              </a:xfrm>
            </p:grpSpPr>
            <p:sp>
              <p:nvSpPr>
                <p:cNvPr id="24" name="Freeform 23"/>
                <p:cNvSpPr/>
                <p:nvPr/>
              </p:nvSpPr>
              <p:spPr bwMode="gray">
                <a:xfrm rot="5400000" flipV="1">
                  <a:off x="1500159" y="4831281"/>
                  <a:ext cx="190251" cy="556052"/>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25" name="Rectangle 22"/>
                <p:cNvSpPr txBox="1">
                  <a:spLocks/>
                </p:cNvSpPr>
                <p:nvPr/>
              </p:nvSpPr>
              <p:spPr>
                <a:xfrm>
                  <a:off x="610469" y="4812345"/>
                  <a:ext cx="878553" cy="713853"/>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a:solidFill>
                        <a:prstClr val="black"/>
                      </a:solidFill>
                    </a:rPr>
                    <a:t>Develop strategic plan</a:t>
                  </a:r>
                </a:p>
                <a:p>
                  <a:pPr marL="1190" lvl="1" indent="0">
                    <a:spcBef>
                      <a:spcPct val="10000"/>
                    </a:spcBef>
                    <a:buClr>
                      <a:srgbClr val="39302A"/>
                    </a:buClr>
                    <a:buNone/>
                    <a:defRPr/>
                  </a:pPr>
                  <a:r>
                    <a:rPr lang="en-US" sz="974" kern="0" dirty="0">
                      <a:solidFill>
                        <a:prstClr val="black"/>
                      </a:solidFill>
                    </a:rPr>
                    <a:t>(Every 5-10 years)</a:t>
                  </a:r>
                </a:p>
              </p:txBody>
            </p:sp>
          </p:grpSp>
          <p:sp>
            <p:nvSpPr>
              <p:cNvPr id="12" name="Rectangle 22"/>
              <p:cNvSpPr txBox="1">
                <a:spLocks/>
              </p:cNvSpPr>
              <p:nvPr/>
            </p:nvSpPr>
            <p:spPr>
              <a:xfrm>
                <a:off x="1899127" y="4573362"/>
                <a:ext cx="973933" cy="723718"/>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a:solidFill>
                      <a:prstClr val="black"/>
                    </a:solidFill>
                  </a:rPr>
                  <a:t>Develop </a:t>
                </a:r>
                <a:r>
                  <a:rPr lang="en-US" sz="974" kern="0" dirty="0" smtClean="0">
                    <a:solidFill>
                      <a:prstClr val="black"/>
                    </a:solidFill>
                  </a:rPr>
                  <a:t>implementation plan (Every 1-2 years</a:t>
                </a:r>
                <a:r>
                  <a:rPr lang="en-US" sz="974" kern="0" dirty="0">
                    <a:solidFill>
                      <a:prstClr val="black"/>
                    </a:solidFill>
                  </a:rPr>
                  <a:t>)</a:t>
                </a:r>
              </a:p>
            </p:txBody>
          </p:sp>
          <p:sp>
            <p:nvSpPr>
              <p:cNvPr id="13" name="Rectangle 12"/>
              <p:cNvSpPr/>
              <p:nvPr/>
            </p:nvSpPr>
            <p:spPr>
              <a:xfrm>
                <a:off x="2818369" y="3851563"/>
                <a:ext cx="961421" cy="900246"/>
              </a:xfrm>
              <a:prstGeom prst="rect">
                <a:avLst/>
              </a:prstGeom>
            </p:spPr>
            <p:txBody>
              <a:bodyPr wrap="square">
                <a:spAutoFit/>
              </a:bodyPr>
              <a:lstStyle/>
              <a:p>
                <a:pPr marL="1190" lvl="1">
                  <a:spcBef>
                    <a:spcPct val="50000"/>
                  </a:spcBef>
                </a:pPr>
                <a:r>
                  <a:rPr lang="en-US" sz="1050" i="1" dirty="0" smtClean="0"/>
                  <a:t>RMNCAH Programme review as mid-term review</a:t>
                </a:r>
                <a:endParaRPr lang="en-US" sz="1050" i="1" dirty="0"/>
              </a:p>
            </p:txBody>
          </p:sp>
          <p:sp>
            <p:nvSpPr>
              <p:cNvPr id="14" name="Freeform 13"/>
              <p:cNvSpPr/>
              <p:nvPr>
                <p:custDataLst>
                  <p:tags r:id="rId2"/>
                </p:custDataLst>
              </p:nvPr>
            </p:nvSpPr>
            <p:spPr bwMode="auto">
              <a:xfrm>
                <a:off x="629294" y="6599242"/>
                <a:ext cx="6301483" cy="19890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bg1">
                  <a:lumMod val="75000"/>
                </a:schemeClr>
              </a:solidFill>
              <a:ln w="9525">
                <a:solidFill>
                  <a:schemeClr val="tx1"/>
                </a:solidFill>
                <a:round/>
                <a:headEnd/>
                <a:tailEnd/>
              </a:ln>
            </p:spPr>
            <p:txBody>
              <a:bodyPr wrap="none" rtlCol="0" anchor="ctr"/>
              <a:lstStyle/>
              <a:p>
                <a:pPr algn="ctr">
                  <a:buClr>
                    <a:srgbClr val="002960"/>
                  </a:buClr>
                  <a:buFont typeface="Arial" charset="0"/>
                  <a:buNone/>
                </a:pPr>
                <a:r>
                  <a:rPr lang="en-US" sz="1000" dirty="0" smtClean="0">
                    <a:solidFill>
                      <a:srgbClr val="000000"/>
                    </a:solidFill>
                  </a:rPr>
                  <a:t>Strategic planning cycle (5-10 years)</a:t>
                </a:r>
                <a:endParaRPr lang="en-US" sz="1000" dirty="0">
                  <a:solidFill>
                    <a:srgbClr val="000000"/>
                  </a:solidFill>
                </a:endParaRPr>
              </a:p>
            </p:txBody>
          </p:sp>
          <p:sp>
            <p:nvSpPr>
              <p:cNvPr id="15" name="Freeform 14"/>
              <p:cNvSpPr/>
              <p:nvPr>
                <p:custDataLst>
                  <p:tags r:id="rId3"/>
                </p:custDataLst>
              </p:nvPr>
            </p:nvSpPr>
            <p:spPr bwMode="auto">
              <a:xfrm>
                <a:off x="1892136" y="6259490"/>
                <a:ext cx="2438410" cy="267613"/>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noFill/>
              <a:ln w="9525">
                <a:solidFill>
                  <a:schemeClr val="tx1"/>
                </a:solidFill>
                <a:round/>
                <a:headEnd/>
                <a:tailEnd/>
              </a:ln>
            </p:spPr>
            <p:txBody>
              <a:bodyPr wrap="none" rtlCol="0" anchor="ctr"/>
              <a:lstStyle/>
              <a:p>
                <a:pPr algn="ctr">
                  <a:buClr>
                    <a:srgbClr val="002960"/>
                  </a:buClr>
                  <a:buFont typeface="Arial" charset="0"/>
                  <a:buNone/>
                </a:pPr>
                <a:r>
                  <a:rPr lang="en-US" sz="1000" dirty="0" smtClean="0">
                    <a:solidFill>
                      <a:srgbClr val="000000"/>
                    </a:solidFill>
                  </a:rPr>
                  <a:t>Implementation planning cycle (1-2 years)</a:t>
                </a:r>
                <a:endParaRPr lang="en-US" sz="1000" dirty="0">
                  <a:solidFill>
                    <a:srgbClr val="000000"/>
                  </a:solidFill>
                </a:endParaRPr>
              </a:p>
            </p:txBody>
          </p:sp>
          <p:cxnSp>
            <p:nvCxnSpPr>
              <p:cNvPr id="16" name="Straight Arrow Connector 15"/>
              <p:cNvCxnSpPr/>
              <p:nvPr/>
            </p:nvCxnSpPr>
            <p:spPr>
              <a:xfrm>
                <a:off x="2511687" y="5338113"/>
                <a:ext cx="266859" cy="273926"/>
              </a:xfrm>
              <a:prstGeom prst="straightConnector1">
                <a:avLst/>
              </a:prstGeom>
              <a:ln>
                <a:solidFill>
                  <a:schemeClr val="accent5"/>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a:off x="2799591" y="5475076"/>
                <a:ext cx="4223863" cy="759330"/>
                <a:chOff x="2591099" y="5443851"/>
                <a:chExt cx="4223863" cy="759330"/>
              </a:xfrm>
            </p:grpSpPr>
            <p:grpSp>
              <p:nvGrpSpPr>
                <p:cNvPr id="18" name="Group 17"/>
                <p:cNvGrpSpPr/>
                <p:nvPr/>
              </p:nvGrpSpPr>
              <p:grpSpPr>
                <a:xfrm>
                  <a:off x="2591099" y="5518839"/>
                  <a:ext cx="3349076" cy="558801"/>
                  <a:chOff x="2591099" y="5518839"/>
                  <a:chExt cx="3349076" cy="558801"/>
                </a:xfrm>
              </p:grpSpPr>
              <p:sp>
                <p:nvSpPr>
                  <p:cNvPr id="21" name="Freeform 20"/>
                  <p:cNvSpPr/>
                  <p:nvPr/>
                </p:nvSpPr>
                <p:spPr bwMode="gray">
                  <a:xfrm rot="5400000" flipH="1" flipV="1">
                    <a:off x="3524856" y="5427904"/>
                    <a:ext cx="87219" cy="913158"/>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22" name="Freeform 21"/>
                  <p:cNvSpPr/>
                  <p:nvPr/>
                </p:nvSpPr>
                <p:spPr bwMode="gray">
                  <a:xfrm rot="5400000" flipH="1" flipV="1">
                    <a:off x="5260244" y="5309318"/>
                    <a:ext cx="154927" cy="1204935"/>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23" name="Rectangle 22"/>
                  <p:cNvSpPr txBox="1">
                    <a:spLocks/>
                  </p:cNvSpPr>
                  <p:nvPr/>
                </p:nvSpPr>
                <p:spPr>
                  <a:xfrm>
                    <a:off x="2591099" y="5518839"/>
                    <a:ext cx="968762" cy="558801"/>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Manage implementation (Ongoing) </a:t>
                    </a:r>
                    <a:endParaRPr lang="en-US" sz="974" kern="0" dirty="0">
                      <a:solidFill>
                        <a:prstClr val="black"/>
                      </a:solidFill>
                    </a:endParaRPr>
                  </a:p>
                </p:txBody>
              </p:sp>
            </p:grpSp>
            <p:sp>
              <p:nvSpPr>
                <p:cNvPr id="19" name="Rectangle 22"/>
                <p:cNvSpPr txBox="1">
                  <a:spLocks/>
                </p:cNvSpPr>
                <p:nvPr/>
              </p:nvSpPr>
              <p:spPr>
                <a:xfrm>
                  <a:off x="4080648" y="5478565"/>
                  <a:ext cx="1390352" cy="724616"/>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Evaluate </a:t>
                  </a:r>
                  <a:r>
                    <a:rPr lang="en-US" sz="1000" kern="0" dirty="0">
                      <a:solidFill>
                        <a:prstClr val="black"/>
                      </a:solidFill>
                    </a:rPr>
                    <a:t>health impact and intervention coverage e.g. DHS, </a:t>
                  </a:r>
                  <a:r>
                    <a:rPr lang="en-US" sz="1000" kern="0" dirty="0" smtClean="0">
                      <a:solidFill>
                        <a:prstClr val="black"/>
                      </a:solidFill>
                    </a:rPr>
                    <a:t>MICS (Every </a:t>
                  </a:r>
                  <a:r>
                    <a:rPr lang="en-US" sz="1000" kern="0" dirty="0">
                      <a:solidFill>
                        <a:prstClr val="black"/>
                      </a:solidFill>
                    </a:rPr>
                    <a:t>5-10 years</a:t>
                  </a:r>
                  <a:r>
                    <a:rPr lang="en-US" sz="1000" kern="0" dirty="0" smtClean="0">
                      <a:solidFill>
                        <a:prstClr val="black"/>
                      </a:solidFill>
                    </a:rPr>
                    <a:t>)</a:t>
                  </a:r>
                  <a:endParaRPr lang="en-US" sz="1000" kern="0" dirty="0">
                    <a:solidFill>
                      <a:prstClr val="black"/>
                    </a:solidFill>
                  </a:endParaRPr>
                </a:p>
              </p:txBody>
            </p:sp>
            <p:sp>
              <p:nvSpPr>
                <p:cNvPr id="20" name="Rectangle 22"/>
                <p:cNvSpPr txBox="1">
                  <a:spLocks/>
                </p:cNvSpPr>
                <p:nvPr/>
              </p:nvSpPr>
              <p:spPr>
                <a:xfrm>
                  <a:off x="5961052" y="5443851"/>
                  <a:ext cx="853910" cy="736029"/>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Develop new </a:t>
                  </a:r>
                  <a:r>
                    <a:rPr lang="en-US" sz="1000" kern="0" dirty="0" smtClean="0">
                      <a:solidFill>
                        <a:prstClr val="black"/>
                      </a:solidFill>
                    </a:rPr>
                    <a:t>strategic plan</a:t>
                  </a:r>
                  <a:endParaRPr lang="en-US" sz="1000" kern="0" dirty="0">
                    <a:solidFill>
                      <a:prstClr val="black"/>
                    </a:solidFill>
                  </a:endParaRPr>
                </a:p>
                <a:p>
                  <a:pPr marL="1190" lvl="1" indent="0">
                    <a:spcBef>
                      <a:spcPct val="10000"/>
                    </a:spcBef>
                    <a:buClr>
                      <a:srgbClr val="39302A"/>
                    </a:buClr>
                    <a:buNone/>
                    <a:defRPr/>
                  </a:pPr>
                  <a:r>
                    <a:rPr lang="en-US" sz="1000" kern="0" dirty="0">
                      <a:solidFill>
                        <a:prstClr val="black"/>
                      </a:solidFill>
                    </a:rPr>
                    <a:t>(Every 5-10 years</a:t>
                  </a:r>
                  <a:r>
                    <a:rPr lang="en-US" sz="1000" kern="0" dirty="0" smtClean="0">
                      <a:solidFill>
                        <a:prstClr val="black"/>
                      </a:solidFill>
                    </a:rPr>
                    <a:t>)</a:t>
                  </a:r>
                  <a:endParaRPr lang="en-US" sz="1000" kern="0" dirty="0">
                    <a:solidFill>
                      <a:prstClr val="black"/>
                    </a:solidFill>
                  </a:endParaRPr>
                </a:p>
              </p:txBody>
            </p:sp>
          </p:grpSp>
        </p:grpSp>
      </p:grpSp>
      <p:sp>
        <p:nvSpPr>
          <p:cNvPr id="28" name="Rectangle 7"/>
          <p:cNvSpPr txBox="1"/>
          <p:nvPr/>
        </p:nvSpPr>
        <p:spPr>
          <a:xfrm>
            <a:off x="518616" y="1388797"/>
            <a:ext cx="7979996" cy="553998"/>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800" dirty="0" smtClean="0"/>
              <a:t>A programme review is an </a:t>
            </a:r>
            <a:r>
              <a:rPr lang="en-US" sz="1800" b="1" dirty="0"/>
              <a:t>integral part of a programme planning and management cycle </a:t>
            </a:r>
            <a:r>
              <a:rPr lang="en-US" sz="1800" dirty="0"/>
              <a:t>occurring periodically as mid-term and end-term </a:t>
            </a:r>
            <a:r>
              <a:rPr lang="en-US" sz="1800" dirty="0" smtClean="0"/>
              <a:t>activities</a:t>
            </a:r>
            <a:endParaRPr lang="en-US" sz="1800" dirty="0"/>
          </a:p>
        </p:txBody>
      </p:sp>
    </p:spTree>
    <p:extLst>
      <p:ext uri="{BB962C8B-B14F-4D97-AF65-F5344CB8AC3E}">
        <p14:creationId xmlns:p14="http://schemas.microsoft.com/office/powerpoint/2010/main" val="2035731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Objectives an RMNCAH Programme Review</a:t>
            </a: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7"/>
          <p:cNvSpPr txBox="1"/>
          <p:nvPr/>
        </p:nvSpPr>
        <p:spPr>
          <a:xfrm>
            <a:off x="472820" y="1479302"/>
            <a:ext cx="7809666" cy="4985980"/>
          </a:xfrm>
          <a:prstGeom prst="rect">
            <a:avLst/>
          </a:prstGeom>
          <a:solidFill>
            <a:schemeClr val="bg1">
              <a:lumMod val="85000"/>
            </a:schemeClr>
          </a:solidFill>
          <a:ln w="12700">
            <a:solidFill>
              <a:schemeClr val="tx1"/>
            </a:solidFill>
          </a:ln>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800" b="1" dirty="0" smtClean="0"/>
              <a:t>Objectives:</a:t>
            </a:r>
          </a:p>
          <a:p>
            <a:pPr marL="285750" indent="-285750">
              <a:buFont typeface="Wingdings" panose="05000000000000000000" pitchFamily="2" charset="2"/>
              <a:buChar char="Ø"/>
            </a:pPr>
            <a:r>
              <a:rPr lang="en-US" sz="1800" dirty="0" smtClean="0"/>
              <a:t>To </a:t>
            </a:r>
            <a:r>
              <a:rPr lang="en-US" sz="1800" b="1" dirty="0"/>
              <a:t>assess how well the </a:t>
            </a:r>
            <a:r>
              <a:rPr lang="en-US" sz="1800" b="1" dirty="0" smtClean="0"/>
              <a:t>programme(s) </a:t>
            </a:r>
            <a:r>
              <a:rPr lang="en-US" sz="1800" b="1" dirty="0"/>
              <a:t>implemented their plans </a:t>
            </a:r>
            <a:r>
              <a:rPr lang="en-US" sz="1800" dirty="0"/>
              <a:t>and identify successes, lessons and good practices</a:t>
            </a:r>
            <a:r>
              <a:rPr lang="en-US" sz="1800" dirty="0" smtClean="0"/>
              <a:t>;</a:t>
            </a:r>
          </a:p>
          <a:p>
            <a:endParaRPr lang="en-US" sz="1800" dirty="0"/>
          </a:p>
          <a:p>
            <a:pPr marL="285750" indent="-285750">
              <a:buFont typeface="Wingdings" panose="05000000000000000000" pitchFamily="2" charset="2"/>
              <a:buChar char="Ø"/>
            </a:pPr>
            <a:r>
              <a:rPr lang="en-US" sz="1800" dirty="0"/>
              <a:t>To </a:t>
            </a:r>
            <a:r>
              <a:rPr lang="en-US" sz="1800" b="1" dirty="0"/>
              <a:t>identify problems and gaps, facilitating factors, emerging issues, opportunities, lessons, </a:t>
            </a:r>
            <a:r>
              <a:rPr lang="en-US" sz="1800" b="1" dirty="0" smtClean="0"/>
              <a:t>threats</a:t>
            </a:r>
            <a:r>
              <a:rPr lang="en-US" sz="1800" dirty="0"/>
              <a:t> </a:t>
            </a:r>
            <a:r>
              <a:rPr lang="en-US" sz="1800" dirty="0" smtClean="0"/>
              <a:t>to </a:t>
            </a:r>
            <a:r>
              <a:rPr lang="en-US" sz="1800" dirty="0"/>
              <a:t>determine solutions</a:t>
            </a:r>
            <a:r>
              <a:rPr lang="en-US" sz="1800" dirty="0" smtClean="0"/>
              <a:t>;</a:t>
            </a:r>
          </a:p>
          <a:p>
            <a:endParaRPr lang="en-US" sz="1800" dirty="0"/>
          </a:p>
          <a:p>
            <a:pPr marL="285750" indent="-285750">
              <a:buFont typeface="Wingdings" panose="05000000000000000000" pitchFamily="2" charset="2"/>
              <a:buChar char="Ø"/>
            </a:pPr>
            <a:r>
              <a:rPr lang="en-US" sz="1800" dirty="0"/>
              <a:t>To </a:t>
            </a:r>
            <a:r>
              <a:rPr lang="en-US" sz="1800" b="1" dirty="0"/>
              <a:t>align the programmes’ </a:t>
            </a:r>
            <a:r>
              <a:rPr lang="en-US" sz="1800" b="1" dirty="0" smtClean="0"/>
              <a:t>priorities and </a:t>
            </a:r>
            <a:r>
              <a:rPr lang="en-US" sz="1800" b="1" dirty="0"/>
              <a:t>guidelines </a:t>
            </a:r>
            <a:r>
              <a:rPr lang="en-US" sz="1800" dirty="0"/>
              <a:t>with the Sustainable Development Goals (SDGs) and Global Strategy for Women’s, Children’s, and Adolescents’ </a:t>
            </a:r>
            <a:r>
              <a:rPr lang="en-US" sz="1800" dirty="0" smtClean="0"/>
              <a:t>Health and other regional and global priorities;</a:t>
            </a:r>
          </a:p>
          <a:p>
            <a:pPr marL="285750" indent="-285750">
              <a:buFont typeface="Wingdings" panose="05000000000000000000" pitchFamily="2" charset="2"/>
              <a:buChar char="Ø"/>
            </a:pPr>
            <a:endParaRPr lang="en-US" sz="1800" dirty="0" smtClean="0"/>
          </a:p>
          <a:p>
            <a:pPr marL="285750" indent="-285750">
              <a:buFont typeface="Wingdings" panose="05000000000000000000" pitchFamily="2" charset="2"/>
              <a:buChar char="Ø"/>
            </a:pPr>
            <a:r>
              <a:rPr lang="en-US" sz="1800" dirty="0"/>
              <a:t>To </a:t>
            </a:r>
            <a:r>
              <a:rPr lang="en-US" sz="1800" b="1" dirty="0"/>
              <a:t>develop recommendations </a:t>
            </a:r>
            <a:r>
              <a:rPr lang="en-US" sz="1800" dirty="0"/>
              <a:t>including priority actions to be taken, resources needed and responsible persons/organizations needed to implement them so as to improve </a:t>
            </a:r>
            <a:r>
              <a:rPr lang="en-US" sz="1800" dirty="0" smtClean="0"/>
              <a:t>implementation and operationalization of the strategic plan; </a:t>
            </a:r>
            <a:endParaRPr lang="en-US" sz="1800" dirty="0"/>
          </a:p>
          <a:p>
            <a:pPr marL="285750" indent="-285750">
              <a:buFont typeface="Wingdings" panose="05000000000000000000" pitchFamily="2" charset="2"/>
              <a:buChar char="Ø"/>
            </a:pPr>
            <a:endParaRPr lang="en-US" sz="1800" dirty="0"/>
          </a:p>
          <a:p>
            <a:pPr marL="285750" indent="-285750">
              <a:buFont typeface="Wingdings" panose="05000000000000000000" pitchFamily="2" charset="2"/>
              <a:buChar char="Ø"/>
            </a:pPr>
            <a:r>
              <a:rPr lang="en-US" sz="1800" dirty="0"/>
              <a:t>To </a:t>
            </a:r>
            <a:r>
              <a:rPr lang="en-US" sz="1800" b="1" dirty="0"/>
              <a:t>decide on the next steps for implementing the </a:t>
            </a:r>
            <a:r>
              <a:rPr lang="en-US" sz="1800" b="1" dirty="0" smtClean="0"/>
              <a:t>review recommendations </a:t>
            </a:r>
            <a:r>
              <a:rPr lang="en-US" sz="1800" dirty="0"/>
              <a:t>including </a:t>
            </a:r>
            <a:r>
              <a:rPr lang="en-US" sz="1800" dirty="0" smtClean="0"/>
              <a:t>inputs to the operational RMNCAH plan</a:t>
            </a:r>
          </a:p>
          <a:p>
            <a:r>
              <a:rPr lang="en-US" sz="1800" dirty="0"/>
              <a:t>  </a:t>
            </a:r>
          </a:p>
        </p:txBody>
      </p:sp>
      <p:sp>
        <p:nvSpPr>
          <p:cNvPr id="6" name="Rectangle 7"/>
          <p:cNvSpPr txBox="1"/>
          <p:nvPr/>
        </p:nvSpPr>
        <p:spPr>
          <a:xfrm>
            <a:off x="472820" y="786805"/>
            <a:ext cx="7979996" cy="553998"/>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800" dirty="0" smtClean="0"/>
              <a:t>The purpose of the RMNCAH Programme Review is to </a:t>
            </a:r>
            <a:r>
              <a:rPr lang="en-US" sz="1800" b="1" dirty="0" smtClean="0"/>
              <a:t>assess progress towards the goals and objectives</a:t>
            </a:r>
            <a:r>
              <a:rPr lang="en-US" sz="1800" dirty="0" smtClean="0"/>
              <a:t> of the RMNCAH programme(s). </a:t>
            </a:r>
            <a:endParaRPr lang="en-US" sz="1800" dirty="0"/>
          </a:p>
        </p:txBody>
      </p:sp>
    </p:spTree>
    <p:extLst>
      <p:ext uri="{BB962C8B-B14F-4D97-AF65-F5344CB8AC3E}">
        <p14:creationId xmlns:p14="http://schemas.microsoft.com/office/powerpoint/2010/main" val="6723284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Scope of the RMNCAH Programme Review</a:t>
            </a: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7"/>
          <p:cNvSpPr txBox="1"/>
          <p:nvPr/>
        </p:nvSpPr>
        <p:spPr>
          <a:xfrm>
            <a:off x="695184" y="878407"/>
            <a:ext cx="7466177" cy="5539978"/>
          </a:xfrm>
          <a:prstGeom prst="rect">
            <a:avLst/>
          </a:prstGeom>
          <a:noFill/>
          <a:ln w="12700">
            <a:solidFill>
              <a:schemeClr val="tx1"/>
            </a:solidFill>
          </a:ln>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2000" dirty="0"/>
              <a:t>The </a:t>
            </a:r>
            <a:r>
              <a:rPr lang="en-US" sz="2000" dirty="0" smtClean="0"/>
              <a:t>programme review </a:t>
            </a:r>
            <a:r>
              <a:rPr lang="en-US" sz="2000" dirty="0"/>
              <a:t>process is developed based on the following principles:</a:t>
            </a:r>
          </a:p>
          <a:p>
            <a:pPr marL="285750" lvl="0" indent="-285750">
              <a:buFont typeface="Wingdings" panose="05000000000000000000" pitchFamily="2" charset="2"/>
              <a:buChar char="§"/>
            </a:pPr>
            <a:r>
              <a:rPr lang="en-GB" sz="2000" dirty="0"/>
              <a:t>Focus on proven </a:t>
            </a:r>
            <a:r>
              <a:rPr lang="en-GB" sz="2000" b="1" dirty="0"/>
              <a:t>effective, high impact interventions</a:t>
            </a:r>
            <a:r>
              <a:rPr lang="en-GB" sz="2000" dirty="0" smtClean="0"/>
              <a:t>;</a:t>
            </a:r>
          </a:p>
          <a:p>
            <a:pPr marL="285750" lvl="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GB" sz="2000" b="1" dirty="0"/>
              <a:t>Address all the target populations of RMNCAH</a:t>
            </a:r>
            <a:r>
              <a:rPr lang="en-GB" sz="2000" dirty="0"/>
              <a:t>: women of reproductive age, pregnant women though childbirth, newborns, infants and children up to age 5 years; adolescents  as well as cross cutting and multi-sectoral areas such as nutrition, WASH, etc</a:t>
            </a:r>
            <a:r>
              <a:rPr lang="en-GB" sz="2000" dirty="0" smtClean="0"/>
              <a:t>.</a:t>
            </a:r>
          </a:p>
          <a:p>
            <a:pPr marL="285750"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US" sz="2000" dirty="0"/>
              <a:t> </a:t>
            </a:r>
            <a:r>
              <a:rPr lang="en-GB" sz="2000" dirty="0"/>
              <a:t>Use a </a:t>
            </a:r>
            <a:r>
              <a:rPr lang="en-GB" sz="2000" b="1" dirty="0"/>
              <a:t>continuum of care approach</a:t>
            </a:r>
            <a:r>
              <a:rPr lang="en-GB" sz="2000" dirty="0"/>
              <a:t>:</a:t>
            </a:r>
            <a:endParaRPr lang="en-US" sz="2000" dirty="0"/>
          </a:p>
          <a:p>
            <a:pPr marL="742950" lvl="1" indent="-285750">
              <a:buFont typeface="Wingdings" panose="05000000000000000000" pitchFamily="2" charset="2"/>
              <a:buChar char="§"/>
            </a:pPr>
            <a:r>
              <a:rPr lang="en-GB" sz="2000" b="1" dirty="0"/>
              <a:t>Life stages:</a:t>
            </a:r>
            <a:r>
              <a:rPr lang="en-GB" sz="2000" dirty="0"/>
              <a:t> Pre-pregnancy, </a:t>
            </a:r>
            <a:r>
              <a:rPr lang="en-US" sz="2000" dirty="0"/>
              <a:t>pregnancy, childbirth, newborn, infancy, childhood, adolescence and post-reproductive;</a:t>
            </a:r>
          </a:p>
          <a:p>
            <a:pPr marL="742950" lvl="1" indent="-285750">
              <a:buFont typeface="Wingdings" panose="05000000000000000000" pitchFamily="2" charset="2"/>
              <a:buChar char="§"/>
            </a:pPr>
            <a:r>
              <a:rPr lang="en-GB" sz="2000" b="1" dirty="0"/>
              <a:t>Levels of the health system: </a:t>
            </a:r>
            <a:r>
              <a:rPr lang="en-GB" sz="2000" dirty="0"/>
              <a:t>Household and community, first-level health facilities, referral </a:t>
            </a:r>
            <a:r>
              <a:rPr lang="en-GB" sz="2000" dirty="0" smtClean="0"/>
              <a:t>facilities</a:t>
            </a:r>
          </a:p>
          <a:p>
            <a:pPr marL="742950" lvl="1" indent="-285750">
              <a:buFont typeface="Wingdings" panose="05000000000000000000" pitchFamily="2" charset="2"/>
              <a:buChar char="§"/>
            </a:pPr>
            <a:endParaRPr lang="en-US" sz="2000" dirty="0"/>
          </a:p>
          <a:p>
            <a:pPr marL="285750" indent="-285750">
              <a:buFont typeface="Wingdings" panose="05000000000000000000" pitchFamily="2" charset="2"/>
              <a:buChar char="§"/>
            </a:pPr>
            <a:r>
              <a:rPr lang="en-GB" sz="2000" dirty="0"/>
              <a:t>Use the action areas of the </a:t>
            </a:r>
            <a:r>
              <a:rPr lang="en-GB" sz="2000" b="1" dirty="0"/>
              <a:t>Global Strategy for Women’s, Children’s and Adolescents’ </a:t>
            </a:r>
            <a:r>
              <a:rPr lang="en-GB" sz="2000" b="1" dirty="0" smtClean="0"/>
              <a:t>Health</a:t>
            </a:r>
          </a:p>
          <a:p>
            <a:pPr marL="285750" indent="-285750">
              <a:buFont typeface="Wingdings" panose="05000000000000000000" pitchFamily="2" charset="2"/>
              <a:buChar char="§"/>
            </a:pPr>
            <a:endParaRPr lang="en-US" sz="2000" b="1" dirty="0"/>
          </a:p>
        </p:txBody>
      </p:sp>
    </p:spTree>
    <p:extLst>
      <p:ext uri="{BB962C8B-B14F-4D97-AF65-F5344CB8AC3E}">
        <p14:creationId xmlns:p14="http://schemas.microsoft.com/office/powerpoint/2010/main" val="717133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351479"/>
            <a:ext cx="7886700"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RMNCAH </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p</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rogramme review workshop - Overview</a:t>
            </a: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23" name="Group 22"/>
          <p:cNvGrpSpPr/>
          <p:nvPr/>
        </p:nvGrpSpPr>
        <p:grpSpPr>
          <a:xfrm>
            <a:off x="559558" y="859810"/>
            <a:ext cx="7260609" cy="2361064"/>
            <a:chOff x="484566" y="3644554"/>
            <a:chExt cx="5850827" cy="4177826"/>
          </a:xfrm>
        </p:grpSpPr>
        <p:sp>
          <p:nvSpPr>
            <p:cNvPr id="24" name="TextBox 6"/>
            <p:cNvSpPr txBox="1">
              <a:spLocks/>
            </p:cNvSpPr>
            <p:nvPr>
              <p:custDataLst>
                <p:tags r:id="rId4"/>
              </p:custDataLst>
            </p:nvPr>
          </p:nvSpPr>
          <p:spPr>
            <a:xfrm>
              <a:off x="484566" y="3644554"/>
              <a:ext cx="5850827" cy="4177826"/>
            </a:xfrm>
            <a:prstGeom prst="rect">
              <a:avLst/>
            </a:prstGeom>
            <a:solidFill>
              <a:schemeClr val="bg2"/>
            </a:solid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25" name="Rectangle 7"/>
            <p:cNvSpPr txBox="1"/>
            <p:nvPr/>
          </p:nvSpPr>
          <p:spPr>
            <a:xfrm>
              <a:off x="641039" y="4207155"/>
              <a:ext cx="5537880" cy="2765201"/>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800" dirty="0">
                  <a:solidFill>
                    <a:srgbClr val="000000"/>
                  </a:solidFill>
                  <a:latin typeface="Calibri" panose="020F0502020204030204" pitchFamily="34" charset="0"/>
                  <a:ea typeface="Tahoma" panose="020B0604030504040204" pitchFamily="34" charset="0"/>
                  <a:cs typeface="Calibri" panose="020F0502020204030204" pitchFamily="34" charset="0"/>
                </a:rPr>
                <a:t>Principles of the RMNCAH Programme Review </a:t>
              </a:r>
              <a:r>
                <a:rPr lang="en-US" sz="18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workshop</a:t>
              </a:r>
              <a:r>
                <a:rPr lang="en-US" sz="1800" dirty="0" smtClean="0"/>
                <a:t>:</a:t>
              </a:r>
            </a:p>
            <a:p>
              <a:pPr marL="285750" lvl="0" indent="-285750">
                <a:buFont typeface="Wingdings" panose="05000000000000000000" pitchFamily="2" charset="2"/>
                <a:buChar char="§"/>
              </a:pPr>
              <a:r>
                <a:rPr lang="en-US" sz="1800" dirty="0"/>
                <a:t>Reviews progress in order to i</a:t>
              </a:r>
              <a:r>
                <a:rPr lang="en-US" sz="1800" b="1" dirty="0"/>
                <a:t>dentify </a:t>
              </a:r>
              <a:r>
                <a:rPr lang="en-US" sz="1800" b="1" dirty="0" smtClean="0"/>
                <a:t>most important </a:t>
              </a:r>
              <a:r>
                <a:rPr lang="en-US" sz="1800" b="1" dirty="0"/>
                <a:t>problems, bottlenecks, gaps and formulate solutions </a:t>
              </a:r>
              <a:r>
                <a:rPr lang="en-US" sz="1800" dirty="0"/>
                <a:t>to address </a:t>
              </a:r>
              <a:r>
                <a:rPr lang="en-US" sz="1800" dirty="0" smtClean="0"/>
                <a:t>them at all levels</a:t>
              </a:r>
              <a:endParaRPr lang="en-US" sz="1800" dirty="0"/>
            </a:p>
            <a:p>
              <a:pPr marL="285750" lvl="0" indent="-285750">
                <a:buFont typeface="Wingdings" panose="05000000000000000000" pitchFamily="2" charset="2"/>
                <a:buChar char="§"/>
              </a:pPr>
              <a:r>
                <a:rPr lang="en-US" sz="1800" b="1" dirty="0"/>
                <a:t>Uses available data</a:t>
              </a:r>
              <a:r>
                <a:rPr lang="en-US" sz="1800" dirty="0"/>
                <a:t> on health status, intervention coverage and programme </a:t>
              </a:r>
              <a:r>
                <a:rPr lang="en-US" sz="1800" dirty="0" smtClean="0"/>
                <a:t>outputs at all levels</a:t>
              </a:r>
              <a:endParaRPr lang="en-US" sz="1800" dirty="0"/>
            </a:p>
            <a:p>
              <a:pPr marL="285750" lvl="0" indent="-285750">
                <a:buFont typeface="Wingdings" panose="05000000000000000000" pitchFamily="2" charset="2"/>
                <a:buChar char="§"/>
              </a:pPr>
              <a:r>
                <a:rPr lang="en-US" sz="1800" dirty="0"/>
                <a:t>Is a </a:t>
              </a:r>
              <a:r>
                <a:rPr lang="en-US" sz="1800" b="1" dirty="0"/>
                <a:t>multi-stakeholder process </a:t>
              </a:r>
              <a:r>
                <a:rPr lang="en-US" sz="1800" dirty="0"/>
                <a:t>which actively involves participants in making assessments and recommendations </a:t>
              </a:r>
              <a:r>
                <a:rPr lang="en-US" sz="1800" dirty="0" smtClean="0"/>
                <a:t>for all levels</a:t>
              </a:r>
            </a:p>
          </p:txBody>
        </p:sp>
      </p:grpSp>
      <p:sp>
        <p:nvSpPr>
          <p:cNvPr id="26" name="Rectangle 10"/>
          <p:cNvSpPr txBox="1"/>
          <p:nvPr>
            <p:custDataLst>
              <p:tags r:id="rId2"/>
            </p:custDataLst>
          </p:nvPr>
        </p:nvSpPr>
        <p:spPr>
          <a:xfrm>
            <a:off x="559558" y="3452206"/>
            <a:ext cx="3753135" cy="196977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t>Content and process</a:t>
            </a:r>
            <a:endParaRPr lang="en-US" sz="1600" b="1" dirty="0"/>
          </a:p>
          <a:p>
            <a:r>
              <a:rPr lang="en-US" sz="1600" dirty="0" smtClean="0"/>
              <a:t>Participants will review and analyze:</a:t>
            </a:r>
          </a:p>
          <a:p>
            <a:pPr marL="285750" indent="-285750">
              <a:buFont typeface="Wingdings" panose="05000000000000000000" pitchFamily="2" charset="2"/>
              <a:buChar char="§"/>
            </a:pPr>
            <a:r>
              <a:rPr lang="en-US" sz="1600" dirty="0"/>
              <a:t>P</a:t>
            </a:r>
            <a:r>
              <a:rPr lang="en-US" sz="1600" dirty="0" smtClean="0"/>
              <a:t>rogress </a:t>
            </a:r>
            <a:r>
              <a:rPr lang="en-US" sz="1600" dirty="0"/>
              <a:t>on the health </a:t>
            </a:r>
            <a:r>
              <a:rPr lang="en-US" sz="1600" dirty="0" smtClean="0"/>
              <a:t>status </a:t>
            </a:r>
            <a:r>
              <a:rPr lang="en-US" sz="1600" dirty="0"/>
              <a:t>of </a:t>
            </a:r>
            <a:r>
              <a:rPr lang="en-US" sz="1600" dirty="0" smtClean="0"/>
              <a:t>women</a:t>
            </a:r>
            <a:r>
              <a:rPr lang="en-US" sz="1600" dirty="0"/>
              <a:t>, </a:t>
            </a:r>
            <a:r>
              <a:rPr lang="en-US" sz="1600" dirty="0" smtClean="0"/>
              <a:t>newborns </a:t>
            </a:r>
            <a:r>
              <a:rPr lang="en-US" sz="1600" dirty="0"/>
              <a:t>and children and </a:t>
            </a:r>
            <a:r>
              <a:rPr lang="en-US" sz="1600" dirty="0" smtClean="0"/>
              <a:t>adolescents</a:t>
            </a:r>
          </a:p>
          <a:p>
            <a:pPr marL="285750" indent="-285750">
              <a:buFont typeface="Wingdings" panose="05000000000000000000" pitchFamily="2" charset="2"/>
              <a:buChar char="§"/>
            </a:pPr>
            <a:r>
              <a:rPr lang="en-US" sz="1600" dirty="0"/>
              <a:t>P</a:t>
            </a:r>
            <a:r>
              <a:rPr lang="en-US" sz="1600" dirty="0" smtClean="0"/>
              <a:t>rogramme coverage at all levels</a:t>
            </a:r>
            <a:endParaRPr lang="en-US" sz="1600" dirty="0"/>
          </a:p>
          <a:p>
            <a:pPr marL="285750" indent="-285750">
              <a:buFont typeface="Wingdings" panose="05000000000000000000" pitchFamily="2" charset="2"/>
              <a:buChar char="§"/>
            </a:pPr>
            <a:r>
              <a:rPr lang="en-US" sz="1600" dirty="0" smtClean="0"/>
              <a:t>Programme implementation at all levels of the health system</a:t>
            </a:r>
          </a:p>
          <a:p>
            <a:endParaRPr lang="en-US" sz="1600" dirty="0" smtClean="0"/>
          </a:p>
        </p:txBody>
      </p:sp>
      <p:sp>
        <p:nvSpPr>
          <p:cNvPr id="27" name="Rectangle 10"/>
          <p:cNvSpPr txBox="1"/>
          <p:nvPr>
            <p:custDataLst>
              <p:tags r:id="rId3"/>
            </p:custDataLst>
          </p:nvPr>
        </p:nvSpPr>
        <p:spPr>
          <a:xfrm>
            <a:off x="4624884" y="3452206"/>
            <a:ext cx="3780431" cy="270843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600" b="1" dirty="0" smtClean="0"/>
              <a:t>Outcomes</a:t>
            </a:r>
          </a:p>
          <a:p>
            <a:r>
              <a:rPr lang="en-US" sz="1600" dirty="0" smtClean="0"/>
              <a:t>Participants will:</a:t>
            </a:r>
          </a:p>
          <a:p>
            <a:pPr marL="285750" indent="-285750">
              <a:buFont typeface="Wingdings" panose="05000000000000000000" pitchFamily="2" charset="2"/>
              <a:buChar char="§"/>
            </a:pPr>
            <a:r>
              <a:rPr lang="en-US" sz="1600" dirty="0" smtClean="0"/>
              <a:t>Identify </a:t>
            </a:r>
            <a:r>
              <a:rPr lang="en-US" sz="1600" dirty="0"/>
              <a:t>the main problems the programmes are having </a:t>
            </a:r>
            <a:endParaRPr lang="en-US" sz="1600" dirty="0" smtClean="0"/>
          </a:p>
          <a:p>
            <a:pPr marL="285750" indent="-285750">
              <a:buFont typeface="Wingdings" panose="05000000000000000000" pitchFamily="2" charset="2"/>
              <a:buChar char="§"/>
            </a:pPr>
            <a:r>
              <a:rPr lang="en-US" sz="1600" dirty="0" smtClean="0"/>
              <a:t>Suggest </a:t>
            </a:r>
            <a:r>
              <a:rPr lang="en-US" sz="1600" dirty="0"/>
              <a:t>solutions and formulate recommendations on priority actions to </a:t>
            </a:r>
            <a:r>
              <a:rPr lang="en-US" sz="1600" dirty="0" smtClean="0"/>
              <a:t>take at all levels of the health system. </a:t>
            </a:r>
          </a:p>
          <a:p>
            <a:endParaRPr lang="en-US" sz="1600" dirty="0"/>
          </a:p>
          <a:p>
            <a:r>
              <a:rPr lang="en-US" sz="1600" dirty="0" smtClean="0"/>
              <a:t>These findings, solutions and recommendations will be synthesized into a report.</a:t>
            </a:r>
            <a:endParaRPr lang="en-US" sz="1600" dirty="0"/>
          </a:p>
        </p:txBody>
      </p:sp>
    </p:spTree>
    <p:extLst>
      <p:ext uri="{BB962C8B-B14F-4D97-AF65-F5344CB8AC3E}">
        <p14:creationId xmlns:p14="http://schemas.microsoft.com/office/powerpoint/2010/main" val="32081680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041525" y="0"/>
            <a:ext cx="6694488" cy="14001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r>
              <a:rPr lang="en-GB" b="1" dirty="0">
                <a:solidFill>
                  <a:schemeClr val="tx2"/>
                </a:solidFill>
              </a:rPr>
              <a:t>The programmatic pathway for improving </a:t>
            </a:r>
            <a:r>
              <a:rPr lang="en-GB" b="1" dirty="0" smtClean="0">
                <a:solidFill>
                  <a:schemeClr val="tx2"/>
                </a:solidFill>
              </a:rPr>
              <a:t>RMNCAH</a:t>
            </a:r>
            <a:endParaRPr lang="en-US" b="1" dirty="0">
              <a:solidFill>
                <a:schemeClr val="tx2"/>
              </a:solidFill>
            </a:endParaRPr>
          </a:p>
        </p:txBody>
      </p:sp>
      <p:sp>
        <p:nvSpPr>
          <p:cNvPr id="37891" name="Text Box 3"/>
          <p:cNvSpPr txBox="1">
            <a:spLocks noChangeArrowheads="1"/>
          </p:cNvSpPr>
          <p:nvPr/>
        </p:nvSpPr>
        <p:spPr bwMode="auto">
          <a:xfrm>
            <a:off x="209550" y="1638300"/>
            <a:ext cx="1981200" cy="429283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33" tIns="40067" rIns="80133" bIns="40067">
            <a:spAutoFit/>
          </a:bodyPr>
          <a:lstStyle>
            <a:lvl1pPr>
              <a:defRPr>
                <a:solidFill>
                  <a:schemeClr val="tx1"/>
                </a:solidFill>
                <a:latin typeface="Arial" charset="0"/>
                <a:cs typeface="Arial" charset="0"/>
              </a:defRPr>
            </a:lvl1pPr>
            <a:lvl2pPr marL="400050">
              <a:defRPr>
                <a:solidFill>
                  <a:schemeClr val="tx1"/>
                </a:solidFill>
                <a:latin typeface="Arial" charset="0"/>
                <a:cs typeface="Arial" charset="0"/>
              </a:defRPr>
            </a:lvl2pPr>
            <a:lvl3pPr marL="801688">
              <a:defRPr>
                <a:solidFill>
                  <a:schemeClr val="tx1"/>
                </a:solidFill>
                <a:latin typeface="Arial" charset="0"/>
                <a:cs typeface="Arial" charset="0"/>
              </a:defRPr>
            </a:lvl3pPr>
            <a:lvl4pPr marL="1201738">
              <a:defRPr>
                <a:solidFill>
                  <a:schemeClr val="tx1"/>
                </a:solidFill>
                <a:latin typeface="Arial" charset="0"/>
                <a:cs typeface="Arial" charset="0"/>
              </a:defRPr>
            </a:lvl4pPr>
            <a:lvl5pPr marL="1603375">
              <a:defRPr>
                <a:solidFill>
                  <a:schemeClr val="tx1"/>
                </a:solidFill>
                <a:latin typeface="Arial" charset="0"/>
                <a:cs typeface="Arial" charset="0"/>
              </a:defRPr>
            </a:lvl5pPr>
            <a:lvl6pPr marL="2060575" fontAlgn="base">
              <a:spcBef>
                <a:spcPct val="0"/>
              </a:spcBef>
              <a:spcAft>
                <a:spcPct val="0"/>
              </a:spcAft>
              <a:defRPr>
                <a:solidFill>
                  <a:schemeClr val="tx1"/>
                </a:solidFill>
                <a:latin typeface="Arial" charset="0"/>
                <a:cs typeface="Arial" charset="0"/>
              </a:defRPr>
            </a:lvl6pPr>
            <a:lvl7pPr marL="2517775" fontAlgn="base">
              <a:spcBef>
                <a:spcPct val="0"/>
              </a:spcBef>
              <a:spcAft>
                <a:spcPct val="0"/>
              </a:spcAft>
              <a:defRPr>
                <a:solidFill>
                  <a:schemeClr val="tx1"/>
                </a:solidFill>
                <a:latin typeface="Arial" charset="0"/>
                <a:cs typeface="Arial" charset="0"/>
              </a:defRPr>
            </a:lvl7pPr>
            <a:lvl8pPr marL="2974975" fontAlgn="base">
              <a:spcBef>
                <a:spcPct val="0"/>
              </a:spcBef>
              <a:spcAft>
                <a:spcPct val="0"/>
              </a:spcAft>
              <a:defRPr>
                <a:solidFill>
                  <a:schemeClr val="tx1"/>
                </a:solidFill>
                <a:latin typeface="Arial" charset="0"/>
                <a:cs typeface="Arial" charset="0"/>
              </a:defRPr>
            </a:lvl8pPr>
            <a:lvl9pPr marL="3432175" fontAlgn="base">
              <a:spcBef>
                <a:spcPct val="0"/>
              </a:spcBef>
              <a:spcAft>
                <a:spcPct val="0"/>
              </a:spcAft>
              <a:defRPr>
                <a:solidFill>
                  <a:schemeClr val="tx1"/>
                </a:solidFill>
                <a:latin typeface="Arial" charset="0"/>
                <a:cs typeface="Arial" charset="0"/>
              </a:defRPr>
            </a:lvl9pPr>
          </a:lstStyle>
          <a:p>
            <a:pPr algn="ctr">
              <a:spcBef>
                <a:spcPct val="50000"/>
              </a:spcBef>
            </a:pPr>
            <a:r>
              <a:rPr lang="en-GB" sz="1400" b="1" dirty="0">
                <a:solidFill>
                  <a:srgbClr val="000066"/>
                </a:solidFill>
              </a:rPr>
              <a:t>IMPLEMENTATION OF ACTIVITIES</a:t>
            </a:r>
          </a:p>
          <a:p>
            <a:pPr algn="ctr">
              <a:spcBef>
                <a:spcPct val="75000"/>
              </a:spcBef>
            </a:pPr>
            <a:r>
              <a:rPr lang="en-GB" sz="1400" dirty="0" smtClean="0">
                <a:solidFill>
                  <a:srgbClr val="000066"/>
                </a:solidFill>
              </a:rPr>
              <a:t>RMNCAH policies</a:t>
            </a:r>
          </a:p>
          <a:p>
            <a:pPr algn="ctr">
              <a:spcBef>
                <a:spcPct val="75000"/>
              </a:spcBef>
            </a:pPr>
            <a:r>
              <a:rPr lang="en-GB" sz="1400" dirty="0" smtClean="0">
                <a:solidFill>
                  <a:srgbClr val="000066"/>
                </a:solidFill>
              </a:rPr>
              <a:t>Advocacy </a:t>
            </a:r>
            <a:r>
              <a:rPr lang="en-GB" sz="1400" dirty="0">
                <a:solidFill>
                  <a:srgbClr val="000066"/>
                </a:solidFill>
              </a:rPr>
              <a:t>for </a:t>
            </a:r>
            <a:r>
              <a:rPr lang="en-GB" sz="1400" dirty="0" smtClean="0">
                <a:solidFill>
                  <a:srgbClr val="000066"/>
                </a:solidFill>
              </a:rPr>
              <a:t>RMNCAH</a:t>
            </a:r>
            <a:endParaRPr lang="en-GB" sz="1400" dirty="0">
              <a:solidFill>
                <a:srgbClr val="000066"/>
              </a:solidFill>
            </a:endParaRPr>
          </a:p>
          <a:p>
            <a:pPr algn="ctr">
              <a:spcBef>
                <a:spcPct val="75000"/>
              </a:spcBef>
            </a:pPr>
            <a:r>
              <a:rPr lang="en-GB" sz="1400" dirty="0">
                <a:solidFill>
                  <a:srgbClr val="000066"/>
                </a:solidFill>
              </a:rPr>
              <a:t>Human, material and financial resource mobilization</a:t>
            </a:r>
          </a:p>
          <a:p>
            <a:pPr algn="ctr">
              <a:lnSpc>
                <a:spcPct val="90000"/>
              </a:lnSpc>
              <a:spcBef>
                <a:spcPct val="75000"/>
              </a:spcBef>
            </a:pPr>
            <a:r>
              <a:rPr lang="en-GB" sz="1400" dirty="0">
                <a:solidFill>
                  <a:srgbClr val="000066"/>
                </a:solidFill>
              </a:rPr>
              <a:t>Human resource capacity development</a:t>
            </a:r>
          </a:p>
          <a:p>
            <a:pPr algn="ctr">
              <a:lnSpc>
                <a:spcPct val="90000"/>
              </a:lnSpc>
              <a:spcBef>
                <a:spcPct val="75000"/>
              </a:spcBef>
            </a:pPr>
            <a:r>
              <a:rPr lang="en-GB" sz="1400" dirty="0">
                <a:solidFill>
                  <a:srgbClr val="000066"/>
                </a:solidFill>
              </a:rPr>
              <a:t>Communication with families &amp; communities</a:t>
            </a:r>
          </a:p>
          <a:p>
            <a:pPr algn="ctr">
              <a:lnSpc>
                <a:spcPct val="90000"/>
              </a:lnSpc>
              <a:spcBef>
                <a:spcPct val="75000"/>
              </a:spcBef>
            </a:pPr>
            <a:r>
              <a:rPr lang="en-GB" sz="1400" dirty="0">
                <a:solidFill>
                  <a:srgbClr val="000066"/>
                </a:solidFill>
              </a:rPr>
              <a:t>Health system supports strengthened</a:t>
            </a:r>
          </a:p>
          <a:p>
            <a:pPr algn="ctr">
              <a:lnSpc>
                <a:spcPct val="90000"/>
              </a:lnSpc>
              <a:spcBef>
                <a:spcPct val="75000"/>
              </a:spcBef>
            </a:pPr>
            <a:r>
              <a:rPr lang="en-GB" sz="1400" dirty="0">
                <a:solidFill>
                  <a:srgbClr val="000066"/>
                </a:solidFill>
              </a:rPr>
              <a:t>Progress tracked</a:t>
            </a:r>
            <a:endParaRPr lang="en-US" sz="1400" dirty="0">
              <a:solidFill>
                <a:srgbClr val="000066"/>
              </a:solidFill>
            </a:endParaRPr>
          </a:p>
        </p:txBody>
      </p:sp>
      <p:sp>
        <p:nvSpPr>
          <p:cNvPr id="37892" name="Text Box 4"/>
          <p:cNvSpPr txBox="1">
            <a:spLocks noChangeArrowheads="1"/>
          </p:cNvSpPr>
          <p:nvPr/>
        </p:nvSpPr>
        <p:spPr bwMode="auto">
          <a:xfrm>
            <a:off x="2771775" y="2454275"/>
            <a:ext cx="1951038" cy="231933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33" tIns="40067" rIns="80133" bIns="40067">
            <a:spAutoFit/>
          </a:bodyPr>
          <a:lstStyle>
            <a:lvl1pPr>
              <a:defRPr>
                <a:solidFill>
                  <a:schemeClr val="tx1"/>
                </a:solidFill>
                <a:latin typeface="Arial" charset="0"/>
                <a:cs typeface="Arial" charset="0"/>
              </a:defRPr>
            </a:lvl1pPr>
            <a:lvl2pPr marL="400050">
              <a:defRPr>
                <a:solidFill>
                  <a:schemeClr val="tx1"/>
                </a:solidFill>
                <a:latin typeface="Arial" charset="0"/>
                <a:cs typeface="Arial" charset="0"/>
              </a:defRPr>
            </a:lvl2pPr>
            <a:lvl3pPr marL="801688">
              <a:defRPr>
                <a:solidFill>
                  <a:schemeClr val="tx1"/>
                </a:solidFill>
                <a:latin typeface="Arial" charset="0"/>
                <a:cs typeface="Arial" charset="0"/>
              </a:defRPr>
            </a:lvl3pPr>
            <a:lvl4pPr marL="1201738">
              <a:defRPr>
                <a:solidFill>
                  <a:schemeClr val="tx1"/>
                </a:solidFill>
                <a:latin typeface="Arial" charset="0"/>
                <a:cs typeface="Arial" charset="0"/>
              </a:defRPr>
            </a:lvl4pPr>
            <a:lvl5pPr marL="1603375">
              <a:defRPr>
                <a:solidFill>
                  <a:schemeClr val="tx1"/>
                </a:solidFill>
                <a:latin typeface="Arial" charset="0"/>
                <a:cs typeface="Arial" charset="0"/>
              </a:defRPr>
            </a:lvl5pPr>
            <a:lvl6pPr marL="2060575" fontAlgn="base">
              <a:spcBef>
                <a:spcPct val="0"/>
              </a:spcBef>
              <a:spcAft>
                <a:spcPct val="0"/>
              </a:spcAft>
              <a:defRPr>
                <a:solidFill>
                  <a:schemeClr val="tx1"/>
                </a:solidFill>
                <a:latin typeface="Arial" charset="0"/>
                <a:cs typeface="Arial" charset="0"/>
              </a:defRPr>
            </a:lvl6pPr>
            <a:lvl7pPr marL="2517775" fontAlgn="base">
              <a:spcBef>
                <a:spcPct val="0"/>
              </a:spcBef>
              <a:spcAft>
                <a:spcPct val="0"/>
              </a:spcAft>
              <a:defRPr>
                <a:solidFill>
                  <a:schemeClr val="tx1"/>
                </a:solidFill>
                <a:latin typeface="Arial" charset="0"/>
                <a:cs typeface="Arial" charset="0"/>
              </a:defRPr>
            </a:lvl7pPr>
            <a:lvl8pPr marL="2974975" fontAlgn="base">
              <a:spcBef>
                <a:spcPct val="0"/>
              </a:spcBef>
              <a:spcAft>
                <a:spcPct val="0"/>
              </a:spcAft>
              <a:defRPr>
                <a:solidFill>
                  <a:schemeClr val="tx1"/>
                </a:solidFill>
                <a:latin typeface="Arial" charset="0"/>
                <a:cs typeface="Arial" charset="0"/>
              </a:defRPr>
            </a:lvl8pPr>
            <a:lvl9pPr marL="3432175" fontAlgn="base">
              <a:spcBef>
                <a:spcPct val="0"/>
              </a:spcBef>
              <a:spcAft>
                <a:spcPct val="0"/>
              </a:spcAft>
              <a:defRPr>
                <a:solidFill>
                  <a:schemeClr val="tx1"/>
                </a:solidFill>
                <a:latin typeface="Arial" charset="0"/>
                <a:cs typeface="Arial" charset="0"/>
              </a:defRPr>
            </a:lvl9pPr>
          </a:lstStyle>
          <a:p>
            <a:pPr algn="ctr" rtl="1">
              <a:spcBef>
                <a:spcPct val="50000"/>
              </a:spcBef>
            </a:pPr>
            <a:r>
              <a:rPr lang="en-GB" sz="1400" b="1">
                <a:solidFill>
                  <a:srgbClr val="000066"/>
                </a:solidFill>
              </a:rPr>
              <a:t>IMPROVED</a:t>
            </a:r>
          </a:p>
          <a:p>
            <a:pPr algn="ctr">
              <a:spcBef>
                <a:spcPct val="50000"/>
              </a:spcBef>
            </a:pPr>
            <a:r>
              <a:rPr lang="en-GB" sz="1400" b="1">
                <a:solidFill>
                  <a:srgbClr val="000066"/>
                </a:solidFill>
              </a:rPr>
              <a:t> Availability and access </a:t>
            </a:r>
            <a:r>
              <a:rPr lang="en-GB" sz="1400">
                <a:solidFill>
                  <a:srgbClr val="000066"/>
                </a:solidFill>
              </a:rPr>
              <a:t>to health care</a:t>
            </a:r>
          </a:p>
          <a:p>
            <a:pPr algn="ctr" rtl="1">
              <a:spcBef>
                <a:spcPct val="50000"/>
              </a:spcBef>
            </a:pPr>
            <a:r>
              <a:rPr lang="en-GB" sz="1400" b="1">
                <a:solidFill>
                  <a:srgbClr val="000066"/>
                </a:solidFill>
              </a:rPr>
              <a:t>Quality</a:t>
            </a:r>
            <a:r>
              <a:rPr lang="en-GB" sz="1400">
                <a:solidFill>
                  <a:srgbClr val="000066"/>
                </a:solidFill>
              </a:rPr>
              <a:t> of care</a:t>
            </a:r>
            <a:r>
              <a:rPr lang="en-GB" sz="1400" b="1">
                <a:solidFill>
                  <a:srgbClr val="000066"/>
                </a:solidFill>
              </a:rPr>
              <a:t> </a:t>
            </a:r>
          </a:p>
          <a:p>
            <a:pPr algn="ctr" rtl="1">
              <a:spcBef>
                <a:spcPct val="50000"/>
              </a:spcBef>
            </a:pPr>
            <a:r>
              <a:rPr lang="en-GB" sz="1400" b="1">
                <a:solidFill>
                  <a:srgbClr val="000066"/>
                </a:solidFill>
              </a:rPr>
              <a:t>Demand </a:t>
            </a:r>
            <a:r>
              <a:rPr lang="en-GB" sz="1400">
                <a:solidFill>
                  <a:srgbClr val="000066"/>
                </a:solidFill>
              </a:rPr>
              <a:t>for care</a:t>
            </a:r>
          </a:p>
          <a:p>
            <a:pPr algn="ctr" rtl="1">
              <a:spcBef>
                <a:spcPct val="50000"/>
              </a:spcBef>
            </a:pPr>
            <a:r>
              <a:rPr lang="en-GB" sz="1400" b="1">
                <a:solidFill>
                  <a:srgbClr val="000066"/>
                </a:solidFill>
              </a:rPr>
              <a:t>Knowledge</a:t>
            </a:r>
            <a:r>
              <a:rPr lang="en-GB" sz="1400">
                <a:solidFill>
                  <a:srgbClr val="000066"/>
                </a:solidFill>
              </a:rPr>
              <a:t> of families and communities	</a:t>
            </a:r>
            <a:endParaRPr lang="en-US" sz="1400">
              <a:solidFill>
                <a:srgbClr val="000066"/>
              </a:solidFill>
            </a:endParaRPr>
          </a:p>
        </p:txBody>
      </p:sp>
      <p:sp>
        <p:nvSpPr>
          <p:cNvPr id="37893" name="Text Box 5"/>
          <p:cNvSpPr txBox="1">
            <a:spLocks noChangeArrowheads="1"/>
          </p:cNvSpPr>
          <p:nvPr/>
        </p:nvSpPr>
        <p:spPr bwMode="auto">
          <a:xfrm>
            <a:off x="5408613" y="2754313"/>
            <a:ext cx="1563687" cy="15414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33" tIns="40067" rIns="80133" bIns="40067">
            <a:spAutoFit/>
          </a:bodyPr>
          <a:lstStyle>
            <a:lvl1pPr>
              <a:defRPr>
                <a:solidFill>
                  <a:schemeClr val="tx1"/>
                </a:solidFill>
                <a:latin typeface="Arial" charset="0"/>
                <a:cs typeface="Arial" charset="0"/>
              </a:defRPr>
            </a:lvl1pPr>
            <a:lvl2pPr marL="400050">
              <a:defRPr>
                <a:solidFill>
                  <a:schemeClr val="tx1"/>
                </a:solidFill>
                <a:latin typeface="Arial" charset="0"/>
                <a:cs typeface="Arial" charset="0"/>
              </a:defRPr>
            </a:lvl2pPr>
            <a:lvl3pPr marL="801688">
              <a:defRPr>
                <a:solidFill>
                  <a:schemeClr val="tx1"/>
                </a:solidFill>
                <a:latin typeface="Arial" charset="0"/>
                <a:cs typeface="Arial" charset="0"/>
              </a:defRPr>
            </a:lvl3pPr>
            <a:lvl4pPr marL="1201738">
              <a:defRPr>
                <a:solidFill>
                  <a:schemeClr val="tx1"/>
                </a:solidFill>
                <a:latin typeface="Arial" charset="0"/>
                <a:cs typeface="Arial" charset="0"/>
              </a:defRPr>
            </a:lvl4pPr>
            <a:lvl5pPr marL="1603375">
              <a:defRPr>
                <a:solidFill>
                  <a:schemeClr val="tx1"/>
                </a:solidFill>
                <a:latin typeface="Arial" charset="0"/>
                <a:cs typeface="Arial" charset="0"/>
              </a:defRPr>
            </a:lvl5pPr>
            <a:lvl6pPr marL="2060575" fontAlgn="base">
              <a:spcBef>
                <a:spcPct val="0"/>
              </a:spcBef>
              <a:spcAft>
                <a:spcPct val="0"/>
              </a:spcAft>
              <a:defRPr>
                <a:solidFill>
                  <a:schemeClr val="tx1"/>
                </a:solidFill>
                <a:latin typeface="Arial" charset="0"/>
                <a:cs typeface="Arial" charset="0"/>
              </a:defRPr>
            </a:lvl6pPr>
            <a:lvl7pPr marL="2517775" fontAlgn="base">
              <a:spcBef>
                <a:spcPct val="0"/>
              </a:spcBef>
              <a:spcAft>
                <a:spcPct val="0"/>
              </a:spcAft>
              <a:defRPr>
                <a:solidFill>
                  <a:schemeClr val="tx1"/>
                </a:solidFill>
                <a:latin typeface="Arial" charset="0"/>
                <a:cs typeface="Arial" charset="0"/>
              </a:defRPr>
            </a:lvl7pPr>
            <a:lvl8pPr marL="2974975" fontAlgn="base">
              <a:spcBef>
                <a:spcPct val="0"/>
              </a:spcBef>
              <a:spcAft>
                <a:spcPct val="0"/>
              </a:spcAft>
              <a:defRPr>
                <a:solidFill>
                  <a:schemeClr val="tx1"/>
                </a:solidFill>
                <a:latin typeface="Arial" charset="0"/>
                <a:cs typeface="Arial" charset="0"/>
              </a:defRPr>
            </a:lvl8pPr>
            <a:lvl9pPr marL="3432175" fontAlgn="base">
              <a:spcBef>
                <a:spcPct val="0"/>
              </a:spcBef>
              <a:spcAft>
                <a:spcPct val="0"/>
              </a:spcAft>
              <a:defRPr>
                <a:solidFill>
                  <a:schemeClr val="tx1"/>
                </a:solidFill>
                <a:latin typeface="Arial" charset="0"/>
                <a:cs typeface="Arial" charset="0"/>
              </a:defRPr>
            </a:lvl9pPr>
          </a:lstStyle>
          <a:p>
            <a:pPr algn="ctr" rtl="1">
              <a:spcBef>
                <a:spcPct val="50000"/>
              </a:spcBef>
            </a:pPr>
            <a:r>
              <a:rPr lang="en-GB" sz="1400" b="1">
                <a:solidFill>
                  <a:srgbClr val="000066"/>
                </a:solidFill>
              </a:rPr>
              <a:t>INCREASED POPULATION-BASED COVERAGE</a:t>
            </a:r>
          </a:p>
          <a:p>
            <a:pPr algn="ctr" rtl="1">
              <a:spcBef>
                <a:spcPct val="50000"/>
              </a:spcBef>
            </a:pPr>
            <a:r>
              <a:rPr lang="en-GB" sz="1400">
                <a:solidFill>
                  <a:srgbClr val="000066"/>
                </a:solidFill>
              </a:rPr>
              <a:t>of key effective interventions</a:t>
            </a:r>
            <a:endParaRPr lang="en-US" sz="1400">
              <a:solidFill>
                <a:srgbClr val="000066"/>
              </a:solidFill>
            </a:endParaRPr>
          </a:p>
        </p:txBody>
      </p:sp>
      <p:sp>
        <p:nvSpPr>
          <p:cNvPr id="37894" name="Text Box 6"/>
          <p:cNvSpPr txBox="1">
            <a:spLocks noChangeArrowheads="1"/>
          </p:cNvSpPr>
          <p:nvPr/>
        </p:nvSpPr>
        <p:spPr bwMode="auto">
          <a:xfrm>
            <a:off x="7621588" y="3057525"/>
            <a:ext cx="1379537" cy="7667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33" tIns="40067" rIns="80133" bIns="40067">
            <a:spAutoFit/>
          </a:bodyPr>
          <a:lstStyle>
            <a:lvl1pPr>
              <a:defRPr>
                <a:solidFill>
                  <a:schemeClr val="tx1"/>
                </a:solidFill>
                <a:latin typeface="Arial" charset="0"/>
                <a:cs typeface="Arial" charset="0"/>
              </a:defRPr>
            </a:lvl1pPr>
            <a:lvl2pPr marL="400050">
              <a:defRPr>
                <a:solidFill>
                  <a:schemeClr val="tx1"/>
                </a:solidFill>
                <a:latin typeface="Arial" charset="0"/>
                <a:cs typeface="Arial" charset="0"/>
              </a:defRPr>
            </a:lvl2pPr>
            <a:lvl3pPr marL="801688">
              <a:defRPr>
                <a:solidFill>
                  <a:schemeClr val="tx1"/>
                </a:solidFill>
                <a:latin typeface="Arial" charset="0"/>
                <a:cs typeface="Arial" charset="0"/>
              </a:defRPr>
            </a:lvl3pPr>
            <a:lvl4pPr marL="1201738">
              <a:defRPr>
                <a:solidFill>
                  <a:schemeClr val="tx1"/>
                </a:solidFill>
                <a:latin typeface="Arial" charset="0"/>
                <a:cs typeface="Arial" charset="0"/>
              </a:defRPr>
            </a:lvl4pPr>
            <a:lvl5pPr marL="1603375">
              <a:defRPr>
                <a:solidFill>
                  <a:schemeClr val="tx1"/>
                </a:solidFill>
                <a:latin typeface="Arial" charset="0"/>
                <a:cs typeface="Arial" charset="0"/>
              </a:defRPr>
            </a:lvl5pPr>
            <a:lvl6pPr marL="2060575" fontAlgn="base">
              <a:spcBef>
                <a:spcPct val="0"/>
              </a:spcBef>
              <a:spcAft>
                <a:spcPct val="0"/>
              </a:spcAft>
              <a:defRPr>
                <a:solidFill>
                  <a:schemeClr val="tx1"/>
                </a:solidFill>
                <a:latin typeface="Arial" charset="0"/>
                <a:cs typeface="Arial" charset="0"/>
              </a:defRPr>
            </a:lvl6pPr>
            <a:lvl7pPr marL="2517775" fontAlgn="base">
              <a:spcBef>
                <a:spcPct val="0"/>
              </a:spcBef>
              <a:spcAft>
                <a:spcPct val="0"/>
              </a:spcAft>
              <a:defRPr>
                <a:solidFill>
                  <a:schemeClr val="tx1"/>
                </a:solidFill>
                <a:latin typeface="Arial" charset="0"/>
                <a:cs typeface="Arial" charset="0"/>
              </a:defRPr>
            </a:lvl7pPr>
            <a:lvl8pPr marL="2974975" fontAlgn="base">
              <a:spcBef>
                <a:spcPct val="0"/>
              </a:spcBef>
              <a:spcAft>
                <a:spcPct val="0"/>
              </a:spcAft>
              <a:defRPr>
                <a:solidFill>
                  <a:schemeClr val="tx1"/>
                </a:solidFill>
                <a:latin typeface="Arial" charset="0"/>
                <a:cs typeface="Arial" charset="0"/>
              </a:defRPr>
            </a:lvl8pPr>
            <a:lvl9pPr marL="3432175" fontAlgn="base">
              <a:spcBef>
                <a:spcPct val="0"/>
              </a:spcBef>
              <a:spcAft>
                <a:spcPct val="0"/>
              </a:spcAft>
              <a:defRPr>
                <a:solidFill>
                  <a:schemeClr val="tx1"/>
                </a:solidFill>
                <a:latin typeface="Arial" charset="0"/>
                <a:cs typeface="Arial" charset="0"/>
              </a:defRPr>
            </a:lvl9pPr>
          </a:lstStyle>
          <a:p>
            <a:pPr algn="ctr" rtl="1">
              <a:spcBef>
                <a:spcPct val="50000"/>
              </a:spcBef>
            </a:pPr>
            <a:r>
              <a:rPr lang="en-GB" sz="1400" b="1">
                <a:solidFill>
                  <a:srgbClr val="000066"/>
                </a:solidFill>
              </a:rPr>
              <a:t>IMPROVED SURVIVAL AND HEALTH</a:t>
            </a:r>
            <a:endParaRPr lang="en-US" sz="1400">
              <a:solidFill>
                <a:srgbClr val="000066"/>
              </a:solidFill>
            </a:endParaRPr>
          </a:p>
        </p:txBody>
      </p:sp>
      <p:sp>
        <p:nvSpPr>
          <p:cNvPr id="37895" name="Line 7"/>
          <p:cNvSpPr>
            <a:spLocks noChangeShapeType="1"/>
          </p:cNvSpPr>
          <p:nvPr/>
        </p:nvSpPr>
        <p:spPr bwMode="auto">
          <a:xfrm>
            <a:off x="2233613" y="3460750"/>
            <a:ext cx="534987" cy="0"/>
          </a:xfrm>
          <a:prstGeom prst="line">
            <a:avLst/>
          </a:prstGeom>
          <a:noFill/>
          <a:ln w="635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896" name="Line 8"/>
          <p:cNvSpPr>
            <a:spLocks noChangeShapeType="1"/>
          </p:cNvSpPr>
          <p:nvPr/>
        </p:nvSpPr>
        <p:spPr bwMode="auto">
          <a:xfrm flipV="1">
            <a:off x="3313113" y="4797425"/>
            <a:ext cx="295275" cy="550863"/>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897" name="Line 9"/>
          <p:cNvSpPr>
            <a:spLocks noChangeShapeType="1"/>
          </p:cNvSpPr>
          <p:nvPr/>
        </p:nvSpPr>
        <p:spPr bwMode="auto">
          <a:xfrm flipV="1">
            <a:off x="5597525" y="4395788"/>
            <a:ext cx="509588" cy="893762"/>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898" name="Line 10"/>
          <p:cNvSpPr>
            <a:spLocks noChangeShapeType="1"/>
          </p:cNvSpPr>
          <p:nvPr/>
        </p:nvSpPr>
        <p:spPr bwMode="auto">
          <a:xfrm flipV="1">
            <a:off x="5945188" y="4424363"/>
            <a:ext cx="508000" cy="914400"/>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899" name="Line 11"/>
          <p:cNvSpPr>
            <a:spLocks noChangeShapeType="1"/>
          </p:cNvSpPr>
          <p:nvPr/>
        </p:nvSpPr>
        <p:spPr bwMode="auto">
          <a:xfrm>
            <a:off x="4768850" y="3419475"/>
            <a:ext cx="608013" cy="0"/>
          </a:xfrm>
          <a:prstGeom prst="line">
            <a:avLst/>
          </a:prstGeom>
          <a:noFill/>
          <a:ln w="635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00" name="Line 12"/>
          <p:cNvSpPr>
            <a:spLocks noChangeShapeType="1"/>
          </p:cNvSpPr>
          <p:nvPr/>
        </p:nvSpPr>
        <p:spPr bwMode="auto">
          <a:xfrm>
            <a:off x="6988175" y="3378200"/>
            <a:ext cx="608013" cy="0"/>
          </a:xfrm>
          <a:prstGeom prst="line">
            <a:avLst/>
          </a:prstGeom>
          <a:noFill/>
          <a:ln w="635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01" name="Line 13"/>
          <p:cNvSpPr>
            <a:spLocks noChangeShapeType="1"/>
          </p:cNvSpPr>
          <p:nvPr/>
        </p:nvSpPr>
        <p:spPr bwMode="auto">
          <a:xfrm flipV="1">
            <a:off x="7372350" y="4022725"/>
            <a:ext cx="742950" cy="1325563"/>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02" name="Line 14"/>
          <p:cNvSpPr>
            <a:spLocks noChangeShapeType="1"/>
          </p:cNvSpPr>
          <p:nvPr/>
        </p:nvSpPr>
        <p:spPr bwMode="auto">
          <a:xfrm flipV="1">
            <a:off x="7708900" y="4002088"/>
            <a:ext cx="731838" cy="1301750"/>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03" name="Line 15"/>
          <p:cNvSpPr>
            <a:spLocks noChangeShapeType="1"/>
          </p:cNvSpPr>
          <p:nvPr/>
        </p:nvSpPr>
        <p:spPr bwMode="auto">
          <a:xfrm flipV="1">
            <a:off x="8037513" y="4014788"/>
            <a:ext cx="709612" cy="1323975"/>
          </a:xfrm>
          <a:prstGeom prst="line">
            <a:avLst/>
          </a:prstGeom>
          <a:noFill/>
          <a:ln w="6350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7904" name="Text Box 16"/>
          <p:cNvSpPr txBox="1">
            <a:spLocks noChangeArrowheads="1"/>
          </p:cNvSpPr>
          <p:nvPr/>
        </p:nvSpPr>
        <p:spPr bwMode="auto">
          <a:xfrm>
            <a:off x="2895600" y="5422900"/>
            <a:ext cx="5351463" cy="423863"/>
          </a:xfrm>
          <a:prstGeom prst="rect">
            <a:avLst/>
          </a:prstGeom>
          <a:noFill/>
          <a:ln w="25400">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33" tIns="40067" rIns="80133" bIns="40067">
            <a:spAutoFit/>
          </a:bodyPr>
          <a:lstStyle>
            <a:lvl1pPr>
              <a:defRPr>
                <a:solidFill>
                  <a:schemeClr val="tx1"/>
                </a:solidFill>
                <a:latin typeface="Arial" charset="0"/>
                <a:cs typeface="Arial" charset="0"/>
              </a:defRPr>
            </a:lvl1pPr>
            <a:lvl2pPr marL="400050">
              <a:defRPr>
                <a:solidFill>
                  <a:schemeClr val="tx1"/>
                </a:solidFill>
                <a:latin typeface="Arial" charset="0"/>
                <a:cs typeface="Arial" charset="0"/>
              </a:defRPr>
            </a:lvl2pPr>
            <a:lvl3pPr marL="801688">
              <a:defRPr>
                <a:solidFill>
                  <a:schemeClr val="tx1"/>
                </a:solidFill>
                <a:latin typeface="Arial" charset="0"/>
                <a:cs typeface="Arial" charset="0"/>
              </a:defRPr>
            </a:lvl3pPr>
            <a:lvl4pPr marL="1201738">
              <a:defRPr>
                <a:solidFill>
                  <a:schemeClr val="tx1"/>
                </a:solidFill>
                <a:latin typeface="Arial" charset="0"/>
                <a:cs typeface="Arial" charset="0"/>
              </a:defRPr>
            </a:lvl4pPr>
            <a:lvl5pPr marL="1603375">
              <a:defRPr>
                <a:solidFill>
                  <a:schemeClr val="tx1"/>
                </a:solidFill>
                <a:latin typeface="Arial" charset="0"/>
                <a:cs typeface="Arial" charset="0"/>
              </a:defRPr>
            </a:lvl5pPr>
            <a:lvl6pPr marL="2060575" fontAlgn="base">
              <a:spcBef>
                <a:spcPct val="0"/>
              </a:spcBef>
              <a:spcAft>
                <a:spcPct val="0"/>
              </a:spcAft>
              <a:defRPr>
                <a:solidFill>
                  <a:schemeClr val="tx1"/>
                </a:solidFill>
                <a:latin typeface="Arial" charset="0"/>
                <a:cs typeface="Arial" charset="0"/>
              </a:defRPr>
            </a:lvl6pPr>
            <a:lvl7pPr marL="2517775" fontAlgn="base">
              <a:spcBef>
                <a:spcPct val="0"/>
              </a:spcBef>
              <a:spcAft>
                <a:spcPct val="0"/>
              </a:spcAft>
              <a:defRPr>
                <a:solidFill>
                  <a:schemeClr val="tx1"/>
                </a:solidFill>
                <a:latin typeface="Arial" charset="0"/>
                <a:cs typeface="Arial" charset="0"/>
              </a:defRPr>
            </a:lvl7pPr>
            <a:lvl8pPr marL="2974975" fontAlgn="base">
              <a:spcBef>
                <a:spcPct val="0"/>
              </a:spcBef>
              <a:spcAft>
                <a:spcPct val="0"/>
              </a:spcAft>
              <a:defRPr>
                <a:solidFill>
                  <a:schemeClr val="tx1"/>
                </a:solidFill>
                <a:latin typeface="Arial" charset="0"/>
                <a:cs typeface="Arial" charset="0"/>
              </a:defRPr>
            </a:lvl8pPr>
            <a:lvl9pPr marL="3432175" fontAlgn="base">
              <a:spcBef>
                <a:spcPct val="0"/>
              </a:spcBef>
              <a:spcAft>
                <a:spcPct val="0"/>
              </a:spcAft>
              <a:defRPr>
                <a:solidFill>
                  <a:schemeClr val="tx1"/>
                </a:solidFill>
                <a:latin typeface="Arial" charset="0"/>
                <a:cs typeface="Arial" charset="0"/>
              </a:defRPr>
            </a:lvl9pPr>
          </a:lstStyle>
          <a:p>
            <a:pPr algn="ctr" rtl="1">
              <a:spcBef>
                <a:spcPct val="50000"/>
              </a:spcBef>
            </a:pPr>
            <a:r>
              <a:rPr lang="en-GB" sz="2000" b="1">
                <a:solidFill>
                  <a:srgbClr val="000066"/>
                </a:solidFill>
              </a:rPr>
              <a:t>Other determinants</a:t>
            </a:r>
            <a:endParaRPr lang="en-US" sz="2000" b="1">
              <a:solidFill>
                <a:srgbClr val="000066"/>
              </a:solidFill>
            </a:endParaRPr>
          </a:p>
        </p:txBody>
      </p:sp>
    </p:spTree>
    <p:extLst>
      <p:ext uri="{BB962C8B-B14F-4D97-AF65-F5344CB8AC3E}">
        <p14:creationId xmlns:p14="http://schemas.microsoft.com/office/powerpoint/2010/main" val="3602689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514498" y="152400"/>
            <a:ext cx="7650934" cy="1551194"/>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lgn="ctr">
              <a:defRPr/>
            </a:pPr>
            <a:r>
              <a:rPr lang="en-US" sz="32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Step 1 (a &amp; b) </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b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b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To </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what extent have the RMNCAH </a:t>
            </a:r>
            <a:r>
              <a:rPr lang="en-US" sz="2000" kern="0" dirty="0" err="1">
                <a:solidFill>
                  <a:srgbClr val="000000"/>
                </a:solidFill>
                <a:latin typeface="Tahoma" panose="020B0604030504040204" pitchFamily="34" charset="0"/>
                <a:ea typeface="Tahoma" panose="020B0604030504040204" pitchFamily="34" charset="0"/>
                <a:cs typeface="Tahoma" panose="020B0604030504040204" pitchFamily="34" charset="0"/>
              </a:rPr>
              <a:t>programmes</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 improved the health status of women, children, and adolescents</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b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15" name="Group 14"/>
          <p:cNvGrpSpPr/>
          <p:nvPr/>
        </p:nvGrpSpPr>
        <p:grpSpPr>
          <a:xfrm>
            <a:off x="841072" y="1872622"/>
            <a:ext cx="7324360" cy="4859081"/>
            <a:chOff x="101147" y="2778690"/>
            <a:chExt cx="3539028" cy="2238651"/>
          </a:xfrm>
        </p:grpSpPr>
        <p:sp>
          <p:nvSpPr>
            <p:cNvPr id="19" name="Freeform 18"/>
            <p:cNvSpPr/>
            <p:nvPr>
              <p:custDataLst>
                <p:tags r:id="rId2"/>
              </p:custDataLst>
            </p:nvPr>
          </p:nvSpPr>
          <p:spPr bwMode="auto">
            <a:xfrm>
              <a:off x="101147" y="2778690"/>
              <a:ext cx="3539028" cy="2238651"/>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21" name="Rectangle 20"/>
            <p:cNvSpPr/>
            <p:nvPr/>
          </p:nvSpPr>
          <p:spPr>
            <a:xfrm>
              <a:off x="167827" y="2816459"/>
              <a:ext cx="3022893" cy="822424"/>
            </a:xfrm>
            <a:prstGeom prst="rect">
              <a:avLst/>
            </a:prstGeom>
          </p:spPr>
          <p:txBody>
            <a:bodyPr wrap="square">
              <a:spAutoFit/>
            </a:bodyPr>
            <a:lstStyle/>
            <a:p>
              <a:r>
                <a:rPr lang="en-US" sz="2000" b="1" dirty="0" smtClean="0"/>
                <a:t>Step 1a: </a:t>
              </a:r>
              <a:r>
                <a:rPr lang="en-US" sz="2000" b="1" dirty="0"/>
                <a:t>What are the goals, objectives and targets of the RMNCAH programme(s)?</a:t>
              </a:r>
              <a:endParaRPr lang="en-US" sz="2000" dirty="0"/>
            </a:p>
            <a:p>
              <a:pPr marL="1190" lvl="1">
                <a:spcBef>
                  <a:spcPct val="50000"/>
                </a:spcBef>
              </a:pPr>
              <a:r>
                <a:rPr lang="en-US" sz="2000" i="1" dirty="0" smtClean="0"/>
                <a:t>Outcome: Assess whether RMNCAH programme(s) is/are making positive, negative, or no progress in improving health status</a:t>
              </a:r>
              <a:endParaRPr lang="en-US" sz="2000" i="1" dirty="0"/>
            </a:p>
          </p:txBody>
        </p:sp>
        <p:sp>
          <p:nvSpPr>
            <p:cNvPr id="22" name="Rectangle 21"/>
            <p:cNvSpPr/>
            <p:nvPr/>
          </p:nvSpPr>
          <p:spPr>
            <a:xfrm>
              <a:off x="167827" y="3898016"/>
              <a:ext cx="3123660" cy="680627"/>
            </a:xfrm>
            <a:prstGeom prst="rect">
              <a:avLst/>
            </a:prstGeom>
          </p:spPr>
          <p:txBody>
            <a:bodyPr wrap="square">
              <a:spAutoFit/>
            </a:bodyPr>
            <a:lstStyle/>
            <a:p>
              <a:pPr marL="1190" lvl="1">
                <a:spcBef>
                  <a:spcPct val="50000"/>
                </a:spcBef>
              </a:pPr>
              <a:r>
                <a:rPr lang="en-US" sz="2000" b="1" dirty="0" smtClean="0"/>
                <a:t>Step 1b: </a:t>
              </a:r>
              <a:r>
                <a:rPr lang="en-US" sz="2000" b="1" dirty="0"/>
                <a:t>To what extent have RMNCAH interventions contributed to achieving </a:t>
              </a:r>
              <a:r>
                <a:rPr lang="en-US" sz="2000" b="1" dirty="0" smtClean="0"/>
                <a:t>impact?</a:t>
              </a:r>
              <a:endParaRPr lang="en-US" sz="2000" dirty="0"/>
            </a:p>
            <a:p>
              <a:pPr marL="1190" lvl="1">
                <a:spcBef>
                  <a:spcPct val="50000"/>
                </a:spcBef>
              </a:pPr>
              <a:r>
                <a:rPr lang="en-US" sz="2000" i="1" dirty="0" smtClean="0"/>
                <a:t>Outcome: Identify underperforming intervention packages for in-depth analysis. </a:t>
              </a:r>
              <a:endParaRPr lang="en-US" sz="2000" i="1" dirty="0"/>
            </a:p>
          </p:txBody>
        </p:sp>
      </p:grpSp>
    </p:spTree>
    <p:extLst>
      <p:ext uri="{BB962C8B-B14F-4D97-AF65-F5344CB8AC3E}">
        <p14:creationId xmlns:p14="http://schemas.microsoft.com/office/powerpoint/2010/main" val="23473796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custDataLst>
              <p:tags r:id="rId1"/>
            </p:custDataLst>
          </p:nvPr>
        </p:nvSpPr>
        <p:spPr bwMode="auto">
          <a:xfrm>
            <a:off x="395786" y="107639"/>
            <a:ext cx="7886700" cy="1551194"/>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lgn="ctr">
              <a:defRPr/>
            </a:pP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32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Steps 2 (a &amp; b) </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b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b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Which </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RMNCAH intervention packages were implemented and where? How well were they implemented</a:t>
            </a:r>
            <a:r>
              <a:rPr lang="en-US" sz="20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a:t>
            </a:r>
            <a: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t/>
            </a:r>
            <a:br>
              <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rPr>
            </a:br>
            <a:endParaRPr lang="en-US" sz="20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12" name="Group 11"/>
          <p:cNvGrpSpPr/>
          <p:nvPr/>
        </p:nvGrpSpPr>
        <p:grpSpPr>
          <a:xfrm>
            <a:off x="840400" y="1957442"/>
            <a:ext cx="7442086" cy="4468499"/>
            <a:chOff x="92470" y="4897190"/>
            <a:chExt cx="3547705" cy="2217512"/>
          </a:xfrm>
        </p:grpSpPr>
        <p:sp>
          <p:nvSpPr>
            <p:cNvPr id="14" name="Freeform 13"/>
            <p:cNvSpPr/>
            <p:nvPr>
              <p:custDataLst>
                <p:tags r:id="rId2"/>
              </p:custDataLst>
            </p:nvPr>
          </p:nvSpPr>
          <p:spPr bwMode="auto">
            <a:xfrm>
              <a:off x="92470" y="4897190"/>
              <a:ext cx="3547705" cy="2217512"/>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7" name="Rectangle 16"/>
            <p:cNvSpPr/>
            <p:nvPr/>
          </p:nvSpPr>
          <p:spPr>
            <a:xfrm>
              <a:off x="160632" y="6062333"/>
              <a:ext cx="3018851" cy="733130"/>
            </a:xfrm>
            <a:prstGeom prst="rect">
              <a:avLst/>
            </a:prstGeom>
          </p:spPr>
          <p:txBody>
            <a:bodyPr wrap="square">
              <a:spAutoFit/>
            </a:bodyPr>
            <a:lstStyle/>
            <a:p>
              <a:pPr marL="1190" lvl="1">
                <a:spcBef>
                  <a:spcPct val="50000"/>
                </a:spcBef>
              </a:pPr>
              <a:r>
                <a:rPr lang="en-US" sz="2000" b="1" dirty="0" smtClean="0"/>
                <a:t>Step 2b: </a:t>
              </a:r>
              <a:r>
                <a:rPr lang="en-US" sz="2000" b="1" dirty="0"/>
                <a:t>How well were the RMNCAH intervention packages implemented? </a:t>
              </a:r>
              <a:endParaRPr lang="en-US" sz="2000" b="1" dirty="0" smtClean="0"/>
            </a:p>
            <a:p>
              <a:pPr marL="1190" lvl="1">
                <a:spcBef>
                  <a:spcPct val="50000"/>
                </a:spcBef>
              </a:pPr>
              <a:r>
                <a:rPr lang="en-US" sz="2000" i="1" dirty="0" smtClean="0"/>
                <a:t>Outcome: Identify achievements and gaps in implementation of each package</a:t>
              </a:r>
            </a:p>
          </p:txBody>
        </p:sp>
        <p:sp>
          <p:nvSpPr>
            <p:cNvPr id="18" name="Rectangle 17"/>
            <p:cNvSpPr/>
            <p:nvPr/>
          </p:nvSpPr>
          <p:spPr>
            <a:xfrm>
              <a:off x="160632" y="5054858"/>
              <a:ext cx="3018851" cy="733130"/>
            </a:xfrm>
            <a:prstGeom prst="rect">
              <a:avLst/>
            </a:prstGeom>
          </p:spPr>
          <p:txBody>
            <a:bodyPr wrap="square">
              <a:spAutoFit/>
            </a:bodyPr>
            <a:lstStyle/>
            <a:p>
              <a:pPr marL="1190" lvl="1">
                <a:spcBef>
                  <a:spcPct val="50000"/>
                </a:spcBef>
              </a:pPr>
              <a:r>
                <a:rPr lang="en-US" sz="2000" b="1" dirty="0" smtClean="0"/>
                <a:t>Step  2a: </a:t>
              </a:r>
              <a:r>
                <a:rPr lang="en-US" sz="2000" b="1" dirty="0"/>
                <a:t>Which RMNCAH intervention packages were implemented and where? </a:t>
              </a:r>
              <a:endParaRPr lang="en-US" sz="2000" dirty="0"/>
            </a:p>
            <a:p>
              <a:pPr marL="1190" lvl="1">
                <a:spcBef>
                  <a:spcPct val="50000"/>
                </a:spcBef>
              </a:pPr>
              <a:r>
                <a:rPr lang="en-US" sz="2000" i="1" dirty="0" smtClean="0"/>
                <a:t>Outcome:  Identify areas and levels where packages are implemented and where improvement is needed</a:t>
              </a:r>
            </a:p>
          </p:txBody>
        </p:sp>
      </p:grpSp>
    </p:spTree>
    <p:extLst>
      <p:ext uri="{BB962C8B-B14F-4D97-AF65-F5344CB8AC3E}">
        <p14:creationId xmlns:p14="http://schemas.microsoft.com/office/powerpoint/2010/main" val="12534466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2.xml><?xml version="1.0" encoding="utf-8"?>
<p:tagLst xmlns:a="http://schemas.openxmlformats.org/drawingml/2006/main" xmlns:r="http://schemas.openxmlformats.org/officeDocument/2006/relationships" xmlns:p="http://schemas.openxmlformats.org/presentationml/2006/main">
  <p:tag name="NAME" val="SingleBoatShap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4.xml><?xml version="1.0" encoding="utf-8"?>
<p:tagLst xmlns:a="http://schemas.openxmlformats.org/drawingml/2006/main" xmlns:r="http://schemas.openxmlformats.org/officeDocument/2006/relationships" xmlns:p="http://schemas.openxmlformats.org/presentationml/2006/main">
  <p:tag name="NAME" val="SingleBoatShap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6.xml><?xml version="1.0" encoding="utf-8"?>
<p:tagLst xmlns:a="http://schemas.openxmlformats.org/drawingml/2006/main" xmlns:r="http://schemas.openxmlformats.org/officeDocument/2006/relationships" xmlns:p="http://schemas.openxmlformats.org/presentationml/2006/main">
  <p:tag name="NAME" val="SingleBoatShap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8.xml><?xml version="1.0" encoding="utf-8"?>
<p:tagLst xmlns:a="http://schemas.openxmlformats.org/drawingml/2006/main" xmlns:r="http://schemas.openxmlformats.org/officeDocument/2006/relationships" xmlns:p="http://schemas.openxmlformats.org/presentationml/2006/main">
  <p:tag name="NAME" val="SingleBoatShap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20.xml><?xml version="1.0" encoding="utf-8"?>
<p:tagLst xmlns:a="http://schemas.openxmlformats.org/drawingml/2006/main" xmlns:r="http://schemas.openxmlformats.org/officeDocument/2006/relationships" xmlns:p="http://schemas.openxmlformats.org/presentationml/2006/main">
  <p:tag name="NAME" val="SingleBoatShape"/>
</p:tagLst>
</file>

<file path=ppt/tags/tag21.xml><?xml version="1.0" encoding="utf-8"?>
<p:tagLst xmlns:a="http://schemas.openxmlformats.org/drawingml/2006/main" xmlns:r="http://schemas.openxmlformats.org/officeDocument/2006/relationships" xmlns:p="http://schemas.openxmlformats.org/presentationml/2006/main">
  <p:tag name="NAME" val="SingleBoatShape"/>
</p:tagLst>
</file>

<file path=ppt/tags/tag22.xml><?xml version="1.0" encoding="utf-8"?>
<p:tagLst xmlns:a="http://schemas.openxmlformats.org/drawingml/2006/main" xmlns:r="http://schemas.openxmlformats.org/officeDocument/2006/relationships" xmlns:p="http://schemas.openxmlformats.org/presentationml/2006/main">
  <p:tag name="NAME" val="SingleBoatShape"/>
</p:tagLst>
</file>

<file path=ppt/tags/tag23.xml><?xml version="1.0" encoding="utf-8"?>
<p:tagLst xmlns:a="http://schemas.openxmlformats.org/drawingml/2006/main" xmlns:r="http://schemas.openxmlformats.org/officeDocument/2006/relationships" xmlns:p="http://schemas.openxmlformats.org/presentationml/2006/main">
  <p:tag name="NAME" val="SingleBoatShap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3.xml><?xml version="1.0" encoding="utf-8"?>
<p:tagLst xmlns:a="http://schemas.openxmlformats.org/drawingml/2006/main" xmlns:r="http://schemas.openxmlformats.org/officeDocument/2006/relationships" xmlns:p="http://schemas.openxmlformats.org/presentationml/2006/main">
  <p:tag name="NAME" val="SingleBoatShape"/>
</p:tagLst>
</file>

<file path=ppt/tags/tag4.xml><?xml version="1.0" encoding="utf-8"?>
<p:tagLst xmlns:a="http://schemas.openxmlformats.org/drawingml/2006/main" xmlns:r="http://schemas.openxmlformats.org/officeDocument/2006/relationships" xmlns:p="http://schemas.openxmlformats.org/presentationml/2006/main">
  <p:tag name="NAME" val="SingleBoatShap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774</TotalTime>
  <Words>1401</Words>
  <Application>Microsoft Office PowerPoint</Application>
  <PresentationFormat>On-screen Show (4:3)</PresentationFormat>
  <Paragraphs>150</Paragraphs>
  <Slides>13</Slides>
  <Notes>4</Notes>
  <HiddenSlides>2</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PROGRAMME REVIEW WORKSHOP FOR REPRODUCTIVE, MATERNAL, NEWBORN, CHILD AND ADOLESCENT HEALTH  Introductory presentation</vt:lpstr>
      <vt:lpstr>What is a programme review for RMNCAH?</vt:lpstr>
      <vt:lpstr>Where does the RMNCAH Programme Review fit into planning and management cycles?</vt:lpstr>
      <vt:lpstr>Objectives an RMNCAH Programme Review</vt:lpstr>
      <vt:lpstr>Scope of the RMNCAH Programme Review</vt:lpstr>
      <vt:lpstr>RMNCAH programme review workshop - Overview</vt:lpstr>
      <vt:lpstr>The programmatic pathway for improving RMNCAH</vt:lpstr>
      <vt:lpstr>Step 1 (a &amp; b)   To what extent have the RMNCAH programmes improved the health status of women, children, and adolescents? </vt:lpstr>
      <vt:lpstr> Steps 2 (a &amp; b)   Which RMNCAH intervention packages were implemented and where? How well were they implemented? </vt:lpstr>
      <vt:lpstr>Step 3</vt:lpstr>
      <vt:lpstr>Step 4</vt:lpstr>
      <vt:lpstr>RMNCAH programme review workshop - Steps</vt:lpstr>
      <vt:lpstr>Use of findings and recommendations Programme Review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REVIEW WORKSHOP FOR REPRODUCTIVE, MATERNAL, NEWBORN, CHILD AND ADOLESCENT HEALTH  Introductory presentation</dc:title>
  <dc:creator>ekatwan</dc:creator>
  <cp:lastModifiedBy>OSTERGREN, Mikael Meyer</cp:lastModifiedBy>
  <cp:revision>18</cp:revision>
  <dcterms:created xsi:type="dcterms:W3CDTF">2017-10-05T00:48:43Z</dcterms:created>
  <dcterms:modified xsi:type="dcterms:W3CDTF">2017-12-17T14:08:56Z</dcterms:modified>
</cp:coreProperties>
</file>