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40" autoAdjust="0"/>
    <p:restoredTop sz="94660"/>
  </p:normalViewPr>
  <p:slideViewPr>
    <p:cSldViewPr snapToGrid="0">
      <p:cViewPr varScale="1">
        <p:scale>
          <a:sx n="77" d="100"/>
          <a:sy n="77" d="100"/>
        </p:scale>
        <p:origin x="-42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028927821250756E-2"/>
          <c:y val="0.10141414148813778"/>
          <c:w val="0.97297107217874923"/>
          <c:h val="0.839617022882001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ჰოსპიტლები</c:v>
                </c:pt>
              </c:strCache>
            </c:strRef>
          </c:tx>
          <c:spPr>
            <a:solidFill>
              <a:srgbClr val="FFC000"/>
            </a:solidFill>
            <a:ln w="9525" cap="flat" cmpd="sng" algn="ctr">
              <a:solidFill>
                <a:schemeClr val="accent6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საქართველო</c:v>
                </c:pt>
                <c:pt idx="1">
                  <c:v>ნიდერლანდები</c:v>
                </c:pt>
                <c:pt idx="2">
                  <c:v>ესტონეთი</c:v>
                </c:pt>
                <c:pt idx="3">
                  <c:v>თურქეთი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79</c:v>
                </c:pt>
                <c:pt idx="1">
                  <c:v>32</c:v>
                </c:pt>
                <c:pt idx="2">
                  <c:v>23</c:v>
                </c:pt>
                <c:pt idx="3">
                  <c:v>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E90-4EC3-9953-DEDA10C0134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საწოლები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4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საქართველო</c:v>
                </c:pt>
                <c:pt idx="1">
                  <c:v>ნიდერლანდები</c:v>
                </c:pt>
                <c:pt idx="2">
                  <c:v>ესტონეთი</c:v>
                </c:pt>
                <c:pt idx="3">
                  <c:v>თურქეთი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</c:v>
                </c:pt>
                <c:pt idx="1">
                  <c:v>4.7</c:v>
                </c:pt>
                <c:pt idx="2">
                  <c:v>3.63</c:v>
                </c:pt>
                <c:pt idx="3">
                  <c:v>2.8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E90-4EC3-9953-DEDA10C0134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42634240"/>
        <c:axId val="42745856"/>
      </c:barChart>
      <c:catAx>
        <c:axId val="42634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B6F65"/>
                </a:solidFill>
                <a:latin typeface="Sylfaen" panose="010A0502050306030303" pitchFamily="18" charset="0"/>
                <a:ea typeface="+mn-ea"/>
                <a:cs typeface="+mn-cs"/>
              </a:defRPr>
            </a:pPr>
            <a:endParaRPr lang="en-US"/>
          </a:p>
        </c:txPr>
        <c:crossAx val="42745856"/>
        <c:crosses val="autoZero"/>
        <c:auto val="1"/>
        <c:lblAlgn val="ctr"/>
        <c:lblOffset val="100"/>
        <c:noMultiLvlLbl val="0"/>
      </c:catAx>
      <c:valAx>
        <c:axId val="427458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2634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1184896343481372"/>
          <c:y val="0.55988352019488374"/>
          <c:w val="0.18716981102871191"/>
          <c:h val="8.49634712034717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0B6F65"/>
              </a:solidFill>
              <a:latin typeface="Sylfaen" panose="010A05020503060303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საწონფონდი ამჟამად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Sheet1!$B$1:$O$1</c:f>
              <c:strCache>
                <c:ptCount val="12"/>
                <c:pt idx="0">
                  <c:v>ქვეყნის საერთო</c:v>
                </c:pt>
                <c:pt idx="1">
                  <c:v>თბილისი</c:v>
                </c:pt>
                <c:pt idx="2">
                  <c:v>იმერეთი</c:v>
                </c:pt>
                <c:pt idx="3">
                  <c:v>გურია</c:v>
                </c:pt>
                <c:pt idx="4">
                  <c:v>აჭარა</c:v>
                </c:pt>
                <c:pt idx="5">
                  <c:v>კახეთი</c:v>
                </c:pt>
                <c:pt idx="6">
                  <c:v>მცხეთა-მთიანეთი</c:v>
                </c:pt>
                <c:pt idx="7">
                  <c:v>შიდა ქართლი</c:v>
                </c:pt>
                <c:pt idx="8">
                  <c:v>სამცხე ჯავახეთი</c:v>
                </c:pt>
                <c:pt idx="9">
                  <c:v>ქვემო ქართლი</c:v>
                </c:pt>
                <c:pt idx="10">
                  <c:v>სამეგრელო ზემოსვანეთი</c:v>
                </c:pt>
                <c:pt idx="11">
                  <c:v>რაჭა-ლეჩხუმი ქვემო სვანეთი</c:v>
                </c:pt>
              </c:strCache>
            </c:strRef>
          </c:cat>
          <c:val>
            <c:numRef>
              <c:f>Sheet1!$B$2:$O$2</c:f>
              <c:numCache>
                <c:formatCode>General</c:formatCode>
                <c:ptCount val="14"/>
                <c:pt idx="0">
                  <c:v>15753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A30-48A5-8B6E-6A05CCC83EE8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საჭირო საწოლფონდი 80% დატვირთვის პირობებში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Sheet1!$B$1:$O$1</c:f>
              <c:strCache>
                <c:ptCount val="12"/>
                <c:pt idx="0">
                  <c:v>ქვეყნის საერთო</c:v>
                </c:pt>
                <c:pt idx="1">
                  <c:v>თბილისი</c:v>
                </c:pt>
                <c:pt idx="2">
                  <c:v>იმერეთი</c:v>
                </c:pt>
                <c:pt idx="3">
                  <c:v>გურია</c:v>
                </c:pt>
                <c:pt idx="4">
                  <c:v>აჭარა</c:v>
                </c:pt>
                <c:pt idx="5">
                  <c:v>კახეთი</c:v>
                </c:pt>
                <c:pt idx="6">
                  <c:v>მცხეთა-მთიანეთი</c:v>
                </c:pt>
                <c:pt idx="7">
                  <c:v>შიდა ქართლი</c:v>
                </c:pt>
                <c:pt idx="8">
                  <c:v>სამცხე ჯავახეთი</c:v>
                </c:pt>
                <c:pt idx="9">
                  <c:v>ქვემო ქართლი</c:v>
                </c:pt>
                <c:pt idx="10">
                  <c:v>სამეგრელო ზემოსვანეთი</c:v>
                </c:pt>
                <c:pt idx="11">
                  <c:v>რაჭა-ლეჩხუმი ქვემო სვანეთი</c:v>
                </c:pt>
              </c:strCache>
            </c:strRef>
          </c:cat>
          <c:val>
            <c:numRef>
              <c:f>Sheet1!$B$3:$O$3</c:f>
              <c:numCache>
                <c:formatCode>0</c:formatCode>
                <c:ptCount val="14"/>
                <c:pt idx="0" formatCode="General">
                  <c:v>10170</c:v>
                </c:pt>
                <c:pt idx="1">
                  <c:v>5194.8630136986285</c:v>
                </c:pt>
                <c:pt idx="2">
                  <c:v>1814.0650684931511</c:v>
                </c:pt>
                <c:pt idx="3">
                  <c:v>87.421232876712324</c:v>
                </c:pt>
                <c:pt idx="4">
                  <c:v>939.04109589041082</c:v>
                </c:pt>
                <c:pt idx="5">
                  <c:v>415.22602739726034</c:v>
                </c:pt>
                <c:pt idx="6">
                  <c:v>106.40068493150685</c:v>
                </c:pt>
                <c:pt idx="7">
                  <c:v>480.0102739726027</c:v>
                </c:pt>
                <c:pt idx="8">
                  <c:v>194.49315068493146</c:v>
                </c:pt>
                <c:pt idx="9">
                  <c:v>593.91780821917814</c:v>
                </c:pt>
                <c:pt idx="10">
                  <c:v>334.85273972602749</c:v>
                </c:pt>
                <c:pt idx="11">
                  <c:v>9.99657534246575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A30-48A5-8B6E-6A05CCC83EE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43342080"/>
        <c:axId val="45822336"/>
      </c:barChart>
      <c:catAx>
        <c:axId val="43342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822336"/>
        <c:crosses val="autoZero"/>
        <c:auto val="1"/>
        <c:lblAlgn val="ctr"/>
        <c:lblOffset val="100"/>
        <c:noMultiLvlLbl val="0"/>
      </c:catAx>
      <c:valAx>
        <c:axId val="45822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42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666138086905801E-2"/>
          <c:y val="2.0498179061561043E-2"/>
          <c:w val="0.93881534339457573"/>
          <c:h val="0.75422070396951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თბილისი არსებული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საწოლების რაოდენობა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8154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413-43B1-AAD6-3C9A954AD3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თბილისი პროგნოზული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საწოლების რაოდენობა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4896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413-43B1-AAD6-3C9A954AD3F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ბათუმი არსებული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საწოლების რაოდენობა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1222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413-43B1-AAD6-3C9A954AD3F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ბათუმი პროგნოზული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საწოლების რაოდენობა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708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413-43B1-AAD6-3C9A954AD3F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ქუთაისი არსებული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საწოლების რაოდენობა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1412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413-43B1-AAD6-3C9A954AD3FB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ქუთაისი პროგნოზული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საწოლების რაოდენობა</c:v>
                </c:pt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918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413-43B1-AAD6-3C9A954AD3F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7818880"/>
        <c:axId val="77830784"/>
      </c:barChart>
      <c:catAx>
        <c:axId val="77818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830784"/>
        <c:crosses val="autoZero"/>
        <c:auto val="1"/>
        <c:lblAlgn val="ctr"/>
        <c:lblOffset val="100"/>
        <c:noMultiLvlLbl val="0"/>
      </c:catAx>
      <c:valAx>
        <c:axId val="77830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818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1537-308C-4C7B-85B0-62D42D081AAC}" type="datetimeFigureOut">
              <a:rPr lang="en-US" smtClean="0"/>
              <a:t>27-Nov-19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B91B-6296-4D5B-9C69-AC688EEE9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853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1537-308C-4C7B-85B0-62D42D081AAC}" type="datetimeFigureOut">
              <a:rPr lang="en-US" smtClean="0"/>
              <a:t>27-Nov-19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B91B-6296-4D5B-9C69-AC688EEE9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67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1537-308C-4C7B-85B0-62D42D081AAC}" type="datetimeFigureOut">
              <a:rPr lang="en-US" smtClean="0"/>
              <a:t>27-Nov-19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B91B-6296-4D5B-9C69-AC688EEE9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918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8" y="213044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AD347D-5ACD-4C99-B74B-A9C85AD731A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27-Nov-19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97851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27-Nov-19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9235449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27-Nov-19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99012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2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27-Nov-19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32673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27-Nov-19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17237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9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9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27-Nov-19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91888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27-Nov-19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0464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27-Nov-19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9793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1537-308C-4C7B-85B0-62D42D081AAC}" type="datetimeFigureOut">
              <a:rPr lang="en-US" smtClean="0"/>
              <a:t>27-Nov-19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B91B-6296-4D5B-9C69-AC688EEE9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883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7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27-Nov-19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98461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25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25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25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27-Nov-19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69130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27-Nov-19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29431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27-Nov-19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257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1537-308C-4C7B-85B0-62D42D081AAC}" type="datetimeFigureOut">
              <a:rPr lang="en-US" smtClean="0"/>
              <a:t>27-Nov-19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B91B-6296-4D5B-9C69-AC688EEE9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485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1537-308C-4C7B-85B0-62D42D081AAC}" type="datetimeFigureOut">
              <a:rPr lang="en-US" smtClean="0"/>
              <a:t>27-Nov-19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B91B-6296-4D5B-9C69-AC688EEE9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203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1537-308C-4C7B-85B0-62D42D081AAC}" type="datetimeFigureOut">
              <a:rPr lang="en-US" smtClean="0"/>
              <a:t>27-Nov-19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B91B-6296-4D5B-9C69-AC688EEE9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944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1537-308C-4C7B-85B0-62D42D081AAC}" type="datetimeFigureOut">
              <a:rPr lang="en-US" smtClean="0"/>
              <a:t>27-Nov-19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B91B-6296-4D5B-9C69-AC688EEE9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28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1537-308C-4C7B-85B0-62D42D081AAC}" type="datetimeFigureOut">
              <a:rPr lang="en-US" smtClean="0"/>
              <a:t>27-Nov-19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B91B-6296-4D5B-9C69-AC688EEE9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867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1537-308C-4C7B-85B0-62D42D081AAC}" type="datetimeFigureOut">
              <a:rPr lang="en-US" smtClean="0"/>
              <a:t>27-Nov-19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B91B-6296-4D5B-9C69-AC688EEE9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890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1537-308C-4C7B-85B0-62D42D081AAC}" type="datetimeFigureOut">
              <a:rPr lang="en-US" smtClean="0"/>
              <a:t>27-Nov-19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B91B-6296-4D5B-9C69-AC688EEE9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81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A1537-308C-4C7B-85B0-62D42D081AAC}" type="datetimeFigureOut">
              <a:rPr lang="en-US" smtClean="0"/>
              <a:t>27-Nov-19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1B91B-6296-4D5B-9C69-AC688EEE9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18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1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" y="0"/>
            <a:ext cx="12190476" cy="685885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7" y="274638"/>
            <a:ext cx="1097280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7" y="1600206"/>
            <a:ext cx="10972801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7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27-Nov-19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8" y="635637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8" y="635637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907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ჰოსპიტალური რეფორმის მიმართულებები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მიმოხილვა </a:t>
            </a:r>
          </a:p>
          <a:p>
            <a:r>
              <a:rPr lang="ka-GE" dirty="0" smtClean="0"/>
              <a:t>26 ნოემბერი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164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7" y="0"/>
            <a:ext cx="10972801" cy="1143000"/>
          </a:xfrm>
        </p:spPr>
        <p:txBody>
          <a:bodyPr>
            <a:normAutofit/>
          </a:bodyPr>
          <a:lstStyle/>
          <a:p>
            <a:r>
              <a:rPr lang="ka-GE" sz="4000" b="1" dirty="0" smtClean="0"/>
              <a:t>სამედიცინო პერსონალი - ბათუმი</a:t>
            </a:r>
            <a:endParaRPr lang="en-US" sz="40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82076"/>
              </p:ext>
            </p:extLst>
          </p:nvPr>
        </p:nvGraphicFramePr>
        <p:xfrm>
          <a:off x="321276" y="1003872"/>
          <a:ext cx="10824519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98508"/>
                <a:gridCol w="1828800"/>
                <a:gridCol w="2397211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არსებული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სელექციის შემდეგ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სულ</a:t>
                      </a:r>
                      <a:r>
                        <a:rPr lang="ka-GE" sz="18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 სამედიცინო პერსონალი</a:t>
                      </a:r>
                      <a:endParaRPr lang="ka-GE" sz="18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1817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ექიმი-სპეციალისტები</a:t>
                      </a:r>
                      <a:endParaRPr lang="ka-GE" sz="18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526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ექთნები</a:t>
                      </a:r>
                      <a:endParaRPr lang="ka-GE" sz="18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625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ადმინისტრაციული </a:t>
                      </a:r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პერსონალი </a:t>
                      </a:r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183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უმაღლესი არასამედიცინო განათლების მქონე </a:t>
                      </a:r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ლაბორანტები</a:t>
                      </a:r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პროფესიული განათლების მქონე ლაბორანტები 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ბებიაქალების</a:t>
                      </a:r>
                      <a:endParaRPr lang="ka-GE" sz="18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ექთნის </a:t>
                      </a:r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თანაშემწეები</a:t>
                      </a:r>
                      <a:endParaRPr lang="ka-GE" sz="18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სანიტრები</a:t>
                      </a:r>
                      <a:endParaRPr lang="ka-GE" sz="18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ფარმაცევტები</a:t>
                      </a:r>
                      <a:endParaRPr lang="ka-GE" sz="18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რადიაციული ტექნოლოგი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სამედიცინო ფიზიკოსი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ტექნიკური სპეციალისტების საერთო რაოდენობა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28738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7" y="0"/>
            <a:ext cx="10972801" cy="1143000"/>
          </a:xfrm>
        </p:spPr>
        <p:txBody>
          <a:bodyPr>
            <a:normAutofit/>
          </a:bodyPr>
          <a:lstStyle/>
          <a:p>
            <a:r>
              <a:rPr lang="ka-GE" sz="4000" b="1" dirty="0" smtClean="0"/>
              <a:t>სამედიცინო პერსონალი - ქუთაისი</a:t>
            </a:r>
            <a:endParaRPr lang="en-US" sz="40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069837"/>
              </p:ext>
            </p:extLst>
          </p:nvPr>
        </p:nvGraphicFramePr>
        <p:xfrm>
          <a:off x="321276" y="1003872"/>
          <a:ext cx="10824519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98508"/>
                <a:gridCol w="1828800"/>
                <a:gridCol w="2397211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არსებული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სელექციის შემდეგ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სულ</a:t>
                      </a:r>
                      <a:r>
                        <a:rPr lang="ka-GE" sz="18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 სამედიცინო პერსონალი</a:t>
                      </a:r>
                      <a:endParaRPr lang="ka-GE" sz="18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2277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ექიმი-სპეციალისტები</a:t>
                      </a:r>
                      <a:endParaRPr lang="ka-GE" sz="18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659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ექთნები</a:t>
                      </a:r>
                      <a:endParaRPr lang="ka-GE" sz="18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678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ადმინისტრაციული </a:t>
                      </a:r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პერსონალი </a:t>
                      </a:r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247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უმაღლესი არასამედიცინო განათლების მქონე </a:t>
                      </a:r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ლაბორანტები</a:t>
                      </a:r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პროფესიული განათლების მქონე ლაბორანტები 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ბებიაქალების</a:t>
                      </a:r>
                      <a:endParaRPr lang="ka-GE" sz="18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ექთნის </a:t>
                      </a:r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თანაშემწეები</a:t>
                      </a:r>
                      <a:endParaRPr lang="ka-GE" sz="18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სანიტრები</a:t>
                      </a:r>
                      <a:endParaRPr lang="ka-GE" sz="18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357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ფარმაცევტები</a:t>
                      </a:r>
                      <a:endParaRPr lang="ka-GE" sz="18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რადიაციული ტექნოლოგი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სამედიცინო ფიზიკოსი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ტექნიკური სპეციალისტების საერთო რაოდენობა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154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075265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b="1" dirty="0"/>
              <a:t>სამედიცინო </a:t>
            </a:r>
            <a:r>
              <a:rPr lang="ka-GE" b="1" dirty="0" smtClean="0"/>
              <a:t>პერსონალის ხვედრითი წილი (%) სელექციის შემდეგ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0072523"/>
              </p:ext>
            </p:extLst>
          </p:nvPr>
        </p:nvGraphicFramePr>
        <p:xfrm>
          <a:off x="621957" y="1810264"/>
          <a:ext cx="109728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თბილისი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ბათუმი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ქუთაისი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სულ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ექიმი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63%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ექთანი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77%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ადმინისტრაცია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68%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სხვა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95239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>
            <p:extLst/>
          </p:nvPr>
        </p:nvGraphicFramePr>
        <p:xfrm>
          <a:off x="759287" y="888273"/>
          <a:ext cx="10337073" cy="5471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5769" y="2590937"/>
            <a:ext cx="7788177" cy="49621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ka-GE" sz="1800" b="1" dirty="0" smtClean="0">
              <a:solidFill>
                <a:srgbClr val="0E8E83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ka-GE" sz="1800" b="1" dirty="0" smtClean="0">
                <a:solidFill>
                  <a:srgbClr val="0E8E83"/>
                </a:solidFill>
                <a:latin typeface="+mj-lt"/>
              </a:rPr>
              <a:t>საქართველოში მაღალია ჰოსპიტლების რაოდენობა </a:t>
            </a:r>
          </a:p>
          <a:p>
            <a:pPr marL="0" indent="0" algn="ctr">
              <a:buNone/>
            </a:pPr>
            <a:r>
              <a:rPr lang="ka-GE" sz="1800" b="1" dirty="0" smtClean="0">
                <a:solidFill>
                  <a:srgbClr val="0E8E83"/>
                </a:solidFill>
                <a:latin typeface="+mj-lt"/>
              </a:rPr>
              <a:t>1 მლნ. მოსახლეზე</a:t>
            </a:r>
            <a:r>
              <a:rPr lang="ka-GE" sz="1800" b="1" dirty="0">
                <a:solidFill>
                  <a:srgbClr val="0E8E83"/>
                </a:solidFill>
                <a:latin typeface="+mj-lt"/>
              </a:rPr>
              <a:t> </a:t>
            </a:r>
            <a:r>
              <a:rPr lang="ka-GE" sz="1800" b="1" dirty="0" smtClean="0">
                <a:solidFill>
                  <a:srgbClr val="0E8E83"/>
                </a:solidFill>
                <a:latin typeface="+mj-lt"/>
              </a:rPr>
              <a:t>და დაბალია მათი სიმძლავრე</a:t>
            </a:r>
          </a:p>
          <a:p>
            <a:pPr marL="0" indent="0" algn="ctr">
              <a:buNone/>
            </a:pPr>
            <a:r>
              <a:rPr lang="ka-GE" sz="1800" b="1" dirty="0" smtClean="0">
                <a:solidFill>
                  <a:srgbClr val="0E8E83"/>
                </a:solidFill>
                <a:latin typeface="+mj-lt"/>
              </a:rPr>
              <a:t>ჰოსპიტლების დატვირთვის საშუალო მაჩვენებელი 2018 წელს 47%</a:t>
            </a:r>
            <a:endParaRPr lang="ka-GE" sz="2000" b="1" dirty="0" smtClean="0">
              <a:solidFill>
                <a:srgbClr val="0E8E83"/>
              </a:solidFill>
              <a:latin typeface="+mj-lt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" y="130629"/>
            <a:ext cx="12192000" cy="7576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B6F65"/>
                </a:solidFill>
                <a:effectLst/>
                <a:uLnTx/>
                <a:uFillTx/>
                <a:latin typeface="Sylfaen" panose="010A0502050306030303" pitchFamily="18" charset="0"/>
                <a:ea typeface="+mj-ea"/>
                <a:cs typeface="+mj-cs"/>
              </a:rPr>
              <a:t>ჰოსპიტალური სექტორის გამოწვევები (1)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B6F65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676" y="1097823"/>
            <a:ext cx="1702664" cy="1702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3494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ჰოსპიტალური სექტორის ეფექტურობის გაუმჯობესების შესაძლებლობები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7" y="2076994"/>
            <a:ext cx="10972801" cy="4049175"/>
          </a:xfrm>
        </p:spPr>
        <p:txBody>
          <a:bodyPr/>
          <a:lstStyle/>
          <a:p>
            <a:r>
              <a:rPr lang="ka-GE" dirty="0" smtClean="0"/>
              <a:t>გათანაბრებული ტარიფები</a:t>
            </a:r>
          </a:p>
          <a:p>
            <a:r>
              <a:rPr lang="ka-GE" dirty="0" smtClean="0"/>
              <a:t>სახელმწიფო პროგრამების ფარგლებში სერვისების მხოლოდ საჭირო მოცულობის შესყიდვა (საჭირო საწოლფონდის დადგენა დიდ ქალაქებში სადაც საწოლდონდი საჭიროზე თითქმის 2-ჯერ მეტია)</a:t>
            </a:r>
          </a:p>
          <a:p>
            <a:r>
              <a:rPr lang="ka-GE" dirty="0" smtClean="0"/>
              <a:t>სელექტიური კონტრაქტირება განსაკუთრებით მაღალ ტექნოლოგიური სერვისებისთვის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42501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საწოლფონდის არსებული და საჭირო რაოდენობა საქართველოში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1243920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243128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/>
              <a:t>სერვისების შესასყიდი მოცულობა დიდ ქალაქებში: ამჟმად და პროგნოზული საჭირო 80% დატვირთვით (არ მოიცავს ფსიქიატრიის საწოლებს)</a:t>
            </a:r>
            <a:endParaRPr lang="en-US" sz="2800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1352042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446737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საავადმყოფოების განაწილება ზომების მიხედვით თბილისში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9298582"/>
              </p:ext>
            </p:extLst>
          </p:nvPr>
        </p:nvGraphicFramePr>
        <p:xfrm>
          <a:off x="1066807" y="1417638"/>
          <a:ext cx="10058400" cy="533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27077">
                  <a:extLst>
                    <a:ext uri="{9D8B030D-6E8A-4147-A177-3AD203B41FA5}">
                      <a16:colId xmlns:a16="http://schemas.microsoft.com/office/drawing/2014/main" xmlns="" val="4200634124"/>
                    </a:ext>
                  </a:extLst>
                </a:gridCol>
                <a:gridCol w="2053883">
                  <a:extLst>
                    <a:ext uri="{9D8B030D-6E8A-4147-A177-3AD203B41FA5}">
                      <a16:colId xmlns:a16="http://schemas.microsoft.com/office/drawing/2014/main" xmlns="" val="2684117985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xmlns="" val="1160120218"/>
                    </a:ext>
                  </a:extLst>
                </a:gridCol>
              </a:tblGrid>
              <a:tr h="560949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  საწოლების რაოდენობა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საწოლები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 smtClean="0">
                          <a:effectLst/>
                        </a:rPr>
                        <a:t>საავადმყოფოების რაოდენობა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624313516"/>
                  </a:ext>
                </a:extLst>
              </a:tr>
              <a:tr h="288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50 (0-50)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1262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58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627440161"/>
                  </a:ext>
                </a:extLst>
              </a:tr>
              <a:tr h="288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60 (51-60)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321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53343582"/>
                  </a:ext>
                </a:extLst>
              </a:tr>
              <a:tr h="288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70 (61-70)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194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155631519"/>
                  </a:ext>
                </a:extLst>
              </a:tr>
              <a:tr h="288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80 (71-80)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223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111754100"/>
                  </a:ext>
                </a:extLst>
              </a:tr>
              <a:tr h="288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90 (81-90)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418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506266629"/>
                  </a:ext>
                </a:extLst>
              </a:tr>
              <a:tr h="288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100 (91-100)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474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953476908"/>
                  </a:ext>
                </a:extLst>
              </a:tr>
              <a:tr h="288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110 (101-110)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927408260"/>
                  </a:ext>
                </a:extLst>
              </a:tr>
              <a:tr h="288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120 (111-120)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105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733500429"/>
                  </a:ext>
                </a:extLst>
              </a:tr>
              <a:tr h="288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130 (121-130)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252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77662363"/>
                  </a:ext>
                </a:extLst>
              </a:tr>
              <a:tr h="288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140 (131-140)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271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61449199"/>
                  </a:ext>
                </a:extLst>
              </a:tr>
              <a:tr h="288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150 (141-150)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428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2357277"/>
                  </a:ext>
                </a:extLst>
              </a:tr>
              <a:tr h="288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185 (151-185)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1293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58382980"/>
                  </a:ext>
                </a:extLst>
              </a:tr>
              <a:tr h="288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250 (201-250)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1333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10814463"/>
                  </a:ext>
                </a:extLst>
              </a:tr>
              <a:tr h="288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&gt;250 (250-350)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1580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7852275"/>
                  </a:ext>
                </a:extLst>
              </a:tr>
              <a:tr h="288974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სულ</a:t>
                      </a:r>
                      <a:endParaRPr lang="ka-GE" sz="20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8154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110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170844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10750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საავადმყოფოების განაწილება ზომების მიხედვით ბათუმში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7921165"/>
              </p:ext>
            </p:extLst>
          </p:nvPr>
        </p:nvGraphicFramePr>
        <p:xfrm>
          <a:off x="2363372" y="2110150"/>
          <a:ext cx="8356211" cy="43443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88741">
                  <a:extLst>
                    <a:ext uri="{9D8B030D-6E8A-4147-A177-3AD203B41FA5}">
                      <a16:colId xmlns:a16="http://schemas.microsoft.com/office/drawing/2014/main" xmlns="" val="912989402"/>
                    </a:ext>
                  </a:extLst>
                </a:gridCol>
                <a:gridCol w="1533735">
                  <a:extLst>
                    <a:ext uri="{9D8B030D-6E8A-4147-A177-3AD203B41FA5}">
                      <a16:colId xmlns:a16="http://schemas.microsoft.com/office/drawing/2014/main" xmlns="" val="1070201190"/>
                    </a:ext>
                  </a:extLst>
                </a:gridCol>
                <a:gridCol w="1533735">
                  <a:extLst>
                    <a:ext uri="{9D8B030D-6E8A-4147-A177-3AD203B41FA5}">
                      <a16:colId xmlns:a16="http://schemas.microsoft.com/office/drawing/2014/main" xmlns="" val="1870480094"/>
                    </a:ext>
                  </a:extLst>
                </a:gridCol>
              </a:tblGrid>
              <a:tr h="2759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50 (0-50)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37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857371007"/>
                  </a:ext>
                </a:extLst>
              </a:tr>
              <a:tr h="3705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60 (51-60)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51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210341108"/>
                  </a:ext>
                </a:extLst>
              </a:tr>
              <a:tr h="2759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70 (61-70)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68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503243211"/>
                  </a:ext>
                </a:extLst>
              </a:tr>
              <a:tr h="2759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80 (71-80)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969438538"/>
                  </a:ext>
                </a:extLst>
              </a:tr>
              <a:tr h="2759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90 (81-90)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287508715"/>
                  </a:ext>
                </a:extLst>
              </a:tr>
              <a:tr h="2759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100 (91-100)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99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085200298"/>
                  </a:ext>
                </a:extLst>
              </a:tr>
              <a:tr h="2759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110 (101-110)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105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99243668"/>
                  </a:ext>
                </a:extLst>
              </a:tr>
              <a:tr h="2759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120 (111-120)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44045148"/>
                  </a:ext>
                </a:extLst>
              </a:tr>
              <a:tr h="2759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130 (121-130)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121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744471973"/>
                  </a:ext>
                </a:extLst>
              </a:tr>
              <a:tr h="2759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140 (131-140)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853814201"/>
                  </a:ext>
                </a:extLst>
              </a:tr>
              <a:tr h="2759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150 (141-150)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142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474909070"/>
                  </a:ext>
                </a:extLst>
              </a:tr>
              <a:tr h="2759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200 (151-200)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549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98602997"/>
                  </a:ext>
                </a:extLst>
              </a:tr>
              <a:tr h="2759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250 (201-250)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240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65537609"/>
                  </a:ext>
                </a:extLst>
              </a:tr>
              <a:tr h="2759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&gt;250 (250-350)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99951940"/>
                  </a:ext>
                </a:extLst>
              </a:tr>
              <a:tr h="275991">
                <a:tc>
                  <a:txBody>
                    <a:bodyPr/>
                    <a:lstStyle/>
                    <a:p>
                      <a:pPr algn="r" fontAlgn="b"/>
                      <a:r>
                        <a:rPr lang="ka-GE" sz="1800" u="none" strike="noStrike">
                          <a:effectLst/>
                        </a:rPr>
                        <a:t>სულ</a:t>
                      </a:r>
                      <a:endParaRPr lang="ka-GE" sz="18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1412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12331144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32808"/>
              </p:ext>
            </p:extLst>
          </p:nvPr>
        </p:nvGraphicFramePr>
        <p:xfrm>
          <a:off x="2363372" y="1600203"/>
          <a:ext cx="8304628" cy="5099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47250">
                  <a:extLst>
                    <a:ext uri="{9D8B030D-6E8A-4147-A177-3AD203B41FA5}">
                      <a16:colId xmlns:a16="http://schemas.microsoft.com/office/drawing/2014/main" xmlns="" val="4200086901"/>
                    </a:ext>
                  </a:extLst>
                </a:gridCol>
                <a:gridCol w="1617784">
                  <a:extLst>
                    <a:ext uri="{9D8B030D-6E8A-4147-A177-3AD203B41FA5}">
                      <a16:colId xmlns:a16="http://schemas.microsoft.com/office/drawing/2014/main" xmlns="" val="2644687384"/>
                    </a:ext>
                  </a:extLst>
                </a:gridCol>
                <a:gridCol w="1439594">
                  <a:extLst>
                    <a:ext uri="{9D8B030D-6E8A-4147-A177-3AD203B41FA5}">
                      <a16:colId xmlns:a16="http://schemas.microsoft.com/office/drawing/2014/main" xmlns="" val="2718951034"/>
                    </a:ext>
                  </a:extLst>
                </a:gridCol>
              </a:tblGrid>
              <a:tr h="509948">
                <a:tc>
                  <a:txBody>
                    <a:bodyPr/>
                    <a:lstStyle/>
                    <a:p>
                      <a:pPr algn="ctr" fontAlgn="b"/>
                      <a:r>
                        <a:rPr lang="ka-GE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  საწოლების რაოდენობა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200" u="none" strike="noStrike">
                          <a:effectLst/>
                        </a:rPr>
                        <a:t>საწოლები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200" u="none" strike="noStrike" dirty="0" smtClean="0">
                          <a:effectLst/>
                        </a:rPr>
                        <a:t>საავადმყოფოების რაოდენობა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192967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9149314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3100" dirty="0" smtClean="0"/>
              <a:t>საავადმყოფოების განაწილება ზომების მიხედვით ქუთაისში</a:t>
            </a:r>
            <a:r>
              <a:rPr lang="ka-GE" dirty="0" smtClean="0"/>
              <a:t/>
            </a:r>
            <a:br>
              <a:rPr lang="ka-GE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339431"/>
              </p:ext>
            </p:extLst>
          </p:nvPr>
        </p:nvGraphicFramePr>
        <p:xfrm>
          <a:off x="2335238" y="1575585"/>
          <a:ext cx="8088922" cy="4375050"/>
        </p:xfrm>
        <a:graphic>
          <a:graphicData uri="http://schemas.openxmlformats.org/drawingml/2006/table">
            <a:tbl>
              <a:tblPr/>
              <a:tblGrid>
                <a:gridCol w="5119572">
                  <a:extLst>
                    <a:ext uri="{9D8B030D-6E8A-4147-A177-3AD203B41FA5}">
                      <a16:colId xmlns:a16="http://schemas.microsoft.com/office/drawing/2014/main" xmlns="" val="3927877504"/>
                    </a:ext>
                  </a:extLst>
                </a:gridCol>
                <a:gridCol w="1484675">
                  <a:extLst>
                    <a:ext uri="{9D8B030D-6E8A-4147-A177-3AD203B41FA5}">
                      <a16:colId xmlns:a16="http://schemas.microsoft.com/office/drawing/2014/main" xmlns="" val="4060450915"/>
                    </a:ext>
                  </a:extLst>
                </a:gridCol>
                <a:gridCol w="1484675">
                  <a:extLst>
                    <a:ext uri="{9D8B030D-6E8A-4147-A177-3AD203B41FA5}">
                      <a16:colId xmlns:a16="http://schemas.microsoft.com/office/drawing/2014/main" xmlns="" val="3339723895"/>
                    </a:ext>
                  </a:extLst>
                </a:gridCol>
              </a:tblGrid>
              <a:tr h="2916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50 (0-50)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165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90434832"/>
                  </a:ext>
                </a:extLst>
              </a:tr>
              <a:tr h="2916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60 (51-60)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113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50707544"/>
                  </a:ext>
                </a:extLst>
              </a:tr>
              <a:tr h="2916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70 (61-70)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72432448"/>
                  </a:ext>
                </a:extLst>
              </a:tr>
              <a:tr h="2916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80 (71-80)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67705947"/>
                  </a:ext>
                </a:extLst>
              </a:tr>
              <a:tr h="2916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90 (81-90)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253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9834212"/>
                  </a:ext>
                </a:extLst>
              </a:tr>
              <a:tr h="2916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100 (91-100)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61277760"/>
                  </a:ext>
                </a:extLst>
              </a:tr>
              <a:tr h="2916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110 (101-110)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104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65606499"/>
                  </a:ext>
                </a:extLst>
              </a:tr>
              <a:tr h="2916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120 (111-120)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02594019"/>
                  </a:ext>
                </a:extLst>
              </a:tr>
              <a:tr h="2916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130 (121-130)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32840965"/>
                  </a:ext>
                </a:extLst>
              </a:tr>
              <a:tr h="2916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140 (131-140)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41829615"/>
                  </a:ext>
                </a:extLst>
              </a:tr>
              <a:tr h="2916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150 (141-150)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04735266"/>
                  </a:ext>
                </a:extLst>
              </a:tr>
              <a:tr h="2916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200 (151-200)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153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95254492"/>
                  </a:ext>
                </a:extLst>
              </a:tr>
              <a:tr h="2916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250 (201-250)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5172449"/>
                  </a:ext>
                </a:extLst>
              </a:tr>
              <a:tr h="2916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&gt;250 (250-350)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327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99034468"/>
                  </a:ext>
                </a:extLst>
              </a:tr>
              <a:tr h="291670">
                <a:tc>
                  <a:txBody>
                    <a:bodyPr/>
                    <a:lstStyle/>
                    <a:p>
                      <a:pPr algn="r" fontAlgn="b"/>
                      <a:r>
                        <a:rPr lang="ka-GE" sz="1800" b="1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სულ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1256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0866259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57131"/>
              </p:ext>
            </p:extLst>
          </p:nvPr>
        </p:nvGraphicFramePr>
        <p:xfrm>
          <a:off x="2489981" y="1037505"/>
          <a:ext cx="8304628" cy="5099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47250">
                  <a:extLst>
                    <a:ext uri="{9D8B030D-6E8A-4147-A177-3AD203B41FA5}">
                      <a16:colId xmlns:a16="http://schemas.microsoft.com/office/drawing/2014/main" xmlns="" val="4200086901"/>
                    </a:ext>
                  </a:extLst>
                </a:gridCol>
                <a:gridCol w="1617784">
                  <a:extLst>
                    <a:ext uri="{9D8B030D-6E8A-4147-A177-3AD203B41FA5}">
                      <a16:colId xmlns:a16="http://schemas.microsoft.com/office/drawing/2014/main" xmlns="" val="2644687384"/>
                    </a:ext>
                  </a:extLst>
                </a:gridCol>
                <a:gridCol w="1439594">
                  <a:extLst>
                    <a:ext uri="{9D8B030D-6E8A-4147-A177-3AD203B41FA5}">
                      <a16:colId xmlns:a16="http://schemas.microsoft.com/office/drawing/2014/main" xmlns="" val="2718951034"/>
                    </a:ext>
                  </a:extLst>
                </a:gridCol>
              </a:tblGrid>
              <a:tr h="509948">
                <a:tc>
                  <a:txBody>
                    <a:bodyPr/>
                    <a:lstStyle/>
                    <a:p>
                      <a:pPr algn="ctr" fontAlgn="b"/>
                      <a:r>
                        <a:rPr lang="ka-GE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  საწოლების რაოდენობა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200" u="none" strike="noStrike">
                          <a:effectLst/>
                        </a:rPr>
                        <a:t>საწოლები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200" u="none" strike="noStrike" dirty="0" smtClean="0">
                          <a:effectLst/>
                        </a:rPr>
                        <a:t>საავადმყოფოების რაოდენობა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192967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974441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7" y="0"/>
            <a:ext cx="10972801" cy="1143000"/>
          </a:xfrm>
        </p:spPr>
        <p:txBody>
          <a:bodyPr>
            <a:normAutofit/>
          </a:bodyPr>
          <a:lstStyle/>
          <a:p>
            <a:r>
              <a:rPr lang="ka-GE" sz="4000" b="1" dirty="0" smtClean="0"/>
              <a:t>სამედიცინო პერსონალი - თბილისი</a:t>
            </a:r>
            <a:endParaRPr lang="en-US" sz="40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452334"/>
              </p:ext>
            </p:extLst>
          </p:nvPr>
        </p:nvGraphicFramePr>
        <p:xfrm>
          <a:off x="321276" y="1003872"/>
          <a:ext cx="10824519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98508"/>
                <a:gridCol w="1828800"/>
                <a:gridCol w="2397211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არსებული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სელექციის შემდეგ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სულ</a:t>
                      </a:r>
                      <a:r>
                        <a:rPr lang="ka-GE" sz="18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 სამედიცინო პერსონალი</a:t>
                      </a:r>
                      <a:endParaRPr lang="ka-GE" sz="18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27593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16176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ექიმი-სპეციალისტები</a:t>
                      </a:r>
                      <a:endParaRPr lang="ka-GE" sz="18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5184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ექთნები</a:t>
                      </a:r>
                      <a:endParaRPr lang="ka-GE" sz="18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4726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ადმინისტრაციული </a:t>
                      </a:r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პერსონალი </a:t>
                      </a:r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1708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უმაღლესი არასამედიცინო განათლების მქონე </a:t>
                      </a:r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ლაბორანტები</a:t>
                      </a:r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134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პროფესიული განათლების მქონე ლაბორანტები 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247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ბებიაქალების</a:t>
                      </a:r>
                      <a:endParaRPr lang="ka-GE" sz="18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ექთნის </a:t>
                      </a:r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თანაშემწეები</a:t>
                      </a:r>
                      <a:endParaRPr lang="ka-GE" sz="18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1196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სანიტრები</a:t>
                      </a:r>
                      <a:endParaRPr lang="ka-GE" sz="18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1663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ფარმაცევტები</a:t>
                      </a:r>
                      <a:endParaRPr lang="ka-GE" sz="18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რადიაციული ტექნოლოგი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სამედიცინო ფიზიკოსი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ylfaen"/>
                        </a:rPr>
                        <a:t>ტექნიკური სპეციალისტების საერთო რაოდენობა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923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686291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583</Words>
  <Application>Microsoft Office PowerPoint</Application>
  <PresentationFormat>Custom</PresentationFormat>
  <Paragraphs>311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1_Office Theme</vt:lpstr>
      <vt:lpstr>ჰოსპიტალური რეფორმის მიმართულებები</vt:lpstr>
      <vt:lpstr>PowerPoint Presentation</vt:lpstr>
      <vt:lpstr>ჰოსპიტალური სექტორის ეფექტურობის გაუმჯობესების შესაძლებლობები </vt:lpstr>
      <vt:lpstr>საწოლფონდის არსებული და საჭირო რაოდენობა საქართველოში </vt:lpstr>
      <vt:lpstr>სერვისების შესასყიდი მოცულობა დიდ ქალაქებში: ამჟმად და პროგნოზული საჭირო 80% დატვირთვით (არ მოიცავს ფსიქიატრიის საწოლებს)</vt:lpstr>
      <vt:lpstr>საავადმყოფოების განაწილება ზომების მიხედვით თბილისში</vt:lpstr>
      <vt:lpstr>საავადმყოფოების განაწილება ზომების მიხედვით ბათუმში</vt:lpstr>
      <vt:lpstr>საავადმყოფოების განაწილება ზომების მიხედვით ქუთაისში </vt:lpstr>
      <vt:lpstr>სამედიცინო პერსონალი - თბილისი</vt:lpstr>
      <vt:lpstr>სამედიცინო პერსონალი - ბათუმი</vt:lpstr>
      <vt:lpstr>სამედიცინო პერსონალი - ქუთაისი</vt:lpstr>
      <vt:lpstr>სამედიცინო პერსონალის ხვედრითი წილი (%) სელექციის შემდეგ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Ketevan Goginashvili</cp:lastModifiedBy>
  <cp:revision>31</cp:revision>
  <dcterms:created xsi:type="dcterms:W3CDTF">2019-11-23T09:56:47Z</dcterms:created>
  <dcterms:modified xsi:type="dcterms:W3CDTF">2019-11-27T17:18:46Z</dcterms:modified>
</cp:coreProperties>
</file>