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63" r:id="rId2"/>
    <p:sldId id="293" r:id="rId3"/>
    <p:sldId id="292" r:id="rId4"/>
    <p:sldId id="294" r:id="rId5"/>
    <p:sldId id="320" r:id="rId6"/>
    <p:sldId id="34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009999"/>
    <a:srgbClr val="006600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2160" y="-8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049236900942939E-2"/>
          <c:y val="4.4861391929187228E-2"/>
          <c:w val="0.79960872946437256"/>
          <c:h val="0.747527321809745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70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338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573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681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660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276672"/>
        <c:axId val="37278464"/>
      </c:barChart>
      <c:catAx>
        <c:axId val="37276672"/>
        <c:scaling>
          <c:orientation val="minMax"/>
        </c:scaling>
        <c:delete val="1"/>
        <c:axPos val="b"/>
        <c:majorTickMark val="out"/>
        <c:minorTickMark val="none"/>
        <c:tickLblPos val="nextTo"/>
        <c:crossAx val="37278464"/>
        <c:crosses val="autoZero"/>
        <c:auto val="1"/>
        <c:lblAlgn val="ctr"/>
        <c:lblOffset val="100"/>
        <c:noMultiLvlLbl val="0"/>
      </c:catAx>
      <c:valAx>
        <c:axId val="37278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7276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6623821327889568"/>
          <c:y val="0.82384853786917833"/>
          <c:w val="0.62851487314085741"/>
          <c:h val="0.1088066782693539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32367-D01A-4EFA-8972-BE2249652842}" type="datetimeFigureOut">
              <a:rPr lang="en-US" smtClean="0"/>
              <a:t>04-Jul-17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22494-C030-49C9-A260-25F37B5EE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737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B394A21-80CF-4403-B1B6-935B6BE044AF}" type="datetimeFigureOut">
              <a:rPr lang="en-US" smtClean="0"/>
              <a:t>04-Jul-17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5922E1-4A2F-46EA-9CF3-6448E259B2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394A21-80CF-4403-B1B6-935B6BE044AF}" type="datetimeFigureOut">
              <a:rPr lang="en-US" smtClean="0"/>
              <a:t>04-Jul-17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922E1-4A2F-46EA-9CF3-6448E259B2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394A21-80CF-4403-B1B6-935B6BE044AF}" type="datetimeFigureOut">
              <a:rPr lang="en-US" smtClean="0"/>
              <a:t>04-Jul-17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922E1-4A2F-46EA-9CF3-6448E259B2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394A21-80CF-4403-B1B6-935B6BE044AF}" type="datetimeFigureOut">
              <a:rPr lang="en-US" smtClean="0"/>
              <a:t>04-Jul-17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922E1-4A2F-46EA-9CF3-6448E259B27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394A21-80CF-4403-B1B6-935B6BE044AF}" type="datetimeFigureOut">
              <a:rPr lang="en-US" smtClean="0"/>
              <a:t>04-Jul-17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922E1-4A2F-46EA-9CF3-6448E259B27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394A21-80CF-4403-B1B6-935B6BE044AF}" type="datetimeFigureOut">
              <a:rPr lang="en-US" smtClean="0"/>
              <a:t>04-Jul-17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922E1-4A2F-46EA-9CF3-6448E259B27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394A21-80CF-4403-B1B6-935B6BE044AF}" type="datetimeFigureOut">
              <a:rPr lang="en-US" smtClean="0"/>
              <a:t>04-Jul-17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922E1-4A2F-46EA-9CF3-6448E259B27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394A21-80CF-4403-B1B6-935B6BE044AF}" type="datetimeFigureOut">
              <a:rPr lang="en-US" smtClean="0"/>
              <a:t>04-Jul-17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922E1-4A2F-46EA-9CF3-6448E259B27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394A21-80CF-4403-B1B6-935B6BE044AF}" type="datetimeFigureOut">
              <a:rPr lang="en-US" smtClean="0"/>
              <a:t>04-Jul-17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922E1-4A2F-46EA-9CF3-6448E259B2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B394A21-80CF-4403-B1B6-935B6BE044AF}" type="datetimeFigureOut">
              <a:rPr lang="en-US" smtClean="0"/>
              <a:t>04-Jul-17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922E1-4A2F-46EA-9CF3-6448E259B27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B394A21-80CF-4403-B1B6-935B6BE044AF}" type="datetimeFigureOut">
              <a:rPr lang="en-US" smtClean="0"/>
              <a:t>04-Jul-17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5922E1-4A2F-46EA-9CF3-6448E259B27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B394A21-80CF-4403-B1B6-935B6BE044AF}" type="datetimeFigureOut">
              <a:rPr lang="en-US" smtClean="0"/>
              <a:t>04-Jul-17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E5922E1-4A2F-46EA-9CF3-6448E259B27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Universal Health Care Program Budget, Mill GEL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3621856"/>
              </p:ext>
            </p:extLst>
          </p:nvPr>
        </p:nvGraphicFramePr>
        <p:xfrm>
          <a:off x="533400" y="18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2814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Beneficiaries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68407" cy="452596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/>
              <a:t>Persons with a document certifying Georgian citizenship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Persons with a neutral identity card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Persons with a neutral travel document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Persons with stateless persons in Georgia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Persons seeking asylum in Georgia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Persons with refugee or humanitarian status</a:t>
            </a:r>
          </a:p>
        </p:txBody>
      </p:sp>
    </p:spTree>
    <p:extLst>
      <p:ext uri="{BB962C8B-B14F-4D97-AF65-F5344CB8AC3E}">
        <p14:creationId xmlns:p14="http://schemas.microsoft.com/office/powerpoint/2010/main" val="392506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Universal Health Care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3340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>
                <a:latin typeface="Kozuka Mincho Pro H" pitchFamily="18" charset="-128"/>
                <a:ea typeface="Kozuka Mincho Pro H" pitchFamily="18" charset="-128"/>
              </a:rPr>
              <a:t>I</a:t>
            </a:r>
            <a:r>
              <a:rPr lang="en-US" sz="2000" dirty="0" smtClean="0"/>
              <a:t> Phase</a:t>
            </a:r>
            <a:r>
              <a:rPr lang="ka-GE" sz="2000" dirty="0" smtClean="0"/>
              <a:t> - </a:t>
            </a:r>
            <a:r>
              <a:rPr lang="en-US" sz="2000" dirty="0"/>
              <a:t>28 February 2013 (minimum package</a:t>
            </a:r>
            <a:r>
              <a:rPr lang="en-US" sz="2000" dirty="0" smtClean="0"/>
              <a:t>)</a:t>
            </a:r>
            <a:endParaRPr lang="ka-GE" sz="2000" dirty="0" smtClean="0"/>
          </a:p>
          <a:p>
            <a:pPr lvl="1"/>
            <a:r>
              <a:rPr lang="en-US" sz="2000" dirty="0" smtClean="0"/>
              <a:t>Planned ambulatory care</a:t>
            </a:r>
            <a:endParaRPr lang="ka-GE" sz="2000" dirty="0" smtClean="0"/>
          </a:p>
          <a:p>
            <a:pPr lvl="1"/>
            <a:r>
              <a:rPr lang="en-US" sz="2000" dirty="0"/>
              <a:t>Urgent outpatient </a:t>
            </a:r>
            <a:r>
              <a:rPr lang="en-US" sz="2000" dirty="0" smtClean="0"/>
              <a:t>and inpatient services </a:t>
            </a:r>
            <a:endParaRPr lang="ka-GE" sz="2000" dirty="0" smtClean="0"/>
          </a:p>
          <a:p>
            <a:r>
              <a:rPr lang="en-US" sz="2000" dirty="0" smtClean="0">
                <a:latin typeface="Kozuka Mincho Pro H" pitchFamily="18" charset="-128"/>
                <a:ea typeface="Kozuka Mincho Pro H" pitchFamily="18" charset="-128"/>
              </a:rPr>
              <a:t>II</a:t>
            </a:r>
            <a:r>
              <a:rPr lang="en-US" sz="2000" dirty="0" smtClean="0"/>
              <a:t> </a:t>
            </a:r>
            <a:r>
              <a:rPr lang="en-US" sz="2000" dirty="0"/>
              <a:t>Phase</a:t>
            </a:r>
            <a:r>
              <a:rPr lang="ka-GE" sz="2000" dirty="0" smtClean="0"/>
              <a:t> - </a:t>
            </a:r>
            <a:r>
              <a:rPr lang="en-US" sz="2000" dirty="0"/>
              <a:t>July 1, 2013 (Basic </a:t>
            </a:r>
            <a:r>
              <a:rPr lang="en-US" sz="2000" dirty="0" smtClean="0"/>
              <a:t>Package</a:t>
            </a:r>
            <a:r>
              <a:rPr lang="en-US" sz="2000" dirty="0"/>
              <a:t>)</a:t>
            </a:r>
            <a:endParaRPr lang="ka-GE" sz="2000" dirty="0" smtClean="0"/>
          </a:p>
          <a:p>
            <a:pPr lvl="1">
              <a:lnSpc>
                <a:spcPct val="150000"/>
              </a:lnSpc>
            </a:pPr>
            <a:r>
              <a:rPr lang="en-US" sz="2000" dirty="0"/>
              <a:t>Evidence-based interventions at primary health care 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Urgent outpatient services 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Intensive and Critical Hospital Care 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Elective Surgical Care 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Oncology Care (Chemo-, Hormone- and Radiotherapy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Maternity Services</a:t>
            </a:r>
          </a:p>
          <a:p>
            <a:pPr lvl="1">
              <a:lnSpc>
                <a:spcPct val="114000"/>
              </a:lnSpc>
            </a:pPr>
            <a:r>
              <a:rPr lang="en-US" sz="2000" dirty="0"/>
              <a:t>Basic drugs for target groups</a:t>
            </a:r>
          </a:p>
          <a:p>
            <a:r>
              <a:rPr lang="en-US" sz="2000" dirty="0" smtClean="0"/>
              <a:t>III </a:t>
            </a:r>
            <a:r>
              <a:rPr lang="en-US" sz="2000" dirty="0"/>
              <a:t>Phase </a:t>
            </a:r>
            <a:r>
              <a:rPr lang="ka-GE" sz="2000" dirty="0" smtClean="0"/>
              <a:t>- </a:t>
            </a:r>
            <a:r>
              <a:rPr lang="en-US" sz="2000" dirty="0"/>
              <a:t>May 1, </a:t>
            </a:r>
            <a:r>
              <a:rPr lang="en-US" sz="2000" dirty="0" smtClean="0"/>
              <a:t>2017 </a:t>
            </a:r>
            <a:r>
              <a:rPr lang="ka-GE" sz="2000" dirty="0" smtClean="0"/>
              <a:t>- </a:t>
            </a:r>
            <a:r>
              <a:rPr lang="en-US" sz="2000" dirty="0"/>
              <a:t>Service stratification according to revenue groups</a:t>
            </a:r>
          </a:p>
        </p:txBody>
      </p:sp>
    </p:spTree>
    <p:extLst>
      <p:ext uri="{BB962C8B-B14F-4D97-AF65-F5344CB8AC3E}">
        <p14:creationId xmlns:p14="http://schemas.microsoft.com/office/powerpoint/2010/main" val="410745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143000"/>
            <a:ext cx="8812088" cy="5181600"/>
          </a:xfrm>
        </p:spPr>
        <p:txBody>
          <a:bodyPr>
            <a:noAutofit/>
          </a:bodyPr>
          <a:lstStyle/>
          <a:p>
            <a:pPr marL="514350" indent="-51435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+mj-lt"/>
              <a:buAutoNum type="romanUcPeriod"/>
            </a:pPr>
            <a:r>
              <a:rPr lang="en-US" sz="2000" b="0" dirty="0" smtClean="0">
                <a:effectLst/>
              </a:rPr>
              <a:t>People under poverty line, teachers, public artistes</a:t>
            </a:r>
            <a:r>
              <a:rPr lang="en-US" sz="2000" dirty="0"/>
              <a:t>, children in foster care, compactly settled IDPs (target groups</a:t>
            </a:r>
            <a:r>
              <a:rPr lang="en-US" sz="2000" dirty="0" smtClean="0"/>
              <a:t>)</a:t>
            </a:r>
            <a:endParaRPr lang="ka-GE" sz="2000" b="0" dirty="0">
              <a:effectLst/>
            </a:endParaRPr>
          </a:p>
          <a:p>
            <a:pPr marL="514350" indent="-51435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+mj-lt"/>
              <a:buAutoNum type="romanUcPeriod"/>
            </a:pPr>
            <a:r>
              <a:rPr lang="en-US" sz="2000" b="0" dirty="0" smtClean="0">
                <a:effectLst/>
              </a:rPr>
              <a:t>Pensioners</a:t>
            </a:r>
            <a:r>
              <a:rPr lang="en-US" sz="2000" dirty="0"/>
              <a:t>, 0-5 years Children, students, disabled persons (age </a:t>
            </a:r>
            <a:r>
              <a:rPr lang="en-US" sz="2000" dirty="0" smtClean="0"/>
              <a:t>group)</a:t>
            </a:r>
            <a:endParaRPr lang="ka-GE" sz="2000" b="0" dirty="0" smtClean="0">
              <a:effectLst/>
            </a:endParaRPr>
          </a:p>
          <a:p>
            <a:pPr marL="514350" indent="-51435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+mj-lt"/>
              <a:buAutoNum type="romanUcPeriod"/>
            </a:pPr>
            <a:r>
              <a:rPr lang="en-US" sz="2000" dirty="0" smtClean="0"/>
              <a:t>Uninsured veterans </a:t>
            </a:r>
            <a:r>
              <a:rPr lang="en-US" sz="2000" dirty="0"/>
              <a:t>- (veterans</a:t>
            </a:r>
            <a:r>
              <a:rPr lang="en-US" sz="2000" dirty="0" smtClean="0"/>
              <a:t>)</a:t>
            </a:r>
            <a:endParaRPr lang="ka-GE" sz="2000" b="0" dirty="0" smtClean="0">
              <a:effectLst/>
            </a:endParaRPr>
          </a:p>
          <a:p>
            <a:pPr marL="514350" indent="-51435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+mj-lt"/>
              <a:buAutoNum type="romanUcPeriod"/>
            </a:pPr>
            <a:r>
              <a:rPr lang="en-US" sz="2000" b="0" dirty="0" smtClean="0">
                <a:effectLst/>
              </a:rPr>
              <a:t>Other population</a:t>
            </a:r>
            <a:r>
              <a:rPr lang="ka-GE" sz="2000" b="0" dirty="0" smtClean="0">
                <a:effectLst/>
              </a:rPr>
              <a:t>: </a:t>
            </a:r>
          </a:p>
          <a:p>
            <a:pPr marL="836676" lvl="2" indent="-34290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Wingdings" pitchFamily="2" charset="2"/>
              <a:buChar char="ü"/>
            </a:pPr>
            <a:r>
              <a:rPr lang="ka-GE" sz="2000" b="0" dirty="0" smtClean="0">
                <a:effectLst/>
              </a:rPr>
              <a:t> </a:t>
            </a:r>
            <a:r>
              <a:rPr lang="en-US" sz="2000" dirty="0"/>
              <a:t>A person with 70,000-100,000 rating scores</a:t>
            </a:r>
          </a:p>
          <a:p>
            <a:pPr marL="836676" lvl="2" indent="-34290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Wingdings" pitchFamily="2" charset="2"/>
              <a:buChar char="ü"/>
            </a:pPr>
            <a:r>
              <a:rPr lang="en-US" sz="2000" dirty="0"/>
              <a:t>6-18 year olds</a:t>
            </a:r>
          </a:p>
          <a:p>
            <a:pPr marL="836676" lvl="2" indent="-34290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Wingdings" pitchFamily="2" charset="2"/>
              <a:buChar char="ü"/>
            </a:pPr>
            <a:r>
              <a:rPr lang="en-US" sz="2000" dirty="0"/>
              <a:t>Income per year&gt; 40,000 GEL (except pension age)</a:t>
            </a:r>
          </a:p>
          <a:p>
            <a:pPr marL="836676" lvl="2" indent="-34290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Wingdings" pitchFamily="2" charset="2"/>
              <a:buChar char="ü"/>
            </a:pPr>
            <a:r>
              <a:rPr lang="en-US" sz="2000" dirty="0"/>
              <a:t>Income per year &lt;40,000 and monthly income ≥ 1000 GEL</a:t>
            </a:r>
          </a:p>
          <a:p>
            <a:pPr marL="836676" lvl="2" indent="-34290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Wingdings" pitchFamily="2" charset="2"/>
              <a:buChar char="ü"/>
            </a:pPr>
            <a:r>
              <a:rPr lang="en-US" sz="2000" dirty="0"/>
              <a:t>Monthly income &lt;1000 GEL</a:t>
            </a:r>
            <a:endParaRPr lang="en-US" sz="2000" b="0" dirty="0" smtClean="0"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610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400" dirty="0" smtClean="0"/>
              <a:t/>
            </a:r>
            <a:br>
              <a:rPr lang="ka-GE" sz="2400" dirty="0" smtClean="0"/>
            </a:br>
            <a:r>
              <a:rPr lang="en-US" sz="2400" dirty="0" smtClean="0">
                <a:solidFill>
                  <a:srgbClr val="FF0000"/>
                </a:solidFill>
              </a:rPr>
              <a:t>Universal Health care Program beneficiaries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865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b="88070"/>
          <a:stretch/>
        </p:blipFill>
        <p:spPr>
          <a:xfrm>
            <a:off x="475593" y="16536"/>
            <a:ext cx="8534400" cy="10070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" y="685800"/>
            <a:ext cx="609600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6666"/>
                </a:solidFill>
                <a:latin typeface="Arial Black" panose="020B0A04020102020204" pitchFamily="34" charset="0"/>
              </a:rPr>
              <a:t>Since May 1, 2017 </a:t>
            </a:r>
            <a:endParaRPr lang="en-US" sz="2800" b="1" dirty="0">
              <a:solidFill>
                <a:srgbClr val="006666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1210270"/>
            <a:ext cx="8857593" cy="400110"/>
          </a:xfrm>
          <a:prstGeom prst="rect">
            <a:avLst/>
          </a:prstGeom>
          <a:solidFill>
            <a:srgbClr val="009999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Differential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packages have been launched in the 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UHC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2069068"/>
            <a:ext cx="8857593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solidFill>
                  <a:srgbClr val="006666"/>
                </a:solidFill>
                <a:latin typeface="Arial Black" panose="020B0A04020102020204" pitchFamily="34" charset="0"/>
              </a:rPr>
              <a:t>Universal Healthcare Program Groups and Financing Conditions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2455783"/>
            <a:ext cx="8857593" cy="707886"/>
          </a:xfrm>
          <a:prstGeom prst="rect">
            <a:avLst/>
          </a:prstGeom>
          <a:solidFill>
            <a:srgbClr val="009999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People </a:t>
            </a:r>
            <a:r>
              <a:rPr lang="en-US" sz="2000" b="1" dirty="0">
                <a:solidFill>
                  <a:schemeClr val="bg1"/>
                </a:solidFill>
              </a:rPr>
              <a:t>under poverty line, </a:t>
            </a:r>
            <a:r>
              <a:rPr lang="en-US" sz="2000" b="1" dirty="0" smtClean="0">
                <a:solidFill>
                  <a:schemeClr val="bg1"/>
                </a:solidFill>
              </a:rPr>
              <a:t>teachers, Pensioners, Children 0-5 years old, </a:t>
            </a:r>
            <a:r>
              <a:rPr lang="en-US" sz="2000" b="1" dirty="0">
                <a:solidFill>
                  <a:schemeClr val="bg1"/>
                </a:solidFill>
              </a:rPr>
              <a:t>disabled </a:t>
            </a:r>
            <a:r>
              <a:rPr lang="en-US" sz="2000" b="1" dirty="0" smtClean="0">
                <a:solidFill>
                  <a:schemeClr val="bg1"/>
                </a:solidFill>
              </a:rPr>
              <a:t>persons, </a:t>
            </a:r>
            <a:r>
              <a:rPr lang="en-US" sz="2000" b="1" dirty="0">
                <a:solidFill>
                  <a:schemeClr val="bg1"/>
                </a:solidFill>
              </a:rPr>
              <a:t>compactly settled IDPs, Students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3163669"/>
            <a:ext cx="870519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services provided by the universal health care program is </a:t>
            </a:r>
            <a:r>
              <a:rPr lang="en-US" dirty="0" smtClean="0"/>
              <a:t>unchanged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right to use additional private insurance packages are not restricted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" y="4132183"/>
            <a:ext cx="8857594" cy="400110"/>
          </a:xfrm>
          <a:prstGeom prst="rect">
            <a:avLst/>
          </a:prstGeom>
          <a:solidFill>
            <a:srgbClr val="009999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Citizens with 70,000 to 100,000 rating points and 6 to 18 year olds 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4535269"/>
            <a:ext cx="870519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Maintain a basic package of universal health care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right to use additional private insurance packages are not restricted</a:t>
            </a:r>
          </a:p>
        </p:txBody>
      </p:sp>
    </p:spTree>
    <p:extLst>
      <p:ext uri="{BB962C8B-B14F-4D97-AF65-F5344CB8AC3E}">
        <p14:creationId xmlns:p14="http://schemas.microsoft.com/office/powerpoint/2010/main" val="35039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b="81691"/>
          <a:stretch/>
        </p:blipFill>
        <p:spPr>
          <a:xfrm>
            <a:off x="475593" y="16537"/>
            <a:ext cx="8534400" cy="154556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52400" y="4656653"/>
            <a:ext cx="8857594" cy="707886"/>
          </a:xfrm>
          <a:prstGeom prst="rect">
            <a:avLst/>
          </a:prstGeom>
          <a:solidFill>
            <a:srgbClr val="009999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Citizens, whose income is more than 40,000 </a:t>
            </a:r>
            <a:r>
              <a:rPr lang="en-US" sz="2000" b="1" dirty="0" smtClean="0">
                <a:solidFill>
                  <a:schemeClr val="bg1"/>
                </a:solidFill>
              </a:rPr>
              <a:t>GEL </a:t>
            </a:r>
            <a:r>
              <a:rPr lang="en-US" sz="2000" b="1" dirty="0">
                <a:solidFill>
                  <a:schemeClr val="bg1"/>
                </a:solidFill>
              </a:rPr>
              <a:t>per year will not benefit from the </a:t>
            </a:r>
            <a:r>
              <a:rPr lang="en-US" sz="2000" b="1" dirty="0" smtClean="0">
                <a:solidFill>
                  <a:schemeClr val="bg1"/>
                </a:solidFill>
              </a:rPr>
              <a:t>UHC, except </a:t>
            </a:r>
            <a:r>
              <a:rPr lang="en-US" sz="2000" b="1" dirty="0">
                <a:solidFill>
                  <a:schemeClr val="bg1"/>
                </a:solidFill>
              </a:rPr>
              <a:t>Childbearing / cesarean section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5345668"/>
            <a:ext cx="870519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Delivery &amp; C-section</a:t>
            </a:r>
            <a:r>
              <a:rPr lang="en-US" dirty="0" smtClean="0"/>
              <a:t> </a:t>
            </a:r>
            <a:r>
              <a:rPr lang="en-US" dirty="0"/>
              <a:t>are financed by UHC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599" y="6206468"/>
            <a:ext cx="870519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The volume of universal health care services is determined by individual data and not family </a:t>
            </a:r>
            <a:r>
              <a:rPr lang="en-US" b="1" dirty="0" smtClean="0"/>
              <a:t>revenue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201340"/>
            <a:ext cx="8857594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2400" y="906720"/>
            <a:ext cx="609600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6666"/>
                </a:solidFill>
                <a:latin typeface="Arial Black" panose="020B0A04020102020204" pitchFamily="34" charset="0"/>
              </a:rPr>
              <a:t>Since May 1, 2017 </a:t>
            </a:r>
            <a:endParaRPr lang="en-US" sz="2800" b="1" dirty="0">
              <a:solidFill>
                <a:srgbClr val="006666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2667000"/>
            <a:ext cx="8857593" cy="707886"/>
          </a:xfrm>
          <a:prstGeom prst="rect">
            <a:avLst/>
          </a:prstGeom>
          <a:solidFill>
            <a:srgbClr val="009999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Citizens, </a:t>
            </a:r>
            <a:r>
              <a:rPr lang="en-US" sz="2000" b="1" dirty="0">
                <a:solidFill>
                  <a:schemeClr val="bg1"/>
                </a:solidFill>
              </a:rPr>
              <a:t>whose monthly income is more than 1000 GEL but the annual income does not exceed 40 000 GEL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3374886"/>
            <a:ext cx="8705194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Enjoy or use the Universal Health Care Program with limited services or private insurance </a:t>
            </a:r>
            <a:r>
              <a:rPr lang="en-US" dirty="0" smtClean="0"/>
              <a:t>packages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Treatment </a:t>
            </a:r>
            <a:r>
              <a:rPr lang="en-US" dirty="0"/>
              <a:t>of oncological (chemistry and hormone therapy) </a:t>
            </a:r>
            <a:r>
              <a:rPr lang="en-US" dirty="0" smtClean="0"/>
              <a:t>diseases, </a:t>
            </a:r>
            <a:r>
              <a:rPr lang="en-US" dirty="0"/>
              <a:t>Delivery &amp; C-section</a:t>
            </a:r>
            <a:r>
              <a:rPr lang="en-US" dirty="0" smtClean="0"/>
              <a:t> are financed by UHC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34006" y="722054"/>
            <a:ext cx="8857594" cy="707886"/>
          </a:xfrm>
          <a:prstGeom prst="rect">
            <a:avLst/>
          </a:prstGeom>
          <a:solidFill>
            <a:srgbClr val="009999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Citizens with less than 1000 </a:t>
            </a:r>
            <a:r>
              <a:rPr lang="en-US" sz="2000" b="1" dirty="0" smtClean="0">
                <a:solidFill>
                  <a:schemeClr val="bg1"/>
                </a:solidFill>
              </a:rPr>
              <a:t>GEL </a:t>
            </a:r>
            <a:r>
              <a:rPr lang="en-US" sz="2000" b="1" dirty="0">
                <a:solidFill>
                  <a:schemeClr val="bg1"/>
                </a:solidFill>
              </a:rPr>
              <a:t>every month, self-employed, citizens with irregular income: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2607" y="1390471"/>
            <a:ext cx="8705193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Universal Health Care Program has a limited range of </a:t>
            </a:r>
            <a:r>
              <a:rPr lang="en-US" dirty="0" smtClean="0"/>
              <a:t>packages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 </a:t>
            </a:r>
            <a:r>
              <a:rPr lang="en-US" dirty="0"/>
              <a:t>case of private insurance, </a:t>
            </a:r>
            <a:r>
              <a:rPr lang="en-US" dirty="0" smtClean="0"/>
              <a:t>they </a:t>
            </a:r>
            <a:r>
              <a:rPr lang="en-US" dirty="0"/>
              <a:t>will have to pay for urgent </a:t>
            </a:r>
            <a:r>
              <a:rPr lang="en-US" dirty="0" smtClean="0"/>
              <a:t>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Treatment of oncologic diseases (chemistry, hormone and radiation therapy) and </a:t>
            </a:r>
            <a:r>
              <a:rPr lang="en-US" dirty="0" smtClean="0"/>
              <a:t>Delivery &amp; C-section are financed by UHC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18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448</TotalTime>
  <Words>467</Words>
  <Application>Microsoft Office PowerPoint</Application>
  <PresentationFormat>On-screen Show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Universal Health Care Program Budget, Mill GEL</vt:lpstr>
      <vt:lpstr>Beneficiaries</vt:lpstr>
      <vt:lpstr>Universal Health Care Program</vt:lpstr>
      <vt:lpstr> Universal Health care Program beneficiaries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ჯანდაცვის დაფინანსების სისტემა:     მიღწევები,            გამოწვევები,                          მომავლის ხედვა</dc:title>
  <dc:creator>Ketevan Goginashvili</dc:creator>
  <cp:lastModifiedBy>Ketevan Goginashvili</cp:lastModifiedBy>
  <cp:revision>51</cp:revision>
  <dcterms:created xsi:type="dcterms:W3CDTF">2017-06-06T10:31:08Z</dcterms:created>
  <dcterms:modified xsi:type="dcterms:W3CDTF">2017-07-04T06:08:34Z</dcterms:modified>
</cp:coreProperties>
</file>