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wdp" ContentType="image/vnd.ms-photo"/>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notesSlides/notesSlide5.xml" ContentType="application/vnd.openxmlformats-officedocument.presentationml.notesSlide+xml"/>
  <Override PartName="/ppt/charts/chart4.xml" ContentType="application/vnd.openxmlformats-officedocument.drawingml.chart+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handoutMasterIdLst>
    <p:handoutMasterId r:id="rId23"/>
  </p:handoutMasterIdLst>
  <p:sldIdLst>
    <p:sldId id="330" r:id="rId2"/>
    <p:sldId id="331" r:id="rId3"/>
    <p:sldId id="542" r:id="rId4"/>
    <p:sldId id="463" r:id="rId5"/>
    <p:sldId id="749" r:id="rId6"/>
    <p:sldId id="750" r:id="rId7"/>
    <p:sldId id="441" r:id="rId8"/>
    <p:sldId id="464" r:id="rId9"/>
    <p:sldId id="709" r:id="rId10"/>
    <p:sldId id="747" r:id="rId11"/>
    <p:sldId id="710" r:id="rId12"/>
    <p:sldId id="456" r:id="rId13"/>
    <p:sldId id="457" r:id="rId14"/>
    <p:sldId id="450" r:id="rId15"/>
    <p:sldId id="458" r:id="rId16"/>
    <p:sldId id="451" r:id="rId17"/>
    <p:sldId id="462" r:id="rId18"/>
    <p:sldId id="448" r:id="rId19"/>
    <p:sldId id="443" r:id="rId20"/>
    <p:sldId id="446" r:id="rId21"/>
  </p:sldIdLst>
  <p:sldSz cx="9144000" cy="6858000" type="screen4x3"/>
  <p:notesSz cx="6954838" cy="93091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SI" initials="J" lastIdx="7"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006666"/>
    <a:srgbClr val="127D0D"/>
    <a:srgbClr val="79E395"/>
    <a:srgbClr val="6CB484"/>
    <a:srgbClr val="5CC475"/>
    <a:srgbClr val="D2EAFA"/>
    <a:srgbClr val="8CD099"/>
    <a:srgbClr val="5FC179"/>
    <a:srgbClr val="A096E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298" autoAdjust="0"/>
    <p:restoredTop sz="95853" autoAdjust="0"/>
  </p:normalViewPr>
  <p:slideViewPr>
    <p:cSldViewPr>
      <p:cViewPr varScale="1">
        <p:scale>
          <a:sx n="113" d="100"/>
          <a:sy n="113" d="100"/>
        </p:scale>
        <p:origin x="968" y="168"/>
      </p:cViewPr>
      <p:guideLst>
        <p:guide orient="horz" pos="2160"/>
        <p:guide pos="2880"/>
      </p:guideLst>
    </p:cSldViewPr>
  </p:slideViewPr>
  <p:outlineViewPr>
    <p:cViewPr>
      <p:scale>
        <a:sx n="33" d="100"/>
        <a:sy n="33" d="100"/>
      </p:scale>
      <p:origin x="42" y="38412"/>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8205419445767468E-2"/>
          <c:y val="4.9685778440691615E-2"/>
          <c:w val="0.87327244985224373"/>
          <c:h val="0.74507773490411155"/>
        </c:manualLayout>
      </c:layout>
      <c:barChart>
        <c:barDir val="col"/>
        <c:grouping val="clustered"/>
        <c:varyColors val="0"/>
        <c:ser>
          <c:idx val="0"/>
          <c:order val="0"/>
          <c:tx>
            <c:strRef>
              <c:f>Sheet1!$A$2</c:f>
              <c:strCache>
                <c:ptCount val="1"/>
                <c:pt idx="0">
                  <c:v>Government expenditure on health, mill GEL</c:v>
                </c:pt>
              </c:strCache>
            </c:strRef>
          </c:tx>
          <c:invertIfNegative val="0"/>
          <c:dLbls>
            <c:spPr>
              <a:noFill/>
              <a:ln>
                <a:noFill/>
              </a:ln>
              <a:effectLst/>
            </c:spPr>
            <c:txPr>
              <a:bodyPr wrap="square" lIns="38100" tIns="19050" rIns="38100" bIns="19050" anchor="ctr">
                <a:spAutoFit/>
              </a:bodyPr>
              <a:lstStyle/>
              <a:p>
                <a:pPr>
                  <a:defRPr sz="1600"/>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Sheet1!$B$1:$R$1</c:f>
              <c:strCache>
                <c:ptCount val="17"/>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pt idx="15">
                  <c:v>2016</c:v>
                </c:pt>
                <c:pt idx="16">
                  <c:v>2017</c:v>
                </c:pt>
              </c:strCache>
            </c:strRef>
          </c:cat>
          <c:val>
            <c:numRef>
              <c:f>Sheet1!$B$2:$R$2</c:f>
              <c:numCache>
                <c:formatCode>#,##0</c:formatCode>
                <c:ptCount val="17"/>
                <c:pt idx="0">
                  <c:v>57</c:v>
                </c:pt>
                <c:pt idx="1">
                  <c:v>67</c:v>
                </c:pt>
                <c:pt idx="2">
                  <c:v>101</c:v>
                </c:pt>
                <c:pt idx="3">
                  <c:v>121</c:v>
                </c:pt>
                <c:pt idx="4">
                  <c:v>158</c:v>
                </c:pt>
                <c:pt idx="5">
                  <c:v>175</c:v>
                </c:pt>
                <c:pt idx="6">
                  <c:v>203</c:v>
                </c:pt>
                <c:pt idx="7">
                  <c:v>311</c:v>
                </c:pt>
                <c:pt idx="8">
                  <c:v>399</c:v>
                </c:pt>
                <c:pt idx="9">
                  <c:v>441</c:v>
                </c:pt>
                <c:pt idx="10">
                  <c:v>375</c:v>
                </c:pt>
                <c:pt idx="11">
                  <c:v>450</c:v>
                </c:pt>
                <c:pt idx="12">
                  <c:v>548</c:v>
                </c:pt>
                <c:pt idx="13">
                  <c:v>693</c:v>
                </c:pt>
                <c:pt idx="14">
                  <c:v>875</c:v>
                </c:pt>
                <c:pt idx="15" formatCode="General">
                  <c:v>1064</c:v>
                </c:pt>
                <c:pt idx="16" formatCode="General">
                  <c:v>1117</c:v>
                </c:pt>
              </c:numCache>
            </c:numRef>
          </c:val>
          <c:extLst>
            <c:ext xmlns:c16="http://schemas.microsoft.com/office/drawing/2014/chart" uri="{C3380CC4-5D6E-409C-BE32-E72D297353CC}">
              <c16:uniqueId val="{00000000-A5D2-2040-8E66-C184D0E6C36E}"/>
            </c:ext>
          </c:extLst>
        </c:ser>
        <c:dLbls>
          <c:showLegendKey val="0"/>
          <c:showVal val="0"/>
          <c:showCatName val="0"/>
          <c:showSerName val="0"/>
          <c:showPercent val="0"/>
          <c:showBubbleSize val="0"/>
        </c:dLbls>
        <c:gapWidth val="48"/>
        <c:axId val="142368768"/>
        <c:axId val="142451840"/>
      </c:barChart>
      <c:lineChart>
        <c:grouping val="standard"/>
        <c:varyColors val="0"/>
        <c:ser>
          <c:idx val="1"/>
          <c:order val="1"/>
          <c:tx>
            <c:strRef>
              <c:f>Sheet1!$A$3</c:f>
              <c:strCache>
                <c:ptCount val="1"/>
                <c:pt idx="0">
                  <c:v>Government expenditure on health as % of GDP</c:v>
                </c:pt>
              </c:strCache>
            </c:strRef>
          </c:tx>
          <c:dLbls>
            <c:numFmt formatCode="0.0%" sourceLinked="0"/>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Sheet1!$B$1:$R$1</c:f>
              <c:strCache>
                <c:ptCount val="17"/>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pt idx="15">
                  <c:v>2016</c:v>
                </c:pt>
                <c:pt idx="16">
                  <c:v>2017</c:v>
                </c:pt>
              </c:strCache>
            </c:strRef>
          </c:cat>
          <c:val>
            <c:numRef>
              <c:f>Sheet1!$B$3:$R$3</c:f>
              <c:numCache>
                <c:formatCode>0.0%</c:formatCode>
                <c:ptCount val="17"/>
                <c:pt idx="0">
                  <c:v>8.5703433068074139E-3</c:v>
                </c:pt>
                <c:pt idx="1">
                  <c:v>9.0517645323162713E-3</c:v>
                </c:pt>
                <c:pt idx="2">
                  <c:v>1.1764952485668135E-2</c:v>
                </c:pt>
                <c:pt idx="3">
                  <c:v>1.2356028981519303E-2</c:v>
                </c:pt>
                <c:pt idx="4">
                  <c:v>1.3561878718665059E-2</c:v>
                </c:pt>
                <c:pt idx="5">
                  <c:v>1.2662034732232092E-2</c:v>
                </c:pt>
                <c:pt idx="6">
                  <c:v>1.195537311333851E-2</c:v>
                </c:pt>
                <c:pt idx="7">
                  <c:v>1.6279552256556206E-2</c:v>
                </c:pt>
                <c:pt idx="8">
                  <c:v>2.2177275306261193E-2</c:v>
                </c:pt>
                <c:pt idx="9">
                  <c:v>2.1533107964660497E-2</c:v>
                </c:pt>
                <c:pt idx="10">
                  <c:v>1.5424689032252081E-2</c:v>
                </c:pt>
                <c:pt idx="11">
                  <c:v>1.7209900867980875E-2</c:v>
                </c:pt>
                <c:pt idx="12">
                  <c:v>2.0409014953656761E-2</c:v>
                </c:pt>
                <c:pt idx="13">
                  <c:v>2.3780707749627678E-2</c:v>
                </c:pt>
                <c:pt idx="14">
                  <c:v>2.7553848091699206E-2</c:v>
                </c:pt>
                <c:pt idx="15" formatCode="0.00%">
                  <c:v>3.1E-2</c:v>
                </c:pt>
                <c:pt idx="16" formatCode="0.00%">
                  <c:v>0.03</c:v>
                </c:pt>
              </c:numCache>
            </c:numRef>
          </c:val>
          <c:smooth val="0"/>
          <c:extLst>
            <c:ext xmlns:c16="http://schemas.microsoft.com/office/drawing/2014/chart" uri="{C3380CC4-5D6E-409C-BE32-E72D297353CC}">
              <c16:uniqueId val="{00000001-A5D2-2040-8E66-C184D0E6C36E}"/>
            </c:ext>
          </c:extLst>
        </c:ser>
        <c:ser>
          <c:idx val="2"/>
          <c:order val="2"/>
          <c:tx>
            <c:strRef>
              <c:f>Sheet1!$A$4</c:f>
              <c:strCache>
                <c:ptCount val="1"/>
                <c:pt idx="0">
                  <c:v>Government expenditure on health as % of State Budget</c:v>
                </c:pt>
              </c:strCache>
            </c:strRef>
          </c:tx>
          <c:dLbls>
            <c:numFmt formatCode="0.0%" sourceLinked="0"/>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Sheet1!$B$1:$R$1</c:f>
              <c:strCache>
                <c:ptCount val="17"/>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pt idx="15">
                  <c:v>2016</c:v>
                </c:pt>
                <c:pt idx="16">
                  <c:v>2017</c:v>
                </c:pt>
              </c:strCache>
            </c:strRef>
          </c:cat>
          <c:val>
            <c:numRef>
              <c:f>Sheet1!$B$4:$R$4</c:f>
              <c:numCache>
                <c:formatCode>0.0%</c:formatCode>
                <c:ptCount val="17"/>
                <c:pt idx="0">
                  <c:v>4.6209323410986491E-2</c:v>
                </c:pt>
                <c:pt idx="1">
                  <c:v>4.7881208496601539E-2</c:v>
                </c:pt>
                <c:pt idx="2">
                  <c:v>6.2584138485204707E-2</c:v>
                </c:pt>
                <c:pt idx="3">
                  <c:v>5.01929455152966E-2</c:v>
                </c:pt>
                <c:pt idx="4">
                  <c:v>4.8040457143405831E-2</c:v>
                </c:pt>
                <c:pt idx="5">
                  <c:v>3.9113636951322778E-2</c:v>
                </c:pt>
                <c:pt idx="6">
                  <c:v>3.3398546604247473E-2</c:v>
                </c:pt>
                <c:pt idx="7">
                  <c:v>4.4775927166787174E-2</c:v>
                </c:pt>
                <c:pt idx="8">
                  <c:v>5.7566671482548008E-2</c:v>
                </c:pt>
                <c:pt idx="9">
                  <c:v>5.8930080551220454E-2</c:v>
                </c:pt>
                <c:pt idx="10">
                  <c:v>4.7131747182269944E-2</c:v>
                </c:pt>
                <c:pt idx="11">
                  <c:v>5.3137066546633145E-2</c:v>
                </c:pt>
                <c:pt idx="12">
                  <c:v>6.3278552727428633E-2</c:v>
                </c:pt>
                <c:pt idx="13">
                  <c:v>7.1791582565816248E-2</c:v>
                </c:pt>
                <c:pt idx="14">
                  <c:v>8.2523035715969861E-2</c:v>
                </c:pt>
                <c:pt idx="15" formatCode="0.00%">
                  <c:v>9.7000000000000003E-2</c:v>
                </c:pt>
                <c:pt idx="16" formatCode="0.00%">
                  <c:v>9.7000000000000003E-2</c:v>
                </c:pt>
              </c:numCache>
            </c:numRef>
          </c:val>
          <c:smooth val="0"/>
          <c:extLst>
            <c:ext xmlns:c16="http://schemas.microsoft.com/office/drawing/2014/chart" uri="{C3380CC4-5D6E-409C-BE32-E72D297353CC}">
              <c16:uniqueId val="{00000002-A5D2-2040-8E66-C184D0E6C36E}"/>
            </c:ext>
          </c:extLst>
        </c:ser>
        <c:dLbls>
          <c:showLegendKey val="0"/>
          <c:showVal val="0"/>
          <c:showCatName val="0"/>
          <c:showSerName val="0"/>
          <c:showPercent val="0"/>
          <c:showBubbleSize val="0"/>
        </c:dLbls>
        <c:marker val="1"/>
        <c:smooth val="0"/>
        <c:axId val="142728192"/>
        <c:axId val="142453376"/>
      </c:lineChart>
      <c:catAx>
        <c:axId val="142368768"/>
        <c:scaling>
          <c:orientation val="minMax"/>
        </c:scaling>
        <c:delete val="0"/>
        <c:axPos val="b"/>
        <c:numFmt formatCode="General" sourceLinked="0"/>
        <c:majorTickMark val="out"/>
        <c:minorTickMark val="none"/>
        <c:tickLblPos val="nextTo"/>
        <c:txPr>
          <a:bodyPr/>
          <a:lstStyle/>
          <a:p>
            <a:pPr>
              <a:defRPr sz="1600"/>
            </a:pPr>
            <a:endParaRPr lang="en-US"/>
          </a:p>
        </c:txPr>
        <c:crossAx val="142451840"/>
        <c:crosses val="autoZero"/>
        <c:auto val="1"/>
        <c:lblAlgn val="ctr"/>
        <c:lblOffset val="100"/>
        <c:noMultiLvlLbl val="0"/>
      </c:catAx>
      <c:valAx>
        <c:axId val="142451840"/>
        <c:scaling>
          <c:orientation val="minMax"/>
        </c:scaling>
        <c:delete val="0"/>
        <c:axPos val="l"/>
        <c:numFmt formatCode="#,##0" sourceLinked="1"/>
        <c:majorTickMark val="out"/>
        <c:minorTickMark val="none"/>
        <c:tickLblPos val="nextTo"/>
        <c:txPr>
          <a:bodyPr/>
          <a:lstStyle/>
          <a:p>
            <a:pPr>
              <a:defRPr sz="1100"/>
            </a:pPr>
            <a:endParaRPr lang="en-US"/>
          </a:p>
        </c:txPr>
        <c:crossAx val="142368768"/>
        <c:crosses val="autoZero"/>
        <c:crossBetween val="between"/>
      </c:valAx>
      <c:valAx>
        <c:axId val="142453376"/>
        <c:scaling>
          <c:orientation val="minMax"/>
        </c:scaling>
        <c:delete val="0"/>
        <c:axPos val="r"/>
        <c:numFmt formatCode="0%" sourceLinked="0"/>
        <c:majorTickMark val="out"/>
        <c:minorTickMark val="none"/>
        <c:tickLblPos val="nextTo"/>
        <c:txPr>
          <a:bodyPr/>
          <a:lstStyle/>
          <a:p>
            <a:pPr>
              <a:defRPr sz="1400"/>
            </a:pPr>
            <a:endParaRPr lang="en-US"/>
          </a:p>
        </c:txPr>
        <c:crossAx val="142728192"/>
        <c:crosses val="max"/>
        <c:crossBetween val="between"/>
      </c:valAx>
      <c:catAx>
        <c:axId val="142728192"/>
        <c:scaling>
          <c:orientation val="minMax"/>
        </c:scaling>
        <c:delete val="1"/>
        <c:axPos val="b"/>
        <c:numFmt formatCode="General" sourceLinked="1"/>
        <c:majorTickMark val="out"/>
        <c:minorTickMark val="none"/>
        <c:tickLblPos val="nextTo"/>
        <c:crossAx val="142453376"/>
        <c:crosses val="autoZero"/>
        <c:auto val="1"/>
        <c:lblAlgn val="ctr"/>
        <c:lblOffset val="100"/>
        <c:noMultiLvlLbl val="0"/>
      </c:catAx>
    </c:plotArea>
    <c:legend>
      <c:legendPos val="r"/>
      <c:layout>
        <c:manualLayout>
          <c:xMode val="edge"/>
          <c:yMode val="edge"/>
          <c:x val="0.10055711859995291"/>
          <c:y val="3.5712052760377623E-2"/>
          <c:w val="0.67052926266995527"/>
          <c:h val="0.18015269523814662"/>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1.2666215829737204E-2"/>
          <c:y val="4.4814240546490927E-2"/>
          <c:w val="0.96067689598546924"/>
          <c:h val="0.76268169001649844"/>
        </c:manualLayout>
      </c:layout>
      <c:barChart>
        <c:barDir val="col"/>
        <c:grouping val="percentStacked"/>
        <c:varyColors val="0"/>
        <c:ser>
          <c:idx val="0"/>
          <c:order val="0"/>
          <c:tx>
            <c:strRef>
              <c:f>Sheet1!$A$2</c:f>
              <c:strCache>
                <c:ptCount val="1"/>
                <c:pt idx="0">
                  <c:v>Public expenditure</c:v>
                </c:pt>
              </c:strCache>
            </c:strRef>
          </c:tx>
          <c:invertIfNegative val="0"/>
          <c:dLbls>
            <c:numFmt formatCode="0%" sourceLinked="0"/>
            <c:spPr>
              <a:noFill/>
              <a:ln>
                <a:noFill/>
              </a:ln>
              <a:effectLst/>
            </c:spPr>
            <c:txPr>
              <a:bodyPr wrap="square" lIns="38100" tIns="19050" rIns="38100" bIns="19050" anchor="ctr">
                <a:spAutoFit/>
              </a:bodyPr>
              <a:lstStyle/>
              <a:p>
                <a:pPr>
                  <a:defRPr sz="16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Sheet1!$B$1:$R$1</c:f>
              <c:strCache>
                <c:ptCount val="17"/>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pt idx="15">
                  <c:v>2016</c:v>
                </c:pt>
                <c:pt idx="16">
                  <c:v>2017</c:v>
                </c:pt>
              </c:strCache>
            </c:strRef>
          </c:cat>
          <c:val>
            <c:numRef>
              <c:f>Sheet1!$B$2:$R$2</c:f>
              <c:numCache>
                <c:formatCode>0.0%</c:formatCode>
                <c:ptCount val="17"/>
                <c:pt idx="0">
                  <c:v>0.11611719897306028</c:v>
                </c:pt>
                <c:pt idx="1">
                  <c:v>0.11259381313655407</c:v>
                </c:pt>
                <c:pt idx="2">
                  <c:v>0.14282802968544489</c:v>
                </c:pt>
                <c:pt idx="3">
                  <c:v>0.14862777028551627</c:v>
                </c:pt>
                <c:pt idx="4">
                  <c:v>0.16336499026976065</c:v>
                </c:pt>
                <c:pt idx="5">
                  <c:v>0.16143108265720446</c:v>
                </c:pt>
                <c:pt idx="6">
                  <c:v>0.15638809063788717</c:v>
                </c:pt>
                <c:pt idx="7">
                  <c:v>0.1875627729921201</c:v>
                </c:pt>
                <c:pt idx="8">
                  <c:v>0.22551126059583557</c:v>
                </c:pt>
                <c:pt idx="9">
                  <c:v>0.22261162605956195</c:v>
                </c:pt>
                <c:pt idx="10">
                  <c:v>0.18389450440508417</c:v>
                </c:pt>
                <c:pt idx="11">
                  <c:v>0.20558478137628822</c:v>
                </c:pt>
                <c:pt idx="12">
                  <c:v>0.24305935029790032</c:v>
                </c:pt>
                <c:pt idx="13">
                  <c:v>0.28178101399054317</c:v>
                </c:pt>
                <c:pt idx="14">
                  <c:v>0.36286876705483739</c:v>
                </c:pt>
                <c:pt idx="15">
                  <c:v>0.37182857309202627</c:v>
                </c:pt>
                <c:pt idx="16">
                  <c:v>0.38700000000000001</c:v>
                </c:pt>
              </c:numCache>
            </c:numRef>
          </c:val>
          <c:extLst>
            <c:ext xmlns:c16="http://schemas.microsoft.com/office/drawing/2014/chart" uri="{C3380CC4-5D6E-409C-BE32-E72D297353CC}">
              <c16:uniqueId val="{00000000-B101-104C-972E-D812118A0F8F}"/>
            </c:ext>
          </c:extLst>
        </c:ser>
        <c:ser>
          <c:idx val="1"/>
          <c:order val="1"/>
          <c:tx>
            <c:strRef>
              <c:f>Sheet1!$A$3</c:f>
              <c:strCache>
                <c:ptCount val="1"/>
                <c:pt idx="0">
                  <c:v>OOP</c:v>
                </c:pt>
              </c:strCache>
            </c:strRef>
          </c:tx>
          <c:invertIfNegative val="0"/>
          <c:dLbls>
            <c:numFmt formatCode="0%" sourceLinked="0"/>
            <c:spPr>
              <a:noFill/>
              <a:ln>
                <a:noFill/>
              </a:ln>
              <a:effectLst/>
            </c:spPr>
            <c:txPr>
              <a:bodyPr wrap="square" lIns="38100" tIns="19050" rIns="38100" bIns="19050" anchor="ctr">
                <a:spAutoFit/>
              </a:bodyPr>
              <a:lstStyle/>
              <a:p>
                <a:pPr>
                  <a:defRPr sz="16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Sheet1!$B$1:$R$1</c:f>
              <c:strCache>
                <c:ptCount val="17"/>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pt idx="15">
                  <c:v>2016</c:v>
                </c:pt>
                <c:pt idx="16">
                  <c:v>2017</c:v>
                </c:pt>
              </c:strCache>
            </c:strRef>
          </c:cat>
          <c:val>
            <c:numRef>
              <c:f>Sheet1!$B$3:$R$3</c:f>
              <c:numCache>
                <c:formatCode>0.0%</c:formatCode>
                <c:ptCount val="17"/>
                <c:pt idx="0">
                  <c:v>0.76445963383570048</c:v>
                </c:pt>
                <c:pt idx="1">
                  <c:v>0.77165611456263694</c:v>
                </c:pt>
                <c:pt idx="2">
                  <c:v>0.7933915174264462</c:v>
                </c:pt>
                <c:pt idx="3">
                  <c:v>0.79422418193053057</c:v>
                </c:pt>
                <c:pt idx="4">
                  <c:v>0.79576998782632491</c:v>
                </c:pt>
                <c:pt idx="5">
                  <c:v>0.77309038653259021</c:v>
                </c:pt>
                <c:pt idx="6">
                  <c:v>0.75636175085336577</c:v>
                </c:pt>
                <c:pt idx="7">
                  <c:v>0.66557004085239468</c:v>
                </c:pt>
                <c:pt idx="8">
                  <c:v>0.68903813164013739</c:v>
                </c:pt>
                <c:pt idx="9">
                  <c:v>0.72737542920592146</c:v>
                </c:pt>
                <c:pt idx="10">
                  <c:v>0.7560654495225847</c:v>
                </c:pt>
                <c:pt idx="11">
                  <c:v>0.73445032685797784</c:v>
                </c:pt>
                <c:pt idx="12">
                  <c:v>0.69068155329956815</c:v>
                </c:pt>
                <c:pt idx="13">
                  <c:v>0.65986745096870114</c:v>
                </c:pt>
                <c:pt idx="14">
                  <c:v>0.57323960843132638</c:v>
                </c:pt>
                <c:pt idx="15">
                  <c:v>0.55613886096109666</c:v>
                </c:pt>
                <c:pt idx="16">
                  <c:v>0.54600000000000004</c:v>
                </c:pt>
              </c:numCache>
            </c:numRef>
          </c:val>
          <c:extLst>
            <c:ext xmlns:c16="http://schemas.microsoft.com/office/drawing/2014/chart" uri="{C3380CC4-5D6E-409C-BE32-E72D297353CC}">
              <c16:uniqueId val="{00000001-B101-104C-972E-D812118A0F8F}"/>
            </c:ext>
          </c:extLst>
        </c:ser>
        <c:ser>
          <c:idx val="2"/>
          <c:order val="2"/>
          <c:tx>
            <c:strRef>
              <c:f>Sheet1!$A$4</c:f>
              <c:strCache>
                <c:ptCount val="1"/>
                <c:pt idx="0">
                  <c:v>Private insurance</c:v>
                </c:pt>
              </c:strCache>
            </c:strRef>
          </c:tx>
          <c:invertIfNegative val="0"/>
          <c:dLbls>
            <c:numFmt formatCode="0%" sourceLinked="0"/>
            <c:spPr>
              <a:noFill/>
              <a:ln>
                <a:noFill/>
              </a:ln>
              <a:effectLst/>
            </c:spPr>
            <c:txPr>
              <a:bodyPr wrap="square" lIns="38100" tIns="19050" rIns="38100" bIns="19050" anchor="ctr">
                <a:spAutoFit/>
              </a:bodyPr>
              <a:lstStyle/>
              <a:p>
                <a:pPr>
                  <a:defRPr sz="16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Sheet1!$B$1:$R$1</c:f>
              <c:strCache>
                <c:ptCount val="17"/>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pt idx="15">
                  <c:v>2016</c:v>
                </c:pt>
                <c:pt idx="16">
                  <c:v>2017</c:v>
                </c:pt>
              </c:strCache>
            </c:strRef>
          </c:cat>
          <c:val>
            <c:numRef>
              <c:f>Sheet1!$B$4:$R$4</c:f>
              <c:numCache>
                <c:formatCode>0.0%</c:formatCode>
                <c:ptCount val="17"/>
                <c:pt idx="0">
                  <c:v>5.0443120305424527E-2</c:v>
                </c:pt>
                <c:pt idx="1">
                  <c:v>3.7700218933341523E-2</c:v>
                </c:pt>
                <c:pt idx="2">
                  <c:v>6.4210460240583522E-3</c:v>
                </c:pt>
                <c:pt idx="3">
                  <c:v>1.0664066007132433E-2</c:v>
                </c:pt>
                <c:pt idx="4">
                  <c:v>1.2483180748437683E-2</c:v>
                </c:pt>
                <c:pt idx="5">
                  <c:v>1.4762186937459787E-2</c:v>
                </c:pt>
                <c:pt idx="6">
                  <c:v>2.9527353673976964E-2</c:v>
                </c:pt>
                <c:pt idx="7">
                  <c:v>5.212456665638221E-2</c:v>
                </c:pt>
                <c:pt idx="8">
                  <c:v>4.2484708452687037E-2</c:v>
                </c:pt>
                <c:pt idx="9">
                  <c:v>2.3233449192076483E-2</c:v>
                </c:pt>
                <c:pt idx="10">
                  <c:v>3.5106989048065973E-2</c:v>
                </c:pt>
                <c:pt idx="11">
                  <c:v>3.6929867275262596E-2</c:v>
                </c:pt>
                <c:pt idx="12">
                  <c:v>4.3686896511645701E-2</c:v>
                </c:pt>
                <c:pt idx="13">
                  <c:v>3.9441472707111735E-2</c:v>
                </c:pt>
                <c:pt idx="14">
                  <c:v>4.5708351346735454E-2</c:v>
                </c:pt>
                <c:pt idx="15">
                  <c:v>5.5776396763223768E-2</c:v>
                </c:pt>
                <c:pt idx="16">
                  <c:v>4.9000000000000002E-2</c:v>
                </c:pt>
              </c:numCache>
            </c:numRef>
          </c:val>
          <c:extLst>
            <c:ext xmlns:c16="http://schemas.microsoft.com/office/drawing/2014/chart" uri="{C3380CC4-5D6E-409C-BE32-E72D297353CC}">
              <c16:uniqueId val="{00000002-B101-104C-972E-D812118A0F8F}"/>
            </c:ext>
          </c:extLst>
        </c:ser>
        <c:ser>
          <c:idx val="3"/>
          <c:order val="3"/>
          <c:tx>
            <c:strRef>
              <c:f>Sheet1!$A$5</c:f>
              <c:strCache>
                <c:ptCount val="1"/>
                <c:pt idx="0">
                  <c:v>International Aid</c:v>
                </c:pt>
              </c:strCache>
            </c:strRef>
          </c:tx>
          <c:invertIfNegative val="0"/>
          <c:dLbls>
            <c:dLbl>
              <c:idx val="7"/>
              <c:layout>
                <c:manualLayout>
                  <c:x val="1.4424661582674398E-3"/>
                  <c:y val="-3.1880548918771276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E77-8546-9643-E77E9832EA4F}"/>
                </c:ext>
              </c:extLst>
            </c:dLbl>
            <c:numFmt formatCode="0%" sourceLinked="0"/>
            <c:spPr>
              <a:noFill/>
              <a:ln>
                <a:noFill/>
              </a:ln>
              <a:effectLst/>
            </c:spPr>
            <c:txPr>
              <a:bodyPr wrap="square" lIns="38100" tIns="19050" rIns="38100" bIns="19050" anchor="ctr">
                <a:spAutoFit/>
              </a:bodyPr>
              <a:lstStyle/>
              <a:p>
                <a:pPr>
                  <a:defRPr sz="1600"/>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Sheet1!$B$1:$R$1</c:f>
              <c:strCache>
                <c:ptCount val="17"/>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pt idx="15">
                  <c:v>2016</c:v>
                </c:pt>
                <c:pt idx="16">
                  <c:v>2017</c:v>
                </c:pt>
              </c:strCache>
            </c:strRef>
          </c:cat>
          <c:val>
            <c:numRef>
              <c:f>Sheet1!$B$5:$R$5</c:f>
              <c:numCache>
                <c:formatCode>0.0%</c:formatCode>
                <c:ptCount val="17"/>
                <c:pt idx="0">
                  <c:v>6.8980046885814689E-2</c:v>
                </c:pt>
                <c:pt idx="1">
                  <c:v>7.8049853367467503E-2</c:v>
                </c:pt>
                <c:pt idx="2">
                  <c:v>5.7359406864050499E-2</c:v>
                </c:pt>
                <c:pt idx="3">
                  <c:v>4.6483981776820775E-2</c:v>
                </c:pt>
                <c:pt idx="4">
                  <c:v>2.8381841155476779E-2</c:v>
                </c:pt>
                <c:pt idx="5">
                  <c:v>5.0716343872745498E-2</c:v>
                </c:pt>
                <c:pt idx="6">
                  <c:v>5.7722804834769992E-2</c:v>
                </c:pt>
                <c:pt idx="7">
                  <c:v>9.4742619499103023E-2</c:v>
                </c:pt>
                <c:pt idx="8">
                  <c:v>4.2965899311339976E-2</c:v>
                </c:pt>
                <c:pt idx="9">
                  <c:v>2.6779495542440149E-2</c:v>
                </c:pt>
                <c:pt idx="10">
                  <c:v>2.4933057024265196E-2</c:v>
                </c:pt>
                <c:pt idx="11">
                  <c:v>2.3035024490471314E-2</c:v>
                </c:pt>
                <c:pt idx="12">
                  <c:v>2.2572199890885752E-2</c:v>
                </c:pt>
                <c:pt idx="13">
                  <c:v>1.8910062333644111E-2</c:v>
                </c:pt>
                <c:pt idx="14">
                  <c:v>1.8183273167100784E-2</c:v>
                </c:pt>
                <c:pt idx="15">
                  <c:v>1.6256169183653496E-2</c:v>
                </c:pt>
                <c:pt idx="16">
                  <c:v>1.7000000000000001E-2</c:v>
                </c:pt>
              </c:numCache>
            </c:numRef>
          </c:val>
          <c:extLst>
            <c:ext xmlns:c16="http://schemas.microsoft.com/office/drawing/2014/chart" uri="{C3380CC4-5D6E-409C-BE32-E72D297353CC}">
              <c16:uniqueId val="{00000000-DE77-8546-9643-E77E9832EA4F}"/>
            </c:ext>
          </c:extLst>
        </c:ser>
        <c:dLbls>
          <c:showLegendKey val="0"/>
          <c:showVal val="0"/>
          <c:showCatName val="0"/>
          <c:showSerName val="0"/>
          <c:showPercent val="0"/>
          <c:showBubbleSize val="0"/>
        </c:dLbls>
        <c:gapWidth val="46"/>
        <c:overlap val="100"/>
        <c:axId val="145399168"/>
        <c:axId val="145727488"/>
      </c:barChart>
      <c:catAx>
        <c:axId val="145399168"/>
        <c:scaling>
          <c:orientation val="minMax"/>
        </c:scaling>
        <c:delete val="0"/>
        <c:axPos val="b"/>
        <c:numFmt formatCode="General" sourceLinked="0"/>
        <c:majorTickMark val="out"/>
        <c:minorTickMark val="none"/>
        <c:tickLblPos val="nextTo"/>
        <c:txPr>
          <a:bodyPr/>
          <a:lstStyle/>
          <a:p>
            <a:pPr>
              <a:defRPr sz="1400"/>
            </a:pPr>
            <a:endParaRPr lang="en-US"/>
          </a:p>
        </c:txPr>
        <c:crossAx val="145727488"/>
        <c:crosses val="autoZero"/>
        <c:auto val="1"/>
        <c:lblAlgn val="ctr"/>
        <c:lblOffset val="100"/>
        <c:noMultiLvlLbl val="0"/>
      </c:catAx>
      <c:valAx>
        <c:axId val="145727488"/>
        <c:scaling>
          <c:orientation val="minMax"/>
        </c:scaling>
        <c:delete val="1"/>
        <c:axPos val="l"/>
        <c:majorGridlines/>
        <c:numFmt formatCode="0%" sourceLinked="1"/>
        <c:majorTickMark val="out"/>
        <c:minorTickMark val="none"/>
        <c:tickLblPos val="nextTo"/>
        <c:crossAx val="145399168"/>
        <c:crosses val="autoZero"/>
        <c:crossBetween val="between"/>
      </c:valAx>
    </c:plotArea>
    <c:legend>
      <c:legendPos val="r"/>
      <c:layout>
        <c:manualLayout>
          <c:xMode val="edge"/>
          <c:yMode val="edge"/>
          <c:x val="3.2018567123550409E-4"/>
          <c:y val="0.90881238653857865"/>
          <c:w val="0.93758108193139633"/>
          <c:h val="9.1187613461421735E-2"/>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7.4765922208712476E-2"/>
          <c:y val="0.19657672853269015"/>
          <c:w val="0.8625644656260073"/>
          <c:h val="0.6758234656359321"/>
        </c:manualLayout>
      </c:layout>
      <c:barChart>
        <c:barDir val="col"/>
        <c:grouping val="clustered"/>
        <c:varyColors val="0"/>
        <c:ser>
          <c:idx val="0"/>
          <c:order val="0"/>
          <c:tx>
            <c:strRef>
              <c:f>Sheet1!$B$1</c:f>
              <c:strCache>
                <c:ptCount val="1"/>
                <c:pt idx="0">
                  <c:v>Out-of-pocket Payment, mill GEL</c:v>
                </c:pt>
              </c:strCache>
            </c:strRef>
          </c:tx>
          <c:invertIfNegative val="0"/>
          <c:cat>
            <c:numRef>
              <c:f>Sheet1!$A$2:$A$18</c:f>
              <c:numCache>
                <c:formatCode>General</c:formatCode>
                <c:ptCount val="17"/>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pt idx="15">
                  <c:v>2016</c:v>
                </c:pt>
                <c:pt idx="16">
                  <c:v>2017</c:v>
                </c:pt>
              </c:numCache>
            </c:numRef>
          </c:cat>
          <c:val>
            <c:numRef>
              <c:f>Sheet1!$B$2:$B$18</c:f>
              <c:numCache>
                <c:formatCode>General</c:formatCode>
                <c:ptCount val="17"/>
                <c:pt idx="0">
                  <c:v>377</c:v>
                </c:pt>
                <c:pt idx="1">
                  <c:v>463</c:v>
                </c:pt>
                <c:pt idx="2">
                  <c:v>560</c:v>
                </c:pt>
                <c:pt idx="3">
                  <c:v>649</c:v>
                </c:pt>
                <c:pt idx="4">
                  <c:v>769</c:v>
                </c:pt>
                <c:pt idx="5">
                  <c:v>836</c:v>
                </c:pt>
                <c:pt idx="6">
                  <c:v>983</c:v>
                </c:pt>
                <c:pt idx="7">
                  <c:v>1102</c:v>
                </c:pt>
                <c:pt idx="8">
                  <c:v>1219</c:v>
                </c:pt>
                <c:pt idx="9">
                  <c:v>1440</c:v>
                </c:pt>
                <c:pt idx="10">
                  <c:v>1543</c:v>
                </c:pt>
                <c:pt idx="11">
                  <c:v>1609</c:v>
                </c:pt>
                <c:pt idx="12">
                  <c:v>1557</c:v>
                </c:pt>
                <c:pt idx="13">
                  <c:v>1623</c:v>
                </c:pt>
                <c:pt idx="14">
                  <c:v>1444</c:v>
                </c:pt>
                <c:pt idx="15">
                  <c:v>1590</c:v>
                </c:pt>
                <c:pt idx="16">
                  <c:v>1576</c:v>
                </c:pt>
              </c:numCache>
            </c:numRef>
          </c:val>
          <c:extLst>
            <c:ext xmlns:c16="http://schemas.microsoft.com/office/drawing/2014/chart" uri="{C3380CC4-5D6E-409C-BE32-E72D297353CC}">
              <c16:uniqueId val="{00000000-4521-494C-8CD5-FDDF11E5D7D9}"/>
            </c:ext>
          </c:extLst>
        </c:ser>
        <c:dLbls>
          <c:showLegendKey val="0"/>
          <c:showVal val="0"/>
          <c:showCatName val="0"/>
          <c:showSerName val="0"/>
          <c:showPercent val="0"/>
          <c:showBubbleSize val="0"/>
        </c:dLbls>
        <c:gapWidth val="65"/>
        <c:overlap val="7"/>
        <c:axId val="123385344"/>
        <c:axId val="123383808"/>
      </c:barChart>
      <c:lineChart>
        <c:grouping val="standard"/>
        <c:varyColors val="0"/>
        <c:ser>
          <c:idx val="1"/>
          <c:order val="1"/>
          <c:tx>
            <c:strRef>
              <c:f>Sheet1!$C$1</c:f>
              <c:strCache>
                <c:ptCount val="1"/>
                <c:pt idx="0">
                  <c:v>OOP as % of THE</c:v>
                </c:pt>
              </c:strCache>
            </c:strRef>
          </c:tx>
          <c:marker>
            <c:symbol val="none"/>
          </c:marker>
          <c:dLbls>
            <c:dLbl>
              <c:idx val="0"/>
              <c:layout>
                <c:manualLayout>
                  <c:x val="-5.0953023233206961E-2"/>
                  <c:y val="-5.990879731009732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521-494C-8CD5-FDDF11E5D7D9}"/>
                </c:ext>
              </c:extLst>
            </c:dLbl>
            <c:dLbl>
              <c:idx val="4"/>
              <c:layout>
                <c:manualLayout>
                  <c:x val="-4.613043161271508E-2"/>
                  <c:y val="-0.10098204514707698"/>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4521-494C-8CD5-FDDF11E5D7D9}"/>
                </c:ext>
              </c:extLst>
            </c:dLbl>
            <c:numFmt formatCode="0.0%" sourceLinked="0"/>
            <c:spPr>
              <a:noFill/>
              <a:ln>
                <a:noFill/>
              </a:ln>
              <a:effectLst/>
            </c:spPr>
            <c:txPr>
              <a:bodyPr rot="-5400000" vert="horz"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Sheet1!$A$2:$A$18</c:f>
              <c:numCache>
                <c:formatCode>General</c:formatCode>
                <c:ptCount val="17"/>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pt idx="15">
                  <c:v>2016</c:v>
                </c:pt>
                <c:pt idx="16">
                  <c:v>2017</c:v>
                </c:pt>
              </c:numCache>
            </c:numRef>
          </c:cat>
          <c:val>
            <c:numRef>
              <c:f>Sheet1!$C$2:$C$18</c:f>
              <c:numCache>
                <c:formatCode>0.0%</c:formatCode>
                <c:ptCount val="17"/>
                <c:pt idx="0">
                  <c:v>0.76400000000000001</c:v>
                </c:pt>
                <c:pt idx="1">
                  <c:v>0.77200000000000002</c:v>
                </c:pt>
                <c:pt idx="2">
                  <c:v>0.79300000000000004</c:v>
                </c:pt>
                <c:pt idx="3">
                  <c:v>0.79400000000000004</c:v>
                </c:pt>
                <c:pt idx="4">
                  <c:v>0.79600000000000004</c:v>
                </c:pt>
                <c:pt idx="5">
                  <c:v>0.77300000000000002</c:v>
                </c:pt>
                <c:pt idx="6">
                  <c:v>0.75600000000000001</c:v>
                </c:pt>
                <c:pt idx="7">
                  <c:v>0.66600000000000004</c:v>
                </c:pt>
                <c:pt idx="8">
                  <c:v>0.68899999999999995</c:v>
                </c:pt>
                <c:pt idx="9">
                  <c:v>0.72699999999999998</c:v>
                </c:pt>
                <c:pt idx="10">
                  <c:v>0.75600000000000001</c:v>
                </c:pt>
                <c:pt idx="11">
                  <c:v>0.73399999999999999</c:v>
                </c:pt>
                <c:pt idx="12">
                  <c:v>0.69099999999999995</c:v>
                </c:pt>
                <c:pt idx="13">
                  <c:v>0.66</c:v>
                </c:pt>
                <c:pt idx="14">
                  <c:v>0.58399999999999996</c:v>
                </c:pt>
                <c:pt idx="15">
                  <c:v>0.55600000000000005</c:v>
                </c:pt>
                <c:pt idx="16">
                  <c:v>0.54600000000000004</c:v>
                </c:pt>
              </c:numCache>
            </c:numRef>
          </c:val>
          <c:smooth val="0"/>
          <c:extLst>
            <c:ext xmlns:c16="http://schemas.microsoft.com/office/drawing/2014/chart" uri="{C3380CC4-5D6E-409C-BE32-E72D297353CC}">
              <c16:uniqueId val="{00000003-4521-494C-8CD5-FDDF11E5D7D9}"/>
            </c:ext>
          </c:extLst>
        </c:ser>
        <c:dLbls>
          <c:showLegendKey val="0"/>
          <c:showVal val="0"/>
          <c:showCatName val="0"/>
          <c:showSerName val="0"/>
          <c:showPercent val="0"/>
          <c:showBubbleSize val="0"/>
        </c:dLbls>
        <c:marker val="1"/>
        <c:smooth val="0"/>
        <c:axId val="123368192"/>
        <c:axId val="123369728"/>
      </c:lineChart>
      <c:catAx>
        <c:axId val="123368192"/>
        <c:scaling>
          <c:orientation val="minMax"/>
        </c:scaling>
        <c:delete val="0"/>
        <c:axPos val="b"/>
        <c:numFmt formatCode="General" sourceLinked="1"/>
        <c:majorTickMark val="out"/>
        <c:minorTickMark val="none"/>
        <c:tickLblPos val="nextTo"/>
        <c:txPr>
          <a:bodyPr/>
          <a:lstStyle/>
          <a:p>
            <a:pPr>
              <a:defRPr sz="1400"/>
            </a:pPr>
            <a:endParaRPr lang="en-US"/>
          </a:p>
        </c:txPr>
        <c:crossAx val="123369728"/>
        <c:crosses val="autoZero"/>
        <c:auto val="1"/>
        <c:lblAlgn val="ctr"/>
        <c:lblOffset val="100"/>
        <c:noMultiLvlLbl val="0"/>
      </c:catAx>
      <c:valAx>
        <c:axId val="123369728"/>
        <c:scaling>
          <c:orientation val="minMax"/>
        </c:scaling>
        <c:delete val="0"/>
        <c:axPos val="l"/>
        <c:majorGridlines/>
        <c:numFmt formatCode="0%" sourceLinked="0"/>
        <c:majorTickMark val="out"/>
        <c:minorTickMark val="none"/>
        <c:tickLblPos val="nextTo"/>
        <c:crossAx val="123368192"/>
        <c:crosses val="autoZero"/>
        <c:crossBetween val="between"/>
      </c:valAx>
      <c:valAx>
        <c:axId val="123383808"/>
        <c:scaling>
          <c:orientation val="minMax"/>
        </c:scaling>
        <c:delete val="0"/>
        <c:axPos val="r"/>
        <c:numFmt formatCode="General" sourceLinked="1"/>
        <c:majorTickMark val="out"/>
        <c:minorTickMark val="none"/>
        <c:tickLblPos val="nextTo"/>
        <c:txPr>
          <a:bodyPr/>
          <a:lstStyle/>
          <a:p>
            <a:pPr>
              <a:defRPr sz="1400"/>
            </a:pPr>
            <a:endParaRPr lang="en-US"/>
          </a:p>
        </c:txPr>
        <c:crossAx val="123385344"/>
        <c:crosses val="max"/>
        <c:crossBetween val="between"/>
      </c:valAx>
      <c:catAx>
        <c:axId val="123385344"/>
        <c:scaling>
          <c:orientation val="minMax"/>
        </c:scaling>
        <c:delete val="1"/>
        <c:axPos val="b"/>
        <c:numFmt formatCode="General" sourceLinked="1"/>
        <c:majorTickMark val="out"/>
        <c:minorTickMark val="none"/>
        <c:tickLblPos val="nextTo"/>
        <c:crossAx val="123383808"/>
        <c:crosses val="autoZero"/>
        <c:auto val="1"/>
        <c:lblAlgn val="ctr"/>
        <c:lblOffset val="100"/>
        <c:noMultiLvlLbl val="0"/>
      </c:catAx>
    </c:plotArea>
    <c:legend>
      <c:legendPos val="r"/>
      <c:layout>
        <c:manualLayout>
          <c:xMode val="edge"/>
          <c:yMode val="edge"/>
          <c:x val="9.2282735491396907E-3"/>
          <c:y val="7.8171209088540624E-4"/>
          <c:w val="0.9799692573150578"/>
          <c:h val="0.16504465458511261"/>
        </c:manualLayout>
      </c:layout>
      <c:overlay val="0"/>
      <c:txPr>
        <a:bodyPr/>
        <a:lstStyle/>
        <a:p>
          <a:pPr>
            <a:defRPr sz="16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7.496281714785652E-2"/>
          <c:y val="8.4145849181710058E-2"/>
          <c:w val="0.79960872946437256"/>
          <c:h val="0.74752732180974524"/>
        </c:manualLayout>
      </c:layout>
      <c:barChart>
        <c:barDir val="col"/>
        <c:grouping val="clustered"/>
        <c:varyColors val="0"/>
        <c:ser>
          <c:idx val="0"/>
          <c:order val="0"/>
          <c:tx>
            <c:strRef>
              <c:f>Sheet1!$B$1</c:f>
              <c:strCache>
                <c:ptCount val="1"/>
                <c:pt idx="0">
                  <c:v>2013</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Category 1</c:v>
                </c:pt>
              </c:strCache>
            </c:strRef>
          </c:cat>
          <c:val>
            <c:numRef>
              <c:f>Sheet1!$B$2</c:f>
              <c:numCache>
                <c:formatCode>General</c:formatCode>
                <c:ptCount val="1"/>
                <c:pt idx="0">
                  <c:v>70</c:v>
                </c:pt>
              </c:numCache>
            </c:numRef>
          </c:val>
          <c:extLst>
            <c:ext xmlns:c16="http://schemas.microsoft.com/office/drawing/2014/chart" uri="{C3380CC4-5D6E-409C-BE32-E72D297353CC}">
              <c16:uniqueId val="{00000000-C297-0947-B871-14886CB49DB5}"/>
            </c:ext>
          </c:extLst>
        </c:ser>
        <c:ser>
          <c:idx val="1"/>
          <c:order val="1"/>
          <c:tx>
            <c:strRef>
              <c:f>Sheet1!$C$1</c:f>
              <c:strCache>
                <c:ptCount val="1"/>
                <c:pt idx="0">
                  <c:v>2014</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Category 1</c:v>
                </c:pt>
              </c:strCache>
            </c:strRef>
          </c:cat>
          <c:val>
            <c:numRef>
              <c:f>Sheet1!$C$2</c:f>
              <c:numCache>
                <c:formatCode>General</c:formatCode>
                <c:ptCount val="1"/>
                <c:pt idx="0">
                  <c:v>338</c:v>
                </c:pt>
              </c:numCache>
            </c:numRef>
          </c:val>
          <c:extLst>
            <c:ext xmlns:c16="http://schemas.microsoft.com/office/drawing/2014/chart" uri="{C3380CC4-5D6E-409C-BE32-E72D297353CC}">
              <c16:uniqueId val="{00000001-C297-0947-B871-14886CB49DB5}"/>
            </c:ext>
          </c:extLst>
        </c:ser>
        <c:ser>
          <c:idx val="2"/>
          <c:order val="2"/>
          <c:tx>
            <c:strRef>
              <c:f>Sheet1!$D$1</c:f>
              <c:strCache>
                <c:ptCount val="1"/>
                <c:pt idx="0">
                  <c:v>2015</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Category 1</c:v>
                </c:pt>
              </c:strCache>
            </c:strRef>
          </c:cat>
          <c:val>
            <c:numRef>
              <c:f>Sheet1!$D$2</c:f>
              <c:numCache>
                <c:formatCode>General</c:formatCode>
                <c:ptCount val="1"/>
                <c:pt idx="0">
                  <c:v>573</c:v>
                </c:pt>
              </c:numCache>
            </c:numRef>
          </c:val>
          <c:extLst>
            <c:ext xmlns:c16="http://schemas.microsoft.com/office/drawing/2014/chart" uri="{C3380CC4-5D6E-409C-BE32-E72D297353CC}">
              <c16:uniqueId val="{00000002-C297-0947-B871-14886CB49DB5}"/>
            </c:ext>
          </c:extLst>
        </c:ser>
        <c:ser>
          <c:idx val="3"/>
          <c:order val="3"/>
          <c:tx>
            <c:strRef>
              <c:f>Sheet1!$E$1</c:f>
              <c:strCache>
                <c:ptCount val="1"/>
                <c:pt idx="0">
                  <c:v>2016</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Category 1</c:v>
                </c:pt>
              </c:strCache>
            </c:strRef>
          </c:cat>
          <c:val>
            <c:numRef>
              <c:f>Sheet1!$E$2</c:f>
              <c:numCache>
                <c:formatCode>General</c:formatCode>
                <c:ptCount val="1"/>
                <c:pt idx="0">
                  <c:v>681</c:v>
                </c:pt>
              </c:numCache>
            </c:numRef>
          </c:val>
          <c:extLst>
            <c:ext xmlns:c16="http://schemas.microsoft.com/office/drawing/2014/chart" uri="{C3380CC4-5D6E-409C-BE32-E72D297353CC}">
              <c16:uniqueId val="{00000003-C297-0947-B871-14886CB49DB5}"/>
            </c:ext>
          </c:extLst>
        </c:ser>
        <c:ser>
          <c:idx val="4"/>
          <c:order val="4"/>
          <c:tx>
            <c:strRef>
              <c:f>Sheet1!$F$1</c:f>
              <c:strCache>
                <c:ptCount val="1"/>
                <c:pt idx="0">
                  <c:v>2017</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Category 1</c:v>
                </c:pt>
              </c:strCache>
            </c:strRef>
          </c:cat>
          <c:val>
            <c:numRef>
              <c:f>Sheet1!$F$2</c:f>
              <c:numCache>
                <c:formatCode>General</c:formatCode>
                <c:ptCount val="1"/>
                <c:pt idx="0">
                  <c:v>710</c:v>
                </c:pt>
              </c:numCache>
            </c:numRef>
          </c:val>
          <c:extLst>
            <c:ext xmlns:c16="http://schemas.microsoft.com/office/drawing/2014/chart" uri="{C3380CC4-5D6E-409C-BE32-E72D297353CC}">
              <c16:uniqueId val="{00000004-C297-0947-B871-14886CB49DB5}"/>
            </c:ext>
          </c:extLst>
        </c:ser>
        <c:ser>
          <c:idx val="5"/>
          <c:order val="5"/>
          <c:tx>
            <c:strRef>
              <c:f>Sheet1!$G$1</c:f>
              <c:strCache>
                <c:ptCount val="1"/>
                <c:pt idx="0">
                  <c:v>2018</c:v>
                </c:pt>
              </c:strCache>
            </c:strRef>
          </c:tx>
          <c:invertIfNegative val="0"/>
          <c:dLbls>
            <c:dLbl>
              <c:idx val="0"/>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8DD0-5148-AFAE-EC427778095A}"/>
                </c:ext>
              </c:extLst>
            </c:dLbl>
            <c:spPr>
              <a:noFill/>
              <a:ln>
                <a:noFill/>
              </a:ln>
              <a:effectLst/>
            </c:spPr>
            <c:showLegendKey val="0"/>
            <c:showVal val="0"/>
            <c:showCatName val="0"/>
            <c:showSerName val="0"/>
            <c:showPercent val="0"/>
            <c:showBubbleSize val="0"/>
            <c:extLst>
              <c:ext xmlns:c15="http://schemas.microsoft.com/office/drawing/2012/chart" uri="{CE6537A1-D6FC-4f65-9D91-7224C49458BB}">
                <c15:showLeaderLines val="1"/>
              </c:ext>
            </c:extLst>
          </c:dLbls>
          <c:cat>
            <c:strRef>
              <c:f>Sheet1!$A$2</c:f>
              <c:strCache>
                <c:ptCount val="1"/>
                <c:pt idx="0">
                  <c:v>Category 1</c:v>
                </c:pt>
              </c:strCache>
            </c:strRef>
          </c:cat>
          <c:val>
            <c:numRef>
              <c:f>Sheet1!$G$2</c:f>
              <c:numCache>
                <c:formatCode>General</c:formatCode>
                <c:ptCount val="1"/>
                <c:pt idx="0">
                  <c:v>760</c:v>
                </c:pt>
              </c:numCache>
            </c:numRef>
          </c:val>
          <c:extLst>
            <c:ext xmlns:c16="http://schemas.microsoft.com/office/drawing/2014/chart" uri="{C3380CC4-5D6E-409C-BE32-E72D297353CC}">
              <c16:uniqueId val="{00000000-8DD0-5148-AFAE-EC427778095A}"/>
            </c:ext>
          </c:extLst>
        </c:ser>
        <c:ser>
          <c:idx val="6"/>
          <c:order val="6"/>
          <c:tx>
            <c:strRef>
              <c:f>Sheet1!$H$1</c:f>
              <c:strCache>
                <c:ptCount val="1"/>
                <c:pt idx="0">
                  <c:v>2019</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c:f>
              <c:strCache>
                <c:ptCount val="1"/>
                <c:pt idx="0">
                  <c:v>Category 1</c:v>
                </c:pt>
              </c:strCache>
            </c:strRef>
          </c:cat>
          <c:val>
            <c:numRef>
              <c:f>Sheet1!$H$2</c:f>
              <c:numCache>
                <c:formatCode>General</c:formatCode>
                <c:ptCount val="1"/>
                <c:pt idx="0">
                  <c:v>754</c:v>
                </c:pt>
              </c:numCache>
            </c:numRef>
          </c:val>
          <c:extLst>
            <c:ext xmlns:c16="http://schemas.microsoft.com/office/drawing/2014/chart" uri="{C3380CC4-5D6E-409C-BE32-E72D297353CC}">
              <c16:uniqueId val="{00000000-C151-5A49-8868-026FD95E30F9}"/>
            </c:ext>
          </c:extLst>
        </c:ser>
        <c:dLbls>
          <c:showLegendKey val="0"/>
          <c:showVal val="0"/>
          <c:showCatName val="0"/>
          <c:showSerName val="0"/>
          <c:showPercent val="0"/>
          <c:showBubbleSize val="0"/>
        </c:dLbls>
        <c:gapWidth val="150"/>
        <c:axId val="108972672"/>
        <c:axId val="108978560"/>
      </c:barChart>
      <c:catAx>
        <c:axId val="108972672"/>
        <c:scaling>
          <c:orientation val="minMax"/>
        </c:scaling>
        <c:delete val="1"/>
        <c:axPos val="b"/>
        <c:numFmt formatCode="General" sourceLinked="0"/>
        <c:majorTickMark val="out"/>
        <c:minorTickMark val="none"/>
        <c:tickLblPos val="nextTo"/>
        <c:crossAx val="108978560"/>
        <c:crosses val="autoZero"/>
        <c:auto val="1"/>
        <c:lblAlgn val="ctr"/>
        <c:lblOffset val="100"/>
        <c:noMultiLvlLbl val="0"/>
      </c:catAx>
      <c:valAx>
        <c:axId val="108978560"/>
        <c:scaling>
          <c:orientation val="minMax"/>
        </c:scaling>
        <c:delete val="0"/>
        <c:axPos val="l"/>
        <c:majorGridlines/>
        <c:numFmt formatCode="General" sourceLinked="1"/>
        <c:majorTickMark val="out"/>
        <c:minorTickMark val="none"/>
        <c:tickLblPos val="nextTo"/>
        <c:crossAx val="108972672"/>
        <c:crosses val="autoZero"/>
        <c:crossBetween val="between"/>
      </c:valAx>
    </c:plotArea>
    <c:legend>
      <c:legendPos val="r"/>
      <c:layout>
        <c:manualLayout>
          <c:xMode val="edge"/>
          <c:yMode val="edge"/>
          <c:x val="0.12920117624185865"/>
          <c:y val="0.80701234190381144"/>
          <c:w val="0.67016768737241184"/>
          <c:h val="0.19298765809618862"/>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manualLayout>
          <c:layoutTarget val="inner"/>
          <c:xMode val="edge"/>
          <c:yMode val="edge"/>
          <c:x val="1.8877710168955595E-2"/>
          <c:y val="0.160476624015748"/>
          <c:w val="0.95820563206652276"/>
          <c:h val="0.57108070866141758"/>
        </c:manualLayout>
      </c:layout>
      <c:barChart>
        <c:barDir val="col"/>
        <c:grouping val="clustered"/>
        <c:varyColors val="0"/>
        <c:ser>
          <c:idx val="0"/>
          <c:order val="0"/>
          <c:tx>
            <c:strRef>
              <c:f>Sheet1!$B$1</c:f>
              <c:strCache>
                <c:ptCount val="1"/>
                <c:pt idx="0">
                  <c:v>Series 1</c:v>
                </c:pt>
              </c:strCache>
            </c:strRef>
          </c:tx>
          <c:invertIfNegative val="0"/>
          <c:dPt>
            <c:idx val="0"/>
            <c:invertIfNegative val="0"/>
            <c:bubble3D val="0"/>
            <c:spPr>
              <a:solidFill>
                <a:schemeClr val="accent3">
                  <a:lumMod val="75000"/>
                </a:schemeClr>
              </a:solidFill>
            </c:spPr>
            <c:extLst>
              <c:ext xmlns:c16="http://schemas.microsoft.com/office/drawing/2014/chart" uri="{C3380CC4-5D6E-409C-BE32-E72D297353CC}">
                <c16:uniqueId val="{00000001-E837-4DBF-B481-B249B6C6FA0E}"/>
              </c:ext>
            </c:extLst>
          </c:dPt>
          <c:dPt>
            <c:idx val="1"/>
            <c:invertIfNegative val="0"/>
            <c:bubble3D val="0"/>
            <c:spPr>
              <a:solidFill>
                <a:srgbClr val="C00000"/>
              </a:solidFill>
            </c:spPr>
            <c:extLst>
              <c:ext xmlns:c16="http://schemas.microsoft.com/office/drawing/2014/chart" uri="{C3380CC4-5D6E-409C-BE32-E72D297353CC}">
                <c16:uniqueId val="{00000003-E837-4DBF-B481-B249B6C6FA0E}"/>
              </c:ext>
            </c:extLst>
          </c:dPt>
          <c:dLbls>
            <c:dLbl>
              <c:idx val="0"/>
              <c:tx>
                <c:rich>
                  <a:bodyPr/>
                  <a:lstStyle/>
                  <a:p>
                    <a:r>
                      <a:rPr lang="en-US" sz="2400"/>
                      <a:t>14.1%</a:t>
                    </a:r>
                    <a:endParaRPr lang="en-US"/>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E837-4DBF-B481-B249B6C6FA0E}"/>
                </c:ext>
              </c:extLst>
            </c:dLbl>
            <c:dLbl>
              <c:idx val="1"/>
              <c:tx>
                <c:rich>
                  <a:bodyPr/>
                  <a:lstStyle/>
                  <a:p>
                    <a:r>
                      <a:rPr lang="en-US" sz="2400"/>
                      <a:t>29.5%</a:t>
                    </a:r>
                    <a:endParaRPr lang="en-US"/>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E837-4DBF-B481-B249B6C6FA0E}"/>
                </c:ext>
              </c:extLst>
            </c:dLbl>
            <c:dLbl>
              <c:idx val="2"/>
              <c:tx>
                <c:rich>
                  <a:bodyPr/>
                  <a:lstStyle/>
                  <a:p>
                    <a:r>
                      <a:rPr lang="en-US" sz="2400"/>
                      <a:t>99.9%</a:t>
                    </a:r>
                    <a:endParaRPr lang="en-US" dirty="0"/>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E837-4DBF-B481-B249B6C6FA0E}"/>
                </c:ext>
              </c:extLst>
            </c:dLbl>
            <c:spPr>
              <a:noFill/>
              <a:ln>
                <a:noFill/>
              </a:ln>
              <a:effectLst/>
            </c:spPr>
            <c:txPr>
              <a:bodyPr/>
              <a:lstStyle/>
              <a:p>
                <a:pPr>
                  <a:defRPr sz="24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Sheet1!$A$2:$A$4</c:f>
              <c:numCache>
                <c:formatCode>General</c:formatCode>
                <c:ptCount val="3"/>
                <c:pt idx="0">
                  <c:v>2007</c:v>
                </c:pt>
                <c:pt idx="1">
                  <c:v>2010</c:v>
                </c:pt>
                <c:pt idx="2">
                  <c:v>2014</c:v>
                </c:pt>
              </c:numCache>
            </c:numRef>
          </c:cat>
          <c:val>
            <c:numRef>
              <c:f>Sheet1!$B$2:$B$4</c:f>
              <c:numCache>
                <c:formatCode>General</c:formatCode>
                <c:ptCount val="3"/>
                <c:pt idx="0">
                  <c:v>14.1</c:v>
                </c:pt>
                <c:pt idx="1">
                  <c:v>29.5</c:v>
                </c:pt>
                <c:pt idx="2">
                  <c:v>99.9</c:v>
                </c:pt>
              </c:numCache>
            </c:numRef>
          </c:val>
          <c:extLst>
            <c:ext xmlns:c16="http://schemas.microsoft.com/office/drawing/2014/chart" uri="{C3380CC4-5D6E-409C-BE32-E72D297353CC}">
              <c16:uniqueId val="{00000005-E837-4DBF-B481-B249B6C6FA0E}"/>
            </c:ext>
          </c:extLst>
        </c:ser>
        <c:dLbls>
          <c:showLegendKey val="0"/>
          <c:showVal val="0"/>
          <c:showCatName val="0"/>
          <c:showSerName val="0"/>
          <c:showPercent val="0"/>
          <c:showBubbleSize val="0"/>
        </c:dLbls>
        <c:gapWidth val="103"/>
        <c:axId val="119319168"/>
        <c:axId val="119325056"/>
      </c:barChart>
      <c:catAx>
        <c:axId val="119319168"/>
        <c:scaling>
          <c:orientation val="minMax"/>
        </c:scaling>
        <c:delete val="0"/>
        <c:axPos val="b"/>
        <c:numFmt formatCode="General" sourceLinked="1"/>
        <c:majorTickMark val="out"/>
        <c:minorTickMark val="none"/>
        <c:tickLblPos val="nextTo"/>
        <c:crossAx val="119325056"/>
        <c:crosses val="autoZero"/>
        <c:auto val="1"/>
        <c:lblAlgn val="ctr"/>
        <c:lblOffset val="100"/>
        <c:noMultiLvlLbl val="0"/>
      </c:catAx>
      <c:valAx>
        <c:axId val="119325056"/>
        <c:scaling>
          <c:orientation val="minMax"/>
        </c:scaling>
        <c:delete val="1"/>
        <c:axPos val="l"/>
        <c:numFmt formatCode="General" sourceLinked="1"/>
        <c:majorTickMark val="out"/>
        <c:minorTickMark val="none"/>
        <c:tickLblPos val="nextTo"/>
        <c:crossAx val="11931916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0"/>
          <c:y val="2.4509803921568627E-2"/>
          <c:w val="0.94757288784847837"/>
          <c:h val="0.91714875714065158"/>
        </c:manualLayout>
      </c:layout>
      <c:barChart>
        <c:barDir val="col"/>
        <c:grouping val="clustered"/>
        <c:varyColors val="0"/>
        <c:ser>
          <c:idx val="0"/>
          <c:order val="0"/>
          <c:tx>
            <c:strRef>
              <c:f>Sheet1!$B$1</c:f>
              <c:strCache>
                <c:ptCount val="1"/>
                <c:pt idx="0">
                  <c:v>2012</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Category 1</c:v>
                </c:pt>
              </c:strCache>
            </c:strRef>
          </c:cat>
          <c:val>
            <c:numRef>
              <c:f>Sheet1!$B$2</c:f>
              <c:numCache>
                <c:formatCode>General</c:formatCode>
                <c:ptCount val="1"/>
                <c:pt idx="0">
                  <c:v>11.3</c:v>
                </c:pt>
              </c:numCache>
            </c:numRef>
          </c:val>
          <c:extLst>
            <c:ext xmlns:c16="http://schemas.microsoft.com/office/drawing/2014/chart" uri="{C3380CC4-5D6E-409C-BE32-E72D297353CC}">
              <c16:uniqueId val="{00000000-9E41-4340-B80A-2DA47C2D3903}"/>
            </c:ext>
          </c:extLst>
        </c:ser>
        <c:ser>
          <c:idx val="1"/>
          <c:order val="1"/>
          <c:tx>
            <c:strRef>
              <c:f>Sheet1!$C$1</c:f>
              <c:strCache>
                <c:ptCount val="1"/>
                <c:pt idx="0">
                  <c:v>2017</c:v>
                </c:pt>
              </c:strCache>
            </c:strRef>
          </c:tx>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Category 1</c:v>
                </c:pt>
              </c:strCache>
            </c:strRef>
          </c:cat>
          <c:val>
            <c:numRef>
              <c:f>Sheet1!$C$2</c:f>
              <c:numCache>
                <c:formatCode>General</c:formatCode>
                <c:ptCount val="1"/>
                <c:pt idx="0">
                  <c:v>14.2</c:v>
                </c:pt>
              </c:numCache>
            </c:numRef>
          </c:val>
          <c:extLst>
            <c:ext xmlns:c16="http://schemas.microsoft.com/office/drawing/2014/chart" uri="{C3380CC4-5D6E-409C-BE32-E72D297353CC}">
              <c16:uniqueId val="{00000001-9E41-4340-B80A-2DA47C2D3903}"/>
            </c:ext>
          </c:extLst>
        </c:ser>
        <c:dLbls>
          <c:showLegendKey val="0"/>
          <c:showVal val="0"/>
          <c:showCatName val="0"/>
          <c:showSerName val="0"/>
          <c:showPercent val="0"/>
          <c:showBubbleSize val="0"/>
        </c:dLbls>
        <c:gapWidth val="150"/>
        <c:axId val="119044736"/>
        <c:axId val="119046528"/>
      </c:barChart>
      <c:catAx>
        <c:axId val="119044736"/>
        <c:scaling>
          <c:orientation val="minMax"/>
        </c:scaling>
        <c:delete val="1"/>
        <c:axPos val="b"/>
        <c:numFmt formatCode="General" sourceLinked="0"/>
        <c:majorTickMark val="out"/>
        <c:minorTickMark val="none"/>
        <c:tickLblPos val="nextTo"/>
        <c:crossAx val="119046528"/>
        <c:crosses val="autoZero"/>
        <c:auto val="1"/>
        <c:lblAlgn val="ctr"/>
        <c:lblOffset val="100"/>
        <c:noMultiLvlLbl val="0"/>
      </c:catAx>
      <c:valAx>
        <c:axId val="119046528"/>
        <c:scaling>
          <c:orientation val="minMax"/>
        </c:scaling>
        <c:delete val="1"/>
        <c:axPos val="l"/>
        <c:numFmt formatCode="General" sourceLinked="1"/>
        <c:majorTickMark val="out"/>
        <c:minorTickMark val="none"/>
        <c:tickLblPos val="nextTo"/>
        <c:crossAx val="119044736"/>
        <c:crosses val="autoZero"/>
        <c:crossBetween val="between"/>
      </c:valAx>
    </c:plotArea>
    <c:legend>
      <c:legendPos val="r"/>
      <c:layout>
        <c:manualLayout>
          <c:xMode val="edge"/>
          <c:yMode val="edge"/>
          <c:x val="0"/>
          <c:y val="1.3549538941410521E-2"/>
          <c:w val="0.19584162828703017"/>
          <c:h val="0.27210977304307549"/>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manualLayout>
          <c:layoutTarget val="inner"/>
          <c:xMode val="edge"/>
          <c:yMode val="edge"/>
          <c:x val="2.8301886792452831E-2"/>
          <c:y val="5.8823529411764705E-2"/>
          <c:w val="0.94757288784847837"/>
          <c:h val="0.91714875714065158"/>
        </c:manualLayout>
      </c:layout>
      <c:barChart>
        <c:barDir val="col"/>
        <c:grouping val="clustered"/>
        <c:varyColors val="0"/>
        <c:ser>
          <c:idx val="0"/>
          <c:order val="0"/>
          <c:tx>
            <c:strRef>
              <c:f>Sheet1!$B$1</c:f>
              <c:strCache>
                <c:ptCount val="1"/>
                <c:pt idx="0">
                  <c:v>2012</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Category 1</c:v>
                </c:pt>
              </c:strCache>
            </c:strRef>
          </c:cat>
          <c:val>
            <c:numRef>
              <c:f>Sheet1!$B$2</c:f>
              <c:numCache>
                <c:formatCode>General</c:formatCode>
                <c:ptCount val="1"/>
                <c:pt idx="0">
                  <c:v>2.2999999999999998</c:v>
                </c:pt>
              </c:numCache>
            </c:numRef>
          </c:val>
          <c:extLst>
            <c:ext xmlns:c16="http://schemas.microsoft.com/office/drawing/2014/chart" uri="{C3380CC4-5D6E-409C-BE32-E72D297353CC}">
              <c16:uniqueId val="{00000000-8B51-46A7-B7F0-E60C0CF30A37}"/>
            </c:ext>
          </c:extLst>
        </c:ser>
        <c:ser>
          <c:idx val="1"/>
          <c:order val="1"/>
          <c:tx>
            <c:strRef>
              <c:f>Sheet1!$C$1</c:f>
              <c:strCache>
                <c:ptCount val="1"/>
                <c:pt idx="0">
                  <c:v>2017</c:v>
                </c:pt>
              </c:strCache>
            </c:strRef>
          </c:tx>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c:f>
              <c:strCache>
                <c:ptCount val="1"/>
                <c:pt idx="0">
                  <c:v>Category 1</c:v>
                </c:pt>
              </c:strCache>
            </c:strRef>
          </c:cat>
          <c:val>
            <c:numRef>
              <c:f>Sheet1!$C$2</c:f>
              <c:numCache>
                <c:formatCode>General</c:formatCode>
                <c:ptCount val="1"/>
                <c:pt idx="0">
                  <c:v>3.6</c:v>
                </c:pt>
              </c:numCache>
            </c:numRef>
          </c:val>
          <c:extLst>
            <c:ext xmlns:c16="http://schemas.microsoft.com/office/drawing/2014/chart" uri="{C3380CC4-5D6E-409C-BE32-E72D297353CC}">
              <c16:uniqueId val="{00000001-8B51-46A7-B7F0-E60C0CF30A37}"/>
            </c:ext>
          </c:extLst>
        </c:ser>
        <c:dLbls>
          <c:showLegendKey val="0"/>
          <c:showVal val="0"/>
          <c:showCatName val="0"/>
          <c:showSerName val="0"/>
          <c:showPercent val="0"/>
          <c:showBubbleSize val="0"/>
        </c:dLbls>
        <c:gapWidth val="150"/>
        <c:axId val="119077888"/>
        <c:axId val="119087872"/>
      </c:barChart>
      <c:catAx>
        <c:axId val="119077888"/>
        <c:scaling>
          <c:orientation val="minMax"/>
        </c:scaling>
        <c:delete val="1"/>
        <c:axPos val="b"/>
        <c:numFmt formatCode="General" sourceLinked="0"/>
        <c:majorTickMark val="out"/>
        <c:minorTickMark val="none"/>
        <c:tickLblPos val="nextTo"/>
        <c:crossAx val="119087872"/>
        <c:crosses val="autoZero"/>
        <c:auto val="1"/>
        <c:lblAlgn val="ctr"/>
        <c:lblOffset val="100"/>
        <c:noMultiLvlLbl val="0"/>
      </c:catAx>
      <c:valAx>
        <c:axId val="119087872"/>
        <c:scaling>
          <c:orientation val="minMax"/>
        </c:scaling>
        <c:delete val="1"/>
        <c:axPos val="l"/>
        <c:numFmt formatCode="General" sourceLinked="1"/>
        <c:majorTickMark val="out"/>
        <c:minorTickMark val="none"/>
        <c:tickLblPos val="nextTo"/>
        <c:crossAx val="119077888"/>
        <c:crosses val="autoZero"/>
        <c:crossBetween val="between"/>
      </c:valAx>
    </c:plotArea>
    <c:legend>
      <c:legendPos val="r"/>
      <c:layout>
        <c:manualLayout>
          <c:xMode val="edge"/>
          <c:yMode val="edge"/>
          <c:x val="3.2736096667161867E-2"/>
          <c:y val="2.7079848776113892E-2"/>
          <c:w val="0.19584162828703017"/>
          <c:h val="0.27210977304307549"/>
        </c:manualLayout>
      </c:layout>
      <c:overlay val="0"/>
    </c:legend>
    <c:plotVisOnly val="1"/>
    <c:dispBlanksAs val="gap"/>
    <c:showDLblsOverMax val="0"/>
  </c:chart>
  <c:txPr>
    <a:bodyPr/>
    <a:lstStyle/>
    <a:p>
      <a:pPr>
        <a:defRPr sz="1800"/>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EEADAF1-2A7B-4A93-A25F-C73C6D3D56DA}" type="doc">
      <dgm:prSet loTypeId="urn:microsoft.com/office/officeart/2005/8/layout/lProcess3" loCatId="process" qsTypeId="urn:microsoft.com/office/officeart/2005/8/quickstyle/simple1" qsCatId="simple" csTypeId="urn:microsoft.com/office/officeart/2005/8/colors/accent1_2" csCatId="accent1" phldr="1"/>
      <dgm:spPr/>
      <dgm:t>
        <a:bodyPr/>
        <a:lstStyle/>
        <a:p>
          <a:endParaRPr lang="en-GB"/>
        </a:p>
      </dgm:t>
    </dgm:pt>
    <dgm:pt modelId="{18F17440-78FB-4F19-B53E-3767B81E3DD5}">
      <dgm:prSet custT="1"/>
      <dgm:spPr>
        <a:solidFill>
          <a:schemeClr val="accent1">
            <a:lumMod val="50000"/>
          </a:schemeClr>
        </a:solidFill>
      </dgm:spPr>
      <dgm:t>
        <a:bodyPr/>
        <a:lstStyle/>
        <a:p>
          <a:pPr algn="r" rtl="0"/>
          <a:r>
            <a:rPr lang="en-GB" sz="2000" dirty="0">
              <a:latin typeface="Arial" panose="020B0604020202020204" pitchFamily="34" charset="0"/>
              <a:cs typeface="Arial" panose="020B0604020202020204" pitchFamily="34" charset="0"/>
            </a:rPr>
            <a:t>Better access to care</a:t>
          </a:r>
        </a:p>
      </dgm:t>
    </dgm:pt>
    <dgm:pt modelId="{323DC83E-F327-411F-A68D-74830168472B}" type="parTrans" cxnId="{2F8DB360-B19E-4442-B216-F73C6FDA73D0}">
      <dgm:prSet/>
      <dgm:spPr/>
      <dgm:t>
        <a:bodyPr/>
        <a:lstStyle/>
        <a:p>
          <a:endParaRPr lang="en-GB" sz="2000">
            <a:latin typeface="Arial" panose="020B0604020202020204" pitchFamily="34" charset="0"/>
            <a:cs typeface="Arial" panose="020B0604020202020204" pitchFamily="34" charset="0"/>
          </a:endParaRPr>
        </a:p>
      </dgm:t>
    </dgm:pt>
    <dgm:pt modelId="{AE6E7DDA-44E1-42EF-9209-15F1F3124D3E}" type="sibTrans" cxnId="{2F8DB360-B19E-4442-B216-F73C6FDA73D0}">
      <dgm:prSet/>
      <dgm:spPr/>
      <dgm:t>
        <a:bodyPr/>
        <a:lstStyle/>
        <a:p>
          <a:endParaRPr lang="en-GB" sz="2000">
            <a:latin typeface="Arial" panose="020B0604020202020204" pitchFamily="34" charset="0"/>
            <a:cs typeface="Arial" panose="020B0604020202020204" pitchFamily="34" charset="0"/>
          </a:endParaRPr>
        </a:p>
      </dgm:t>
    </dgm:pt>
    <dgm:pt modelId="{F98C5B04-B7F7-4979-AF6D-27CABF561EDF}">
      <dgm:prSet custT="1"/>
      <dgm:spPr>
        <a:solidFill>
          <a:schemeClr val="accent1">
            <a:lumMod val="50000"/>
          </a:schemeClr>
        </a:solidFill>
      </dgm:spPr>
      <dgm:t>
        <a:bodyPr/>
        <a:lstStyle/>
        <a:p>
          <a:pPr algn="r" rtl="0"/>
          <a:r>
            <a:rPr lang="en-GB" sz="2000" dirty="0">
              <a:latin typeface="Arial" panose="020B0604020202020204" pitchFamily="34" charset="0"/>
              <a:cs typeface="Arial" panose="020B0604020202020204" pitchFamily="34" charset="0"/>
            </a:rPr>
            <a:t>Better user experience</a:t>
          </a:r>
        </a:p>
      </dgm:t>
    </dgm:pt>
    <dgm:pt modelId="{F7186FD6-E0F7-4324-9DC1-7449A8C72A2C}" type="parTrans" cxnId="{481C668A-D840-4E10-9DB3-0E26C9BB195D}">
      <dgm:prSet/>
      <dgm:spPr/>
      <dgm:t>
        <a:bodyPr/>
        <a:lstStyle/>
        <a:p>
          <a:endParaRPr lang="en-GB" sz="2000">
            <a:latin typeface="Arial" panose="020B0604020202020204" pitchFamily="34" charset="0"/>
            <a:cs typeface="Arial" panose="020B0604020202020204" pitchFamily="34" charset="0"/>
          </a:endParaRPr>
        </a:p>
      </dgm:t>
    </dgm:pt>
    <dgm:pt modelId="{3B89632D-8680-49BF-A658-81C1DA270DB1}" type="sibTrans" cxnId="{481C668A-D840-4E10-9DB3-0E26C9BB195D}">
      <dgm:prSet/>
      <dgm:spPr/>
      <dgm:t>
        <a:bodyPr/>
        <a:lstStyle/>
        <a:p>
          <a:endParaRPr lang="en-GB" sz="2000">
            <a:latin typeface="Arial" panose="020B0604020202020204" pitchFamily="34" charset="0"/>
            <a:cs typeface="Arial" panose="020B0604020202020204" pitchFamily="34" charset="0"/>
          </a:endParaRPr>
        </a:p>
      </dgm:t>
    </dgm:pt>
    <dgm:pt modelId="{F3A22864-45DA-47F0-9766-0E99F38734A4}">
      <dgm:prSet custT="1"/>
      <dgm:spPr>
        <a:solidFill>
          <a:schemeClr val="accent1">
            <a:lumMod val="50000"/>
          </a:schemeClr>
        </a:solidFill>
      </dgm:spPr>
      <dgm:t>
        <a:bodyPr/>
        <a:lstStyle/>
        <a:p>
          <a:pPr algn="r" rtl="0"/>
          <a:r>
            <a:rPr lang="en-GB" sz="2000" dirty="0">
              <a:latin typeface="Arial" panose="020B0604020202020204" pitchFamily="34" charset="0"/>
              <a:cs typeface="Arial" panose="020B0604020202020204" pitchFamily="34" charset="0"/>
            </a:rPr>
            <a:t>Better financial protection</a:t>
          </a:r>
        </a:p>
      </dgm:t>
    </dgm:pt>
    <dgm:pt modelId="{645F7296-2D1F-4E85-9766-618AF475DB3C}" type="parTrans" cxnId="{F0874AB1-E004-44CD-83BB-CB09F9EAC966}">
      <dgm:prSet/>
      <dgm:spPr/>
      <dgm:t>
        <a:bodyPr/>
        <a:lstStyle/>
        <a:p>
          <a:endParaRPr lang="en-GB" sz="2000">
            <a:latin typeface="Arial" panose="020B0604020202020204" pitchFamily="34" charset="0"/>
            <a:cs typeface="Arial" panose="020B0604020202020204" pitchFamily="34" charset="0"/>
          </a:endParaRPr>
        </a:p>
      </dgm:t>
    </dgm:pt>
    <dgm:pt modelId="{963C1217-CC73-443D-B075-B82F94E7B2E4}" type="sibTrans" cxnId="{F0874AB1-E004-44CD-83BB-CB09F9EAC966}">
      <dgm:prSet/>
      <dgm:spPr/>
      <dgm:t>
        <a:bodyPr/>
        <a:lstStyle/>
        <a:p>
          <a:endParaRPr lang="en-GB" sz="2000">
            <a:latin typeface="Arial" panose="020B0604020202020204" pitchFamily="34" charset="0"/>
            <a:cs typeface="Arial" panose="020B0604020202020204" pitchFamily="34" charset="0"/>
          </a:endParaRPr>
        </a:p>
      </dgm:t>
    </dgm:pt>
    <dgm:pt modelId="{DA089793-4975-4999-A52B-651EE91730DA}" type="pres">
      <dgm:prSet presAssocID="{6EEADAF1-2A7B-4A93-A25F-C73C6D3D56DA}" presName="Name0" presStyleCnt="0">
        <dgm:presLayoutVars>
          <dgm:chPref val="3"/>
          <dgm:dir/>
          <dgm:animLvl val="lvl"/>
          <dgm:resizeHandles/>
        </dgm:presLayoutVars>
      </dgm:prSet>
      <dgm:spPr/>
    </dgm:pt>
    <dgm:pt modelId="{CE6596CC-A13F-4946-83FF-C16B16B18351}" type="pres">
      <dgm:prSet presAssocID="{18F17440-78FB-4F19-B53E-3767B81E3DD5}" presName="horFlow" presStyleCnt="0"/>
      <dgm:spPr/>
    </dgm:pt>
    <dgm:pt modelId="{B4998F7A-9161-4387-AB5F-2166D0E85277}" type="pres">
      <dgm:prSet presAssocID="{18F17440-78FB-4F19-B53E-3767B81E3DD5}" presName="bigChev" presStyleLbl="node1" presStyleIdx="0" presStyleCnt="3" custScaleX="251907" custLinFactNeighborX="314" custLinFactNeighborY="207"/>
      <dgm:spPr/>
    </dgm:pt>
    <dgm:pt modelId="{0EEA75ED-6D39-4516-8E97-D13611EF628E}" type="pres">
      <dgm:prSet presAssocID="{18F17440-78FB-4F19-B53E-3767B81E3DD5}" presName="vSp" presStyleCnt="0"/>
      <dgm:spPr/>
    </dgm:pt>
    <dgm:pt modelId="{0EBA0EAE-2F21-4E85-92C9-50E6977BE50C}" type="pres">
      <dgm:prSet presAssocID="{F98C5B04-B7F7-4979-AF6D-27CABF561EDF}" presName="horFlow" presStyleCnt="0"/>
      <dgm:spPr/>
    </dgm:pt>
    <dgm:pt modelId="{F668D32E-F538-4EFB-9EF2-9FE4BA3FCB38}" type="pres">
      <dgm:prSet presAssocID="{F98C5B04-B7F7-4979-AF6D-27CABF561EDF}" presName="bigChev" presStyleLbl="node1" presStyleIdx="1" presStyleCnt="3" custScaleX="252217" custLinFactNeighborX="159" custLinFactNeighborY="-2731"/>
      <dgm:spPr/>
    </dgm:pt>
    <dgm:pt modelId="{C631CD4A-20CE-4034-B6C4-75BB7DA2A6A8}" type="pres">
      <dgm:prSet presAssocID="{F98C5B04-B7F7-4979-AF6D-27CABF561EDF}" presName="vSp" presStyleCnt="0"/>
      <dgm:spPr/>
    </dgm:pt>
    <dgm:pt modelId="{1BA63240-BE5B-451D-B40C-D46C492946A5}" type="pres">
      <dgm:prSet presAssocID="{F3A22864-45DA-47F0-9766-0E99F38734A4}" presName="horFlow" presStyleCnt="0"/>
      <dgm:spPr/>
    </dgm:pt>
    <dgm:pt modelId="{65F66A6B-97A1-4A91-BEA6-29E9A8CA017F}" type="pres">
      <dgm:prSet presAssocID="{F3A22864-45DA-47F0-9766-0E99F38734A4}" presName="bigChev" presStyleLbl="node1" presStyleIdx="2" presStyleCnt="3" custScaleX="251754"/>
      <dgm:spPr/>
    </dgm:pt>
  </dgm:ptLst>
  <dgm:cxnLst>
    <dgm:cxn modelId="{B950A503-5506-4D20-B996-D5F8BBABAF4E}" type="presOf" srcId="{6EEADAF1-2A7B-4A93-A25F-C73C6D3D56DA}" destId="{DA089793-4975-4999-A52B-651EE91730DA}" srcOrd="0" destOrd="0" presId="urn:microsoft.com/office/officeart/2005/8/layout/lProcess3"/>
    <dgm:cxn modelId="{EB02785A-4E45-43F6-9F9D-FC5F0CBABEDC}" type="presOf" srcId="{F3A22864-45DA-47F0-9766-0E99F38734A4}" destId="{65F66A6B-97A1-4A91-BEA6-29E9A8CA017F}" srcOrd="0" destOrd="0" presId="urn:microsoft.com/office/officeart/2005/8/layout/lProcess3"/>
    <dgm:cxn modelId="{2F8DB360-B19E-4442-B216-F73C6FDA73D0}" srcId="{6EEADAF1-2A7B-4A93-A25F-C73C6D3D56DA}" destId="{18F17440-78FB-4F19-B53E-3767B81E3DD5}" srcOrd="0" destOrd="0" parTransId="{323DC83E-F327-411F-A68D-74830168472B}" sibTransId="{AE6E7DDA-44E1-42EF-9209-15F1F3124D3E}"/>
    <dgm:cxn modelId="{481C668A-D840-4E10-9DB3-0E26C9BB195D}" srcId="{6EEADAF1-2A7B-4A93-A25F-C73C6D3D56DA}" destId="{F98C5B04-B7F7-4979-AF6D-27CABF561EDF}" srcOrd="1" destOrd="0" parTransId="{F7186FD6-E0F7-4324-9DC1-7449A8C72A2C}" sibTransId="{3B89632D-8680-49BF-A658-81C1DA270DB1}"/>
    <dgm:cxn modelId="{F0874AB1-E004-44CD-83BB-CB09F9EAC966}" srcId="{6EEADAF1-2A7B-4A93-A25F-C73C6D3D56DA}" destId="{F3A22864-45DA-47F0-9766-0E99F38734A4}" srcOrd="2" destOrd="0" parTransId="{645F7296-2D1F-4E85-9766-618AF475DB3C}" sibTransId="{963C1217-CC73-443D-B075-B82F94E7B2E4}"/>
    <dgm:cxn modelId="{CBBC9ECE-8DE1-462C-B5DF-4A88E6A129EE}" type="presOf" srcId="{F98C5B04-B7F7-4979-AF6D-27CABF561EDF}" destId="{F668D32E-F538-4EFB-9EF2-9FE4BA3FCB38}" srcOrd="0" destOrd="0" presId="urn:microsoft.com/office/officeart/2005/8/layout/lProcess3"/>
    <dgm:cxn modelId="{F058F1F9-5974-4BF4-9E70-D49934E04019}" type="presOf" srcId="{18F17440-78FB-4F19-B53E-3767B81E3DD5}" destId="{B4998F7A-9161-4387-AB5F-2166D0E85277}" srcOrd="0" destOrd="0" presId="urn:microsoft.com/office/officeart/2005/8/layout/lProcess3"/>
    <dgm:cxn modelId="{FFDDD68B-BB4A-4AFF-84F8-4010299FBB73}" type="presParOf" srcId="{DA089793-4975-4999-A52B-651EE91730DA}" destId="{CE6596CC-A13F-4946-83FF-C16B16B18351}" srcOrd="0" destOrd="0" presId="urn:microsoft.com/office/officeart/2005/8/layout/lProcess3"/>
    <dgm:cxn modelId="{22F2A70B-87B6-4C34-BBE3-3075E005A9BA}" type="presParOf" srcId="{CE6596CC-A13F-4946-83FF-C16B16B18351}" destId="{B4998F7A-9161-4387-AB5F-2166D0E85277}" srcOrd="0" destOrd="0" presId="urn:microsoft.com/office/officeart/2005/8/layout/lProcess3"/>
    <dgm:cxn modelId="{B44BF8DC-6E0D-4167-991B-1003B234A7E5}" type="presParOf" srcId="{DA089793-4975-4999-A52B-651EE91730DA}" destId="{0EEA75ED-6D39-4516-8E97-D13611EF628E}" srcOrd="1" destOrd="0" presId="urn:microsoft.com/office/officeart/2005/8/layout/lProcess3"/>
    <dgm:cxn modelId="{6BEEEACE-3F8F-482B-B49F-DBDE5918B355}" type="presParOf" srcId="{DA089793-4975-4999-A52B-651EE91730DA}" destId="{0EBA0EAE-2F21-4E85-92C9-50E6977BE50C}" srcOrd="2" destOrd="0" presId="urn:microsoft.com/office/officeart/2005/8/layout/lProcess3"/>
    <dgm:cxn modelId="{3C6DA56A-8111-46E0-9DDA-756FCB987C3B}" type="presParOf" srcId="{0EBA0EAE-2F21-4E85-92C9-50E6977BE50C}" destId="{F668D32E-F538-4EFB-9EF2-9FE4BA3FCB38}" srcOrd="0" destOrd="0" presId="urn:microsoft.com/office/officeart/2005/8/layout/lProcess3"/>
    <dgm:cxn modelId="{C871FA6A-2FCB-4579-9931-BDC62A5196C9}" type="presParOf" srcId="{DA089793-4975-4999-A52B-651EE91730DA}" destId="{C631CD4A-20CE-4034-B6C4-75BB7DA2A6A8}" srcOrd="3" destOrd="0" presId="urn:microsoft.com/office/officeart/2005/8/layout/lProcess3"/>
    <dgm:cxn modelId="{481513F7-364C-445D-B948-B3484639DF9D}" type="presParOf" srcId="{DA089793-4975-4999-A52B-651EE91730DA}" destId="{1BA63240-BE5B-451D-B40C-D46C492946A5}" srcOrd="4" destOrd="0" presId="urn:microsoft.com/office/officeart/2005/8/layout/lProcess3"/>
    <dgm:cxn modelId="{CB94DFCE-B08A-4725-A8E7-979A853BBE1B}" type="presParOf" srcId="{1BA63240-BE5B-451D-B40C-D46C492946A5}" destId="{65F66A6B-97A1-4A91-BEA6-29E9A8CA017F}" srcOrd="0" destOrd="0" presId="urn:microsoft.com/office/officeart/2005/8/layout/l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998F7A-9161-4387-AB5F-2166D0E85277}">
      <dsp:nvSpPr>
        <dsp:cNvPr id="0" name=""/>
        <dsp:cNvSpPr/>
      </dsp:nvSpPr>
      <dsp:spPr>
        <a:xfrm>
          <a:off x="7506" y="167422"/>
          <a:ext cx="4028672" cy="639707"/>
        </a:xfrm>
        <a:prstGeom prst="chevron">
          <a:avLst/>
        </a:prstGeom>
        <a:solidFill>
          <a:schemeClr val="accent1">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marL="0" lvl="0" indent="0" algn="r" defTabSz="889000" rtl="0">
            <a:lnSpc>
              <a:spcPct val="90000"/>
            </a:lnSpc>
            <a:spcBef>
              <a:spcPct val="0"/>
            </a:spcBef>
            <a:spcAft>
              <a:spcPct val="35000"/>
            </a:spcAft>
            <a:buNone/>
          </a:pPr>
          <a:r>
            <a:rPr lang="en-GB" sz="2000" kern="1200" dirty="0">
              <a:latin typeface="Arial" panose="020B0604020202020204" pitchFamily="34" charset="0"/>
              <a:cs typeface="Arial" panose="020B0604020202020204" pitchFamily="34" charset="0"/>
            </a:rPr>
            <a:t>Better access to care</a:t>
          </a:r>
        </a:p>
      </dsp:txBody>
      <dsp:txXfrm>
        <a:off x="327360" y="167422"/>
        <a:ext cx="3388965" cy="639707"/>
      </dsp:txXfrm>
    </dsp:sp>
    <dsp:sp modelId="{F668D32E-F538-4EFB-9EF2-9FE4BA3FCB38}">
      <dsp:nvSpPr>
        <dsp:cNvPr id="0" name=""/>
        <dsp:cNvSpPr/>
      </dsp:nvSpPr>
      <dsp:spPr>
        <a:xfrm>
          <a:off x="4969" y="877895"/>
          <a:ext cx="4033630" cy="639707"/>
        </a:xfrm>
        <a:prstGeom prst="chevron">
          <a:avLst/>
        </a:prstGeom>
        <a:solidFill>
          <a:schemeClr val="accent1">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marL="0" lvl="0" indent="0" algn="r" defTabSz="889000" rtl="0">
            <a:lnSpc>
              <a:spcPct val="90000"/>
            </a:lnSpc>
            <a:spcBef>
              <a:spcPct val="0"/>
            </a:spcBef>
            <a:spcAft>
              <a:spcPct val="35000"/>
            </a:spcAft>
            <a:buNone/>
          </a:pPr>
          <a:r>
            <a:rPr lang="en-GB" sz="2000" kern="1200" dirty="0">
              <a:latin typeface="Arial" panose="020B0604020202020204" pitchFamily="34" charset="0"/>
              <a:cs typeface="Arial" panose="020B0604020202020204" pitchFamily="34" charset="0"/>
            </a:rPr>
            <a:t>Better user experience</a:t>
          </a:r>
        </a:p>
      </dsp:txBody>
      <dsp:txXfrm>
        <a:off x="324823" y="877895"/>
        <a:ext cx="3393923" cy="639707"/>
      </dsp:txXfrm>
    </dsp:sp>
    <dsp:sp modelId="{65F66A6B-97A1-4A91-BEA6-29E9A8CA017F}">
      <dsp:nvSpPr>
        <dsp:cNvPr id="0" name=""/>
        <dsp:cNvSpPr/>
      </dsp:nvSpPr>
      <dsp:spPr>
        <a:xfrm>
          <a:off x="2484" y="1624632"/>
          <a:ext cx="4026225" cy="639707"/>
        </a:xfrm>
        <a:prstGeom prst="chevron">
          <a:avLst/>
        </a:prstGeom>
        <a:solidFill>
          <a:schemeClr val="accent1">
            <a:lumMod val="5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12700" rIns="0" bIns="12700" numCol="1" spcCol="1270" anchor="ctr" anchorCtr="0">
          <a:noAutofit/>
        </a:bodyPr>
        <a:lstStyle/>
        <a:p>
          <a:pPr marL="0" lvl="0" indent="0" algn="r" defTabSz="889000" rtl="0">
            <a:lnSpc>
              <a:spcPct val="90000"/>
            </a:lnSpc>
            <a:spcBef>
              <a:spcPct val="0"/>
            </a:spcBef>
            <a:spcAft>
              <a:spcPct val="35000"/>
            </a:spcAft>
            <a:buNone/>
          </a:pPr>
          <a:r>
            <a:rPr lang="en-GB" sz="2000" kern="1200" dirty="0">
              <a:latin typeface="Arial" panose="020B0604020202020204" pitchFamily="34" charset="0"/>
              <a:cs typeface="Arial" panose="020B0604020202020204" pitchFamily="34" charset="0"/>
            </a:rPr>
            <a:t>Better financial protection</a:t>
          </a:r>
        </a:p>
      </dsp:txBody>
      <dsp:txXfrm>
        <a:off x="322338" y="1624632"/>
        <a:ext cx="3386518" cy="639707"/>
      </dsp:txXfrm>
    </dsp:sp>
  </dsp:spTree>
</dsp:drawing>
</file>

<file path=ppt/diagrams/layout1.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9.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13163" cy="46553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3940038" y="1"/>
            <a:ext cx="3013163" cy="46553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DEC6A0DC-4D3A-4F31-ACF4-DCA3DE739D81}" type="datetimeFigureOut">
              <a:rPr lang="en-US"/>
              <a:pPr>
                <a:defRPr/>
              </a:pPr>
              <a:t>5/12/19</a:t>
            </a:fld>
            <a:endParaRPr lang="en-US"/>
          </a:p>
        </p:txBody>
      </p:sp>
      <p:sp>
        <p:nvSpPr>
          <p:cNvPr id="4" name="Footer Placeholder 3"/>
          <p:cNvSpPr>
            <a:spLocks noGrp="1"/>
          </p:cNvSpPr>
          <p:nvPr>
            <p:ph type="ftr" sz="quarter" idx="2"/>
          </p:nvPr>
        </p:nvSpPr>
        <p:spPr>
          <a:xfrm>
            <a:off x="0" y="8842074"/>
            <a:ext cx="3013163" cy="465529"/>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3940038" y="8842074"/>
            <a:ext cx="3013163" cy="465529"/>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81F6753F-F0E3-4727-904A-DB1EBF212D82}" type="slidenum">
              <a:rPr lang="en-US"/>
              <a:pPr>
                <a:defRPr/>
              </a:pPr>
              <a:t>‹#›</a:t>
            </a:fld>
            <a:endParaRPr lang="en-US"/>
          </a:p>
        </p:txBody>
      </p:sp>
    </p:spTree>
    <p:extLst>
      <p:ext uri="{BB962C8B-B14F-4D97-AF65-F5344CB8AC3E}">
        <p14:creationId xmlns:p14="http://schemas.microsoft.com/office/powerpoint/2010/main" val="77403548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13163" cy="46553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940038" y="1"/>
            <a:ext cx="3013163" cy="46553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45A259BA-205C-40C1-AE89-81059E38544B}" type="datetimeFigureOut">
              <a:rPr lang="en-US"/>
              <a:pPr>
                <a:defRPr/>
              </a:pPr>
              <a:t>5/12/19</a:t>
            </a:fld>
            <a:endParaRPr lang="en-US"/>
          </a:p>
        </p:txBody>
      </p:sp>
      <p:sp>
        <p:nvSpPr>
          <p:cNvPr id="4" name="Slide Image Placeholder 3"/>
          <p:cNvSpPr>
            <a:spLocks noGrp="1" noRot="1" noChangeAspect="1"/>
          </p:cNvSpPr>
          <p:nvPr>
            <p:ph type="sldImg" idx="2"/>
          </p:nvPr>
        </p:nvSpPr>
        <p:spPr>
          <a:xfrm>
            <a:off x="1149350" y="696913"/>
            <a:ext cx="4656138" cy="34925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95977" y="4421786"/>
            <a:ext cx="5562887" cy="4189769"/>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42074"/>
            <a:ext cx="3013163" cy="465529"/>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940038" y="8842074"/>
            <a:ext cx="3013163" cy="465529"/>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31038D2B-4BD2-497C-8E71-D70EE13E7292}" type="slidenum">
              <a:rPr lang="en-US"/>
              <a:pPr>
                <a:defRPr/>
              </a:pPr>
              <a:t>‹#›</a:t>
            </a:fld>
            <a:endParaRPr lang="en-US"/>
          </a:p>
        </p:txBody>
      </p:sp>
    </p:spTree>
    <p:extLst>
      <p:ext uri="{BB962C8B-B14F-4D97-AF65-F5344CB8AC3E}">
        <p14:creationId xmlns:p14="http://schemas.microsoft.com/office/powerpoint/2010/main" val="13333550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pPr marL="171450" indent="-171450">
              <a:buFont typeface="Arial" panose="020B0604020202020204" pitchFamily="34" charset="0"/>
              <a:buChar char="•"/>
            </a:pPr>
            <a:r>
              <a:rPr lang="en-US" dirty="0"/>
              <a:t>Since 2013 the Government of Georgia has undertaken</a:t>
            </a:r>
            <a:r>
              <a:rPr lang="en-US" baseline="0" dirty="0"/>
              <a:t> an important reforms to expand health care coverage to the entire population and improve health care services. </a:t>
            </a:r>
            <a:endParaRPr lang="en-US" dirty="0"/>
          </a:p>
        </p:txBody>
      </p:sp>
      <p:sp>
        <p:nvSpPr>
          <p:cNvPr id="4" name="Slide Number Placeholder 3"/>
          <p:cNvSpPr>
            <a:spLocks noGrp="1"/>
          </p:cNvSpPr>
          <p:nvPr>
            <p:ph type="sldNum" sz="quarter" idx="10"/>
          </p:nvPr>
        </p:nvSpPr>
        <p:spPr/>
        <p:txBody>
          <a:bodyPr/>
          <a:lstStyle/>
          <a:p>
            <a:pPr>
              <a:defRPr/>
            </a:pPr>
            <a:fld id="{31038D2B-4BD2-497C-8E71-D70EE13E7292}" type="slidenum">
              <a:rPr lang="en-US" smtClean="0"/>
              <a:pPr>
                <a:defRPr/>
              </a:pPr>
              <a:t>1</a:t>
            </a:fld>
            <a:endParaRPr lang="en-US"/>
          </a:p>
        </p:txBody>
      </p:sp>
    </p:spTree>
    <p:extLst>
      <p:ext uri="{BB962C8B-B14F-4D97-AF65-F5344CB8AC3E}">
        <p14:creationId xmlns:p14="http://schemas.microsoft.com/office/powerpoint/2010/main" val="1380535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1038D2B-4BD2-497C-8E71-D70EE13E7292}" type="slidenum">
              <a:rPr lang="en-US" smtClean="0"/>
              <a:pPr>
                <a:defRPr/>
              </a:pPr>
              <a:t>17</a:t>
            </a:fld>
            <a:endParaRPr lang="en-US"/>
          </a:p>
        </p:txBody>
      </p:sp>
    </p:spTree>
    <p:extLst>
      <p:ext uri="{BB962C8B-B14F-4D97-AF65-F5344CB8AC3E}">
        <p14:creationId xmlns:p14="http://schemas.microsoft.com/office/powerpoint/2010/main" val="34206897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The coverage of population</a:t>
            </a:r>
            <a:r>
              <a:rPr lang="en-US" baseline="0" dirty="0"/>
              <a:t> improved as demonstrated by the series of health care utilization and expenditures surveys. Over half of the population were covered first time. </a:t>
            </a:r>
            <a:r>
              <a:rPr lang="en-US" dirty="0"/>
              <a:t>We have seen a surge in utilization of the health care services. Utilization of outpatient</a:t>
            </a:r>
            <a:r>
              <a:rPr lang="en-US" baseline="0" dirty="0"/>
              <a:t> and inpatient care has almost doubled since the introduction of the UHC program.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b="0" kern="1200" dirty="0">
                <a:solidFill>
                  <a:schemeClr val="tx1"/>
                </a:solidFill>
                <a:effectLst/>
                <a:latin typeface="+mn-lt"/>
                <a:ea typeface="+mn-ea"/>
                <a:cs typeface="+mn-cs"/>
              </a:rPr>
              <a:t>. In Georgia, during last 2 decades, this indicator did not exceed 2.2. In the frame of the UHC </a:t>
            </a:r>
            <a:r>
              <a:rPr lang="en-US" sz="1200" b="0" kern="1200" dirty="0" err="1">
                <a:solidFill>
                  <a:schemeClr val="tx1"/>
                </a:solidFill>
                <a:effectLst/>
                <a:latin typeface="+mn-lt"/>
                <a:ea typeface="+mn-ea"/>
                <a:cs typeface="+mn-cs"/>
              </a:rPr>
              <a:t>programme</a:t>
            </a:r>
            <a:r>
              <a:rPr lang="en-US" sz="1200" b="0" kern="1200" dirty="0">
                <a:solidFill>
                  <a:schemeClr val="tx1"/>
                </a:solidFill>
                <a:effectLst/>
                <a:latin typeface="+mn-lt"/>
                <a:ea typeface="+mn-ea"/>
                <a:cs typeface="+mn-cs"/>
              </a:rPr>
              <a:t> the numbers of out- and in-patient encounters continued to grow due to increased accessibility of healthcare services. In 2016, the number of contacts with out-patient facilities per capita reached 4.0.</a:t>
            </a:r>
            <a:endParaRPr lang="en-US" sz="1200" b="1"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pPr>
              <a:defRPr/>
            </a:pPr>
            <a:fld id="{31038D2B-4BD2-497C-8E71-D70EE13E7292}" type="slidenum">
              <a:rPr lang="en-US" smtClean="0"/>
              <a:pPr>
                <a:defRPr/>
              </a:pPr>
              <a:t>18</a:t>
            </a:fld>
            <a:endParaRPr lang="en-US"/>
          </a:p>
        </p:txBody>
      </p:sp>
    </p:spTree>
    <p:extLst>
      <p:ext uri="{BB962C8B-B14F-4D97-AF65-F5344CB8AC3E}">
        <p14:creationId xmlns:p14="http://schemas.microsoft.com/office/powerpoint/2010/main" val="39517648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Based on available data, Georgia is among the countries with high hepatitis C (HCV) Prevalence.</a:t>
            </a:r>
            <a:r>
              <a:rPr lang="en-US" sz="1200" kern="1200" baseline="0" dirty="0">
                <a:solidFill>
                  <a:schemeClr val="tx1"/>
                </a:solidFill>
                <a:effectLst/>
                <a:latin typeface="+mn-lt"/>
                <a:ea typeface="+mn-ea"/>
                <a:cs typeface="+mn-cs"/>
              </a:rPr>
              <a:t> </a:t>
            </a:r>
            <a:r>
              <a:rPr lang="en-US" sz="1200" b="0" i="0" u="none" strike="noStrike" kern="1200" baseline="0" dirty="0">
                <a:solidFill>
                  <a:schemeClr val="tx1"/>
                </a:solidFill>
                <a:latin typeface="+mn-lt"/>
                <a:ea typeface="+mn-ea"/>
                <a:cs typeface="+mn-cs"/>
              </a:rPr>
              <a:t>2015 National survey conducted by NCDC and CDC revealed that ~150 thousand people are infected with active HCV infection and need to be treated. </a:t>
            </a:r>
            <a:r>
              <a:rPr lang="en-US" sz="1200" kern="1200" dirty="0">
                <a:solidFill>
                  <a:schemeClr val="tx1"/>
                </a:solidFill>
                <a:effectLst/>
                <a:latin typeface="+mn-lt"/>
                <a:ea typeface="+mn-ea"/>
                <a:cs typeface="+mn-cs"/>
              </a:rPr>
              <a:t>The survey estimated that </a:t>
            </a:r>
            <a:r>
              <a:rPr lang="en-US" sz="1200" b="1" kern="1200" dirty="0">
                <a:solidFill>
                  <a:schemeClr val="tx1"/>
                </a:solidFill>
                <a:effectLst/>
                <a:latin typeface="+mn-lt"/>
                <a:ea typeface="+mn-ea"/>
                <a:cs typeface="+mn-cs"/>
              </a:rPr>
              <a:t>7.7%</a:t>
            </a:r>
            <a:r>
              <a:rPr lang="en-US" sz="1200" kern="1200" dirty="0">
                <a:solidFill>
                  <a:schemeClr val="tx1"/>
                </a:solidFill>
                <a:effectLst/>
                <a:latin typeface="+mn-lt"/>
                <a:ea typeface="+mn-ea"/>
                <a:cs typeface="+mn-cs"/>
              </a:rPr>
              <a:t> of population are anti-HCV positive and </a:t>
            </a:r>
            <a:r>
              <a:rPr lang="en-US" sz="1200" b="1" kern="1200" dirty="0">
                <a:solidFill>
                  <a:schemeClr val="tx1"/>
                </a:solidFill>
                <a:effectLst/>
                <a:latin typeface="+mn-lt"/>
                <a:ea typeface="+mn-ea"/>
                <a:cs typeface="+mn-cs"/>
              </a:rPr>
              <a:t>5.4%</a:t>
            </a:r>
            <a:r>
              <a:rPr lang="en-US" sz="1200" kern="1200" dirty="0">
                <a:solidFill>
                  <a:schemeClr val="tx1"/>
                </a:solidFill>
                <a:effectLst/>
                <a:latin typeface="+mn-lt"/>
                <a:ea typeface="+mn-ea"/>
                <a:cs typeface="+mn-cs"/>
              </a:rPr>
              <a:t> are HCV RNA positive. </a:t>
            </a:r>
            <a:r>
              <a:rPr lang="en-US" sz="1200" b="0" i="0" u="none" strike="noStrike" kern="1200" baseline="0" dirty="0">
                <a:solidFill>
                  <a:schemeClr val="tx1"/>
                </a:solidFill>
                <a:latin typeface="+mn-lt"/>
                <a:ea typeface="+mn-ea"/>
                <a:cs typeface="+mn-cs"/>
              </a:rPr>
              <a:t>The most prevalent genotype nationwide is genotype 1 (appx. 40%) followed by genotype 3 and 2.</a:t>
            </a:r>
          </a:p>
          <a:p>
            <a:pPr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b="1" kern="1200" dirty="0">
                <a:solidFill>
                  <a:schemeClr val="tx1"/>
                </a:solidFill>
                <a:effectLst/>
                <a:latin typeface="+mn-lt"/>
                <a:ea typeface="+mn-ea"/>
                <a:cs typeface="+mn-cs"/>
              </a:rPr>
              <a:t>Memorandum of Understanding</a:t>
            </a:r>
            <a:r>
              <a:rPr lang="en-US" sz="1200" kern="1200" dirty="0">
                <a:solidFill>
                  <a:schemeClr val="tx1"/>
                </a:solidFill>
                <a:effectLst/>
                <a:latin typeface="+mn-lt"/>
                <a:ea typeface="+mn-ea"/>
                <a:cs typeface="+mn-cs"/>
              </a:rPr>
              <a:t> between the Government of Georgia and US pharmaceutical company Gilead was prepared and officially signed on April 21, 2015.</a:t>
            </a:r>
          </a:p>
          <a:p>
            <a:pPr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b="1" kern="1200" dirty="0">
                <a:solidFill>
                  <a:schemeClr val="tx1"/>
                </a:solidFill>
                <a:effectLst/>
                <a:latin typeface="+mn-lt"/>
                <a:ea typeface="+mn-ea"/>
                <a:cs typeface="+mn-cs"/>
              </a:rPr>
              <a:t>Long-term elimination strategy</a:t>
            </a:r>
            <a:r>
              <a:rPr lang="en-US" sz="1200" kern="1200" dirty="0">
                <a:solidFill>
                  <a:schemeClr val="tx1"/>
                </a:solidFill>
                <a:effectLst/>
                <a:latin typeface="+mn-lt"/>
                <a:ea typeface="+mn-ea"/>
                <a:cs typeface="+mn-cs"/>
              </a:rPr>
              <a:t> for 2016-2020 was developed together with CDC based on WHO guidelines</a:t>
            </a:r>
            <a:r>
              <a:rPr lang="en-US" sz="1200" b="1" kern="1200" dirty="0">
                <a:solidFill>
                  <a:schemeClr val="tx1"/>
                </a:solidFill>
                <a:effectLst/>
                <a:latin typeface="+mn-lt"/>
                <a:ea typeface="+mn-ea"/>
                <a:cs typeface="+mn-cs"/>
              </a:rPr>
              <a:t>. </a:t>
            </a:r>
            <a:r>
              <a:rPr lang="en-US" altLang="en-US" sz="1200" b="1" dirty="0"/>
              <a:t>Goal: Elimination of HCV by ensuring prevention, diagnosis and treatment of the disease</a:t>
            </a:r>
          </a:p>
        </p:txBody>
      </p:sp>
      <p:sp>
        <p:nvSpPr>
          <p:cNvPr id="4" name="Slide Number Placeholder 3"/>
          <p:cNvSpPr>
            <a:spLocks noGrp="1"/>
          </p:cNvSpPr>
          <p:nvPr>
            <p:ph type="sldNum" sz="quarter" idx="10"/>
          </p:nvPr>
        </p:nvSpPr>
        <p:spPr/>
        <p:txBody>
          <a:bodyPr/>
          <a:lstStyle/>
          <a:p>
            <a:fld id="{26040ACB-3D6A-4C81-884E-7407748451C4}" type="slidenum">
              <a:rPr lang="ka-GE" smtClean="0"/>
              <a:t>19</a:t>
            </a:fld>
            <a:endParaRPr lang="ka-GE"/>
          </a:p>
        </p:txBody>
      </p:sp>
    </p:spTree>
    <p:extLst>
      <p:ext uri="{BB962C8B-B14F-4D97-AF65-F5344CB8AC3E}">
        <p14:creationId xmlns:p14="http://schemas.microsoft.com/office/powerpoint/2010/main" val="18974195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lnSpc>
                <a:spcPct val="100000"/>
              </a:lnSpc>
              <a:buFont typeface="Arial" panose="020B0604020202020204" pitchFamily="34" charset="0"/>
              <a:buChar char="•"/>
            </a:pPr>
            <a:r>
              <a:rPr lang="en-US" b="0" dirty="0">
                <a:latin typeface="Tw Cen MT" panose="020B0602020104020603" pitchFamily="34" charset="0"/>
              </a:rPr>
              <a:t>The population of Georgia has declined</a:t>
            </a:r>
            <a:r>
              <a:rPr lang="en-US" b="0" baseline="0" dirty="0">
                <a:latin typeface="Tw Cen MT" panose="020B0602020104020603" pitchFamily="34" charset="0"/>
              </a:rPr>
              <a:t> during the last 25 years, largely due to the outmigration and according to the census conducted in 2014, it is 3,7 </a:t>
            </a:r>
            <a:r>
              <a:rPr lang="en-US" b="0" baseline="0" dirty="0" err="1">
                <a:latin typeface="Tw Cen MT" panose="020B0602020104020603" pitchFamily="34" charset="0"/>
              </a:rPr>
              <a:t>mln</a:t>
            </a:r>
            <a:r>
              <a:rPr lang="en-US" b="0" baseline="0" dirty="0">
                <a:latin typeface="Tw Cen MT" panose="020B0602020104020603" pitchFamily="34" charset="0"/>
              </a:rPr>
              <a:t>. </a:t>
            </a:r>
          </a:p>
          <a:p>
            <a:pPr marL="171450" indent="-171450">
              <a:lnSpc>
                <a:spcPct val="100000"/>
              </a:lnSpc>
              <a:buFont typeface="Arial" panose="020B0604020202020204" pitchFamily="34" charset="0"/>
              <a:buChar char="•"/>
            </a:pPr>
            <a:r>
              <a:rPr lang="en-US" b="0" dirty="0">
                <a:latin typeface="Tw Cen MT" panose="020B0602020104020603" pitchFamily="34" charset="0"/>
              </a:rPr>
              <a:t>Georgia has made a good progress in improving health outcomes. </a:t>
            </a:r>
            <a:r>
              <a:rPr lang="en-US" sz="1200" b="0" kern="0" dirty="0">
                <a:solidFill>
                  <a:schemeClr val="tx1"/>
                </a:solidFill>
                <a:latin typeface="+mn-lt"/>
                <a:ea typeface="+mn-ea"/>
                <a:cs typeface="+mn-cs"/>
              </a:rPr>
              <a:t>Life expectancy has increased by about 5</a:t>
            </a:r>
            <a:r>
              <a:rPr lang="en-US" sz="1200" b="0" kern="0" baseline="0" dirty="0">
                <a:solidFill>
                  <a:schemeClr val="tx1"/>
                </a:solidFill>
                <a:latin typeface="+mn-lt"/>
                <a:ea typeface="+mn-ea"/>
                <a:cs typeface="+mn-cs"/>
              </a:rPr>
              <a:t> </a:t>
            </a:r>
            <a:r>
              <a:rPr lang="en-US" sz="1200" b="0" kern="0" dirty="0">
                <a:solidFill>
                  <a:schemeClr val="tx1"/>
                </a:solidFill>
                <a:latin typeface="+mn-lt"/>
                <a:ea typeface="+mn-ea"/>
                <a:cs typeface="+mn-cs"/>
              </a:rPr>
              <a:t>years over the few</a:t>
            </a:r>
            <a:r>
              <a:rPr lang="en-US" sz="1200" b="0" kern="0" baseline="0" dirty="0">
                <a:solidFill>
                  <a:schemeClr val="tx1"/>
                </a:solidFill>
                <a:latin typeface="+mn-lt"/>
                <a:ea typeface="+mn-ea"/>
                <a:cs typeface="+mn-cs"/>
              </a:rPr>
              <a:t> decades and currently is at 73.5 years.</a:t>
            </a:r>
            <a:endParaRPr lang="en-US" sz="1200" b="0" kern="0" dirty="0">
              <a:solidFill>
                <a:schemeClr val="tx1"/>
              </a:solidFill>
              <a:latin typeface="+mn-lt"/>
              <a:ea typeface="+mn-ea"/>
              <a:cs typeface="+mn-cs"/>
            </a:endParaRPr>
          </a:p>
          <a:p>
            <a:pPr marL="171450" indent="-171450">
              <a:lnSpc>
                <a:spcPct val="100000"/>
              </a:lnSpc>
              <a:buFont typeface="Arial" panose="020B0604020202020204" pitchFamily="34" charset="0"/>
              <a:buChar char="•"/>
            </a:pPr>
            <a:r>
              <a:rPr lang="en-US" sz="1200" b="0" kern="0" dirty="0">
                <a:solidFill>
                  <a:schemeClr val="tx1"/>
                </a:solidFill>
                <a:latin typeface="+mn-lt"/>
                <a:ea typeface="+mn-ea"/>
                <a:cs typeface="+mn-cs"/>
              </a:rPr>
              <a:t>Significant</a:t>
            </a:r>
            <a:r>
              <a:rPr lang="en-US" sz="1200" b="0" kern="0" dirty="0">
                <a:solidFill>
                  <a:srgbClr val="FF0000"/>
                </a:solidFill>
                <a:latin typeface="+mn-lt"/>
                <a:ea typeface="+mn-ea"/>
                <a:cs typeface="+mn-cs"/>
              </a:rPr>
              <a:t>ly</a:t>
            </a:r>
            <a:r>
              <a:rPr lang="en-US" sz="1200" b="0" kern="0" dirty="0">
                <a:solidFill>
                  <a:schemeClr val="tx1"/>
                </a:solidFill>
                <a:latin typeface="+mn-lt"/>
                <a:ea typeface="+mn-ea"/>
                <a:cs typeface="+mn-cs"/>
              </a:rPr>
              <a:t> </a:t>
            </a:r>
            <a:r>
              <a:rPr lang="en-US" sz="1200" b="0" kern="0" dirty="0">
                <a:solidFill>
                  <a:srgbClr val="FF0000"/>
                </a:solidFill>
                <a:latin typeface="+mn-lt"/>
                <a:ea typeface="+mn-ea"/>
                <a:cs typeface="+mn-cs"/>
              </a:rPr>
              <a:t>has</a:t>
            </a:r>
            <a:r>
              <a:rPr lang="en-US" sz="1200" b="0" kern="0" dirty="0">
                <a:solidFill>
                  <a:schemeClr val="tx1"/>
                </a:solidFill>
                <a:latin typeface="+mn-lt"/>
                <a:ea typeface="+mn-ea"/>
                <a:cs typeface="+mn-cs"/>
              </a:rPr>
              <a:t> declin</a:t>
            </a:r>
            <a:r>
              <a:rPr lang="en-US" sz="1200" b="0" kern="0" dirty="0">
                <a:solidFill>
                  <a:srgbClr val="FF0000"/>
                </a:solidFill>
                <a:latin typeface="+mn-lt"/>
                <a:ea typeface="+mn-ea"/>
                <a:cs typeface="+mn-cs"/>
              </a:rPr>
              <a:t>ed</a:t>
            </a:r>
            <a:r>
              <a:rPr lang="en-US" sz="1200" b="0" kern="0" dirty="0">
                <a:solidFill>
                  <a:schemeClr val="tx1"/>
                </a:solidFill>
                <a:latin typeface="+mn-lt"/>
                <a:ea typeface="+mn-ea"/>
                <a:cs typeface="+mn-cs"/>
              </a:rPr>
              <a:t> under-five mortality and infant mortality</a:t>
            </a:r>
          </a:p>
          <a:p>
            <a:pPr marL="171450" indent="-171450">
              <a:lnSpc>
                <a:spcPct val="100000"/>
              </a:lnSpc>
              <a:buFont typeface="Arial" panose="020B0604020202020204" pitchFamily="34" charset="0"/>
              <a:buChar char="•"/>
            </a:pPr>
            <a:r>
              <a:rPr lang="en-US" sz="1200" b="0" kern="0" dirty="0">
                <a:solidFill>
                  <a:schemeClr val="tx1"/>
                </a:solidFill>
                <a:latin typeface="+mn-lt"/>
                <a:ea typeface="+mn-ea"/>
                <a:cs typeface="+mn-cs"/>
              </a:rPr>
              <a:t>In 2015 Georgia</a:t>
            </a:r>
            <a:r>
              <a:rPr lang="en-US" sz="1200" b="0" kern="0" baseline="0" dirty="0">
                <a:solidFill>
                  <a:schemeClr val="tx1"/>
                </a:solidFill>
                <a:latin typeface="+mn-lt"/>
                <a:ea typeface="+mn-ea"/>
                <a:cs typeface="+mn-cs"/>
              </a:rPr>
              <a:t> met </a:t>
            </a:r>
            <a:r>
              <a:rPr lang="en-US" sz="1200" b="0" kern="0" dirty="0">
                <a:solidFill>
                  <a:schemeClr val="tx1"/>
                </a:solidFill>
                <a:latin typeface="+mn-lt"/>
                <a:ea typeface="+mn-ea"/>
                <a:cs typeface="+mn-cs"/>
              </a:rPr>
              <a:t>MDGs 4</a:t>
            </a:r>
            <a:r>
              <a:rPr lang="en-US" sz="1200" b="0" kern="0" baseline="30000" dirty="0">
                <a:solidFill>
                  <a:schemeClr val="tx1"/>
                </a:solidFill>
                <a:latin typeface="+mn-lt"/>
                <a:ea typeface="+mn-ea"/>
                <a:cs typeface="+mn-cs"/>
              </a:rPr>
              <a:t>th</a:t>
            </a:r>
            <a:r>
              <a:rPr lang="en-US" sz="1200" b="0" kern="0" dirty="0">
                <a:solidFill>
                  <a:schemeClr val="tx1"/>
                </a:solidFill>
                <a:latin typeface="+mn-lt"/>
                <a:ea typeface="+mn-ea"/>
                <a:cs typeface="+mn-cs"/>
              </a:rPr>
              <a:t> Goal</a:t>
            </a:r>
            <a:r>
              <a:rPr lang="en-US" sz="1200" b="0" kern="0" baseline="0" dirty="0">
                <a:solidFill>
                  <a:schemeClr val="tx1"/>
                </a:solidFill>
                <a:latin typeface="+mn-lt"/>
                <a:ea typeface="+mn-ea"/>
                <a:cs typeface="+mn-cs"/>
              </a:rPr>
              <a:t>: decrease under-5 mortality rate</a:t>
            </a:r>
            <a:endParaRPr lang="en-US" sz="1200" b="0" kern="0" dirty="0">
              <a:solidFill>
                <a:schemeClr val="tx1"/>
              </a:solidFill>
              <a:latin typeface="+mn-lt"/>
              <a:ea typeface="+mn-ea"/>
              <a:cs typeface="+mn-cs"/>
            </a:endParaRP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pPr>
              <a:defRPr/>
            </a:pPr>
            <a:fld id="{31038D2B-4BD2-497C-8E71-D70EE13E7292}" type="slidenum">
              <a:rPr lang="en-US" smtClean="0"/>
              <a:pPr>
                <a:defRPr/>
              </a:pPr>
              <a:t>2</a:t>
            </a:fld>
            <a:endParaRPr lang="en-US"/>
          </a:p>
        </p:txBody>
      </p:sp>
    </p:spTree>
    <p:extLst>
      <p:ext uri="{BB962C8B-B14F-4D97-AF65-F5344CB8AC3E}">
        <p14:creationId xmlns:p14="http://schemas.microsoft.com/office/powerpoint/2010/main" val="32964640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59F392FD-565A-4981-BF3C-F492447CB429}" type="slidenum">
              <a:rPr lang="ru-RU" smtClean="0"/>
              <a:pPr>
                <a:defRPr/>
              </a:pPr>
              <a:t>3</a:t>
            </a:fld>
            <a:endParaRPr lang="ru-RU"/>
          </a:p>
        </p:txBody>
      </p:sp>
    </p:spTree>
    <p:extLst>
      <p:ext uri="{BB962C8B-B14F-4D97-AF65-F5344CB8AC3E}">
        <p14:creationId xmlns:p14="http://schemas.microsoft.com/office/powerpoint/2010/main" val="35609540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pPr marL="1714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dirty="0">
                <a:solidFill>
                  <a:schemeClr val="tx1"/>
                </a:solidFill>
                <a:effectLst/>
              </a:rPr>
              <a:t>The</a:t>
            </a:r>
            <a:r>
              <a:rPr lang="en-US" sz="1200" baseline="0" dirty="0">
                <a:solidFill>
                  <a:schemeClr val="tx1"/>
                </a:solidFill>
                <a:effectLst/>
              </a:rPr>
              <a:t> main goal of the elected government in 2012  and re-elected in 2016, is the poverty reduction and </a:t>
            </a:r>
            <a:r>
              <a:rPr lang="en-US" sz="1200" baseline="0" dirty="0">
                <a:solidFill>
                  <a:srgbClr val="FF0000"/>
                </a:solidFill>
                <a:effectLst/>
              </a:rPr>
              <a:t>s</a:t>
            </a:r>
            <a:r>
              <a:rPr lang="en-US" sz="1200" dirty="0">
                <a:solidFill>
                  <a:srgbClr val="FF0000"/>
                </a:solidFill>
                <a:effectLst/>
              </a:rPr>
              <a:t>ocially oriented political platform.</a:t>
            </a:r>
            <a:r>
              <a:rPr lang="en-US" sz="1200" baseline="0" dirty="0">
                <a:solidFill>
                  <a:srgbClr val="FF0000"/>
                </a:solidFill>
                <a:effectLst/>
              </a:rPr>
              <a:t> </a:t>
            </a:r>
            <a:r>
              <a:rPr lang="en-US" sz="1200" b="0" kern="1200" dirty="0">
                <a:solidFill>
                  <a:schemeClr val="tx1"/>
                </a:solidFill>
                <a:effectLst/>
                <a:latin typeface="+mn-lt"/>
                <a:ea typeface="+mn-ea"/>
                <a:cs typeface="+mn-cs"/>
              </a:rPr>
              <a:t>The strong political will pledged in the election platform was translated into an unprecedented, in 2013 almost 2-fold expansion of budgetary allocation for health.</a:t>
            </a:r>
            <a:endParaRPr lang="en-US" sz="1200" b="1" kern="1200" dirty="0">
              <a:solidFill>
                <a:schemeClr val="tx1"/>
              </a:solidFill>
              <a:effectLst/>
              <a:latin typeface="+mn-lt"/>
              <a:ea typeface="+mn-ea"/>
              <a:cs typeface="+mn-cs"/>
            </a:endParaRPr>
          </a:p>
          <a:p>
            <a:pPr marL="1714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b="0" kern="1200" dirty="0">
                <a:solidFill>
                  <a:schemeClr val="tx1"/>
                </a:solidFill>
                <a:effectLst/>
                <a:latin typeface="+mn-lt"/>
                <a:ea typeface="+mn-ea"/>
                <a:cs typeface="+mn-cs"/>
              </a:rPr>
              <a:t>The second major step towards securing enjoyment of health rights in the country was the launch of a Universal Health Care Program in February 2013. Georgia now has a foundation of universal entitlements within its health system, representing a major step towards improving access to health services for the entire population. </a:t>
            </a:r>
            <a:endParaRPr lang="en-US" sz="1200" b="1" kern="1200" dirty="0">
              <a:solidFill>
                <a:schemeClr val="tx1"/>
              </a:solidFill>
              <a:effectLst/>
              <a:latin typeface="+mn-lt"/>
              <a:ea typeface="+mn-ea"/>
              <a:cs typeface="+mn-cs"/>
            </a:endParaRPr>
          </a:p>
          <a:p>
            <a:pPr marL="1714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dirty="0"/>
              <a:t>Although</a:t>
            </a:r>
            <a:r>
              <a:rPr lang="en-US" sz="1200" baseline="0" dirty="0"/>
              <a:t> the health impact of the UHC program remained to be seen and will be apparent in the medium to long-term, very important achievements and results are already visible, </a:t>
            </a:r>
            <a:r>
              <a:rPr lang="en-US" sz="1200" kern="1200" dirty="0">
                <a:solidFill>
                  <a:schemeClr val="tx1"/>
                </a:solidFill>
                <a:effectLst/>
                <a:latin typeface="+mn-lt"/>
                <a:ea typeface="+mn-ea"/>
                <a:cs typeface="+mn-cs"/>
              </a:rPr>
              <a:t>specifically with respect to the financing scheme and greater equity in the health system.</a:t>
            </a:r>
            <a:r>
              <a:rPr lang="en-US" sz="1200" baseline="0" dirty="0"/>
              <a:t> </a:t>
            </a:r>
          </a:p>
          <a:p>
            <a:pPr marL="1714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The survey carried out by the World Bank, the World Health Organization and the US Agency for International Development showed the main achievements of the Universal Healthcare Program: increased access to medical services, increased utilization of medical services, reduced financial barriers and enhanced coverage</a:t>
            </a:r>
          </a:p>
          <a:p>
            <a:pPr marL="1714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200" kern="1200" baseline="0" dirty="0">
              <a:solidFill>
                <a:schemeClr val="tx1"/>
              </a:solidFill>
              <a:effectLst/>
              <a:latin typeface="+mn-lt"/>
              <a:ea typeface="+mn-ea"/>
              <a:cs typeface="+mn-cs"/>
            </a:endParaRPr>
          </a:p>
          <a:p>
            <a:pPr marL="1714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aseline="0" dirty="0"/>
              <a:t>Under the UHC program, patients have almost unlimited choice of provider.  In terms of the package of benefits, benefits have been gradually increasing.</a:t>
            </a:r>
          </a:p>
          <a:p>
            <a:pPr marL="1714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r>
              <a:rPr lang="en-US" baseline="0" dirty="0"/>
              <a:t>From May 2017, the highest earners are excluded from the UHC </a:t>
            </a:r>
            <a:r>
              <a:rPr lang="en-US" baseline="0" dirty="0" err="1"/>
              <a:t>programme</a:t>
            </a:r>
            <a:r>
              <a:rPr lang="en-US" baseline="0" dirty="0"/>
              <a:t> and expected to purchase health insurance. This reduction in coverage is counterbalanced by an expansion in the benefits package for those living below the poverty line to cover the essential outpatient pharmaceuticals for four chronic conditions. </a:t>
            </a:r>
          </a:p>
          <a:p>
            <a:pPr marL="171450" marR="0" lvl="1"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dirty="0"/>
          </a:p>
          <a:p>
            <a:endParaRPr lang="en-US" dirty="0"/>
          </a:p>
        </p:txBody>
      </p:sp>
      <p:sp>
        <p:nvSpPr>
          <p:cNvPr id="4" name="Slide Number Placeholder 3"/>
          <p:cNvSpPr>
            <a:spLocks noGrp="1"/>
          </p:cNvSpPr>
          <p:nvPr>
            <p:ph type="sldNum" sz="quarter" idx="10"/>
          </p:nvPr>
        </p:nvSpPr>
        <p:spPr/>
        <p:txBody>
          <a:bodyPr/>
          <a:lstStyle/>
          <a:p>
            <a:pPr>
              <a:defRPr/>
            </a:pPr>
            <a:fld id="{31038D2B-4BD2-497C-8E71-D70EE13E7292}" type="slidenum">
              <a:rPr lang="en-US" smtClean="0"/>
              <a:pPr>
                <a:defRPr/>
              </a:pPr>
              <a:t>7</a:t>
            </a:fld>
            <a:endParaRPr lang="en-US"/>
          </a:p>
        </p:txBody>
      </p:sp>
    </p:spTree>
    <p:extLst>
      <p:ext uri="{BB962C8B-B14F-4D97-AF65-F5344CB8AC3E}">
        <p14:creationId xmlns:p14="http://schemas.microsoft.com/office/powerpoint/2010/main" val="21437895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1038D2B-4BD2-497C-8E71-D70EE13E7292}" type="slidenum">
              <a:rPr lang="en-US" smtClean="0"/>
              <a:pPr>
                <a:defRPr/>
              </a:pPr>
              <a:t>12</a:t>
            </a:fld>
            <a:endParaRPr lang="en-US"/>
          </a:p>
        </p:txBody>
      </p:sp>
    </p:spTree>
    <p:extLst>
      <p:ext uri="{BB962C8B-B14F-4D97-AF65-F5344CB8AC3E}">
        <p14:creationId xmlns:p14="http://schemas.microsoft.com/office/powerpoint/2010/main" val="4193231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31038D2B-4BD2-497C-8E71-D70EE13E7292}" type="slidenum">
              <a:rPr lang="en-US" smtClean="0"/>
              <a:pPr>
                <a:defRPr/>
              </a:pPr>
              <a:t>13</a:t>
            </a:fld>
            <a:endParaRPr lang="en-US"/>
          </a:p>
        </p:txBody>
      </p:sp>
    </p:spTree>
    <p:extLst>
      <p:ext uri="{BB962C8B-B14F-4D97-AF65-F5344CB8AC3E}">
        <p14:creationId xmlns:p14="http://schemas.microsoft.com/office/powerpoint/2010/main" val="403114844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baseline="0" dirty="0"/>
              <a:t>Under the UHC program, patients have almost free choice of provider.  In terms of the package of benefits, </a:t>
            </a:r>
            <a:r>
              <a:rPr lang="ka-GE" sz="1600" baseline="0" dirty="0"/>
              <a:t>on these slide you are possible to see that, </a:t>
            </a:r>
            <a:r>
              <a:rPr lang="en-US" sz="1600" baseline="0" dirty="0"/>
              <a:t>benefits have been gradually increasing.</a:t>
            </a:r>
          </a:p>
          <a:p>
            <a:endParaRPr lang="en-US" sz="1600"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sz="1600" baseline="0" dirty="0"/>
              <a:t>From May 2017, </a:t>
            </a:r>
            <a:r>
              <a:rPr lang="ka-GE" sz="1600" baseline="0" dirty="0"/>
              <a:t>have been started </a:t>
            </a:r>
            <a:r>
              <a:rPr lang="en-US" sz="1600" dirty="0">
                <a:solidFill>
                  <a:srgbClr val="C00000"/>
                </a:solidFill>
              </a:rPr>
              <a:t>Service stratification according to revenue groups using “social justice approach”</a:t>
            </a:r>
          </a:p>
          <a:p>
            <a:endParaRPr lang="en-US" dirty="0"/>
          </a:p>
        </p:txBody>
      </p:sp>
      <p:sp>
        <p:nvSpPr>
          <p:cNvPr id="4" name="Slide Number Placeholder 3"/>
          <p:cNvSpPr>
            <a:spLocks noGrp="1"/>
          </p:cNvSpPr>
          <p:nvPr>
            <p:ph type="sldNum" sz="quarter" idx="10"/>
          </p:nvPr>
        </p:nvSpPr>
        <p:spPr/>
        <p:txBody>
          <a:bodyPr/>
          <a:lstStyle/>
          <a:p>
            <a:pPr>
              <a:defRPr/>
            </a:pPr>
            <a:fld id="{31038D2B-4BD2-497C-8E71-D70EE13E7292}" type="slidenum">
              <a:rPr lang="en-US" smtClean="0"/>
              <a:pPr>
                <a:defRPr/>
              </a:pPr>
              <a:t>14</a:t>
            </a:fld>
            <a:endParaRPr lang="en-US"/>
          </a:p>
        </p:txBody>
      </p:sp>
    </p:spTree>
    <p:extLst>
      <p:ext uri="{BB962C8B-B14F-4D97-AF65-F5344CB8AC3E}">
        <p14:creationId xmlns:p14="http://schemas.microsoft.com/office/powerpoint/2010/main" val="9870758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aseline="0" dirty="0"/>
              <a:t>the highest earners are excluded from the UHC </a:t>
            </a:r>
            <a:r>
              <a:rPr lang="en-US" sz="1200" baseline="0" dirty="0" err="1"/>
              <a:t>programme</a:t>
            </a:r>
            <a:r>
              <a:rPr lang="en-US" sz="1200" baseline="0" dirty="0"/>
              <a:t> and expected to purchase health insurance</a:t>
            </a:r>
            <a:r>
              <a:rPr lang="ka-GE" sz="1200" baseline="0" dirty="0"/>
              <a:t>, although</a:t>
            </a:r>
            <a:r>
              <a:rPr lang="en-US" sz="1200" baseline="0" dirty="0"/>
              <a:t> for vulnerable groups the packages remained the same. This reduction in coverage is counterbalanced by an expansion in the benefits package to cover the essential outpatient pharmaceuticals for four chronic conditions</a:t>
            </a:r>
            <a:r>
              <a:rPr lang="ka-GE" sz="1200" baseline="0" dirty="0"/>
              <a:t>, at these stage </a:t>
            </a:r>
            <a:r>
              <a:rPr lang="en-US" sz="1200" baseline="0" dirty="0"/>
              <a:t>for those living below the poverty line</a:t>
            </a:r>
            <a:r>
              <a:rPr lang="ka-GE" sz="1200" baseline="0" dirty="0"/>
              <a:t>.</a:t>
            </a:r>
            <a:endParaRPr lang="en-US" sz="1200" baseline="0" dirty="0"/>
          </a:p>
          <a:p>
            <a:endParaRPr lang="en-US" dirty="0"/>
          </a:p>
        </p:txBody>
      </p:sp>
      <p:sp>
        <p:nvSpPr>
          <p:cNvPr id="4" name="Slide Number Placeholder 3"/>
          <p:cNvSpPr>
            <a:spLocks noGrp="1"/>
          </p:cNvSpPr>
          <p:nvPr>
            <p:ph type="sldNum" sz="quarter" idx="10"/>
          </p:nvPr>
        </p:nvSpPr>
        <p:spPr/>
        <p:txBody>
          <a:bodyPr/>
          <a:lstStyle/>
          <a:p>
            <a:pPr>
              <a:defRPr/>
            </a:pPr>
            <a:fld id="{31038D2B-4BD2-497C-8E71-D70EE13E7292}" type="slidenum">
              <a:rPr lang="en-US" smtClean="0"/>
              <a:pPr>
                <a:defRPr/>
              </a:pPr>
              <a:t>15</a:t>
            </a:fld>
            <a:endParaRPr lang="en-US"/>
          </a:p>
        </p:txBody>
      </p:sp>
    </p:spTree>
    <p:extLst>
      <p:ext uri="{BB962C8B-B14F-4D97-AF65-F5344CB8AC3E}">
        <p14:creationId xmlns:p14="http://schemas.microsoft.com/office/powerpoint/2010/main" val="38614583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800" kern="1200" dirty="0">
                <a:solidFill>
                  <a:schemeClr val="tx1"/>
                </a:solidFill>
                <a:effectLst/>
                <a:latin typeface="+mn-lt"/>
                <a:ea typeface="+mn-ea"/>
                <a:cs typeface="+mn-cs"/>
              </a:rPr>
              <a:t>According to a survey conducted by the US Agency for International Development in 2014, 80.3% of the surveyed beneficiaries were satisfied with the outpatient service and 96.4% expressed satisfaction with hospital level emergency care within the universal health care program. In addition, according to the survey data, more than 77% of the population notes that by introduction the universal healthcare program their financial access to outpatient and inpatient services has increased.</a:t>
            </a:r>
          </a:p>
          <a:p>
            <a:endParaRPr lang="en-US" sz="1600" dirty="0"/>
          </a:p>
        </p:txBody>
      </p:sp>
      <p:sp>
        <p:nvSpPr>
          <p:cNvPr id="4" name="Slide Number Placeholder 3"/>
          <p:cNvSpPr>
            <a:spLocks noGrp="1"/>
          </p:cNvSpPr>
          <p:nvPr>
            <p:ph type="sldNum" sz="quarter" idx="10"/>
          </p:nvPr>
        </p:nvSpPr>
        <p:spPr/>
        <p:txBody>
          <a:bodyPr/>
          <a:lstStyle/>
          <a:p>
            <a:pPr>
              <a:defRPr/>
            </a:pPr>
            <a:fld id="{31038D2B-4BD2-497C-8E71-D70EE13E7292}" type="slidenum">
              <a:rPr lang="en-US" smtClean="0"/>
              <a:pPr>
                <a:defRPr/>
              </a:pPr>
              <a:t>16</a:t>
            </a:fld>
            <a:endParaRPr lang="en-US"/>
          </a:p>
        </p:txBody>
      </p:sp>
    </p:spTree>
    <p:extLst>
      <p:ext uri="{BB962C8B-B14F-4D97-AF65-F5344CB8AC3E}">
        <p14:creationId xmlns:p14="http://schemas.microsoft.com/office/powerpoint/2010/main" val="153366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E6CB975E-CD6C-441E-A07B-D657ECD97421}" type="datetime1">
              <a:rPr lang="en-US"/>
              <a:pPr>
                <a:defRPr/>
              </a:pPr>
              <a:t>5/12/19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1B76FD4-9C7C-4FB7-8DA8-6C94B568D20C}" type="slidenum">
              <a:rPr lang="en-US"/>
              <a:pPr>
                <a:defRPr/>
              </a:pPr>
              <a:t>‹#›</a:t>
            </a:fld>
            <a:endParaRPr lang="en-US"/>
          </a:p>
        </p:txBody>
      </p:sp>
    </p:spTree>
    <p:extLst>
      <p:ext uri="{BB962C8B-B14F-4D97-AF65-F5344CB8AC3E}">
        <p14:creationId xmlns:p14="http://schemas.microsoft.com/office/powerpoint/2010/main" val="27346340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4A34575A-4521-4A2C-B4AE-D5D1BC4425FB}" type="datetime1">
              <a:rPr lang="en-US"/>
              <a:pPr>
                <a:defRPr/>
              </a:pPr>
              <a:t>5/12/19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4B481AA-70E7-4BD4-B817-48858F874E62}" type="slidenum">
              <a:rPr lang="en-US"/>
              <a:pPr>
                <a:defRPr/>
              </a:pPr>
              <a:t>‹#›</a:t>
            </a:fld>
            <a:endParaRPr lang="en-US"/>
          </a:p>
        </p:txBody>
      </p:sp>
    </p:spTree>
    <p:extLst>
      <p:ext uri="{BB962C8B-B14F-4D97-AF65-F5344CB8AC3E}">
        <p14:creationId xmlns:p14="http://schemas.microsoft.com/office/powerpoint/2010/main" val="2626741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1E414217-1ABD-42DF-8DDE-42929C18B2B4}" type="datetime1">
              <a:rPr lang="en-US"/>
              <a:pPr>
                <a:defRPr/>
              </a:pPr>
              <a:t>5/12/19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0E27D6B-BE32-483A-98FD-4FFE045C959C}" type="slidenum">
              <a:rPr lang="en-US"/>
              <a:pPr>
                <a:defRPr/>
              </a:pPr>
              <a:t>‹#›</a:t>
            </a:fld>
            <a:endParaRPr lang="en-US"/>
          </a:p>
        </p:txBody>
      </p:sp>
    </p:spTree>
    <p:extLst>
      <p:ext uri="{BB962C8B-B14F-4D97-AF65-F5344CB8AC3E}">
        <p14:creationId xmlns:p14="http://schemas.microsoft.com/office/powerpoint/2010/main" val="14822332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a:t>Click to edit Master title style</a:t>
            </a:r>
          </a:p>
        </p:txBody>
      </p:sp>
      <p:sp>
        <p:nvSpPr>
          <p:cNvPr id="3" name="Chart Placeholder 2"/>
          <p:cNvSpPr>
            <a:spLocks noGrp="1"/>
          </p:cNvSpPr>
          <p:nvPr>
            <p:ph type="chart" idx="1"/>
          </p:nvPr>
        </p:nvSpPr>
        <p:spPr>
          <a:xfrm>
            <a:off x="457200" y="1600200"/>
            <a:ext cx="8229600" cy="4530725"/>
          </a:xfrm>
        </p:spPr>
        <p:txBody>
          <a:bodyPr rtlCol="0">
            <a:normAutofit/>
          </a:bodyPr>
          <a:lstStyle/>
          <a:p>
            <a:pPr lvl="0"/>
            <a:endParaRPr lang="en-US" noProof="0"/>
          </a:p>
        </p:txBody>
      </p:sp>
      <p:sp>
        <p:nvSpPr>
          <p:cNvPr id="4" name="Date Placeholder 3"/>
          <p:cNvSpPr>
            <a:spLocks noGrp="1"/>
          </p:cNvSpPr>
          <p:nvPr>
            <p:ph type="dt" sz="half" idx="10"/>
          </p:nvPr>
        </p:nvSpPr>
        <p:spPr>
          <a:xfrm>
            <a:off x="457200" y="6248400"/>
            <a:ext cx="2133600" cy="457200"/>
          </a:xfrm>
          <a:prstGeom prst="rect">
            <a:avLst/>
          </a:prstGeom>
        </p:spPr>
        <p:txBody>
          <a:bodyPr/>
          <a:lstStyle>
            <a:lvl1pPr>
              <a:defRPr/>
            </a:lvl1pPr>
          </a:lstStyle>
          <a:p>
            <a:pPr>
              <a:defRPr/>
            </a:pPr>
            <a:endParaRPr lang="ru-RU"/>
          </a:p>
        </p:txBody>
      </p:sp>
      <p:sp>
        <p:nvSpPr>
          <p:cNvPr id="5" name="Footer Placeholder 4"/>
          <p:cNvSpPr>
            <a:spLocks noGrp="1"/>
          </p:cNvSpPr>
          <p:nvPr>
            <p:ph type="ftr" sz="quarter" idx="11"/>
          </p:nvPr>
        </p:nvSpPr>
        <p:spPr>
          <a:xfrm>
            <a:off x="3124200" y="6248400"/>
            <a:ext cx="2895600" cy="457200"/>
          </a:xfrm>
          <a:prstGeom prst="rect">
            <a:avLst/>
          </a:prstGeom>
        </p:spPr>
        <p:txBody>
          <a:bodyPr/>
          <a:lstStyle>
            <a:lvl1pPr>
              <a:defRPr/>
            </a:lvl1pPr>
          </a:lstStyle>
          <a:p>
            <a:pPr>
              <a:defRPr/>
            </a:pPr>
            <a:endParaRPr lang="ru-RU"/>
          </a:p>
        </p:txBody>
      </p:sp>
    </p:spTree>
    <p:extLst>
      <p:ext uri="{BB962C8B-B14F-4D97-AF65-F5344CB8AC3E}">
        <p14:creationId xmlns:p14="http://schemas.microsoft.com/office/powerpoint/2010/main" val="3739339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914400"/>
            <a:ext cx="8229600" cy="1143000"/>
          </a:xfrm>
        </p:spPr>
        <p:txBody>
          <a:bodyPr>
            <a:normAutofit/>
          </a:bodyPr>
          <a:lstStyle>
            <a:lvl1pPr>
              <a:defRPr sz="3200" b="1">
                <a:effectLst>
                  <a:outerShdw blurRad="38100" dist="38100" dir="2700000" algn="tl">
                    <a:srgbClr val="000000">
                      <a:alpha val="43137"/>
                    </a:srgbClr>
                  </a:outerShdw>
                </a:effectLst>
              </a:defRPr>
            </a:lvl1pPr>
          </a:lstStyle>
          <a:p>
            <a:r>
              <a:rPr lang="en-US"/>
              <a:t>Click to edit Master title style</a:t>
            </a:r>
            <a:endParaRPr lang="en-US" dirty="0"/>
          </a:p>
        </p:txBody>
      </p:sp>
      <p:sp>
        <p:nvSpPr>
          <p:cNvPr id="3" name="Content Placeholder 2"/>
          <p:cNvSpPr>
            <a:spLocks noGrp="1"/>
          </p:cNvSpPr>
          <p:nvPr>
            <p:ph idx="1"/>
          </p:nvPr>
        </p:nvSpPr>
        <p:spPr>
          <a:xfrm>
            <a:off x="457200" y="2286000"/>
            <a:ext cx="8229600" cy="3840163"/>
          </a:xfrm>
        </p:spPr>
        <p:txBody>
          <a:bodyPr>
            <a:normAutofit/>
          </a:bodyPr>
          <a:lstStyle>
            <a:lvl1pPr>
              <a:defRPr sz="2400" b="1"/>
            </a:lvl1pPr>
            <a:lvl2pPr>
              <a:defRPr sz="2400" b="1"/>
            </a:lvl2pPr>
            <a:lvl3pPr>
              <a:defRPr sz="2400" b="1"/>
            </a:lvl3pPr>
            <a:lvl4pPr>
              <a:defRPr sz="2400" b="1"/>
            </a:lvl4pPr>
            <a:lvl5pPr>
              <a:defRPr sz="2400" b="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9713C878-C189-405F-B9DA-B69F4DFAF7F7}" type="datetime1">
              <a:rPr lang="en-US"/>
              <a:pPr>
                <a:defRPr/>
              </a:pPr>
              <a:t>5/12/19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8C8379A-5A7A-4A2E-B8BF-0FBCB5EBCE88}" type="slidenum">
              <a:rPr lang="en-US"/>
              <a:pPr>
                <a:defRPr/>
              </a:pPr>
              <a:t>‹#›</a:t>
            </a:fld>
            <a:endParaRPr lang="en-US"/>
          </a:p>
        </p:txBody>
      </p:sp>
    </p:spTree>
    <p:extLst>
      <p:ext uri="{BB962C8B-B14F-4D97-AF65-F5344CB8AC3E}">
        <p14:creationId xmlns:p14="http://schemas.microsoft.com/office/powerpoint/2010/main" val="1312289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DC949FA4-8579-4447-8FCC-3D1B9635BF74}" type="datetime1">
              <a:rPr lang="en-US"/>
              <a:pPr>
                <a:defRPr/>
              </a:pPr>
              <a:t>5/12/19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D9C0B1F-730C-4DDB-B480-D7F9647335CE}" type="slidenum">
              <a:rPr lang="en-US"/>
              <a:pPr>
                <a:defRPr/>
              </a:pPr>
              <a:t>‹#›</a:t>
            </a:fld>
            <a:endParaRPr lang="en-US"/>
          </a:p>
        </p:txBody>
      </p:sp>
    </p:spTree>
    <p:extLst>
      <p:ext uri="{BB962C8B-B14F-4D97-AF65-F5344CB8AC3E}">
        <p14:creationId xmlns:p14="http://schemas.microsoft.com/office/powerpoint/2010/main" val="16913694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3B9A632E-2EAF-4E63-9483-61ED90974AF3}" type="datetime1">
              <a:rPr lang="en-US"/>
              <a:pPr>
                <a:defRPr/>
              </a:pPr>
              <a:t>5/12/19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F920FA9-B43B-4707-8306-3A5AACD7A307}" type="slidenum">
              <a:rPr lang="en-US"/>
              <a:pPr>
                <a:defRPr/>
              </a:pPr>
              <a:t>‹#›</a:t>
            </a:fld>
            <a:endParaRPr lang="en-US"/>
          </a:p>
        </p:txBody>
      </p:sp>
    </p:spTree>
    <p:extLst>
      <p:ext uri="{BB962C8B-B14F-4D97-AF65-F5344CB8AC3E}">
        <p14:creationId xmlns:p14="http://schemas.microsoft.com/office/powerpoint/2010/main" val="3621739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25FA573F-CB88-4D72-8597-D9B2A2FB4FF2}" type="datetime1">
              <a:rPr lang="en-US"/>
              <a:pPr>
                <a:defRPr/>
              </a:pPr>
              <a:t>5/12/19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5410D69C-63FC-47F4-AE25-EC5BB7CA09C6}" type="slidenum">
              <a:rPr lang="en-US"/>
              <a:pPr>
                <a:defRPr/>
              </a:pPr>
              <a:t>‹#›</a:t>
            </a:fld>
            <a:endParaRPr lang="en-US"/>
          </a:p>
        </p:txBody>
      </p:sp>
    </p:spTree>
    <p:extLst>
      <p:ext uri="{BB962C8B-B14F-4D97-AF65-F5344CB8AC3E}">
        <p14:creationId xmlns:p14="http://schemas.microsoft.com/office/powerpoint/2010/main" val="33335229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CA3B805C-3638-4343-824D-74BC941BBC01}" type="datetime1">
              <a:rPr lang="en-US"/>
              <a:pPr>
                <a:defRPr/>
              </a:pPr>
              <a:t>5/12/19</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E49279DC-B643-403A-8DFE-89408F360526}" type="slidenum">
              <a:rPr lang="en-US"/>
              <a:pPr>
                <a:defRPr/>
              </a:pPr>
              <a:t>‹#›</a:t>
            </a:fld>
            <a:endParaRPr lang="en-US"/>
          </a:p>
        </p:txBody>
      </p:sp>
    </p:spTree>
    <p:extLst>
      <p:ext uri="{BB962C8B-B14F-4D97-AF65-F5344CB8AC3E}">
        <p14:creationId xmlns:p14="http://schemas.microsoft.com/office/powerpoint/2010/main" val="8056710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73329F3-120A-4180-B9FC-AC7AF240AD46}" type="datetime1">
              <a:rPr lang="en-US"/>
              <a:pPr>
                <a:defRPr/>
              </a:pPr>
              <a:t>5/12/19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70152BB2-22F5-4389-B625-20DF7C5227A4}" type="slidenum">
              <a:rPr lang="en-US"/>
              <a:pPr>
                <a:defRPr/>
              </a:pPr>
              <a:t>‹#›</a:t>
            </a:fld>
            <a:endParaRPr lang="en-US"/>
          </a:p>
        </p:txBody>
      </p:sp>
    </p:spTree>
    <p:extLst>
      <p:ext uri="{BB962C8B-B14F-4D97-AF65-F5344CB8AC3E}">
        <p14:creationId xmlns:p14="http://schemas.microsoft.com/office/powerpoint/2010/main" val="2570282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859747C2-710D-4F89-9B4E-61548951AB2D}" type="datetime1">
              <a:rPr lang="en-US"/>
              <a:pPr>
                <a:defRPr/>
              </a:pPr>
              <a:t>5/12/19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87A61E6-2D68-40C9-B133-94F66584BCF5}" type="slidenum">
              <a:rPr lang="en-US"/>
              <a:pPr>
                <a:defRPr/>
              </a:pPr>
              <a:t>‹#›</a:t>
            </a:fld>
            <a:endParaRPr lang="en-US"/>
          </a:p>
        </p:txBody>
      </p:sp>
    </p:spTree>
    <p:extLst>
      <p:ext uri="{BB962C8B-B14F-4D97-AF65-F5344CB8AC3E}">
        <p14:creationId xmlns:p14="http://schemas.microsoft.com/office/powerpoint/2010/main" val="9836600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639FFAFB-1253-48DA-87CC-94F44FB5E089}" type="datetime1">
              <a:rPr lang="en-US"/>
              <a:pPr>
                <a:defRPr/>
              </a:pPr>
              <a:t>5/12/19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246330C-CC95-44DC-8345-068D35688BFF}" type="slidenum">
              <a:rPr lang="en-US"/>
              <a:pPr>
                <a:defRPr/>
              </a:pPr>
              <a:t>‹#›</a:t>
            </a:fld>
            <a:endParaRPr lang="en-US"/>
          </a:p>
        </p:txBody>
      </p:sp>
    </p:spTree>
    <p:extLst>
      <p:ext uri="{BB962C8B-B14F-4D97-AF65-F5344CB8AC3E}">
        <p14:creationId xmlns:p14="http://schemas.microsoft.com/office/powerpoint/2010/main" val="3347372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smtClean="0">
                <a:solidFill>
                  <a:schemeClr val="tx1">
                    <a:tint val="75000"/>
                  </a:schemeClr>
                </a:solidFill>
              </a:defRPr>
            </a:lvl1pPr>
          </a:lstStyle>
          <a:p>
            <a:pPr>
              <a:defRPr/>
            </a:pPr>
            <a:fld id="{0F9BA302-D067-4A9D-A03E-FD0E04E82735}" type="datetime1">
              <a:rPr lang="en-US"/>
              <a:pPr>
                <a:defRPr/>
              </a:pPr>
              <a:t>5/12/19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smtClean="0">
                <a:solidFill>
                  <a:schemeClr val="tx1">
                    <a:tint val="75000"/>
                  </a:schemeClr>
                </a:solidFill>
              </a:defRPr>
            </a:lvl1pPr>
          </a:lstStyle>
          <a:p>
            <a:pPr>
              <a:defRPr/>
            </a:pPr>
            <a:fld id="{B8E7E6CF-B8FF-4B76-821B-9C96A18B3440}" type="slidenum">
              <a:rPr lang="en-US"/>
              <a:pPr>
                <a:defRPr/>
              </a:pPr>
              <a:t>‹#›</a:t>
            </a:fld>
            <a:endParaRPr lang="en-US"/>
          </a:p>
        </p:txBody>
      </p:sp>
      <p:pic>
        <p:nvPicPr>
          <p:cNvPr id="1031" name="Picture 6" descr="MOH ppt-02.jpg"/>
          <p:cNvPicPr>
            <a:picLocks noChangeAspect="1"/>
          </p:cNvPicPr>
          <p:nvPr/>
        </p:nvPicPr>
        <p:blipFill>
          <a:blip r:embed="rId14">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7" descr="MOH ppt-02.jpg"/>
          <p:cNvPicPr>
            <a:picLocks noChangeAspect="1"/>
          </p:cNvPicPr>
          <p:nvPr/>
        </p:nvPicPr>
        <p:blipFill>
          <a:blip r:embed="rId14">
            <a:extLst>
              <a:ext uri="{28A0092B-C50C-407E-A947-70E740481C1C}">
                <a14:useLocalDpi xmlns:a14="http://schemas.microsoft.com/office/drawing/2010/main" val="0"/>
              </a:ext>
            </a:extLst>
          </a:blip>
          <a:srcRect t="24446" r="72501" b="62219"/>
          <a:stretch>
            <a:fillRect/>
          </a:stretch>
        </p:blipFill>
        <p:spPr bwMode="auto">
          <a:xfrm>
            <a:off x="152400" y="533400"/>
            <a:ext cx="2514600"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descr="MOH ppt-02.jpg"/>
          <p:cNvPicPr>
            <a:picLocks noChangeAspect="1"/>
          </p:cNvPicPr>
          <p:nvPr/>
        </p:nvPicPr>
        <p:blipFill>
          <a:blip r:embed="rId15">
            <a:extLst>
              <a:ext uri="{28A0092B-C50C-407E-A947-70E740481C1C}">
                <a14:useLocalDpi xmlns:a14="http://schemas.microsoft.com/office/drawing/2010/main" val="0"/>
              </a:ext>
            </a:extLst>
          </a:blip>
          <a:srcRect l="2499" t="8890" r="72501" b="78410"/>
          <a:stretch>
            <a:fillRect/>
          </a:stretch>
        </p:blipFill>
        <p:spPr bwMode="auto">
          <a:xfrm>
            <a:off x="0" y="0"/>
            <a:ext cx="16002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sldNum="0" hdr="0" ftr="0" dt="0"/>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chart" Target="../charts/chart7.xml"/><Relationship Id="rId4" Type="http://schemas.openxmlformats.org/officeDocument/2006/relationships/chart" Target="../charts/chart6.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oleObject" Target="../embeddings/oleObject1.bin"/></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hyperlink" Target="http://www.google.ge/url?sa=i&amp;rct=j&amp;q=&amp;esrc=s&amp;frm=1&amp;source=images&amp;cd=&amp;cad=rja&amp;docid=Esm2TgTCE6iy7M&amp;tbnid=f5TVPqEzJIguEM:&amp;ved=0CAUQjRw&amp;url=http://www.abandonthecube.com/Destinations/Georgia.html&amp;ei=vgU4UpOlIsLkswbbuICYDQ&amp;psig=AFQjCNFeYivnBgeDkbwZRJlSlTsp983hqQ&amp;ust=1379489571209217" TargetMode="External"/><Relationship Id="rId7"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4.png"/><Relationship Id="rId5" Type="http://schemas.microsoft.com/office/2007/relationships/hdphoto" Target="../media/hdphoto1.wdp"/><Relationship Id="rId4" Type="http://schemas.openxmlformats.org/officeDocument/2006/relationships/image" Target="../media/image3.jpeg"/><Relationship Id="rId9" Type="http://schemas.openxmlformats.org/officeDocument/2006/relationships/image" Target="../media/image7.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1447800"/>
            <a:ext cx="8458200" cy="2990850"/>
          </a:xfrm>
        </p:spPr>
        <p:txBody>
          <a:bodyPr/>
          <a:lstStyle/>
          <a:p>
            <a:br>
              <a:rPr lang="en-US" sz="4800" b="1" dirty="0"/>
            </a:br>
            <a:r>
              <a:rPr lang="en-US" sz="3600" b="1" dirty="0">
                <a:solidFill>
                  <a:srgbClr val="002060"/>
                </a:solidFill>
                <a:latin typeface="Arial" panose="020B0604020202020204" pitchFamily="34" charset="0"/>
                <a:cs typeface="Arial" panose="020B0604020202020204" pitchFamily="34" charset="0"/>
              </a:rPr>
              <a:t>Financial Transition</a:t>
            </a:r>
            <a:br>
              <a:rPr lang="en-US" sz="3600" b="1" dirty="0">
                <a:solidFill>
                  <a:srgbClr val="002060"/>
                </a:solidFill>
                <a:latin typeface="Arial" panose="020B0604020202020204" pitchFamily="34" charset="0"/>
                <a:cs typeface="Arial" panose="020B0604020202020204" pitchFamily="34" charset="0"/>
              </a:rPr>
            </a:br>
            <a:r>
              <a:rPr lang="en-US" sz="3600" b="1" dirty="0">
                <a:solidFill>
                  <a:srgbClr val="002060"/>
                </a:solidFill>
                <a:latin typeface="Arial" panose="020B0604020202020204" pitchFamily="34" charset="0"/>
                <a:cs typeface="Arial" panose="020B0604020202020204" pitchFamily="34" charset="0"/>
              </a:rPr>
              <a:t>Experience of Georgia </a:t>
            </a:r>
            <a:br>
              <a:rPr lang="en-US" sz="3600" b="1" dirty="0">
                <a:solidFill>
                  <a:srgbClr val="002060"/>
                </a:solidFill>
                <a:latin typeface="Arial" panose="020B0604020202020204" pitchFamily="34" charset="0"/>
                <a:cs typeface="Arial" panose="020B0604020202020204" pitchFamily="34" charset="0"/>
              </a:rPr>
            </a:br>
            <a:br>
              <a:rPr lang="en-US" altLang="en-US" sz="3600" b="1" dirty="0">
                <a:solidFill>
                  <a:srgbClr val="002060"/>
                </a:solidFill>
                <a:latin typeface="Century Schoolbook" pitchFamily="18" charset="0"/>
              </a:rPr>
            </a:br>
            <a:br>
              <a:rPr lang="ru-RU" altLang="en-US" sz="3600" b="1" dirty="0">
                <a:solidFill>
                  <a:srgbClr val="002060"/>
                </a:solidFill>
                <a:latin typeface="Arial" charset="0"/>
              </a:rPr>
            </a:br>
            <a:endParaRPr lang="en-US" sz="3600" b="1" dirty="0">
              <a:solidFill>
                <a:srgbClr val="002060"/>
              </a:solidFill>
            </a:endParaRPr>
          </a:p>
        </p:txBody>
      </p:sp>
      <p:sp>
        <p:nvSpPr>
          <p:cNvPr id="4" name="Subtitle 3"/>
          <p:cNvSpPr>
            <a:spLocks noGrp="1"/>
          </p:cNvSpPr>
          <p:nvPr>
            <p:ph type="subTitle" idx="1"/>
          </p:nvPr>
        </p:nvSpPr>
        <p:spPr>
          <a:xfrm>
            <a:off x="1371600" y="3886200"/>
            <a:ext cx="7086600" cy="1752600"/>
          </a:xfrm>
        </p:spPr>
        <p:txBody>
          <a:bodyPr/>
          <a:lstStyle/>
          <a:p>
            <a:r>
              <a:rPr lang="en-US" sz="2400" b="1" dirty="0">
                <a:solidFill>
                  <a:srgbClr val="006666"/>
                </a:solidFill>
                <a:latin typeface="Arial" panose="020B0604020202020204" pitchFamily="34" charset="0"/>
                <a:cs typeface="Arial" panose="020B0604020202020204" pitchFamily="34" charset="0"/>
              </a:rPr>
              <a:t>Dr. Tamar </a:t>
            </a:r>
            <a:r>
              <a:rPr lang="en-US" sz="2400" b="1" dirty="0" err="1">
                <a:solidFill>
                  <a:srgbClr val="006666"/>
                </a:solidFill>
                <a:latin typeface="Arial" panose="020B0604020202020204" pitchFamily="34" charset="0"/>
                <a:cs typeface="Arial" panose="020B0604020202020204" pitchFamily="34" charset="0"/>
              </a:rPr>
              <a:t>Gabunia</a:t>
            </a:r>
            <a:endParaRPr lang="en-US" sz="2400" b="1" dirty="0">
              <a:solidFill>
                <a:srgbClr val="006666"/>
              </a:solidFill>
              <a:latin typeface="Arial" panose="020B0604020202020204" pitchFamily="34" charset="0"/>
              <a:cs typeface="Arial" panose="020B0604020202020204" pitchFamily="34" charset="0"/>
            </a:endParaRPr>
          </a:p>
          <a:p>
            <a:r>
              <a:rPr lang="en-US" sz="2400" dirty="0">
                <a:solidFill>
                  <a:srgbClr val="006666"/>
                </a:solidFill>
                <a:latin typeface="Arial" panose="020B0604020202020204" pitchFamily="34" charset="0"/>
                <a:cs typeface="Arial" panose="020B0604020202020204" pitchFamily="34" charset="0"/>
              </a:rPr>
              <a:t>Deputy Minister of IDPs, Labor, Health and Social Affairs</a:t>
            </a:r>
          </a:p>
        </p:txBody>
      </p:sp>
    </p:spTree>
    <p:extLst>
      <p:ext uri="{BB962C8B-B14F-4D97-AF65-F5344CB8AC3E}">
        <p14:creationId xmlns:p14="http://schemas.microsoft.com/office/powerpoint/2010/main" val="12129166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title"/>
          </p:nvPr>
        </p:nvSpPr>
        <p:spPr>
          <a:xfrm>
            <a:off x="76200" y="457200"/>
            <a:ext cx="8839200" cy="1139825"/>
          </a:xfrm>
        </p:spPr>
        <p:txBody>
          <a:bodyPr rtlCol="0">
            <a:normAutofit/>
          </a:bodyPr>
          <a:lstStyle/>
          <a:p>
            <a:pPr algn="r" fontAlgn="auto">
              <a:spcAft>
                <a:spcPts val="0"/>
              </a:spcAft>
              <a:defRPr/>
            </a:pPr>
            <a:r>
              <a:rPr lang="en-US" sz="3200" b="1" dirty="0">
                <a:solidFill>
                  <a:schemeClr val="accent2">
                    <a:lumMod val="75000"/>
                  </a:schemeClr>
                </a:solidFill>
              </a:rPr>
              <a:t>Structure of Total health expenditure</a:t>
            </a:r>
            <a:endParaRPr lang="ru-RU" sz="3200" b="1" dirty="0">
              <a:solidFill>
                <a:schemeClr val="accent2">
                  <a:lumMod val="75000"/>
                </a:schemeClr>
              </a:solidFill>
            </a:endParaRPr>
          </a:p>
        </p:txBody>
      </p:sp>
      <p:graphicFrame>
        <p:nvGraphicFramePr>
          <p:cNvPr id="9" name="Chart Placeholder 8"/>
          <p:cNvGraphicFramePr>
            <a:graphicFrameLocks noGrp="1"/>
          </p:cNvGraphicFramePr>
          <p:nvPr>
            <p:ph type="chart" idx="1"/>
            <p:extLst>
              <p:ext uri="{D42A27DB-BD31-4B8C-83A1-F6EECF244321}">
                <p14:modId xmlns:p14="http://schemas.microsoft.com/office/powerpoint/2010/main" val="3083711724"/>
              </p:ext>
            </p:extLst>
          </p:nvPr>
        </p:nvGraphicFramePr>
        <p:xfrm>
          <a:off x="111034" y="1524000"/>
          <a:ext cx="8804366" cy="4530725"/>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4384104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0" y="533400"/>
            <a:ext cx="6629400" cy="1143000"/>
          </a:xfrm>
        </p:spPr>
        <p:txBody>
          <a:bodyPr>
            <a:normAutofit/>
          </a:bodyPr>
          <a:lstStyle/>
          <a:p>
            <a:pPr algn="r"/>
            <a:r>
              <a:rPr lang="en-US" dirty="0">
                <a:solidFill>
                  <a:srgbClr val="C00000"/>
                </a:solidFill>
              </a:rPr>
              <a:t>Out-of-Pocket payment (OOP) as % of Total Health Expenditure (THE)</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11391924"/>
              </p:ext>
            </p:extLst>
          </p:nvPr>
        </p:nvGraphicFramePr>
        <p:xfrm>
          <a:off x="228600" y="1844824"/>
          <a:ext cx="8686800" cy="452596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267873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52400"/>
            <a:ext cx="8229600" cy="1143000"/>
          </a:xfrm>
        </p:spPr>
        <p:txBody>
          <a:bodyPr>
            <a:noAutofit/>
          </a:bodyPr>
          <a:lstStyle/>
          <a:p>
            <a:pPr algn="ctr"/>
            <a:r>
              <a:rPr lang="en-US" sz="3200" dirty="0"/>
              <a:t>Universal Health Care Program Budget, Mill GEL</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37911796"/>
              </p:ext>
            </p:extLst>
          </p:nvPr>
        </p:nvGraphicFramePr>
        <p:xfrm>
          <a:off x="533400" y="1828800"/>
          <a:ext cx="8229600" cy="452596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080122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Beneficiaries</a:t>
            </a:r>
          </a:p>
        </p:txBody>
      </p:sp>
      <p:sp>
        <p:nvSpPr>
          <p:cNvPr id="3" name="Content Placeholder 2"/>
          <p:cNvSpPr>
            <a:spLocks noGrp="1"/>
          </p:cNvSpPr>
          <p:nvPr>
            <p:ph idx="1"/>
          </p:nvPr>
        </p:nvSpPr>
        <p:spPr>
          <a:xfrm>
            <a:off x="390196" y="2082800"/>
            <a:ext cx="8668407" cy="4525963"/>
          </a:xfrm>
        </p:spPr>
        <p:txBody>
          <a:bodyPr/>
          <a:lstStyle/>
          <a:p>
            <a:pPr>
              <a:spcBef>
                <a:spcPts val="1200"/>
              </a:spcBef>
            </a:pPr>
            <a:r>
              <a:rPr lang="en-US" sz="2400" dirty="0"/>
              <a:t>Persons with a document certifying Georgian citizenship</a:t>
            </a:r>
          </a:p>
          <a:p>
            <a:pPr>
              <a:spcBef>
                <a:spcPts val="1200"/>
              </a:spcBef>
            </a:pPr>
            <a:r>
              <a:rPr lang="en-US" sz="2400" dirty="0"/>
              <a:t>Persons with a neutral identity card</a:t>
            </a:r>
          </a:p>
          <a:p>
            <a:pPr>
              <a:spcBef>
                <a:spcPts val="1200"/>
              </a:spcBef>
            </a:pPr>
            <a:r>
              <a:rPr lang="en-US" sz="2400" dirty="0"/>
              <a:t>Persons with a neutral travel document</a:t>
            </a:r>
          </a:p>
          <a:p>
            <a:pPr>
              <a:spcBef>
                <a:spcPts val="1200"/>
              </a:spcBef>
            </a:pPr>
            <a:r>
              <a:rPr lang="en-US" sz="2400" dirty="0"/>
              <a:t>Persons with stateless persons in Georgia</a:t>
            </a:r>
          </a:p>
          <a:p>
            <a:pPr>
              <a:spcBef>
                <a:spcPts val="1200"/>
              </a:spcBef>
            </a:pPr>
            <a:r>
              <a:rPr lang="en-US" sz="2400" dirty="0"/>
              <a:t>Persons seeking asylum in Georgia</a:t>
            </a:r>
          </a:p>
          <a:p>
            <a:pPr>
              <a:spcBef>
                <a:spcPts val="1200"/>
              </a:spcBef>
            </a:pPr>
            <a:r>
              <a:rPr lang="en-US" sz="2400" dirty="0"/>
              <a:t>Persons with refugee or humanitarian status</a:t>
            </a:r>
          </a:p>
        </p:txBody>
      </p:sp>
    </p:spTree>
    <p:extLst>
      <p:ext uri="{BB962C8B-B14F-4D97-AF65-F5344CB8AC3E}">
        <p14:creationId xmlns:p14="http://schemas.microsoft.com/office/powerpoint/2010/main" val="36580303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pPr algn="r"/>
            <a:r>
              <a:rPr lang="en-US" sz="2400" dirty="0">
                <a:solidFill>
                  <a:srgbClr val="002060"/>
                </a:solidFill>
                <a:effectLst/>
                <a:latin typeface="Arial" panose="020B0604020202020204" pitchFamily="34" charset="0"/>
                <a:cs typeface="Arial" panose="020B0604020202020204" pitchFamily="34" charset="0"/>
              </a:rPr>
              <a:t>Expanding benefits</a:t>
            </a:r>
          </a:p>
        </p:txBody>
      </p:sp>
      <p:sp>
        <p:nvSpPr>
          <p:cNvPr id="3" name="Content Placeholder 2"/>
          <p:cNvSpPr>
            <a:spLocks noGrp="1"/>
          </p:cNvSpPr>
          <p:nvPr>
            <p:ph idx="1"/>
          </p:nvPr>
        </p:nvSpPr>
        <p:spPr>
          <a:xfrm>
            <a:off x="381000" y="990600"/>
            <a:ext cx="8382000" cy="5334000"/>
          </a:xfrm>
        </p:spPr>
        <p:txBody>
          <a:bodyPr>
            <a:normAutofit/>
          </a:bodyPr>
          <a:lstStyle/>
          <a:p>
            <a:r>
              <a:rPr lang="en-US" sz="2000" dirty="0">
                <a:ea typeface="Kozuka Mincho Pro H" pitchFamily="18" charset="-128"/>
              </a:rPr>
              <a:t>I</a:t>
            </a:r>
            <a:r>
              <a:rPr lang="en-US" sz="2000" dirty="0"/>
              <a:t> Phase</a:t>
            </a:r>
            <a:r>
              <a:rPr lang="ka-GE" sz="2000" dirty="0"/>
              <a:t> - </a:t>
            </a:r>
            <a:r>
              <a:rPr lang="en-US" sz="2000" dirty="0"/>
              <a:t>28 February 2013 (minimum package)</a:t>
            </a:r>
            <a:endParaRPr lang="ka-GE" sz="2000" dirty="0"/>
          </a:p>
          <a:p>
            <a:pPr marL="457200" lvl="1" indent="0">
              <a:buNone/>
            </a:pPr>
            <a:r>
              <a:rPr lang="en-US" sz="2000" dirty="0"/>
              <a:t>	</a:t>
            </a:r>
            <a:r>
              <a:rPr lang="en-US" sz="2000" dirty="0">
                <a:solidFill>
                  <a:srgbClr val="C00000"/>
                </a:solidFill>
              </a:rPr>
              <a:t>- Planned ambulatory care</a:t>
            </a:r>
            <a:endParaRPr lang="ka-GE" sz="2000" dirty="0">
              <a:solidFill>
                <a:srgbClr val="C00000"/>
              </a:solidFill>
            </a:endParaRPr>
          </a:p>
          <a:p>
            <a:pPr marL="457200" lvl="1" indent="0">
              <a:buNone/>
            </a:pPr>
            <a:r>
              <a:rPr lang="en-US" sz="2000" dirty="0">
                <a:solidFill>
                  <a:srgbClr val="C00000"/>
                </a:solidFill>
              </a:rPr>
              <a:t>	- Urgent outpatient and inpatient care</a:t>
            </a:r>
            <a:endParaRPr lang="ka-GE" sz="2000" dirty="0">
              <a:solidFill>
                <a:srgbClr val="C00000"/>
              </a:solidFill>
            </a:endParaRPr>
          </a:p>
          <a:p>
            <a:r>
              <a:rPr lang="en-US" sz="2000" dirty="0">
                <a:ea typeface="Kozuka Mincho Pro H" pitchFamily="18" charset="-128"/>
              </a:rPr>
              <a:t>II</a:t>
            </a:r>
            <a:r>
              <a:rPr lang="en-US" sz="2000" dirty="0"/>
              <a:t> Phase</a:t>
            </a:r>
            <a:r>
              <a:rPr lang="ka-GE" sz="2000" dirty="0"/>
              <a:t> - </a:t>
            </a:r>
            <a:r>
              <a:rPr lang="en-US" sz="2000" dirty="0"/>
              <a:t>July 1, 2013 (basic package)</a:t>
            </a:r>
            <a:endParaRPr lang="ka-GE" sz="2000" dirty="0"/>
          </a:p>
          <a:p>
            <a:pPr marL="457200" lvl="1" indent="0">
              <a:buNone/>
            </a:pPr>
            <a:r>
              <a:rPr lang="en-US" sz="2000" dirty="0">
                <a:solidFill>
                  <a:srgbClr val="C00000"/>
                </a:solidFill>
              </a:rPr>
              <a:t>	</a:t>
            </a:r>
            <a:r>
              <a:rPr lang="en-US" sz="2000" dirty="0"/>
              <a:t>- Planned ambulatory care</a:t>
            </a:r>
          </a:p>
          <a:p>
            <a:pPr marL="457200" lvl="1" indent="0">
              <a:buNone/>
            </a:pPr>
            <a:r>
              <a:rPr lang="en-US" sz="2000" dirty="0"/>
              <a:t>	- Urgent outpatient services </a:t>
            </a:r>
          </a:p>
          <a:p>
            <a:pPr marL="457200" lvl="1" indent="0">
              <a:buNone/>
            </a:pPr>
            <a:r>
              <a:rPr lang="en-US" sz="2000" dirty="0"/>
              <a:t>	- Urgent inpatient  and critical are</a:t>
            </a:r>
          </a:p>
          <a:p>
            <a:pPr marL="457200" lvl="1" indent="0">
              <a:buNone/>
            </a:pPr>
            <a:r>
              <a:rPr lang="en-US" sz="2000" dirty="0"/>
              <a:t>	- </a:t>
            </a:r>
            <a:r>
              <a:rPr lang="en-US" sz="2000" dirty="0">
                <a:solidFill>
                  <a:srgbClr val="C00000"/>
                </a:solidFill>
              </a:rPr>
              <a:t>Elective surgical care </a:t>
            </a:r>
          </a:p>
          <a:p>
            <a:pPr marL="457200" lvl="1" indent="0">
              <a:buNone/>
            </a:pPr>
            <a:r>
              <a:rPr lang="en-US" sz="2000" dirty="0">
                <a:solidFill>
                  <a:srgbClr val="C00000"/>
                </a:solidFill>
              </a:rPr>
              <a:t>	- Chemo-, hormone- and radiotherapy</a:t>
            </a:r>
          </a:p>
          <a:p>
            <a:pPr marL="457200" lvl="1" indent="0">
              <a:buNone/>
            </a:pPr>
            <a:r>
              <a:rPr lang="en-US" sz="2000" dirty="0">
                <a:solidFill>
                  <a:srgbClr val="C00000"/>
                </a:solidFill>
              </a:rPr>
              <a:t>	- Maternity services</a:t>
            </a:r>
          </a:p>
          <a:p>
            <a:pPr marL="457200" lvl="1" indent="0">
              <a:buNone/>
            </a:pPr>
            <a:r>
              <a:rPr lang="en-US" sz="2000" dirty="0">
                <a:solidFill>
                  <a:srgbClr val="C00000"/>
                </a:solidFill>
              </a:rPr>
              <a:t>	- Basic drugs for target groups</a:t>
            </a:r>
          </a:p>
          <a:p>
            <a:r>
              <a:rPr lang="en-US" sz="2000" dirty="0"/>
              <a:t>III Phase </a:t>
            </a:r>
            <a:r>
              <a:rPr lang="ka-GE" sz="2000" dirty="0"/>
              <a:t>- </a:t>
            </a:r>
            <a:r>
              <a:rPr lang="en-US" sz="2000" dirty="0"/>
              <a:t>May 1, 2017 </a:t>
            </a:r>
            <a:r>
              <a:rPr lang="ka-GE" sz="2000" dirty="0"/>
              <a:t>- </a:t>
            </a:r>
            <a:r>
              <a:rPr lang="en-US" sz="2000" dirty="0">
                <a:solidFill>
                  <a:srgbClr val="C00000"/>
                </a:solidFill>
              </a:rPr>
              <a:t>Service stratification according to revenue groups using “social justice approach”</a:t>
            </a:r>
          </a:p>
          <a:p>
            <a:pPr marL="0" indent="0">
              <a:buNone/>
            </a:pPr>
            <a:r>
              <a:rPr lang="en-US" sz="2000" dirty="0"/>
              <a:t>	- </a:t>
            </a:r>
            <a:r>
              <a:rPr lang="en-US" sz="2000" dirty="0">
                <a:solidFill>
                  <a:srgbClr val="C00000"/>
                </a:solidFill>
              </a:rPr>
              <a:t>Outpatient drugs benefit for chronic conditions</a:t>
            </a:r>
          </a:p>
        </p:txBody>
      </p:sp>
    </p:spTree>
    <p:extLst>
      <p:ext uri="{BB962C8B-B14F-4D97-AF65-F5344CB8AC3E}">
        <p14:creationId xmlns:p14="http://schemas.microsoft.com/office/powerpoint/2010/main" val="17302751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143000"/>
            <a:ext cx="8812088" cy="5181600"/>
          </a:xfrm>
        </p:spPr>
        <p:txBody>
          <a:bodyPr>
            <a:noAutofit/>
          </a:bodyPr>
          <a:lstStyle/>
          <a:p>
            <a:pPr marL="514350" indent="-514350">
              <a:spcBef>
                <a:spcPts val="600"/>
              </a:spcBef>
              <a:buClr>
                <a:schemeClr val="accent1">
                  <a:lumMod val="50000"/>
                </a:schemeClr>
              </a:buClr>
              <a:buSzPct val="120000"/>
              <a:buFont typeface="+mj-lt"/>
              <a:buAutoNum type="romanUcPeriod"/>
            </a:pPr>
            <a:r>
              <a:rPr lang="en-US" sz="2000" b="0" dirty="0">
                <a:effectLst/>
              </a:rPr>
              <a:t>People under poverty line, teachers, public artistes</a:t>
            </a:r>
            <a:r>
              <a:rPr lang="en-US" sz="2000" dirty="0"/>
              <a:t>, children in foster care, compactly settled IDPs (target groups)</a:t>
            </a:r>
            <a:endParaRPr lang="ka-GE" sz="2000" b="0" dirty="0">
              <a:effectLst/>
            </a:endParaRPr>
          </a:p>
          <a:p>
            <a:pPr marL="514350" indent="-514350">
              <a:spcBef>
                <a:spcPts val="600"/>
              </a:spcBef>
              <a:buClr>
                <a:schemeClr val="accent1">
                  <a:lumMod val="50000"/>
                </a:schemeClr>
              </a:buClr>
              <a:buSzPct val="120000"/>
              <a:buFont typeface="+mj-lt"/>
              <a:buAutoNum type="romanUcPeriod"/>
            </a:pPr>
            <a:r>
              <a:rPr lang="en-US" sz="2000" b="0" dirty="0">
                <a:effectLst/>
              </a:rPr>
              <a:t>Pensioners</a:t>
            </a:r>
            <a:r>
              <a:rPr lang="en-US" sz="2000" dirty="0"/>
              <a:t>, 0-5 years Children, students, disabled persons (age group)</a:t>
            </a:r>
            <a:endParaRPr lang="ka-GE" sz="2000" b="0" dirty="0">
              <a:effectLst/>
            </a:endParaRPr>
          </a:p>
          <a:p>
            <a:pPr marL="514350" indent="-514350">
              <a:spcBef>
                <a:spcPts val="600"/>
              </a:spcBef>
              <a:buClr>
                <a:schemeClr val="accent1">
                  <a:lumMod val="50000"/>
                </a:schemeClr>
              </a:buClr>
              <a:buSzPct val="120000"/>
              <a:buFont typeface="+mj-lt"/>
              <a:buAutoNum type="romanUcPeriod"/>
            </a:pPr>
            <a:r>
              <a:rPr lang="en-US" sz="2000" dirty="0"/>
              <a:t>Uninsured veterans - (veterans)</a:t>
            </a:r>
            <a:endParaRPr lang="ka-GE" sz="2000" b="0" dirty="0">
              <a:effectLst/>
            </a:endParaRPr>
          </a:p>
          <a:p>
            <a:pPr marL="514350" indent="-514350">
              <a:spcBef>
                <a:spcPts val="600"/>
              </a:spcBef>
              <a:buClr>
                <a:schemeClr val="accent1">
                  <a:lumMod val="50000"/>
                </a:schemeClr>
              </a:buClr>
              <a:buSzPct val="120000"/>
              <a:buFont typeface="+mj-lt"/>
              <a:buAutoNum type="romanUcPeriod"/>
            </a:pPr>
            <a:r>
              <a:rPr lang="en-US" sz="2000" b="0" dirty="0">
                <a:effectLst/>
              </a:rPr>
              <a:t>Other population</a:t>
            </a:r>
            <a:r>
              <a:rPr lang="ka-GE" sz="2000" b="0" dirty="0">
                <a:effectLst/>
              </a:rPr>
              <a:t>: </a:t>
            </a:r>
          </a:p>
          <a:p>
            <a:pPr marL="836676" lvl="2" indent="-342900">
              <a:spcBef>
                <a:spcPts val="600"/>
              </a:spcBef>
              <a:buClr>
                <a:schemeClr val="accent1">
                  <a:lumMod val="50000"/>
                </a:schemeClr>
              </a:buClr>
              <a:buSzPct val="120000"/>
              <a:buFont typeface="Wingdings" pitchFamily="2" charset="2"/>
              <a:buChar char="ü"/>
            </a:pPr>
            <a:r>
              <a:rPr lang="ka-GE" sz="2000" b="0" dirty="0">
                <a:effectLst/>
              </a:rPr>
              <a:t> </a:t>
            </a:r>
            <a:r>
              <a:rPr lang="en-US" sz="2000" dirty="0"/>
              <a:t>A person with 70,000-100,000 rating scores (Target social assistance) </a:t>
            </a:r>
          </a:p>
          <a:p>
            <a:pPr marL="836676" lvl="2" indent="-342900">
              <a:spcBef>
                <a:spcPts val="600"/>
              </a:spcBef>
              <a:buClr>
                <a:schemeClr val="accent1">
                  <a:lumMod val="50000"/>
                </a:schemeClr>
              </a:buClr>
              <a:buSzPct val="120000"/>
              <a:buFont typeface="Wingdings" pitchFamily="2" charset="2"/>
              <a:buChar char="ü"/>
            </a:pPr>
            <a:r>
              <a:rPr lang="en-US" sz="2000" dirty="0"/>
              <a:t>6-18 year olds</a:t>
            </a:r>
          </a:p>
          <a:p>
            <a:pPr marL="836676" lvl="2" indent="-342900">
              <a:spcBef>
                <a:spcPts val="600"/>
              </a:spcBef>
              <a:buClr>
                <a:schemeClr val="accent1">
                  <a:lumMod val="50000"/>
                </a:schemeClr>
              </a:buClr>
              <a:buSzPct val="120000"/>
              <a:buFont typeface="Wingdings" pitchFamily="2" charset="2"/>
              <a:buChar char="ü"/>
            </a:pPr>
            <a:r>
              <a:rPr lang="en-US" sz="2000" dirty="0"/>
              <a:t>Income per year&gt; 40,000 GEL (except pension age)</a:t>
            </a:r>
          </a:p>
          <a:p>
            <a:pPr marL="836676" lvl="2" indent="-342900">
              <a:spcBef>
                <a:spcPts val="600"/>
              </a:spcBef>
              <a:buClr>
                <a:schemeClr val="accent1">
                  <a:lumMod val="50000"/>
                </a:schemeClr>
              </a:buClr>
              <a:buSzPct val="120000"/>
              <a:buFont typeface="Wingdings" pitchFamily="2" charset="2"/>
              <a:buChar char="ü"/>
            </a:pPr>
            <a:r>
              <a:rPr lang="en-US" sz="2000" dirty="0"/>
              <a:t>Income per year &lt;40,000 and monthly income ≥ 1000 GEL</a:t>
            </a:r>
          </a:p>
          <a:p>
            <a:pPr marL="836676" lvl="2" indent="-342900">
              <a:spcBef>
                <a:spcPts val="600"/>
              </a:spcBef>
              <a:buClr>
                <a:schemeClr val="accent1">
                  <a:lumMod val="50000"/>
                </a:schemeClr>
              </a:buClr>
              <a:buSzPct val="120000"/>
              <a:buFont typeface="Wingdings" pitchFamily="2" charset="2"/>
              <a:buChar char="ü"/>
            </a:pPr>
            <a:r>
              <a:rPr lang="en-US" sz="2000" dirty="0"/>
              <a:t>Monthly income &lt;1000 GEL</a:t>
            </a:r>
            <a:endParaRPr lang="en-US" sz="2000" b="0" dirty="0">
              <a:effectLst/>
            </a:endParaRPr>
          </a:p>
        </p:txBody>
      </p:sp>
      <p:sp>
        <p:nvSpPr>
          <p:cNvPr id="3" name="Title 2"/>
          <p:cNvSpPr>
            <a:spLocks noGrp="1"/>
          </p:cNvSpPr>
          <p:nvPr>
            <p:ph type="title"/>
          </p:nvPr>
        </p:nvSpPr>
        <p:spPr>
          <a:xfrm>
            <a:off x="381000" y="152400"/>
            <a:ext cx="8610600" cy="685800"/>
          </a:xfrm>
        </p:spPr>
        <p:txBody>
          <a:bodyPr>
            <a:normAutofit fontScale="90000"/>
          </a:bodyPr>
          <a:lstStyle/>
          <a:p>
            <a:pPr algn="ctr"/>
            <a:br>
              <a:rPr lang="ka-GE" sz="2400" dirty="0"/>
            </a:br>
            <a:r>
              <a:rPr lang="en-US" sz="2400" dirty="0">
                <a:solidFill>
                  <a:srgbClr val="FF0000"/>
                </a:solidFill>
              </a:rPr>
              <a:t>Universal Health care Program beneficiaries</a:t>
            </a:r>
          </a:p>
        </p:txBody>
      </p:sp>
    </p:spTree>
    <p:extLst>
      <p:ext uri="{BB962C8B-B14F-4D97-AF65-F5344CB8AC3E}">
        <p14:creationId xmlns:p14="http://schemas.microsoft.com/office/powerpoint/2010/main" val="26697501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327245"/>
            <a:ext cx="7620000" cy="3810000"/>
          </a:xfrm>
        </p:spPr>
        <p:txBody>
          <a:bodyPr>
            <a:normAutofit/>
          </a:bodyPr>
          <a:lstStyle/>
          <a:p>
            <a:pPr marL="0" indent="0">
              <a:buNone/>
            </a:pPr>
            <a:r>
              <a:rPr lang="en-US" dirty="0">
                <a:solidFill>
                  <a:srgbClr val="C00000"/>
                </a:solidFill>
              </a:rPr>
              <a:t>80.3% </a:t>
            </a:r>
            <a:r>
              <a:rPr lang="en-US" dirty="0"/>
              <a:t>beneficiaries satisfied with the outpatient service and </a:t>
            </a:r>
            <a:r>
              <a:rPr lang="en-US" dirty="0">
                <a:solidFill>
                  <a:srgbClr val="C00000"/>
                </a:solidFill>
              </a:rPr>
              <a:t>96.4%</a:t>
            </a:r>
            <a:r>
              <a:rPr lang="en-US" dirty="0"/>
              <a:t> expressed  satisfaction with hospital level emergency care </a:t>
            </a:r>
          </a:p>
          <a:p>
            <a:pPr marL="0" indent="0">
              <a:buNone/>
            </a:pPr>
            <a:endParaRPr lang="en-US" dirty="0"/>
          </a:p>
          <a:p>
            <a:pPr marL="0" indent="0">
              <a:buNone/>
            </a:pPr>
            <a:r>
              <a:rPr lang="en-US" dirty="0"/>
              <a:t>Over </a:t>
            </a:r>
            <a:r>
              <a:rPr lang="en-US" dirty="0">
                <a:solidFill>
                  <a:srgbClr val="C00000"/>
                </a:solidFill>
              </a:rPr>
              <a:t>77%</a:t>
            </a:r>
            <a:r>
              <a:rPr lang="en-US" dirty="0"/>
              <a:t> of the population notes increased financial access to outpatient and inpatient services</a:t>
            </a:r>
          </a:p>
        </p:txBody>
      </p:sp>
      <p:pic>
        <p:nvPicPr>
          <p:cNvPr id="4101"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10400" y="3390900"/>
            <a:ext cx="1895475" cy="2476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itle 4"/>
          <p:cNvSpPr txBox="1">
            <a:spLocks/>
          </p:cNvSpPr>
          <p:nvPr/>
        </p:nvSpPr>
        <p:spPr>
          <a:xfrm>
            <a:off x="1524000" y="304799"/>
            <a:ext cx="7162800" cy="1038367"/>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sz="2800" b="1" dirty="0">
                <a:solidFill>
                  <a:srgbClr val="002060"/>
                </a:solidFill>
                <a:latin typeface="Arial" panose="020B0604020202020204" pitchFamily="34" charset="0"/>
                <a:cs typeface="Arial" panose="020B0604020202020204" pitchFamily="34" charset="0"/>
              </a:rPr>
              <a:t>Better user experience</a:t>
            </a:r>
          </a:p>
        </p:txBody>
      </p:sp>
    </p:spTree>
    <p:extLst>
      <p:ext uri="{BB962C8B-B14F-4D97-AF65-F5344CB8AC3E}">
        <p14:creationId xmlns:p14="http://schemas.microsoft.com/office/powerpoint/2010/main" val="31416443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3008" y="0"/>
            <a:ext cx="8229600" cy="1008112"/>
          </a:xfrm>
        </p:spPr>
        <p:txBody>
          <a:bodyPr/>
          <a:lstStyle/>
          <a:p>
            <a:r>
              <a:rPr lang="en-US" sz="3600" b="1" dirty="0">
                <a:solidFill>
                  <a:srgbClr val="C00000"/>
                </a:solidFill>
              </a:rPr>
              <a:t>“Vertical” State Health Programs </a:t>
            </a:r>
          </a:p>
        </p:txBody>
      </p:sp>
      <p:sp>
        <p:nvSpPr>
          <p:cNvPr id="3" name="Content Placeholder 2"/>
          <p:cNvSpPr>
            <a:spLocks noGrp="1"/>
          </p:cNvSpPr>
          <p:nvPr>
            <p:ph sz="half" idx="1"/>
          </p:nvPr>
        </p:nvSpPr>
        <p:spPr>
          <a:xfrm>
            <a:off x="427864" y="1700808"/>
            <a:ext cx="4038600" cy="4525963"/>
          </a:xfrm>
        </p:spPr>
        <p:txBody>
          <a:bodyPr/>
          <a:lstStyle/>
          <a:p>
            <a:pPr marL="0" indent="0">
              <a:buNone/>
            </a:pPr>
            <a:r>
              <a:rPr lang="en-US" sz="1800" b="1" dirty="0">
                <a:solidFill>
                  <a:srgbClr val="C00000"/>
                </a:solidFill>
              </a:rPr>
              <a:t>Public health Programs</a:t>
            </a:r>
          </a:p>
          <a:p>
            <a:r>
              <a:rPr lang="en-US" sz="1800" dirty="0">
                <a:solidFill>
                  <a:srgbClr val="003366"/>
                </a:solidFill>
              </a:rPr>
              <a:t>Early Detection and  screening of Diseases</a:t>
            </a:r>
          </a:p>
          <a:p>
            <a:r>
              <a:rPr lang="en-US" sz="1800" dirty="0">
                <a:solidFill>
                  <a:srgbClr val="003366"/>
                </a:solidFill>
              </a:rPr>
              <a:t>Immunization</a:t>
            </a:r>
          </a:p>
          <a:p>
            <a:r>
              <a:rPr lang="en-US" sz="1800" dirty="0" err="1">
                <a:solidFill>
                  <a:srgbClr val="003366"/>
                </a:solidFill>
              </a:rPr>
              <a:t>Epidsurveillance</a:t>
            </a:r>
            <a:endParaRPr lang="en-US" sz="1800" dirty="0">
              <a:solidFill>
                <a:srgbClr val="003366"/>
              </a:solidFill>
            </a:endParaRPr>
          </a:p>
          <a:p>
            <a:r>
              <a:rPr lang="en-US" sz="1800" dirty="0">
                <a:solidFill>
                  <a:srgbClr val="003366"/>
                </a:solidFill>
              </a:rPr>
              <a:t>Blood safety</a:t>
            </a:r>
          </a:p>
          <a:p>
            <a:r>
              <a:rPr lang="ka-GE" sz="1800" dirty="0">
                <a:solidFill>
                  <a:srgbClr val="003366"/>
                </a:solidFill>
              </a:rPr>
              <a:t>Prevention of occupational diseases</a:t>
            </a:r>
            <a:endParaRPr lang="en-US" sz="1800" dirty="0">
              <a:solidFill>
                <a:srgbClr val="003366"/>
              </a:solidFill>
            </a:endParaRPr>
          </a:p>
          <a:p>
            <a:r>
              <a:rPr lang="en-US" sz="1800" dirty="0">
                <a:solidFill>
                  <a:srgbClr val="003366"/>
                </a:solidFill>
              </a:rPr>
              <a:t>Management Infectious diseases</a:t>
            </a:r>
          </a:p>
          <a:p>
            <a:r>
              <a:rPr lang="en-US" sz="1800" dirty="0">
                <a:solidFill>
                  <a:srgbClr val="003366"/>
                </a:solidFill>
              </a:rPr>
              <a:t>Management of TB</a:t>
            </a:r>
          </a:p>
          <a:p>
            <a:r>
              <a:rPr lang="en-US" sz="1800" dirty="0">
                <a:solidFill>
                  <a:srgbClr val="003366"/>
                </a:solidFill>
              </a:rPr>
              <a:t>Management of HIV</a:t>
            </a:r>
          </a:p>
          <a:p>
            <a:r>
              <a:rPr lang="en-US" sz="1800" dirty="0">
                <a:solidFill>
                  <a:srgbClr val="003366"/>
                </a:solidFill>
              </a:rPr>
              <a:t>Management of </a:t>
            </a:r>
            <a:r>
              <a:rPr lang="en-US" sz="1800" dirty="0" err="1">
                <a:solidFill>
                  <a:srgbClr val="003366"/>
                </a:solidFill>
              </a:rPr>
              <a:t>Hep</a:t>
            </a:r>
            <a:r>
              <a:rPr lang="en-US" sz="1800" dirty="0">
                <a:solidFill>
                  <a:srgbClr val="003366"/>
                </a:solidFill>
              </a:rPr>
              <a:t> C</a:t>
            </a:r>
          </a:p>
          <a:p>
            <a:r>
              <a:rPr lang="en-US" sz="1800" dirty="0">
                <a:solidFill>
                  <a:srgbClr val="003366"/>
                </a:solidFill>
              </a:rPr>
              <a:t>Treatment of drug abuse</a:t>
            </a:r>
          </a:p>
          <a:p>
            <a:r>
              <a:rPr lang="en-US" sz="1800" dirty="0">
                <a:solidFill>
                  <a:srgbClr val="003366"/>
                </a:solidFill>
              </a:rPr>
              <a:t>Maternal and Child health</a:t>
            </a:r>
          </a:p>
          <a:p>
            <a:r>
              <a:rPr lang="en-US" sz="1800" dirty="0">
                <a:solidFill>
                  <a:srgbClr val="003366"/>
                </a:solidFill>
              </a:rPr>
              <a:t>Health promotion</a:t>
            </a:r>
          </a:p>
          <a:p>
            <a:endParaRPr lang="en-US" sz="1800" dirty="0"/>
          </a:p>
          <a:p>
            <a:endParaRPr lang="en-US" sz="1800" dirty="0"/>
          </a:p>
          <a:p>
            <a:endParaRPr lang="en-US" sz="1800" dirty="0"/>
          </a:p>
        </p:txBody>
      </p:sp>
      <p:sp>
        <p:nvSpPr>
          <p:cNvPr id="4" name="Content Placeholder 3"/>
          <p:cNvSpPr>
            <a:spLocks noGrp="1"/>
          </p:cNvSpPr>
          <p:nvPr>
            <p:ph sz="half" idx="2"/>
          </p:nvPr>
        </p:nvSpPr>
        <p:spPr>
          <a:xfrm>
            <a:off x="4788024" y="1700808"/>
            <a:ext cx="4038600" cy="4525963"/>
          </a:xfrm>
        </p:spPr>
        <p:txBody>
          <a:bodyPr/>
          <a:lstStyle/>
          <a:p>
            <a:pPr marL="0" indent="0">
              <a:buNone/>
            </a:pPr>
            <a:r>
              <a:rPr lang="en-US" sz="1800" b="1" dirty="0">
                <a:solidFill>
                  <a:srgbClr val="C00000"/>
                </a:solidFill>
              </a:rPr>
              <a:t>Health Services in priorities areas</a:t>
            </a:r>
          </a:p>
          <a:p>
            <a:r>
              <a:rPr lang="en-US" sz="1800" dirty="0">
                <a:solidFill>
                  <a:srgbClr val="003366"/>
                </a:solidFill>
              </a:rPr>
              <a:t>Mental Health</a:t>
            </a:r>
          </a:p>
          <a:p>
            <a:r>
              <a:rPr lang="en-US" sz="1800" dirty="0">
                <a:solidFill>
                  <a:srgbClr val="003366"/>
                </a:solidFill>
              </a:rPr>
              <a:t>Management of Diabetes</a:t>
            </a:r>
          </a:p>
          <a:p>
            <a:r>
              <a:rPr lang="en-US" sz="1800" dirty="0">
                <a:solidFill>
                  <a:srgbClr val="003366"/>
                </a:solidFill>
              </a:rPr>
              <a:t>Child </a:t>
            </a:r>
            <a:r>
              <a:rPr lang="en-US" sz="1800" dirty="0" err="1">
                <a:solidFill>
                  <a:srgbClr val="003366"/>
                </a:solidFill>
              </a:rPr>
              <a:t>onco</a:t>
            </a:r>
            <a:r>
              <a:rPr lang="en-US" sz="1800" dirty="0">
                <a:solidFill>
                  <a:srgbClr val="003366"/>
                </a:solidFill>
              </a:rPr>
              <a:t>-hematology</a:t>
            </a:r>
          </a:p>
          <a:p>
            <a:r>
              <a:rPr lang="ka-GE" sz="1800" dirty="0">
                <a:solidFill>
                  <a:srgbClr val="003366"/>
                </a:solidFill>
              </a:rPr>
              <a:t>Dialysis and kidney transplantation</a:t>
            </a:r>
            <a:endParaRPr lang="en-US" sz="1800" dirty="0">
              <a:solidFill>
                <a:srgbClr val="003366"/>
              </a:solidFill>
            </a:endParaRPr>
          </a:p>
          <a:p>
            <a:r>
              <a:rPr lang="ka-GE" sz="1800" dirty="0">
                <a:solidFill>
                  <a:srgbClr val="003366"/>
                </a:solidFill>
              </a:rPr>
              <a:t>Palliative care </a:t>
            </a:r>
            <a:r>
              <a:rPr lang="en-US" sz="1800" dirty="0">
                <a:solidFill>
                  <a:srgbClr val="003366"/>
                </a:solidFill>
              </a:rPr>
              <a:t>of incurable patients</a:t>
            </a:r>
          </a:p>
          <a:p>
            <a:r>
              <a:rPr lang="en-US" sz="1800" dirty="0">
                <a:solidFill>
                  <a:srgbClr val="003366"/>
                </a:solidFill>
              </a:rPr>
              <a:t>Treatment of rare diseases</a:t>
            </a:r>
          </a:p>
          <a:p>
            <a:r>
              <a:rPr lang="en-US" sz="1800" dirty="0">
                <a:solidFill>
                  <a:srgbClr val="003366"/>
                </a:solidFill>
              </a:rPr>
              <a:t>Ambulance and emergency care</a:t>
            </a:r>
          </a:p>
          <a:p>
            <a:r>
              <a:rPr lang="en-US" sz="1800" dirty="0">
                <a:solidFill>
                  <a:srgbClr val="003366"/>
                </a:solidFill>
              </a:rPr>
              <a:t>Rural doctors </a:t>
            </a:r>
          </a:p>
          <a:p>
            <a:r>
              <a:rPr lang="ka-GE" sz="1800" dirty="0">
                <a:solidFill>
                  <a:srgbClr val="003366"/>
                </a:solidFill>
              </a:rPr>
              <a:t>Medical screening for army recruits</a:t>
            </a:r>
            <a:endParaRPr lang="en-US" sz="1800" dirty="0">
              <a:solidFill>
                <a:srgbClr val="003366"/>
              </a:solidFill>
            </a:endParaRPr>
          </a:p>
          <a:p>
            <a:r>
              <a:rPr lang="en-US" sz="1800" dirty="0">
                <a:solidFill>
                  <a:srgbClr val="003366"/>
                </a:solidFill>
              </a:rPr>
              <a:t>Referral (individual care) </a:t>
            </a:r>
          </a:p>
          <a:p>
            <a:endParaRPr lang="en-US" sz="1800" dirty="0"/>
          </a:p>
          <a:p>
            <a:endParaRPr lang="en-US" sz="1800" dirty="0"/>
          </a:p>
          <a:p>
            <a:endParaRPr lang="en-US" sz="1800" dirty="0"/>
          </a:p>
          <a:p>
            <a:endParaRPr lang="en-US" sz="1800" dirty="0"/>
          </a:p>
        </p:txBody>
      </p:sp>
    </p:spTree>
    <p:extLst>
      <p:ext uri="{BB962C8B-B14F-4D97-AF65-F5344CB8AC3E}">
        <p14:creationId xmlns:p14="http://schemas.microsoft.com/office/powerpoint/2010/main" val="31209446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7" y="-81666"/>
            <a:ext cx="4752528" cy="132556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en-US" sz="2800" b="1" dirty="0">
                <a:solidFill>
                  <a:srgbClr val="C00000"/>
                </a:solidFill>
              </a:rPr>
              <a:t>Coverage of Healthcare services</a:t>
            </a:r>
          </a:p>
        </p:txBody>
      </p:sp>
      <p:sp>
        <p:nvSpPr>
          <p:cNvPr id="3" name="Content Placeholder 2"/>
          <p:cNvSpPr>
            <a:spLocks noGrp="1"/>
          </p:cNvSpPr>
          <p:nvPr>
            <p:ph idx="1"/>
          </p:nvPr>
        </p:nvSpPr>
        <p:spPr>
          <a:xfrm>
            <a:off x="-199599" y="4323161"/>
            <a:ext cx="5102602" cy="600328"/>
          </a:xfrm>
        </p:spPr>
        <p:txBody>
          <a:bodyPr>
            <a:noAutofit/>
          </a:bodyPr>
          <a:lstStyle/>
          <a:p>
            <a:pPr marL="457200" lvl="1" indent="0" algn="ctr">
              <a:buNone/>
            </a:pPr>
            <a:r>
              <a:rPr lang="en-US" sz="2400" dirty="0">
                <a:solidFill>
                  <a:srgbClr val="C00000"/>
                </a:solidFill>
              </a:rPr>
              <a:t>UHC Program has led to a major expansion in population entitlement to publicly financed health services (HUES) </a:t>
            </a:r>
          </a:p>
        </p:txBody>
      </p:sp>
      <p:graphicFrame>
        <p:nvGraphicFramePr>
          <p:cNvPr id="5" name="Chart 4"/>
          <p:cNvGraphicFramePr/>
          <p:nvPr>
            <p:extLst/>
          </p:nvPr>
        </p:nvGraphicFramePr>
        <p:xfrm>
          <a:off x="79761" y="886682"/>
          <a:ext cx="5256335" cy="4064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ontent Placeholder 3"/>
          <p:cNvGraphicFramePr>
            <a:graphicFrameLocks/>
          </p:cNvGraphicFramePr>
          <p:nvPr>
            <p:extLst>
              <p:ext uri="{D42A27DB-BD31-4B8C-83A1-F6EECF244321}">
                <p14:modId xmlns:p14="http://schemas.microsoft.com/office/powerpoint/2010/main" val="1971695302"/>
              </p:ext>
            </p:extLst>
          </p:nvPr>
        </p:nvGraphicFramePr>
        <p:xfrm>
          <a:off x="5724128" y="581116"/>
          <a:ext cx="4038600" cy="230317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8" name="Content Placeholder 3"/>
          <p:cNvGraphicFramePr>
            <a:graphicFrameLocks/>
          </p:cNvGraphicFramePr>
          <p:nvPr>
            <p:extLst>
              <p:ext uri="{D42A27DB-BD31-4B8C-83A1-F6EECF244321}">
                <p14:modId xmlns:p14="http://schemas.microsoft.com/office/powerpoint/2010/main" val="1409961629"/>
              </p:ext>
            </p:extLst>
          </p:nvPr>
        </p:nvGraphicFramePr>
        <p:xfrm>
          <a:off x="5652120" y="3216885"/>
          <a:ext cx="4038600" cy="2402266"/>
        </p:xfrm>
        <a:graphic>
          <a:graphicData uri="http://schemas.openxmlformats.org/drawingml/2006/chart">
            <c:chart xmlns:c="http://schemas.openxmlformats.org/drawingml/2006/chart" xmlns:r="http://schemas.openxmlformats.org/officeDocument/2006/relationships" r:id="rId5"/>
          </a:graphicData>
        </a:graphic>
      </p:graphicFrame>
      <p:sp>
        <p:nvSpPr>
          <p:cNvPr id="9" name="TextBox 8"/>
          <p:cNvSpPr txBox="1"/>
          <p:nvPr/>
        </p:nvSpPr>
        <p:spPr>
          <a:xfrm>
            <a:off x="5465440" y="2699628"/>
            <a:ext cx="3659976" cy="369332"/>
          </a:xfrm>
          <a:prstGeom prst="rect">
            <a:avLst/>
          </a:prstGeom>
          <a:noFill/>
        </p:spPr>
        <p:txBody>
          <a:bodyPr wrap="none" rtlCol="0">
            <a:spAutoFit/>
          </a:bodyPr>
          <a:lstStyle/>
          <a:p>
            <a:r>
              <a:rPr lang="en-US" dirty="0">
                <a:solidFill>
                  <a:srgbClr val="990000"/>
                </a:solidFill>
              </a:rPr>
              <a:t>Hospitalization per 100 population</a:t>
            </a:r>
          </a:p>
        </p:txBody>
      </p:sp>
      <p:sp>
        <p:nvSpPr>
          <p:cNvPr id="10" name="TextBox 9"/>
          <p:cNvSpPr txBox="1"/>
          <p:nvPr/>
        </p:nvSpPr>
        <p:spPr>
          <a:xfrm>
            <a:off x="5465440" y="5511885"/>
            <a:ext cx="3733800" cy="646331"/>
          </a:xfrm>
          <a:prstGeom prst="rect">
            <a:avLst/>
          </a:prstGeom>
          <a:noFill/>
        </p:spPr>
        <p:txBody>
          <a:bodyPr wrap="square" rtlCol="0">
            <a:spAutoFit/>
          </a:bodyPr>
          <a:lstStyle/>
          <a:p>
            <a:pPr algn="ctr"/>
            <a:r>
              <a:rPr lang="en-US" dirty="0">
                <a:solidFill>
                  <a:srgbClr val="990000"/>
                </a:solidFill>
              </a:rPr>
              <a:t>Ambulatory care visits per person per years </a:t>
            </a:r>
          </a:p>
        </p:txBody>
      </p:sp>
      <p:sp>
        <p:nvSpPr>
          <p:cNvPr id="11" name="Title 1"/>
          <p:cNvSpPr txBox="1">
            <a:spLocks/>
          </p:cNvSpPr>
          <p:nvPr/>
        </p:nvSpPr>
        <p:spPr bwMode="auto">
          <a:xfrm>
            <a:off x="4728356" y="10802"/>
            <a:ext cx="4627240" cy="808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Arial" panose="020B0604020202020204" pitchFamily="34" charset="0"/>
                <a:cs typeface="+mj-cs"/>
              </a:defRPr>
            </a:lvl1pPr>
            <a:lvl2pPr algn="ctr" rtl="0" eaLnBrk="0" fontAlgn="base" hangingPunct="0">
              <a:spcBef>
                <a:spcPct val="0"/>
              </a:spcBef>
              <a:spcAft>
                <a:spcPct val="0"/>
              </a:spcAft>
              <a:defRPr sz="4400">
                <a:solidFill>
                  <a:schemeClr val="tx2"/>
                </a:solidFill>
                <a:latin typeface="Arial" pitchFamily="34" charset="0"/>
                <a:ea typeface="Arial" panose="020B0604020202020204" pitchFamily="34" charset="0"/>
                <a:cs typeface="Arial" pitchFamily="34" charset="0"/>
              </a:defRPr>
            </a:lvl2pPr>
            <a:lvl3pPr algn="ctr" rtl="0" eaLnBrk="0" fontAlgn="base" hangingPunct="0">
              <a:spcBef>
                <a:spcPct val="0"/>
              </a:spcBef>
              <a:spcAft>
                <a:spcPct val="0"/>
              </a:spcAft>
              <a:defRPr sz="4400">
                <a:solidFill>
                  <a:schemeClr val="tx2"/>
                </a:solidFill>
                <a:latin typeface="Arial" pitchFamily="34" charset="0"/>
                <a:ea typeface="Arial" panose="020B0604020202020204" pitchFamily="34" charset="0"/>
                <a:cs typeface="Arial" pitchFamily="34" charset="0"/>
              </a:defRPr>
            </a:lvl3pPr>
            <a:lvl4pPr algn="ctr" rtl="0" eaLnBrk="0" fontAlgn="base" hangingPunct="0">
              <a:spcBef>
                <a:spcPct val="0"/>
              </a:spcBef>
              <a:spcAft>
                <a:spcPct val="0"/>
              </a:spcAft>
              <a:defRPr sz="4400">
                <a:solidFill>
                  <a:schemeClr val="tx2"/>
                </a:solidFill>
                <a:latin typeface="Arial" pitchFamily="34" charset="0"/>
                <a:ea typeface="Arial" panose="020B0604020202020204" pitchFamily="34" charset="0"/>
                <a:cs typeface="Arial" pitchFamily="34" charset="0"/>
              </a:defRPr>
            </a:lvl4pPr>
            <a:lvl5pPr algn="ctr" rtl="0" eaLnBrk="0" fontAlgn="base" hangingPunct="0">
              <a:spcBef>
                <a:spcPct val="0"/>
              </a:spcBef>
              <a:spcAft>
                <a:spcPct val="0"/>
              </a:spcAft>
              <a:defRPr sz="4400">
                <a:solidFill>
                  <a:schemeClr val="tx2"/>
                </a:solidFill>
                <a:latin typeface="Arial" pitchFamily="34" charset="0"/>
                <a:ea typeface="Arial" panose="020B0604020202020204"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a:lstStyle>
          <a:p>
            <a:r>
              <a:rPr lang="en-US" sz="2800" b="1" kern="0" dirty="0">
                <a:solidFill>
                  <a:srgbClr val="C00000"/>
                </a:solidFill>
              </a:rPr>
              <a:t>Services utilization</a:t>
            </a:r>
          </a:p>
        </p:txBody>
      </p:sp>
    </p:spTree>
    <p:extLst>
      <p:ext uri="{BB962C8B-B14F-4D97-AF65-F5344CB8AC3E}">
        <p14:creationId xmlns:p14="http://schemas.microsoft.com/office/powerpoint/2010/main" val="1015379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par>
                          <p:cTn id="7" fill="hold">
                            <p:stCondLst>
                              <p:cond delay="0"/>
                            </p:stCondLst>
                            <p:childTnLst>
                              <p:par>
                                <p:cTn id="8" presetID="2" presetClass="entr" presetSubtype="4" fill="hold" grpId="0" nodeType="after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 calcmode="lin" valueType="num">
                                      <p:cBhvr additive="base">
                                        <p:cTn id="10"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1"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62" y="116622"/>
            <a:ext cx="8748464" cy="1097280"/>
          </a:xfrm>
        </p:spPr>
        <p:txBody>
          <a:bodyPr rtlCol="0">
            <a:noAutofit/>
          </a:bodyPr>
          <a:lstStyle/>
          <a:p>
            <a:pPr>
              <a:defRPr/>
            </a:pPr>
            <a:r>
              <a:rPr lang="en-US" sz="2800" b="1" dirty="0">
                <a:solidFill>
                  <a:srgbClr val="C00000"/>
                </a:solidFill>
              </a:rPr>
              <a:t>National Hepatitis C Elimination Program</a:t>
            </a:r>
            <a:br>
              <a:rPr lang="en-US" sz="2800" b="1" dirty="0">
                <a:solidFill>
                  <a:srgbClr val="C00000"/>
                </a:solidFill>
              </a:rPr>
            </a:br>
            <a:r>
              <a:rPr lang="en-US" sz="2800" b="1" dirty="0">
                <a:solidFill>
                  <a:srgbClr val="C00000"/>
                </a:solidFill>
              </a:rPr>
              <a:t> </a:t>
            </a:r>
            <a:endParaRPr lang="ru-RU" sz="2800" b="1" dirty="0">
              <a:solidFill>
                <a:srgbClr val="C00000"/>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1922734946"/>
              </p:ext>
            </p:extLst>
          </p:nvPr>
        </p:nvGraphicFramePr>
        <p:xfrm>
          <a:off x="241817" y="836712"/>
          <a:ext cx="2972318" cy="1638741"/>
        </p:xfrm>
        <a:graphic>
          <a:graphicData uri="http://schemas.openxmlformats.org/drawingml/2006/table">
            <a:tbl>
              <a:tblPr/>
              <a:tblGrid>
                <a:gridCol w="2229239">
                  <a:extLst>
                    <a:ext uri="{9D8B030D-6E8A-4147-A177-3AD203B41FA5}">
                      <a16:colId xmlns:a16="http://schemas.microsoft.com/office/drawing/2014/main" val="20000"/>
                    </a:ext>
                  </a:extLst>
                </a:gridCol>
                <a:gridCol w="743079">
                  <a:extLst>
                    <a:ext uri="{9D8B030D-6E8A-4147-A177-3AD203B41FA5}">
                      <a16:colId xmlns:a16="http://schemas.microsoft.com/office/drawing/2014/main" val="20002"/>
                    </a:ext>
                  </a:extLst>
                </a:gridCol>
              </a:tblGrid>
              <a:tr h="725411">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500" b="1" i="0" u="none" strike="noStrike" cap="none" normalizeH="0" baseline="0" dirty="0" err="1">
                          <a:ln>
                            <a:noFill/>
                          </a:ln>
                          <a:solidFill>
                            <a:srgbClr val="002060"/>
                          </a:solidFill>
                          <a:effectLst/>
                          <a:latin typeface="+mn-lt"/>
                          <a:ea typeface="MS PGothic" pitchFamily="34" charset="-128"/>
                        </a:rPr>
                        <a:t>Nationalwide</a:t>
                      </a:r>
                      <a:r>
                        <a:rPr kumimoji="0" lang="en-US" sz="1500" b="1" i="0" u="none" strike="noStrike" cap="none" normalizeH="0" baseline="0" dirty="0">
                          <a:ln>
                            <a:noFill/>
                          </a:ln>
                          <a:solidFill>
                            <a:srgbClr val="002060"/>
                          </a:solidFill>
                          <a:effectLst/>
                          <a:latin typeface="+mn-lt"/>
                          <a:ea typeface="MS PGothic" pitchFamily="34" charset="-128"/>
                        </a:rPr>
                        <a:t> survey, 2015</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sz="1500" b="1" i="0" u="none" strike="noStrike" cap="none" normalizeH="0" baseline="0" dirty="0">
                          <a:ln>
                            <a:noFill/>
                          </a:ln>
                          <a:solidFill>
                            <a:srgbClr val="002060"/>
                          </a:solidFill>
                          <a:effectLst/>
                          <a:latin typeface="+mn-lt"/>
                          <a:ea typeface="MS PGothic" pitchFamily="34" charset="-128"/>
                        </a:rPr>
                        <a:t> </a:t>
                      </a:r>
                    </a:p>
                  </a:txBody>
                  <a:tcPr marL="68580" marR="68580" marT="34299" marB="34299"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500" b="1" i="0" u="none" strike="noStrike" cap="none" normalizeH="0" baseline="0" dirty="0">
                        <a:ln>
                          <a:noFill/>
                        </a:ln>
                        <a:solidFill>
                          <a:srgbClr val="002060"/>
                        </a:solidFill>
                        <a:effectLst/>
                        <a:latin typeface="+mn-lt"/>
                        <a:ea typeface="MS PGothic" pitchFamily="34" charset="-128"/>
                      </a:endParaRPr>
                    </a:p>
                  </a:txBody>
                  <a:tcPr marL="68580" marR="68580" marT="34299" marB="34299"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45666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rgbClr val="000000"/>
                          </a:solidFill>
                          <a:effectLst/>
                          <a:latin typeface="+mn-lt"/>
                          <a:ea typeface="MS PGothic" pitchFamily="34" charset="-128"/>
                        </a:rPr>
                        <a:t>Anti-HCV+</a:t>
                      </a:r>
                    </a:p>
                  </a:txBody>
                  <a:tcPr marL="68580" marR="68580" marT="34299" marB="3429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rgbClr val="000000"/>
                          </a:solidFill>
                          <a:effectLst/>
                          <a:latin typeface="+mn-lt"/>
                          <a:ea typeface="MS PGothic" pitchFamily="34" charset="-128"/>
                        </a:rPr>
                        <a:t>7.7%</a:t>
                      </a:r>
                    </a:p>
                  </a:txBody>
                  <a:tcPr marL="68580" marR="68580" marT="34299" marB="3429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5"/>
                  </a:ext>
                </a:extLst>
              </a:tr>
              <a:tr h="45666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rgbClr val="000000"/>
                          </a:solidFill>
                          <a:effectLst/>
                          <a:latin typeface="+mn-lt"/>
                          <a:ea typeface="MS PGothic" pitchFamily="34" charset="-128"/>
                        </a:rPr>
                        <a:t>HCV RNA+</a:t>
                      </a:r>
                    </a:p>
                  </a:txBody>
                  <a:tcPr marL="68580" marR="68580" marT="34299" marB="3429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dirty="0">
                          <a:ln>
                            <a:noFill/>
                          </a:ln>
                          <a:solidFill>
                            <a:srgbClr val="000000"/>
                          </a:solidFill>
                          <a:effectLst/>
                          <a:latin typeface="+mn-lt"/>
                          <a:ea typeface="MS PGothic" pitchFamily="34" charset="-128"/>
                        </a:rPr>
                        <a:t>5.4%</a:t>
                      </a:r>
                    </a:p>
                  </a:txBody>
                  <a:tcPr marL="68580" marR="68580" marT="34299" marB="34299"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4255986572"/>
                  </a:ext>
                </a:extLst>
              </a:tr>
            </a:tbl>
          </a:graphicData>
        </a:graphic>
      </p:graphicFrame>
      <p:graphicFrame>
        <p:nvGraphicFramePr>
          <p:cNvPr id="19511" name="Content Placeholder 8"/>
          <p:cNvGraphicFramePr>
            <a:graphicFrameLocks/>
          </p:cNvGraphicFramePr>
          <p:nvPr>
            <p:extLst>
              <p:ext uri="{D42A27DB-BD31-4B8C-83A1-F6EECF244321}">
                <p14:modId xmlns:p14="http://schemas.microsoft.com/office/powerpoint/2010/main" val="2573635550"/>
              </p:ext>
            </p:extLst>
          </p:nvPr>
        </p:nvGraphicFramePr>
        <p:xfrm>
          <a:off x="0" y="2475453"/>
          <a:ext cx="3669715" cy="3652360"/>
        </p:xfrm>
        <a:graphic>
          <a:graphicData uri="http://schemas.openxmlformats.org/presentationml/2006/ole">
            <mc:AlternateContent xmlns:mc="http://schemas.openxmlformats.org/markup-compatibility/2006">
              <mc:Choice xmlns:v="urn:schemas-microsoft-com:vml" Requires="v">
                <p:oleObj spid="_x0000_s2110" r:id="rId4" imgW="4365114" imgH="4749196" progId="Excel.Chart.8">
                  <p:embed/>
                </p:oleObj>
              </mc:Choice>
              <mc:Fallback>
                <p:oleObj r:id="rId4" imgW="4365114" imgH="4749196" progId="Excel.Chart.8">
                  <p:embed/>
                  <p:pic>
                    <p:nvPicPr>
                      <p:cNvPr id="0" name=""/>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0" y="2475453"/>
                        <a:ext cx="3669715" cy="3652360"/>
                      </a:xfrm>
                      <a:prstGeom prst="rect">
                        <a:avLst/>
                      </a:prstGeom>
                      <a:noFill/>
                      <a:ln>
                        <a:noFill/>
                      </a:ln>
                      <a:extLst/>
                    </p:spPr>
                  </p:pic>
                </p:oleObj>
              </mc:Fallback>
            </mc:AlternateContent>
          </a:graphicData>
        </a:graphic>
      </p:graphicFrame>
      <p:pic>
        <p:nvPicPr>
          <p:cNvPr id="4" name="Picture 3"/>
          <p:cNvPicPr>
            <a:picLocks noChangeAspect="1"/>
          </p:cNvPicPr>
          <p:nvPr/>
        </p:nvPicPr>
        <p:blipFill>
          <a:blip r:embed="rId6"/>
          <a:stretch>
            <a:fillRect/>
          </a:stretch>
        </p:blipFill>
        <p:spPr>
          <a:xfrm>
            <a:off x="3276600" y="1120243"/>
            <a:ext cx="5782218" cy="4598891"/>
          </a:xfrm>
          <a:prstGeom prst="rect">
            <a:avLst/>
          </a:prstGeom>
        </p:spPr>
      </p:pic>
      <p:sp>
        <p:nvSpPr>
          <p:cNvPr id="19" name="Rectangle 1">
            <a:extLst>
              <a:ext uri="{FF2B5EF4-FFF2-40B4-BE49-F238E27FC236}">
                <a16:creationId xmlns:a16="http://schemas.microsoft.com/office/drawing/2014/main" id="{25C3445E-424D-46F9-8E88-0F7E03619156}"/>
              </a:ext>
            </a:extLst>
          </p:cNvPr>
          <p:cNvSpPr>
            <a:spLocks noChangeArrowheads="1"/>
          </p:cNvSpPr>
          <p:nvPr/>
        </p:nvSpPr>
        <p:spPr bwMode="auto">
          <a:xfrm>
            <a:off x="6477000" y="4191000"/>
            <a:ext cx="2667000" cy="1338828"/>
          </a:xfrm>
          <a:prstGeom prst="rect">
            <a:avLst/>
          </a:prstGeom>
          <a:solidFill>
            <a:schemeClr val="bg1"/>
          </a:solidFill>
          <a:ln w="9525">
            <a:noFill/>
            <a:miter lim="800000"/>
            <a:headEnd/>
            <a:tailEnd/>
          </a:ln>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1350" b="1" dirty="0" err="1">
                <a:solidFill>
                  <a:srgbClr val="FF0000"/>
                </a:solidFill>
                <a:latin typeface="Arial" panose="020B0604020202020204" pitchFamily="34" charset="0"/>
              </a:rPr>
              <a:t>Sofosbuvir</a:t>
            </a:r>
            <a:r>
              <a:rPr lang="en-US" altLang="en-US" sz="1350" b="1" dirty="0">
                <a:solidFill>
                  <a:srgbClr val="FF0000"/>
                </a:solidFill>
                <a:latin typeface="Arial" panose="020B0604020202020204" pitchFamily="34" charset="0"/>
              </a:rPr>
              <a:t>-based regimens</a:t>
            </a:r>
          </a:p>
          <a:p>
            <a:pPr>
              <a:lnSpc>
                <a:spcPct val="100000"/>
              </a:lnSpc>
              <a:spcBef>
                <a:spcPct val="0"/>
              </a:spcBef>
              <a:buFontTx/>
              <a:buNone/>
            </a:pPr>
            <a:r>
              <a:rPr lang="en-US" altLang="ka-GE" sz="1350" b="1" dirty="0" err="1">
                <a:latin typeface="Arial" panose="020B0604020202020204" pitchFamily="34" charset="0"/>
              </a:rPr>
              <a:t>SVR</a:t>
            </a:r>
            <a:r>
              <a:rPr lang="en-US" altLang="ka-GE" sz="1350" b="1" dirty="0">
                <a:latin typeface="Arial" panose="020B0604020202020204" pitchFamily="34" charset="0"/>
              </a:rPr>
              <a:t> achieved: 82%</a:t>
            </a:r>
          </a:p>
          <a:p>
            <a:pPr>
              <a:lnSpc>
                <a:spcPct val="100000"/>
              </a:lnSpc>
              <a:spcBef>
                <a:spcPct val="0"/>
              </a:spcBef>
              <a:buFontTx/>
              <a:buNone/>
            </a:pPr>
            <a:endParaRPr lang="en-US" altLang="ka-GE" sz="1350" b="1" dirty="0">
              <a:latin typeface="Arial" panose="020B0604020202020204" pitchFamily="34" charset="0"/>
            </a:endParaRPr>
          </a:p>
          <a:p>
            <a:pPr>
              <a:lnSpc>
                <a:spcPct val="100000"/>
              </a:lnSpc>
              <a:spcBef>
                <a:spcPct val="0"/>
              </a:spcBef>
              <a:buFontTx/>
              <a:buNone/>
            </a:pPr>
            <a:r>
              <a:rPr lang="en-US" altLang="en-US" sz="1350" b="1" dirty="0" err="1">
                <a:solidFill>
                  <a:srgbClr val="FF0000"/>
                </a:solidFill>
                <a:latin typeface="Arial" panose="020B0604020202020204" pitchFamily="34" charset="0"/>
              </a:rPr>
              <a:t>Harvoni</a:t>
            </a:r>
            <a:r>
              <a:rPr lang="en-US" altLang="en-US" sz="1350" b="1" dirty="0">
                <a:solidFill>
                  <a:srgbClr val="FF0000"/>
                </a:solidFill>
                <a:latin typeface="Arial" panose="020B0604020202020204" pitchFamily="34" charset="0"/>
              </a:rPr>
              <a:t>-based regimens</a:t>
            </a:r>
          </a:p>
          <a:p>
            <a:pPr>
              <a:lnSpc>
                <a:spcPct val="100000"/>
              </a:lnSpc>
              <a:spcBef>
                <a:spcPct val="0"/>
              </a:spcBef>
              <a:buFontTx/>
              <a:buNone/>
            </a:pPr>
            <a:r>
              <a:rPr lang="en-US" altLang="ka-GE" sz="1350" b="1" dirty="0" err="1">
                <a:latin typeface="Arial" panose="020B0604020202020204" pitchFamily="34" charset="0"/>
              </a:rPr>
              <a:t>SVR</a:t>
            </a:r>
            <a:r>
              <a:rPr lang="en-US" altLang="ka-GE" sz="1350" b="1" dirty="0">
                <a:latin typeface="Arial" panose="020B0604020202020204" pitchFamily="34" charset="0"/>
              </a:rPr>
              <a:t> achieved: 98.2%</a:t>
            </a:r>
          </a:p>
          <a:p>
            <a:pPr>
              <a:lnSpc>
                <a:spcPct val="100000"/>
              </a:lnSpc>
              <a:spcBef>
                <a:spcPct val="0"/>
              </a:spcBef>
              <a:buFontTx/>
              <a:buNone/>
            </a:pPr>
            <a:endParaRPr lang="en-US" altLang="en-US" sz="1350" dirty="0">
              <a:solidFill>
                <a:srgbClr val="0070C0"/>
              </a:solidFill>
              <a:latin typeface="Arial" panose="020B0604020202020204" pitchFamily="34" charset="0"/>
            </a:endParaRPr>
          </a:p>
        </p:txBody>
      </p:sp>
      <p:sp>
        <p:nvSpPr>
          <p:cNvPr id="20" name="Rectangle 1">
            <a:extLst>
              <a:ext uri="{FF2B5EF4-FFF2-40B4-BE49-F238E27FC236}">
                <a16:creationId xmlns:a16="http://schemas.microsoft.com/office/drawing/2014/main" id="{25C3445E-424D-46F9-8E88-0F7E03619156}"/>
              </a:ext>
            </a:extLst>
          </p:cNvPr>
          <p:cNvSpPr>
            <a:spLocks noChangeArrowheads="1"/>
          </p:cNvSpPr>
          <p:nvPr/>
        </p:nvSpPr>
        <p:spPr bwMode="auto">
          <a:xfrm>
            <a:off x="6167709" y="2667000"/>
            <a:ext cx="2976291" cy="1023357"/>
          </a:xfrm>
          <a:prstGeom prst="rect">
            <a:avLst/>
          </a:prstGeom>
          <a:solidFill>
            <a:schemeClr val="bg1"/>
          </a:solidFill>
          <a:ln w="9525">
            <a:noFill/>
            <a:miter lim="800000"/>
            <a:headEnd/>
            <a:tailEnd/>
          </a:ln>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285750" indent="-285750">
              <a:lnSpc>
                <a:spcPct val="100000"/>
              </a:lnSpc>
              <a:spcBef>
                <a:spcPts val="1200"/>
              </a:spcBef>
            </a:pPr>
            <a:r>
              <a:rPr lang="en-US" altLang="en-US" sz="1350" b="1" dirty="0">
                <a:solidFill>
                  <a:schemeClr val="tx2"/>
                </a:solidFill>
                <a:latin typeface="Arial" panose="020B0604020202020204" pitchFamily="34" charset="0"/>
              </a:rPr>
              <a:t>Screened  - </a:t>
            </a:r>
            <a:r>
              <a:rPr lang="en-US" altLang="en-US" sz="1350" b="1" dirty="0">
                <a:solidFill>
                  <a:srgbClr val="FF0000"/>
                </a:solidFill>
                <a:latin typeface="Arial" panose="020B0604020202020204" pitchFamily="34" charset="0"/>
              </a:rPr>
              <a:t>2 100 000</a:t>
            </a:r>
          </a:p>
          <a:p>
            <a:pPr marL="285750" indent="-285750">
              <a:lnSpc>
                <a:spcPct val="100000"/>
              </a:lnSpc>
              <a:spcBef>
                <a:spcPts val="1200"/>
              </a:spcBef>
            </a:pPr>
            <a:r>
              <a:rPr lang="en-US" altLang="en-US" sz="1350" b="1" dirty="0">
                <a:solidFill>
                  <a:schemeClr val="tx2"/>
                </a:solidFill>
                <a:latin typeface="Arial" panose="020B0604020202020204" pitchFamily="34" charset="0"/>
              </a:rPr>
              <a:t>Started Treatment – </a:t>
            </a:r>
            <a:r>
              <a:rPr lang="en-US" altLang="en-US" sz="1350" b="1" dirty="0">
                <a:solidFill>
                  <a:srgbClr val="FF0000"/>
                </a:solidFill>
                <a:latin typeface="Arial" panose="020B0604020202020204" pitchFamily="34" charset="0"/>
              </a:rPr>
              <a:t>51 000 </a:t>
            </a:r>
          </a:p>
          <a:p>
            <a:pPr marL="285750" indent="-285750">
              <a:lnSpc>
                <a:spcPct val="100000"/>
              </a:lnSpc>
              <a:spcBef>
                <a:spcPts val="1200"/>
              </a:spcBef>
            </a:pPr>
            <a:r>
              <a:rPr lang="en-US" altLang="ka-GE" sz="1350" b="1" dirty="0">
                <a:solidFill>
                  <a:schemeClr val="tx2"/>
                </a:solidFill>
                <a:latin typeface="Arial" panose="020B0604020202020204" pitchFamily="34" charset="0"/>
              </a:rPr>
              <a:t>Completed treatment – </a:t>
            </a:r>
            <a:r>
              <a:rPr lang="en-US" altLang="ka-GE" sz="1350" b="1" dirty="0">
                <a:solidFill>
                  <a:srgbClr val="FF0000"/>
                </a:solidFill>
                <a:latin typeface="Arial" panose="020B0604020202020204" pitchFamily="34" charset="0"/>
              </a:rPr>
              <a:t>49 050</a:t>
            </a:r>
            <a:endParaRPr lang="en-US" altLang="ka-GE" sz="1350" b="1" dirty="0">
              <a:latin typeface="Arial" panose="020B0604020202020204" pitchFamily="34" charset="0"/>
            </a:endParaRPr>
          </a:p>
        </p:txBody>
      </p:sp>
    </p:spTree>
    <p:extLst>
      <p:ext uri="{BB962C8B-B14F-4D97-AF65-F5344CB8AC3E}">
        <p14:creationId xmlns:p14="http://schemas.microsoft.com/office/powerpoint/2010/main" val="32111550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6645" y="228600"/>
            <a:ext cx="8839200" cy="838200"/>
          </a:xfrm>
        </p:spPr>
        <p:txBody>
          <a:bodyPr>
            <a:normAutofit/>
          </a:bodyPr>
          <a:lstStyle/>
          <a:p>
            <a:r>
              <a:rPr lang="en-US" sz="2800" b="1" dirty="0">
                <a:solidFill>
                  <a:srgbClr val="002060"/>
                </a:solidFill>
                <a:effectLst/>
                <a:latin typeface="Arial" panose="020B0604020202020204" pitchFamily="34" charset="0"/>
                <a:cs typeface="Arial" panose="020B0604020202020204" pitchFamily="34" charset="0"/>
              </a:rPr>
              <a:t>Demographic and Socio-Economic </a:t>
            </a:r>
            <a:r>
              <a:rPr lang="en-US" sz="2800" dirty="0">
                <a:solidFill>
                  <a:srgbClr val="002060"/>
                </a:solidFill>
                <a:effectLst/>
                <a:latin typeface="Arial" panose="020B0604020202020204" pitchFamily="34" charset="0"/>
                <a:cs typeface="Arial" panose="020B0604020202020204" pitchFamily="34" charset="0"/>
              </a:rPr>
              <a:t>S</a:t>
            </a:r>
            <a:r>
              <a:rPr lang="en-US" sz="2800" b="1" dirty="0">
                <a:solidFill>
                  <a:srgbClr val="002060"/>
                </a:solidFill>
                <a:effectLst/>
                <a:latin typeface="Arial" panose="020B0604020202020204" pitchFamily="34" charset="0"/>
                <a:cs typeface="Arial" panose="020B0604020202020204" pitchFamily="34" charset="0"/>
              </a:rPr>
              <a:t>ituation, 2017 </a:t>
            </a:r>
          </a:p>
        </p:txBody>
      </p:sp>
      <p:sp>
        <p:nvSpPr>
          <p:cNvPr id="4" name="Rectangle 3"/>
          <p:cNvSpPr/>
          <p:nvPr/>
        </p:nvSpPr>
        <p:spPr>
          <a:xfrm>
            <a:off x="3754917" y="1924707"/>
            <a:ext cx="1982657" cy="685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solidFill>
            </a:endParaRPr>
          </a:p>
        </p:txBody>
      </p:sp>
      <p:sp>
        <p:nvSpPr>
          <p:cNvPr id="6" name="Rectangle 5"/>
          <p:cNvSpPr/>
          <p:nvPr/>
        </p:nvSpPr>
        <p:spPr>
          <a:xfrm>
            <a:off x="3602517" y="2403611"/>
            <a:ext cx="1626166" cy="2068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solidFill>
            </a:endParaRPr>
          </a:p>
        </p:txBody>
      </p:sp>
      <p:sp>
        <p:nvSpPr>
          <p:cNvPr id="15" name="TextBox 14"/>
          <p:cNvSpPr txBox="1"/>
          <p:nvPr/>
        </p:nvSpPr>
        <p:spPr>
          <a:xfrm>
            <a:off x="18785" y="5132327"/>
            <a:ext cx="5646960" cy="1015663"/>
          </a:xfrm>
          <a:prstGeom prst="rect">
            <a:avLst/>
          </a:prstGeom>
          <a:noFill/>
        </p:spPr>
        <p:txBody>
          <a:bodyPr wrap="square" rtlCol="0">
            <a:spAutoFit/>
          </a:bodyPr>
          <a:lstStyle/>
          <a:p>
            <a:pPr>
              <a:lnSpc>
                <a:spcPct val="125000"/>
              </a:lnSpc>
            </a:pPr>
            <a:r>
              <a:rPr lang="en-US" sz="1600" b="1" dirty="0">
                <a:solidFill>
                  <a:schemeClr val="tx2"/>
                </a:solidFill>
                <a:latin typeface="+mn-lt"/>
              </a:rPr>
              <a:t>Government expenditure on health per capita – 104 $US</a:t>
            </a:r>
          </a:p>
          <a:p>
            <a:pPr>
              <a:lnSpc>
                <a:spcPct val="125000"/>
              </a:lnSpc>
            </a:pPr>
            <a:r>
              <a:rPr lang="en-US" sz="1600" b="1" dirty="0">
                <a:solidFill>
                  <a:schemeClr val="tx2"/>
                </a:solidFill>
                <a:latin typeface="+mn-lt"/>
              </a:rPr>
              <a:t>Government expenditure on health as % of GDP – 2.8%</a:t>
            </a:r>
          </a:p>
          <a:p>
            <a:pPr>
              <a:lnSpc>
                <a:spcPct val="125000"/>
              </a:lnSpc>
            </a:pPr>
            <a:r>
              <a:rPr lang="en-US" sz="1600" b="1" dirty="0">
                <a:solidFill>
                  <a:schemeClr val="tx2"/>
                </a:solidFill>
                <a:latin typeface="+mn-lt"/>
              </a:rPr>
              <a:t>Government expenditure on health as % of State Budget – 8%</a:t>
            </a:r>
          </a:p>
        </p:txBody>
      </p:sp>
      <p:pic>
        <p:nvPicPr>
          <p:cNvPr id="9" name="Picture 4" descr="http://www.abandonthecube.com/Content/Georgia%20Regional%20Map%201">
            <a:hlinkClick r:id="rId3"/>
          </p:cNvPr>
          <p:cNvPicPr>
            <a:picLocks noChangeAspect="1" noChangeArrowheads="1"/>
          </p:cNvPicPr>
          <p:nvPr/>
        </p:nvPicPr>
        <p:blipFill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brightnessContrast bright="40000" contrast="20000"/>
                    </a14:imgEffect>
                  </a14:imgLayer>
                </a14:imgProps>
              </a:ext>
              <a:ext uri="{28A0092B-C50C-407E-A947-70E740481C1C}">
                <a14:useLocalDpi xmlns:a14="http://schemas.microsoft.com/office/drawing/2010/main" val="0"/>
              </a:ext>
            </a:extLst>
          </a:blip>
          <a:srcRect l="4447" t="18668" r="6179" b="33767"/>
          <a:stretch/>
        </p:blipFill>
        <p:spPr bwMode="auto">
          <a:xfrm>
            <a:off x="-43884" y="2068830"/>
            <a:ext cx="8965440" cy="4641608"/>
          </a:xfrm>
          <a:prstGeom prst="rect">
            <a:avLst/>
          </a:prstGeom>
          <a:solidFill>
            <a:schemeClr val="accent3">
              <a:lumMod val="75000"/>
            </a:schemeClr>
          </a:solidFill>
          <a:ln>
            <a:noFill/>
          </a:ln>
          <a:extLst/>
        </p:spPr>
      </p:pic>
      <p:sp>
        <p:nvSpPr>
          <p:cNvPr id="10" name="Rectangle 9"/>
          <p:cNvSpPr/>
          <p:nvPr/>
        </p:nvSpPr>
        <p:spPr>
          <a:xfrm>
            <a:off x="3657600" y="1600200"/>
            <a:ext cx="1905000" cy="6858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3048000" y="2819400"/>
            <a:ext cx="6718804" cy="923330"/>
          </a:xfrm>
          <a:prstGeom prst="rect">
            <a:avLst/>
          </a:prstGeom>
          <a:noFill/>
        </p:spPr>
        <p:txBody>
          <a:bodyPr wrap="square" rtlCol="0">
            <a:spAutoFit/>
          </a:bodyPr>
          <a:lstStyle/>
          <a:p>
            <a:r>
              <a:rPr lang="en-US" b="1" dirty="0"/>
              <a:t>Maternal Mortality (per 100000 live birth) – 13.1 </a:t>
            </a:r>
          </a:p>
          <a:p>
            <a:r>
              <a:rPr lang="en-US" b="1" dirty="0"/>
              <a:t>Infant mortality (per 1000 live birth) </a:t>
            </a:r>
            <a:r>
              <a:rPr lang="ka-GE" b="1" dirty="0"/>
              <a:t> </a:t>
            </a:r>
            <a:r>
              <a:rPr lang="en-US" b="1" dirty="0"/>
              <a:t>– 9.6</a:t>
            </a:r>
          </a:p>
          <a:p>
            <a:r>
              <a:rPr lang="en-US" b="1" dirty="0"/>
              <a:t>Under 5 mortality rate (per 1000 live birth) – 11.1</a:t>
            </a:r>
          </a:p>
        </p:txBody>
      </p:sp>
      <p:sp>
        <p:nvSpPr>
          <p:cNvPr id="12" name="TextBox 11"/>
          <p:cNvSpPr txBox="1"/>
          <p:nvPr/>
        </p:nvSpPr>
        <p:spPr>
          <a:xfrm>
            <a:off x="770862" y="4154268"/>
            <a:ext cx="6298452" cy="646331"/>
          </a:xfrm>
          <a:prstGeom prst="rect">
            <a:avLst/>
          </a:prstGeom>
          <a:noFill/>
        </p:spPr>
        <p:txBody>
          <a:bodyPr wrap="square" rtlCol="0">
            <a:spAutoFit/>
          </a:bodyPr>
          <a:lstStyle/>
          <a:p>
            <a:r>
              <a:rPr lang="en-US" b="1" dirty="0"/>
              <a:t>GDP per capita (at current prices) – 4067</a:t>
            </a:r>
            <a:r>
              <a:rPr lang="ka-GE" b="1" dirty="0"/>
              <a:t> </a:t>
            </a:r>
            <a:r>
              <a:rPr lang="en-US" b="1" dirty="0"/>
              <a:t>$US</a:t>
            </a:r>
          </a:p>
          <a:p>
            <a:r>
              <a:rPr lang="en-US" b="1" dirty="0"/>
              <a:t>GDP real growth – 5.0%</a:t>
            </a:r>
          </a:p>
        </p:txBody>
      </p:sp>
      <p:sp>
        <p:nvSpPr>
          <p:cNvPr id="13" name="TextBox 12"/>
          <p:cNvSpPr txBox="1"/>
          <p:nvPr/>
        </p:nvSpPr>
        <p:spPr>
          <a:xfrm>
            <a:off x="1600200" y="5405894"/>
            <a:ext cx="7543800" cy="646331"/>
          </a:xfrm>
          <a:prstGeom prst="rect">
            <a:avLst/>
          </a:prstGeom>
          <a:noFill/>
        </p:spPr>
        <p:txBody>
          <a:bodyPr wrap="square" rtlCol="0">
            <a:spAutoFit/>
          </a:bodyPr>
          <a:lstStyle/>
          <a:p>
            <a:r>
              <a:rPr lang="en-US" b="1" dirty="0"/>
              <a:t>Government expenditure on health as % of GDP – 3.1% </a:t>
            </a:r>
            <a:endParaRPr lang="en-US" b="1" dirty="0">
              <a:solidFill>
                <a:srgbClr val="C00000"/>
              </a:solidFill>
            </a:endParaRPr>
          </a:p>
          <a:p>
            <a:r>
              <a:rPr lang="en-US" b="1" dirty="0"/>
              <a:t>General Government expenditure on health per capita (USD) – </a:t>
            </a:r>
            <a:r>
              <a:rPr lang="ka-GE" b="1" dirty="0"/>
              <a:t>1</a:t>
            </a:r>
            <a:r>
              <a:rPr lang="en-US" b="1" dirty="0"/>
              <a:t>17</a:t>
            </a:r>
            <a:endParaRPr lang="en-US" b="1" dirty="0">
              <a:solidFill>
                <a:srgbClr val="C00000"/>
              </a:solidFill>
            </a:endParaRPr>
          </a:p>
        </p:txBody>
      </p:sp>
      <p:sp>
        <p:nvSpPr>
          <p:cNvPr id="17" name="Rectangle 16"/>
          <p:cNvSpPr/>
          <p:nvPr/>
        </p:nvSpPr>
        <p:spPr>
          <a:xfrm>
            <a:off x="3657600" y="2286000"/>
            <a:ext cx="1562472" cy="20689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1371332" y="1203282"/>
            <a:ext cx="7550224" cy="1200329"/>
          </a:xfrm>
          <a:prstGeom prst="rect">
            <a:avLst/>
          </a:prstGeom>
          <a:noFill/>
        </p:spPr>
        <p:txBody>
          <a:bodyPr wrap="square" rtlCol="0">
            <a:spAutoFit/>
          </a:bodyPr>
          <a:lstStyle/>
          <a:p>
            <a:r>
              <a:rPr lang="en-US" b="1" dirty="0"/>
              <a:t>Population</a:t>
            </a:r>
            <a:r>
              <a:rPr lang="ka-GE" b="1" dirty="0"/>
              <a:t> </a:t>
            </a:r>
            <a:r>
              <a:rPr lang="en-US" b="1" dirty="0"/>
              <a:t>– 3 728 300</a:t>
            </a:r>
          </a:p>
          <a:p>
            <a:r>
              <a:rPr lang="en-US" b="1" dirty="0"/>
              <a:t>Birth rate (per thousand population) – 14.3</a:t>
            </a:r>
          </a:p>
          <a:p>
            <a:r>
              <a:rPr lang="en-US" b="1" dirty="0"/>
              <a:t>Mortality rate (per thousand population) – 12.8</a:t>
            </a:r>
          </a:p>
          <a:p>
            <a:r>
              <a:rPr lang="en-US" b="1" dirty="0"/>
              <a:t>Life expectancy at birth – 73.5</a:t>
            </a:r>
          </a:p>
        </p:txBody>
      </p:sp>
      <p:pic>
        <p:nvPicPr>
          <p:cNvPr id="3074" name="Picture 2" descr="http://geostat.ge/images/census-geo.png"/>
          <p:cNvPicPr>
            <a:picLocks noChangeAspect="1" noChangeArrowheads="1"/>
          </p:cNvPicPr>
          <p:nvPr/>
        </p:nvPicPr>
        <p:blipFill rotWithShape="1">
          <a:blip r:embed="rId6">
            <a:extLst>
              <a:ext uri="{28A0092B-C50C-407E-A947-70E740481C1C}">
                <a14:useLocalDpi xmlns:a14="http://schemas.microsoft.com/office/drawing/2010/main" val="0"/>
              </a:ext>
            </a:extLst>
          </a:blip>
          <a:srcRect l="31560" t="23283" r="28011" b="47164"/>
          <a:stretch/>
        </p:blipFill>
        <p:spPr bwMode="auto">
          <a:xfrm>
            <a:off x="420139" y="1254461"/>
            <a:ext cx="928047" cy="450376"/>
          </a:xfrm>
          <a:prstGeom prst="rect">
            <a:avLst/>
          </a:prstGeom>
          <a:noFill/>
          <a:extLst>
            <a:ext uri="{909E8E84-426E-40DD-AFC4-6F175D3DCCD1}">
              <a14:hiddenFill xmlns:a14="http://schemas.microsoft.com/office/drawing/2010/main">
                <a:solidFill>
                  <a:srgbClr val="FFFFFF"/>
                </a:solidFill>
              </a14:hiddenFill>
            </a:ext>
          </a:extLst>
        </p:spPr>
      </p:pic>
      <p:sp>
        <p:nvSpPr>
          <p:cNvPr id="3" name="AutoShape 6" descr="Image result for economic growth"/>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8" descr="Image result for economic growth"/>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3082" name="Picture 10" descr="Image result for economic growth"/>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l="16352" r="24251"/>
          <a:stretch/>
        </p:blipFill>
        <p:spPr bwMode="auto">
          <a:xfrm>
            <a:off x="68545" y="4068896"/>
            <a:ext cx="644804" cy="641475"/>
          </a:xfrm>
          <a:prstGeom prst="rect">
            <a:avLst/>
          </a:prstGeom>
          <a:noFill/>
          <a:extLst>
            <a:ext uri="{909E8E84-426E-40DD-AFC4-6F175D3DCCD1}">
              <a14:hiddenFill xmlns:a14="http://schemas.microsoft.com/office/drawing/2010/main">
                <a:solidFill>
                  <a:srgbClr val="FFFFFF"/>
                </a:solidFill>
              </a14:hiddenFill>
            </a:ext>
          </a:extLst>
        </p:spPr>
      </p:pic>
      <p:sp>
        <p:nvSpPr>
          <p:cNvPr id="7" name="AutoShape 12" descr="Image result for health system"/>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3086" name="Picture 14" descr="https://media.licdn.com/mpr/mpr/AAEAAQAAAAAAAAXQAAAAJDUyYTU4YzIwLTFmNmUtNDMwNC05OWE2LWFlMWNmZTVhOWVhMQ.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12775" y="5443175"/>
            <a:ext cx="997733" cy="571767"/>
          </a:xfrm>
          <a:prstGeom prst="rect">
            <a:avLst/>
          </a:prstGeom>
          <a:noFill/>
          <a:extLst>
            <a:ext uri="{909E8E84-426E-40DD-AFC4-6F175D3DCCD1}">
              <a14:hiddenFill xmlns:a14="http://schemas.microsoft.com/office/drawing/2010/main">
                <a:solidFill>
                  <a:srgbClr val="FFFFFF"/>
                </a:solidFill>
              </a14:hiddenFill>
            </a:ext>
          </a:extLst>
        </p:spPr>
      </p:pic>
      <p:pic>
        <p:nvPicPr>
          <p:cNvPr id="3088" name="Picture 16" descr="Image result for maternal and child health"/>
          <p:cNvPicPr>
            <a:picLocks noChangeAspect="1" noChangeArrowheads="1"/>
          </p:cNvPicPr>
          <p:nvPr/>
        </p:nvPicPr>
        <p:blipFill rotWithShape="1">
          <a:blip r:embed="rId9">
            <a:extLst>
              <a:ext uri="{28A0092B-C50C-407E-A947-70E740481C1C}">
                <a14:useLocalDpi xmlns:a14="http://schemas.microsoft.com/office/drawing/2010/main" val="0"/>
              </a:ext>
            </a:extLst>
          </a:blip>
          <a:srcRect l="16392" r="52790"/>
          <a:stretch/>
        </p:blipFill>
        <p:spPr bwMode="auto">
          <a:xfrm>
            <a:off x="2333767" y="2870570"/>
            <a:ext cx="714233" cy="8868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43187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a:p>
            <a:pPr marL="0" indent="0" algn="ctr">
              <a:buNone/>
            </a:pPr>
            <a:r>
              <a:rPr lang="en-US" dirty="0"/>
              <a:t>Thank you for your Attention!</a:t>
            </a:r>
          </a:p>
        </p:txBody>
      </p:sp>
    </p:spTree>
    <p:extLst>
      <p:ext uri="{BB962C8B-B14F-4D97-AF65-F5344CB8AC3E}">
        <p14:creationId xmlns:p14="http://schemas.microsoft.com/office/powerpoint/2010/main" val="42770965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Rot="1" noChangeArrowheads="1"/>
          </p:cNvSpPr>
          <p:nvPr>
            <p:ph type="title"/>
          </p:nvPr>
        </p:nvSpPr>
        <p:spPr>
          <a:xfrm>
            <a:off x="457200" y="-99392"/>
            <a:ext cx="8229600" cy="1008112"/>
          </a:xfrm>
        </p:spPr>
        <p:txBody>
          <a:bodyPr/>
          <a:lstStyle/>
          <a:p>
            <a:pPr eaLnBrk="1" hangingPunct="1">
              <a:defRPr/>
            </a:pPr>
            <a:r>
              <a:rPr lang="ka-GE" sz="2800" dirty="0">
                <a:solidFill>
                  <a:srgbClr val="990000"/>
                </a:solidFill>
              </a:rPr>
              <a:t>ჯანდაცვის დაფინანსების სისტემის რეფორმა</a:t>
            </a:r>
            <a:endParaRPr lang="ru-RU" sz="2800" dirty="0">
              <a:solidFill>
                <a:srgbClr val="990000"/>
              </a:solidFill>
            </a:endParaRPr>
          </a:p>
        </p:txBody>
      </p:sp>
      <p:sp>
        <p:nvSpPr>
          <p:cNvPr id="141315" name="Rectangle 3"/>
          <p:cNvSpPr>
            <a:spLocks noGrp="1" noChangeArrowheads="1"/>
          </p:cNvSpPr>
          <p:nvPr>
            <p:ph type="body" idx="1"/>
          </p:nvPr>
        </p:nvSpPr>
        <p:spPr>
          <a:xfrm>
            <a:off x="179512" y="908720"/>
            <a:ext cx="8784976" cy="3948112"/>
          </a:xfrm>
        </p:spPr>
        <p:txBody>
          <a:bodyPr>
            <a:normAutofit fontScale="85000" lnSpcReduction="20000"/>
          </a:bodyPr>
          <a:lstStyle/>
          <a:p>
            <a:pPr eaLnBrk="1" hangingPunct="1">
              <a:spcBef>
                <a:spcPts val="1200"/>
              </a:spcBef>
              <a:buClr>
                <a:srgbClr val="990000"/>
              </a:buClr>
              <a:buSzPct val="135000"/>
              <a:defRPr/>
            </a:pPr>
            <a:r>
              <a:rPr lang="ka-GE" sz="2000" dirty="0"/>
              <a:t>1995-97 წ. - სავალდებულო სამედიცინო დაზღვევა, 3%+1% - დამქირავებლებისა და დაქირავებულების სავალდებულო შესატანი, პროგრამულ დაფინანსებაზე გადასვლა ; 1995 წ. რაიონული ორგანოები, 1997 წ. რეგიონული ორგანოები</a:t>
            </a:r>
          </a:p>
          <a:p>
            <a:pPr eaLnBrk="1" hangingPunct="1">
              <a:spcBef>
                <a:spcPts val="1200"/>
              </a:spcBef>
              <a:buClr>
                <a:srgbClr val="990000"/>
              </a:buClr>
              <a:buSzPct val="135000"/>
              <a:defRPr/>
            </a:pPr>
            <a:r>
              <a:rPr lang="ka-GE" sz="2000" dirty="0"/>
              <a:t>2003-2004 წ. - სოციალური დაზღვევის გადასახადი (</a:t>
            </a:r>
            <a:r>
              <a:rPr lang="ka-GE" sz="2000" dirty="0">
                <a:effectLst/>
              </a:rPr>
              <a:t>დასაბეგრი თანხის 31%, ამასთან, ფიზიკურ პირზე თვეში არანაკლებ 16 ლარისა)</a:t>
            </a:r>
            <a:endParaRPr lang="ka-GE" sz="2000" dirty="0"/>
          </a:p>
          <a:p>
            <a:pPr eaLnBrk="1" hangingPunct="1">
              <a:spcBef>
                <a:spcPts val="1200"/>
              </a:spcBef>
              <a:buClr>
                <a:srgbClr val="990000"/>
              </a:buClr>
              <a:buSzPct val="135000"/>
              <a:defRPr/>
            </a:pPr>
            <a:r>
              <a:rPr lang="ka-GE" sz="2000" dirty="0"/>
              <a:t>2005 წ. - უმეტესწილად გადასახადზე დაფუძნებული ჯანდაცვის სისტემა</a:t>
            </a:r>
          </a:p>
          <a:p>
            <a:pPr eaLnBrk="1" hangingPunct="1">
              <a:spcBef>
                <a:spcPts val="1200"/>
              </a:spcBef>
              <a:buClr>
                <a:srgbClr val="990000"/>
              </a:buClr>
              <a:buSzPct val="135000"/>
              <a:defRPr/>
            </a:pPr>
            <a:r>
              <a:rPr lang="ka-GE" sz="2000" dirty="0"/>
              <a:t>2007 წ. - სახელმწიფო ასიგნებებით მოსახლეობის მიზნობრივი ჯგუფების დაზღვევა კერძო  სადაზღვევო კომპანიების მიერ</a:t>
            </a:r>
          </a:p>
          <a:p>
            <a:pPr eaLnBrk="1" hangingPunct="1">
              <a:spcBef>
                <a:spcPts val="1200"/>
              </a:spcBef>
              <a:buClr>
                <a:srgbClr val="990000"/>
              </a:buClr>
              <a:buSzPct val="135000"/>
              <a:defRPr/>
            </a:pPr>
            <a:r>
              <a:rPr lang="ka-GE" sz="2000" dirty="0"/>
              <a:t>2009 წ. ნებაყოფლობითი დაზღვევის ე.წ. “ბაზისურ პაკეტში” სახელმწიფოს თანამომაწილეობა</a:t>
            </a:r>
          </a:p>
          <a:p>
            <a:pPr eaLnBrk="1" hangingPunct="1">
              <a:spcBef>
                <a:spcPts val="1200"/>
              </a:spcBef>
              <a:buClr>
                <a:srgbClr val="990000"/>
              </a:buClr>
              <a:buSzPct val="135000"/>
              <a:defRPr/>
            </a:pPr>
            <a:r>
              <a:rPr lang="en-US" sz="2000" dirty="0"/>
              <a:t>2010 </a:t>
            </a:r>
            <a:r>
              <a:rPr lang="ka-GE" sz="2000" dirty="0"/>
              <a:t>წ</a:t>
            </a:r>
            <a:r>
              <a:rPr lang="en-US" sz="2000" dirty="0"/>
              <a:t>. </a:t>
            </a:r>
            <a:r>
              <a:rPr lang="ka-GE" sz="2000" dirty="0"/>
              <a:t>სამედიცინო რაიონების მიხედვით სადაზღვევო ვაუჩერის ფასი,  მზღვეველი კომპანიის გამოვლენა კონკურსით</a:t>
            </a:r>
          </a:p>
          <a:p>
            <a:pPr eaLnBrk="1" hangingPunct="1">
              <a:spcBef>
                <a:spcPts val="1200"/>
              </a:spcBef>
              <a:buClr>
                <a:srgbClr val="990000"/>
              </a:buClr>
              <a:buSzPct val="135000"/>
              <a:defRPr/>
            </a:pPr>
            <a:r>
              <a:rPr lang="ka-GE" sz="2000" dirty="0"/>
              <a:t>2013 წ. საყოველთაო ჯანდაცვის პროგრამა </a:t>
            </a:r>
            <a:endParaRPr lang="en-GB" sz="2000" dirty="0"/>
          </a:p>
        </p:txBody>
      </p:sp>
    </p:spTree>
    <p:extLst>
      <p:ext uri="{BB962C8B-B14F-4D97-AF65-F5344CB8AC3E}">
        <p14:creationId xmlns:p14="http://schemas.microsoft.com/office/powerpoint/2010/main" val="16614605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3BE066-2EFA-E146-A541-73C047293440}"/>
              </a:ext>
            </a:extLst>
          </p:cNvPr>
          <p:cNvSpPr>
            <a:spLocks noGrp="1"/>
          </p:cNvSpPr>
          <p:nvPr>
            <p:ph type="title"/>
          </p:nvPr>
        </p:nvSpPr>
        <p:spPr>
          <a:xfrm>
            <a:off x="482600" y="533400"/>
            <a:ext cx="8229600" cy="1143000"/>
          </a:xfrm>
        </p:spPr>
        <p:txBody>
          <a:bodyPr/>
          <a:lstStyle/>
          <a:p>
            <a:r>
              <a:rPr lang="en-US" dirty="0"/>
              <a:t>Financial Transition Phases</a:t>
            </a:r>
          </a:p>
        </p:txBody>
      </p:sp>
      <p:sp>
        <p:nvSpPr>
          <p:cNvPr id="3" name="Content Placeholder 2">
            <a:extLst>
              <a:ext uri="{FF2B5EF4-FFF2-40B4-BE49-F238E27FC236}">
                <a16:creationId xmlns:a16="http://schemas.microsoft.com/office/drawing/2014/main" id="{B3996DDE-A3BE-864B-94AC-6B12B001A149}"/>
              </a:ext>
            </a:extLst>
          </p:cNvPr>
          <p:cNvSpPr>
            <a:spLocks noGrp="1"/>
          </p:cNvSpPr>
          <p:nvPr>
            <p:ph idx="1"/>
          </p:nvPr>
        </p:nvSpPr>
        <p:spPr>
          <a:xfrm>
            <a:off x="381000" y="1371600"/>
            <a:ext cx="8229600" cy="3840163"/>
          </a:xfrm>
        </p:spPr>
        <p:txBody>
          <a:bodyPr>
            <a:normAutofit/>
          </a:bodyPr>
          <a:lstStyle/>
          <a:p>
            <a:r>
              <a:rPr lang="en-US" dirty="0"/>
              <a:t>1995 – 2004 – from </a:t>
            </a:r>
            <a:r>
              <a:rPr lang="en-US" dirty="0" err="1"/>
              <a:t>Semashko</a:t>
            </a:r>
            <a:r>
              <a:rPr lang="en-US" dirty="0"/>
              <a:t> to </a:t>
            </a:r>
            <a:r>
              <a:rPr lang="en-US" dirty="0" err="1"/>
              <a:t>Compulsary</a:t>
            </a:r>
            <a:r>
              <a:rPr lang="en-US" dirty="0"/>
              <a:t> Health Insurance</a:t>
            </a:r>
          </a:p>
          <a:p>
            <a:pPr lvl="1"/>
            <a:r>
              <a:rPr lang="en-US" dirty="0"/>
              <a:t>3% + 1% - Health insurance contribution of employers and employees</a:t>
            </a:r>
          </a:p>
          <a:p>
            <a:pPr lvl="1"/>
            <a:r>
              <a:rPr lang="en-US" dirty="0"/>
              <a:t>Transition to program financing;</a:t>
            </a:r>
          </a:p>
          <a:p>
            <a:pPr lvl="1"/>
            <a:r>
              <a:rPr lang="en-US" dirty="0"/>
              <a:t>Split the planning, procurement and delivery of medical services</a:t>
            </a:r>
          </a:p>
          <a:p>
            <a:pPr lvl="1"/>
            <a:r>
              <a:rPr lang="en-US" dirty="0"/>
              <a:t>Solo-Purchaser - Health Insurance Fund</a:t>
            </a:r>
          </a:p>
          <a:p>
            <a:pPr lvl="1"/>
            <a:r>
              <a:rPr lang="en-US" dirty="0"/>
              <a:t>From 2003-2004 - Social Insurance contribution</a:t>
            </a:r>
          </a:p>
          <a:p>
            <a:pPr marL="457200" lvl="1" indent="0">
              <a:buNone/>
            </a:pPr>
            <a:endParaRPr lang="en-US" dirty="0"/>
          </a:p>
          <a:p>
            <a:pPr lvl="1"/>
            <a:endParaRPr lang="en-US" dirty="0"/>
          </a:p>
          <a:p>
            <a:endParaRPr lang="en-US" dirty="0"/>
          </a:p>
        </p:txBody>
      </p:sp>
    </p:spTree>
    <p:extLst>
      <p:ext uri="{BB962C8B-B14F-4D97-AF65-F5344CB8AC3E}">
        <p14:creationId xmlns:p14="http://schemas.microsoft.com/office/powerpoint/2010/main" val="3139639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3BE066-2EFA-E146-A541-73C047293440}"/>
              </a:ext>
            </a:extLst>
          </p:cNvPr>
          <p:cNvSpPr>
            <a:spLocks noGrp="1"/>
          </p:cNvSpPr>
          <p:nvPr>
            <p:ph type="title"/>
          </p:nvPr>
        </p:nvSpPr>
        <p:spPr>
          <a:xfrm>
            <a:off x="609600" y="457200"/>
            <a:ext cx="8229600" cy="1143000"/>
          </a:xfrm>
        </p:spPr>
        <p:txBody>
          <a:bodyPr/>
          <a:lstStyle/>
          <a:p>
            <a:r>
              <a:rPr lang="en-US" dirty="0"/>
              <a:t>Financial Transition Phases</a:t>
            </a:r>
          </a:p>
        </p:txBody>
      </p:sp>
      <p:sp>
        <p:nvSpPr>
          <p:cNvPr id="3" name="Content Placeholder 2">
            <a:extLst>
              <a:ext uri="{FF2B5EF4-FFF2-40B4-BE49-F238E27FC236}">
                <a16:creationId xmlns:a16="http://schemas.microsoft.com/office/drawing/2014/main" id="{B3996DDE-A3BE-864B-94AC-6B12B001A149}"/>
              </a:ext>
            </a:extLst>
          </p:cNvPr>
          <p:cNvSpPr>
            <a:spLocks noGrp="1"/>
          </p:cNvSpPr>
          <p:nvPr>
            <p:ph idx="1"/>
          </p:nvPr>
        </p:nvSpPr>
        <p:spPr>
          <a:xfrm>
            <a:off x="381000" y="1828800"/>
            <a:ext cx="8229600" cy="3840163"/>
          </a:xfrm>
        </p:spPr>
        <p:txBody>
          <a:bodyPr>
            <a:normAutofit fontScale="92500" lnSpcReduction="20000"/>
          </a:bodyPr>
          <a:lstStyle/>
          <a:p>
            <a:r>
              <a:rPr lang="en-US" dirty="0"/>
              <a:t>2007 – 2014 - From Bismarck model to American Mix Model</a:t>
            </a:r>
          </a:p>
          <a:p>
            <a:pPr lvl="1"/>
            <a:r>
              <a:rPr lang="en-US" dirty="0"/>
              <a:t>Priority - Development of private insurance market</a:t>
            </a:r>
          </a:p>
          <a:p>
            <a:pPr lvl="1"/>
            <a:r>
              <a:rPr lang="en-US" dirty="0"/>
              <a:t>General contributions</a:t>
            </a:r>
          </a:p>
          <a:p>
            <a:pPr lvl="1"/>
            <a:r>
              <a:rPr lang="en-US" dirty="0"/>
              <a:t>Insurance of targeted groups of the population (under poverty line, teachers….) by private insurance companies from state budget funds</a:t>
            </a:r>
          </a:p>
          <a:p>
            <a:pPr lvl="1"/>
            <a:r>
              <a:rPr lang="en-US" dirty="0"/>
              <a:t>Malty-purchasers – private insurance companies</a:t>
            </a:r>
          </a:p>
          <a:p>
            <a:pPr lvl="1"/>
            <a:r>
              <a:rPr lang="en-US" dirty="0"/>
              <a:t>Social Service agency -  pipeline of State budget funds</a:t>
            </a:r>
          </a:p>
          <a:p>
            <a:pPr lvl="1"/>
            <a:r>
              <a:rPr lang="en-US" dirty="0"/>
              <a:t>The so-called "pre-payment" schemes and monthly premiums to the number of insured population</a:t>
            </a:r>
          </a:p>
          <a:p>
            <a:pPr lvl="1"/>
            <a:r>
              <a:rPr lang="en-US" dirty="0"/>
              <a:t>2012 – Insurance of Pensioners, Children under-5, Students and disabilities</a:t>
            </a:r>
          </a:p>
        </p:txBody>
      </p:sp>
    </p:spTree>
    <p:extLst>
      <p:ext uri="{BB962C8B-B14F-4D97-AF65-F5344CB8AC3E}">
        <p14:creationId xmlns:p14="http://schemas.microsoft.com/office/powerpoint/2010/main" val="29143178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3BE066-2EFA-E146-A541-73C047293440}"/>
              </a:ext>
            </a:extLst>
          </p:cNvPr>
          <p:cNvSpPr>
            <a:spLocks noGrp="1"/>
          </p:cNvSpPr>
          <p:nvPr>
            <p:ph type="title"/>
          </p:nvPr>
        </p:nvSpPr>
        <p:spPr>
          <a:xfrm>
            <a:off x="609600" y="457200"/>
            <a:ext cx="8229600" cy="1143000"/>
          </a:xfrm>
        </p:spPr>
        <p:txBody>
          <a:bodyPr/>
          <a:lstStyle/>
          <a:p>
            <a:r>
              <a:rPr lang="en-US" dirty="0"/>
              <a:t>Financial Transition Phases</a:t>
            </a:r>
          </a:p>
        </p:txBody>
      </p:sp>
      <p:sp>
        <p:nvSpPr>
          <p:cNvPr id="3" name="Content Placeholder 2">
            <a:extLst>
              <a:ext uri="{FF2B5EF4-FFF2-40B4-BE49-F238E27FC236}">
                <a16:creationId xmlns:a16="http://schemas.microsoft.com/office/drawing/2014/main" id="{B3996DDE-A3BE-864B-94AC-6B12B001A149}"/>
              </a:ext>
            </a:extLst>
          </p:cNvPr>
          <p:cNvSpPr>
            <a:spLocks noGrp="1"/>
          </p:cNvSpPr>
          <p:nvPr>
            <p:ph idx="1"/>
          </p:nvPr>
        </p:nvSpPr>
        <p:spPr>
          <a:xfrm>
            <a:off x="381000" y="1828800"/>
            <a:ext cx="8229600" cy="3840163"/>
          </a:xfrm>
        </p:spPr>
        <p:txBody>
          <a:bodyPr>
            <a:normAutofit/>
          </a:bodyPr>
          <a:lstStyle/>
          <a:p>
            <a:r>
              <a:rPr lang="en-US" dirty="0"/>
              <a:t>2013 - From American Mix Model to Universal Health care</a:t>
            </a:r>
          </a:p>
          <a:p>
            <a:pPr lvl="1"/>
            <a:r>
              <a:rPr lang="en-US" dirty="0"/>
              <a:t>100% of population is covered by comprehensive basic package (93% - UHC Program; 7% - Private insurance)</a:t>
            </a:r>
          </a:p>
          <a:p>
            <a:pPr lvl="1"/>
            <a:r>
              <a:rPr lang="en-US" dirty="0"/>
              <a:t>Strong Single purchaser</a:t>
            </a:r>
          </a:p>
          <a:p>
            <a:pPr lvl="1"/>
            <a:r>
              <a:rPr lang="en-US" dirty="0"/>
              <a:t>Strategic Purchasing to active purchasing</a:t>
            </a:r>
          </a:p>
          <a:p>
            <a:pPr lvl="1"/>
            <a:r>
              <a:rPr lang="en-US" dirty="0"/>
              <a:t>Selective contracting and quality</a:t>
            </a:r>
          </a:p>
          <a:p>
            <a:pPr lvl="1"/>
            <a:r>
              <a:rPr lang="en-US" dirty="0"/>
              <a:t>Result based financing models; DRG</a:t>
            </a:r>
          </a:p>
        </p:txBody>
      </p:sp>
    </p:spTree>
    <p:extLst>
      <p:ext uri="{BB962C8B-B14F-4D97-AF65-F5344CB8AC3E}">
        <p14:creationId xmlns:p14="http://schemas.microsoft.com/office/powerpoint/2010/main" val="1001699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52400" y="189931"/>
            <a:ext cx="9067800" cy="1143000"/>
          </a:xfrm>
        </p:spPr>
        <p:txBody>
          <a:bodyPr>
            <a:noAutofit/>
          </a:bodyPr>
          <a:lstStyle/>
          <a:p>
            <a:r>
              <a:rPr lang="en-US" sz="2800" dirty="0">
                <a:solidFill>
                  <a:srgbClr val="C00000"/>
                </a:solidFill>
                <a:effectLst>
                  <a:outerShdw blurRad="38100" dist="38100" dir="2700000" algn="tl">
                    <a:srgbClr val="000000">
                      <a:alpha val="43137"/>
                    </a:srgbClr>
                  </a:outerShdw>
                </a:effectLst>
              </a:rPr>
              <a:t>Universal Health Care </a:t>
            </a:r>
            <a:r>
              <a:rPr lang="ka-GE" sz="2800" dirty="0">
                <a:solidFill>
                  <a:srgbClr val="C00000"/>
                </a:solidFill>
                <a:effectLst>
                  <a:outerShdw blurRad="38100" dist="38100" dir="2700000" algn="tl">
                    <a:srgbClr val="000000">
                      <a:alpha val="43137"/>
                    </a:srgbClr>
                  </a:outerShdw>
                </a:effectLst>
              </a:rPr>
              <a:t>– </a:t>
            </a:r>
            <a:r>
              <a:rPr lang="en-US" sz="2800" dirty="0">
                <a:solidFill>
                  <a:srgbClr val="C00000"/>
                </a:solidFill>
                <a:effectLst>
                  <a:outerShdw blurRad="38100" dist="38100" dir="2700000" algn="tl">
                    <a:srgbClr val="000000">
                      <a:alpha val="43137"/>
                    </a:srgbClr>
                  </a:outerShdw>
                </a:effectLst>
              </a:rPr>
              <a:t>Socially Oriented Political Platform </a:t>
            </a:r>
          </a:p>
        </p:txBody>
      </p:sp>
      <p:graphicFrame>
        <p:nvGraphicFramePr>
          <p:cNvPr id="6" name="Content Placeholder 3"/>
          <p:cNvGraphicFramePr>
            <a:graphicFrameLocks/>
          </p:cNvGraphicFramePr>
          <p:nvPr>
            <p:extLst/>
          </p:nvPr>
        </p:nvGraphicFramePr>
        <p:xfrm>
          <a:off x="4951863" y="2598761"/>
          <a:ext cx="4038600" cy="243043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itle 1"/>
          <p:cNvSpPr txBox="1">
            <a:spLocks/>
          </p:cNvSpPr>
          <p:nvPr/>
        </p:nvSpPr>
        <p:spPr bwMode="auto">
          <a:xfrm>
            <a:off x="5029200" y="1760561"/>
            <a:ext cx="3962400" cy="91440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fontScale="97500"/>
          </a:bodyPr>
          <a:lstStyle>
            <a:lvl1pPr algn="ctr" rtl="0" fontAlgn="base">
              <a:spcBef>
                <a:spcPct val="0"/>
              </a:spcBef>
              <a:spcAft>
                <a:spcPct val="0"/>
              </a:spcAft>
              <a:defRPr sz="3200" b="1" kern="1200">
                <a:solidFill>
                  <a:schemeClr val="tx1"/>
                </a:solidFill>
                <a:effectLst>
                  <a:outerShdw blurRad="38100" dist="38100" dir="2700000" algn="tl">
                    <a:srgbClr val="000000">
                      <a:alpha val="43137"/>
                    </a:srgbClr>
                  </a:outerShdw>
                </a:effectLst>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algn="l"/>
            <a:r>
              <a:rPr lang="en-GB" sz="2000" dirty="0">
                <a:solidFill>
                  <a:schemeClr val="dk1"/>
                </a:solidFill>
                <a:effectLst/>
                <a:latin typeface="+mn-lt"/>
                <a:ea typeface="+mn-ea"/>
                <a:cs typeface="+mn-cs"/>
              </a:rPr>
              <a:t>Reforms have moved Georgia closer to universal health coverage</a:t>
            </a:r>
          </a:p>
        </p:txBody>
      </p:sp>
      <p:sp>
        <p:nvSpPr>
          <p:cNvPr id="2" name="Right Arrow Callout 1"/>
          <p:cNvSpPr/>
          <p:nvPr/>
        </p:nvSpPr>
        <p:spPr>
          <a:xfrm>
            <a:off x="36394" y="1981200"/>
            <a:ext cx="4840406" cy="3429000"/>
          </a:xfrm>
          <a:prstGeom prst="rightArrowCallout">
            <a:avLst>
              <a:gd name="adj1" fmla="val 8582"/>
              <a:gd name="adj2" fmla="val 10448"/>
              <a:gd name="adj3" fmla="val 23881"/>
              <a:gd name="adj4" fmla="val 78843"/>
            </a:avLst>
          </a:prstGeom>
        </p:spPr>
        <p:style>
          <a:lnRef idx="1">
            <a:schemeClr val="accent1"/>
          </a:lnRef>
          <a:fillRef idx="2">
            <a:schemeClr val="accent1"/>
          </a:fillRef>
          <a:effectRef idx="1">
            <a:schemeClr val="accent1"/>
          </a:effectRef>
          <a:fontRef idx="minor">
            <a:schemeClr val="dk1"/>
          </a:fontRef>
        </p:style>
        <p:txBody>
          <a:bodyPr rtlCol="0" anchor="ctr"/>
          <a:lstStyle/>
          <a:p>
            <a:pPr marL="0" lvl="0" indent="0">
              <a:lnSpc>
                <a:spcPct val="120000"/>
              </a:lnSpc>
              <a:spcBef>
                <a:spcPts val="0"/>
              </a:spcBef>
              <a:buNone/>
            </a:pPr>
            <a:r>
              <a:rPr lang="en-US" sz="2000" b="1" dirty="0"/>
              <a:t>Unprecedented Expansion of State Budget for Health care </a:t>
            </a:r>
          </a:p>
          <a:p>
            <a:pPr lvl="0">
              <a:lnSpc>
                <a:spcPct val="120000"/>
              </a:lnSpc>
              <a:spcBef>
                <a:spcPts val="600"/>
              </a:spcBef>
              <a:buFontTx/>
              <a:buChar char="-"/>
            </a:pPr>
            <a:r>
              <a:rPr lang="en-US" sz="2000" b="1" dirty="0">
                <a:solidFill>
                  <a:srgbClr val="C00000"/>
                </a:solidFill>
              </a:rPr>
              <a:t>365 mill GEL in </a:t>
            </a:r>
            <a:r>
              <a:rPr lang="ka-GE" sz="2000" b="1" dirty="0">
                <a:solidFill>
                  <a:srgbClr val="C00000"/>
                </a:solidFill>
              </a:rPr>
              <a:t>2018 </a:t>
            </a:r>
            <a:r>
              <a:rPr lang="en-US" sz="2000" b="1" dirty="0">
                <a:solidFill>
                  <a:srgbClr val="C00000"/>
                </a:solidFill>
                <a:sym typeface="Wingdings" pitchFamily="2" charset="2"/>
              </a:rPr>
              <a:t> 1</a:t>
            </a:r>
            <a:r>
              <a:rPr lang="ka-GE" sz="2000" b="1" dirty="0">
                <a:solidFill>
                  <a:srgbClr val="C00000"/>
                </a:solidFill>
                <a:sym typeface="Wingdings" pitchFamily="2" charset="2"/>
              </a:rPr>
              <a:t>138</a:t>
            </a:r>
            <a:r>
              <a:rPr lang="en-US" sz="2000" b="1" dirty="0">
                <a:solidFill>
                  <a:srgbClr val="C00000"/>
                </a:solidFill>
                <a:sym typeface="Wingdings" pitchFamily="2" charset="2"/>
              </a:rPr>
              <a:t> Mill Gel in </a:t>
            </a:r>
            <a:r>
              <a:rPr lang="ka-GE" sz="2000" b="1" dirty="0">
                <a:solidFill>
                  <a:srgbClr val="C00000"/>
                </a:solidFill>
                <a:sym typeface="Wingdings" pitchFamily="2" charset="2"/>
              </a:rPr>
              <a:t>2018 </a:t>
            </a:r>
            <a:endParaRPr lang="en-US" sz="2000" b="1" dirty="0">
              <a:solidFill>
                <a:srgbClr val="C00000"/>
              </a:solidFill>
            </a:endParaRPr>
          </a:p>
          <a:p>
            <a:pPr marL="0" lvl="0" indent="0">
              <a:lnSpc>
                <a:spcPct val="120000"/>
              </a:lnSpc>
              <a:spcBef>
                <a:spcPts val="1800"/>
              </a:spcBef>
              <a:buNone/>
            </a:pPr>
            <a:r>
              <a:rPr lang="en-US" sz="2000" b="1" dirty="0"/>
              <a:t>Launch of Universal Health Care Program in February 2013</a:t>
            </a:r>
          </a:p>
        </p:txBody>
      </p:sp>
    </p:spTree>
    <p:extLst>
      <p:ext uri="{BB962C8B-B14F-4D97-AF65-F5344CB8AC3E}">
        <p14:creationId xmlns:p14="http://schemas.microsoft.com/office/powerpoint/2010/main" val="32080218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15AEEA0F-B3C8-B549-A619-9333546E568A}"/>
              </a:ext>
            </a:extLst>
          </p:cNvPr>
          <p:cNvGrpSpPr/>
          <p:nvPr/>
        </p:nvGrpSpPr>
        <p:grpSpPr>
          <a:xfrm>
            <a:off x="76200" y="36068"/>
            <a:ext cx="9144000" cy="6867672"/>
            <a:chOff x="0" y="36068"/>
            <a:chExt cx="9144000" cy="6867672"/>
          </a:xfrm>
        </p:grpSpPr>
        <p:sp>
          <p:nvSpPr>
            <p:cNvPr id="5" name="Rectangle 4">
              <a:extLst>
                <a:ext uri="{FF2B5EF4-FFF2-40B4-BE49-F238E27FC236}">
                  <a16:creationId xmlns:a16="http://schemas.microsoft.com/office/drawing/2014/main" id="{7D7ED8AD-E075-0649-A09B-82D9A2AA2E21}"/>
                </a:ext>
              </a:extLst>
            </p:cNvPr>
            <p:cNvSpPr/>
            <p:nvPr/>
          </p:nvSpPr>
          <p:spPr>
            <a:xfrm>
              <a:off x="0" y="6021388"/>
              <a:ext cx="9144000" cy="88235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p>
          </p:txBody>
        </p:sp>
        <p:sp>
          <p:nvSpPr>
            <p:cNvPr id="6" name="Line 51">
              <a:extLst>
                <a:ext uri="{FF2B5EF4-FFF2-40B4-BE49-F238E27FC236}">
                  <a16:creationId xmlns:a16="http://schemas.microsoft.com/office/drawing/2014/main" id="{3B78114E-524F-BC43-8FBD-500F952357D9}"/>
                </a:ext>
              </a:extLst>
            </p:cNvPr>
            <p:cNvSpPr>
              <a:spLocks noChangeShapeType="1"/>
            </p:cNvSpPr>
            <p:nvPr/>
          </p:nvSpPr>
          <p:spPr bwMode="auto">
            <a:xfrm rot="16200000">
              <a:off x="6603752" y="2343084"/>
              <a:ext cx="1955933" cy="0"/>
            </a:xfrm>
            <a:prstGeom prst="line">
              <a:avLst/>
            </a:prstGeom>
            <a:noFill/>
            <a:ln w="9525">
              <a:solidFill>
                <a:schemeClr val="accent5">
                  <a:lumMod val="50000"/>
                </a:schemeClr>
              </a:solidFill>
              <a:prstDash val="sysDash"/>
              <a:round/>
              <a:headEnd type="triangle" w="med" len="med"/>
              <a:tailEnd type="none" w="med" len="med"/>
            </a:ln>
          </p:spPr>
          <p:txBody>
            <a:bodyPr/>
            <a:lstStyle/>
            <a:p>
              <a:endParaRPr lang="en-US" sz="1200"/>
            </a:p>
          </p:txBody>
        </p:sp>
        <p:sp>
          <p:nvSpPr>
            <p:cNvPr id="7" name="Rectangle 2">
              <a:extLst>
                <a:ext uri="{FF2B5EF4-FFF2-40B4-BE49-F238E27FC236}">
                  <a16:creationId xmlns:a16="http://schemas.microsoft.com/office/drawing/2014/main" id="{11F1B55C-9AB0-E547-97D1-817CB6D75AD1}"/>
                </a:ext>
              </a:extLst>
            </p:cNvPr>
            <p:cNvSpPr>
              <a:spLocks noChangeArrowheads="1"/>
            </p:cNvSpPr>
            <p:nvPr/>
          </p:nvSpPr>
          <p:spPr bwMode="auto">
            <a:xfrm>
              <a:off x="33338" y="807651"/>
              <a:ext cx="184731" cy="276999"/>
            </a:xfrm>
            <a:prstGeom prst="rect">
              <a:avLst/>
            </a:prstGeom>
            <a:noFill/>
            <a:ln w="9525">
              <a:noFill/>
              <a:miter lim="800000"/>
              <a:headEnd/>
              <a:tailEnd/>
            </a:ln>
          </p:spPr>
          <p:txBody>
            <a:bodyPr wrap="none" anchor="ctr">
              <a:spAutoFit/>
            </a:bodyPr>
            <a:lstStyle/>
            <a:p>
              <a:endParaRPr lang="en-US" sz="1200"/>
            </a:p>
          </p:txBody>
        </p:sp>
        <p:sp>
          <p:nvSpPr>
            <p:cNvPr id="8" name="Rectangle 3">
              <a:extLst>
                <a:ext uri="{FF2B5EF4-FFF2-40B4-BE49-F238E27FC236}">
                  <a16:creationId xmlns:a16="http://schemas.microsoft.com/office/drawing/2014/main" id="{2BE43993-76AD-0540-BCF3-F66635A46EEE}"/>
                </a:ext>
              </a:extLst>
            </p:cNvPr>
            <p:cNvSpPr>
              <a:spLocks noChangeArrowheads="1"/>
            </p:cNvSpPr>
            <p:nvPr/>
          </p:nvSpPr>
          <p:spPr bwMode="auto">
            <a:xfrm>
              <a:off x="33338" y="807651"/>
              <a:ext cx="184731" cy="276999"/>
            </a:xfrm>
            <a:prstGeom prst="rect">
              <a:avLst/>
            </a:prstGeom>
            <a:noFill/>
            <a:ln w="9525">
              <a:noFill/>
              <a:miter lim="800000"/>
              <a:headEnd/>
              <a:tailEnd/>
            </a:ln>
          </p:spPr>
          <p:txBody>
            <a:bodyPr wrap="none" anchor="ctr">
              <a:spAutoFit/>
            </a:bodyPr>
            <a:lstStyle/>
            <a:p>
              <a:endParaRPr lang="en-US" sz="1200"/>
            </a:p>
          </p:txBody>
        </p:sp>
        <p:sp>
          <p:nvSpPr>
            <p:cNvPr id="9" name="Text Box 5">
              <a:extLst>
                <a:ext uri="{FF2B5EF4-FFF2-40B4-BE49-F238E27FC236}">
                  <a16:creationId xmlns:a16="http://schemas.microsoft.com/office/drawing/2014/main" id="{5D629009-6D85-104B-AA55-370093C58B88}"/>
                </a:ext>
              </a:extLst>
            </p:cNvPr>
            <p:cNvSpPr txBox="1">
              <a:spLocks noChangeArrowheads="1"/>
            </p:cNvSpPr>
            <p:nvPr/>
          </p:nvSpPr>
          <p:spPr bwMode="auto">
            <a:xfrm>
              <a:off x="2051050" y="971550"/>
              <a:ext cx="3817094" cy="369888"/>
            </a:xfrm>
            <a:prstGeom prst="rect">
              <a:avLst/>
            </a:prstGeom>
            <a:noFill/>
            <a:ln w="9525">
              <a:solidFill>
                <a:srgbClr val="000000"/>
              </a:solidFill>
              <a:miter lim="800000"/>
              <a:headEnd/>
              <a:tailEnd/>
            </a:ln>
          </p:spPr>
          <p:txBody>
            <a:bodyPr lIns="82296" tIns="41148" rIns="82296" bIns="41148"/>
            <a:lstStyle/>
            <a:p>
              <a:pPr algn="ctr">
                <a:defRPr/>
              </a:pPr>
              <a:r>
                <a:rPr lang="en-US" sz="1200" b="1" dirty="0">
                  <a:solidFill>
                    <a:srgbClr val="000000"/>
                  </a:solidFill>
                  <a:effectLst>
                    <a:outerShdw blurRad="38100" dist="38100" dir="2700000" algn="tl">
                      <a:srgbClr val="FFFFFF"/>
                    </a:outerShdw>
                  </a:effectLst>
                  <a:cs typeface="Times New Roman" pitchFamily="18" charset="0"/>
                </a:rPr>
                <a:t>State Budget</a:t>
              </a:r>
              <a:endParaRPr lang="en-GB" sz="1200" b="1" dirty="0">
                <a:effectLst>
                  <a:outerShdw blurRad="38100" dist="38100" dir="2700000" algn="tl">
                    <a:srgbClr val="000000"/>
                  </a:outerShdw>
                </a:effectLst>
              </a:endParaRPr>
            </a:p>
          </p:txBody>
        </p:sp>
        <p:sp>
          <p:nvSpPr>
            <p:cNvPr id="10" name="Text Box 6">
              <a:extLst>
                <a:ext uri="{FF2B5EF4-FFF2-40B4-BE49-F238E27FC236}">
                  <a16:creationId xmlns:a16="http://schemas.microsoft.com/office/drawing/2014/main" id="{C573790A-6FA3-0644-B4B4-6937C1B6FA44}"/>
                </a:ext>
              </a:extLst>
            </p:cNvPr>
            <p:cNvSpPr txBox="1">
              <a:spLocks noChangeArrowheads="1"/>
            </p:cNvSpPr>
            <p:nvPr/>
          </p:nvSpPr>
          <p:spPr bwMode="auto">
            <a:xfrm>
              <a:off x="2847976" y="5110163"/>
              <a:ext cx="1898898" cy="406400"/>
            </a:xfrm>
            <a:prstGeom prst="rect">
              <a:avLst/>
            </a:prstGeom>
            <a:noFill/>
            <a:ln w="9525">
              <a:solidFill>
                <a:schemeClr val="tx1"/>
              </a:solidFill>
              <a:miter lim="800000"/>
              <a:headEnd/>
              <a:tailEnd/>
            </a:ln>
          </p:spPr>
          <p:txBody>
            <a:bodyPr lIns="82296" tIns="41148" rIns="82296" bIns="41148"/>
            <a:lstStyle/>
            <a:p>
              <a:pPr algn="ctr">
                <a:defRPr/>
              </a:pPr>
              <a:r>
                <a:rPr lang="en-US" sz="1200" b="1" dirty="0">
                  <a:solidFill>
                    <a:srgbClr val="000000"/>
                  </a:solidFill>
                  <a:effectLst>
                    <a:outerShdw blurRad="38100" dist="38100" dir="2700000" algn="tl">
                      <a:srgbClr val="FFFFFF"/>
                    </a:outerShdw>
                  </a:effectLst>
                  <a:cs typeface="Times New Roman" pitchFamily="18" charset="0"/>
                </a:rPr>
                <a:t>Outpatient services</a:t>
              </a:r>
              <a:endParaRPr lang="en-GB" sz="1200" b="1" dirty="0">
                <a:effectLst>
                  <a:outerShdw blurRad="38100" dist="38100" dir="2700000" algn="tl">
                    <a:srgbClr val="000000"/>
                  </a:outerShdw>
                </a:effectLst>
              </a:endParaRPr>
            </a:p>
          </p:txBody>
        </p:sp>
        <p:sp>
          <p:nvSpPr>
            <p:cNvPr id="11" name="Text Box 7">
              <a:extLst>
                <a:ext uri="{FF2B5EF4-FFF2-40B4-BE49-F238E27FC236}">
                  <a16:creationId xmlns:a16="http://schemas.microsoft.com/office/drawing/2014/main" id="{5D4EF25C-8B07-E54C-8008-FFB21A484DFD}"/>
                </a:ext>
              </a:extLst>
            </p:cNvPr>
            <p:cNvSpPr txBox="1">
              <a:spLocks noChangeArrowheads="1"/>
            </p:cNvSpPr>
            <p:nvPr/>
          </p:nvSpPr>
          <p:spPr bwMode="auto">
            <a:xfrm>
              <a:off x="3598863" y="4575175"/>
              <a:ext cx="1817687" cy="406400"/>
            </a:xfrm>
            <a:prstGeom prst="rect">
              <a:avLst/>
            </a:prstGeom>
            <a:noFill/>
            <a:ln w="9525">
              <a:solidFill>
                <a:schemeClr val="tx1"/>
              </a:solidFill>
              <a:miter lim="800000"/>
              <a:headEnd/>
              <a:tailEnd/>
            </a:ln>
          </p:spPr>
          <p:txBody>
            <a:bodyPr lIns="82296" tIns="41148" rIns="82296" bIns="41148"/>
            <a:lstStyle/>
            <a:p>
              <a:pPr algn="ctr">
                <a:defRPr/>
              </a:pPr>
              <a:r>
                <a:rPr lang="en-US" sz="1200" b="1" dirty="0">
                  <a:solidFill>
                    <a:srgbClr val="000000"/>
                  </a:solidFill>
                  <a:effectLst>
                    <a:outerShdw blurRad="38100" dist="38100" dir="2700000" algn="tl">
                      <a:srgbClr val="FFFFFF"/>
                    </a:outerShdw>
                  </a:effectLst>
                  <a:cs typeface="Times New Roman" pitchFamily="18" charset="0"/>
                </a:rPr>
                <a:t>Inpatient services</a:t>
              </a:r>
              <a:endParaRPr lang="en-GB" sz="1200" b="1" dirty="0">
                <a:effectLst>
                  <a:outerShdw blurRad="38100" dist="38100" dir="2700000" algn="tl">
                    <a:srgbClr val="000000"/>
                  </a:outerShdw>
                </a:effectLst>
              </a:endParaRPr>
            </a:p>
          </p:txBody>
        </p:sp>
        <p:sp>
          <p:nvSpPr>
            <p:cNvPr id="12" name="Text Box 8">
              <a:extLst>
                <a:ext uri="{FF2B5EF4-FFF2-40B4-BE49-F238E27FC236}">
                  <a16:creationId xmlns:a16="http://schemas.microsoft.com/office/drawing/2014/main" id="{143E5A2B-7E87-274E-9DF2-4CBDF9D9E702}"/>
                </a:ext>
              </a:extLst>
            </p:cNvPr>
            <p:cNvSpPr txBox="1">
              <a:spLocks noChangeArrowheads="1"/>
            </p:cNvSpPr>
            <p:nvPr/>
          </p:nvSpPr>
          <p:spPr bwMode="auto">
            <a:xfrm>
              <a:off x="4502150" y="4076700"/>
              <a:ext cx="1447800" cy="396875"/>
            </a:xfrm>
            <a:prstGeom prst="rect">
              <a:avLst/>
            </a:prstGeom>
            <a:noFill/>
            <a:ln w="9525">
              <a:solidFill>
                <a:schemeClr val="tx1"/>
              </a:solidFill>
              <a:miter lim="800000"/>
              <a:headEnd/>
              <a:tailEnd/>
            </a:ln>
          </p:spPr>
          <p:txBody>
            <a:bodyPr lIns="82296" tIns="41148" rIns="82296" bIns="41148"/>
            <a:lstStyle/>
            <a:p>
              <a:pPr algn="ctr">
                <a:defRPr/>
              </a:pPr>
              <a:r>
                <a:rPr lang="en-US" sz="1200" b="1" dirty="0">
                  <a:solidFill>
                    <a:srgbClr val="000000"/>
                  </a:solidFill>
                  <a:effectLst>
                    <a:outerShdw blurRad="38100" dist="38100" dir="2700000" algn="tl">
                      <a:srgbClr val="FFFFFF"/>
                    </a:outerShdw>
                  </a:effectLst>
                  <a:cs typeface="Times New Roman" pitchFamily="18" charset="0"/>
                </a:rPr>
                <a:t>Pharmaceuticals</a:t>
              </a:r>
              <a:endParaRPr lang="en-GB" sz="1200" b="1" dirty="0">
                <a:effectLst>
                  <a:outerShdw blurRad="38100" dist="38100" dir="2700000" algn="tl">
                    <a:srgbClr val="000000"/>
                  </a:outerShdw>
                </a:effectLst>
              </a:endParaRPr>
            </a:p>
          </p:txBody>
        </p:sp>
        <p:sp>
          <p:nvSpPr>
            <p:cNvPr id="13" name="Text Box 9">
              <a:extLst>
                <a:ext uri="{FF2B5EF4-FFF2-40B4-BE49-F238E27FC236}">
                  <a16:creationId xmlns:a16="http://schemas.microsoft.com/office/drawing/2014/main" id="{5733A43D-0F04-3545-A543-55088E9E8EE3}"/>
                </a:ext>
              </a:extLst>
            </p:cNvPr>
            <p:cNvSpPr txBox="1">
              <a:spLocks noChangeArrowheads="1"/>
            </p:cNvSpPr>
            <p:nvPr/>
          </p:nvSpPr>
          <p:spPr bwMode="auto">
            <a:xfrm>
              <a:off x="3851921" y="1844675"/>
              <a:ext cx="1875780" cy="648023"/>
            </a:xfrm>
            <a:prstGeom prst="rect">
              <a:avLst/>
            </a:prstGeom>
            <a:noFill/>
            <a:ln w="9525">
              <a:solidFill>
                <a:srgbClr val="000000"/>
              </a:solidFill>
              <a:miter lim="800000"/>
              <a:headEnd/>
              <a:tailEnd/>
            </a:ln>
          </p:spPr>
          <p:txBody>
            <a:bodyPr lIns="82296" tIns="41148" rIns="82296" bIns="41148"/>
            <a:lstStyle/>
            <a:p>
              <a:pPr algn="ctr">
                <a:defRPr/>
              </a:pPr>
              <a:r>
                <a:rPr lang="en-US" sz="1200" b="1" dirty="0">
                  <a:solidFill>
                    <a:srgbClr val="C00000"/>
                  </a:solidFill>
                  <a:effectLst>
                    <a:outerShdw blurRad="38100" dist="38100" dir="2700000" algn="tl">
                      <a:srgbClr val="FFFFFF"/>
                    </a:outerShdw>
                  </a:effectLst>
                  <a:cs typeface="Times New Roman" pitchFamily="18" charset="0"/>
                </a:rPr>
                <a:t>Social  service Agency</a:t>
              </a:r>
            </a:p>
            <a:p>
              <a:pPr algn="ctr">
                <a:defRPr/>
              </a:pPr>
              <a:r>
                <a:rPr lang="en-US" sz="1200" b="1" dirty="0">
                  <a:solidFill>
                    <a:srgbClr val="C00000"/>
                  </a:solidFill>
                  <a:effectLst>
                    <a:outerShdw blurRad="38100" dist="38100" dir="2700000" algn="tl">
                      <a:srgbClr val="FFFFFF"/>
                    </a:outerShdw>
                  </a:effectLst>
                  <a:cs typeface="Times New Roman" pitchFamily="18" charset="0"/>
                </a:rPr>
                <a:t>(Main purchaser)</a:t>
              </a:r>
              <a:endParaRPr lang="ru-RU" sz="1200" b="1" dirty="0">
                <a:solidFill>
                  <a:srgbClr val="C00000"/>
                </a:solidFill>
                <a:effectLst>
                  <a:outerShdw blurRad="38100" dist="38100" dir="2700000" algn="tl">
                    <a:srgbClr val="000000"/>
                  </a:outerShdw>
                </a:effectLst>
              </a:endParaRPr>
            </a:p>
          </p:txBody>
        </p:sp>
        <p:sp>
          <p:nvSpPr>
            <p:cNvPr id="14" name="Text Box 10">
              <a:extLst>
                <a:ext uri="{FF2B5EF4-FFF2-40B4-BE49-F238E27FC236}">
                  <a16:creationId xmlns:a16="http://schemas.microsoft.com/office/drawing/2014/main" id="{AEA62720-3532-3145-9D1D-EF6E91951916}"/>
                </a:ext>
              </a:extLst>
            </p:cNvPr>
            <p:cNvSpPr txBox="1">
              <a:spLocks noChangeArrowheads="1"/>
            </p:cNvSpPr>
            <p:nvPr/>
          </p:nvSpPr>
          <p:spPr bwMode="auto">
            <a:xfrm>
              <a:off x="0" y="2349500"/>
              <a:ext cx="1600200" cy="579438"/>
            </a:xfrm>
            <a:prstGeom prst="rect">
              <a:avLst/>
            </a:prstGeom>
            <a:noFill/>
            <a:ln w="9525">
              <a:solidFill>
                <a:srgbClr val="000000"/>
              </a:solidFill>
              <a:miter lim="800000"/>
              <a:headEnd/>
              <a:tailEnd/>
            </a:ln>
          </p:spPr>
          <p:txBody>
            <a:bodyPr lIns="82296" tIns="41148" rIns="82296" bIns="41148"/>
            <a:lstStyle/>
            <a:p>
              <a:pPr algn="ctr">
                <a:defRPr/>
              </a:pPr>
              <a:r>
                <a:rPr lang="en-US" sz="1200" b="1" dirty="0">
                  <a:solidFill>
                    <a:srgbClr val="000000"/>
                  </a:solidFill>
                  <a:effectLst>
                    <a:outerShdw blurRad="38100" dist="38100" dir="2700000" algn="tl">
                      <a:srgbClr val="FFFFFF"/>
                    </a:outerShdw>
                  </a:effectLst>
                  <a:cs typeface="Times New Roman" pitchFamily="18" charset="0"/>
                </a:rPr>
                <a:t>Private Insurance Companies</a:t>
              </a:r>
              <a:endParaRPr lang="en-GB" sz="1200" b="1" dirty="0">
                <a:effectLst>
                  <a:outerShdw blurRad="38100" dist="38100" dir="2700000" algn="tl">
                    <a:srgbClr val="000000"/>
                  </a:outerShdw>
                </a:effectLst>
              </a:endParaRPr>
            </a:p>
          </p:txBody>
        </p:sp>
        <p:sp>
          <p:nvSpPr>
            <p:cNvPr id="15" name="Line 15">
              <a:extLst>
                <a:ext uri="{FF2B5EF4-FFF2-40B4-BE49-F238E27FC236}">
                  <a16:creationId xmlns:a16="http://schemas.microsoft.com/office/drawing/2014/main" id="{120EE096-303F-364F-A7D9-3C14A1ADA15E}"/>
                </a:ext>
              </a:extLst>
            </p:cNvPr>
            <p:cNvSpPr>
              <a:spLocks noChangeShapeType="1"/>
            </p:cNvSpPr>
            <p:nvPr/>
          </p:nvSpPr>
          <p:spPr bwMode="auto">
            <a:xfrm>
              <a:off x="4176713" y="741363"/>
              <a:ext cx="0" cy="257175"/>
            </a:xfrm>
            <a:prstGeom prst="line">
              <a:avLst/>
            </a:prstGeom>
            <a:noFill/>
            <a:ln w="9525">
              <a:solidFill>
                <a:srgbClr val="000000"/>
              </a:solidFill>
              <a:prstDash val="lgDash"/>
              <a:round/>
              <a:headEnd/>
              <a:tailEnd type="triangle" w="med" len="med"/>
            </a:ln>
          </p:spPr>
          <p:txBody>
            <a:bodyPr/>
            <a:lstStyle/>
            <a:p>
              <a:endParaRPr lang="en-US" sz="1200"/>
            </a:p>
          </p:txBody>
        </p:sp>
        <p:sp>
          <p:nvSpPr>
            <p:cNvPr id="16" name="Line 16">
              <a:extLst>
                <a:ext uri="{FF2B5EF4-FFF2-40B4-BE49-F238E27FC236}">
                  <a16:creationId xmlns:a16="http://schemas.microsoft.com/office/drawing/2014/main" id="{602E134B-BE69-374C-8011-5CE18EBE8DFD}"/>
                </a:ext>
              </a:extLst>
            </p:cNvPr>
            <p:cNvSpPr>
              <a:spLocks noChangeShapeType="1"/>
            </p:cNvSpPr>
            <p:nvPr/>
          </p:nvSpPr>
          <p:spPr bwMode="auto">
            <a:xfrm>
              <a:off x="2699792" y="1484313"/>
              <a:ext cx="0" cy="257175"/>
            </a:xfrm>
            <a:prstGeom prst="line">
              <a:avLst/>
            </a:prstGeom>
            <a:noFill/>
            <a:ln w="9525">
              <a:solidFill>
                <a:srgbClr val="000000"/>
              </a:solidFill>
              <a:prstDash val="lgDash"/>
              <a:round/>
              <a:headEnd/>
              <a:tailEnd type="triangle" w="med" len="med"/>
            </a:ln>
          </p:spPr>
          <p:txBody>
            <a:bodyPr/>
            <a:lstStyle/>
            <a:p>
              <a:endParaRPr lang="en-US" sz="1200"/>
            </a:p>
          </p:txBody>
        </p:sp>
        <p:sp>
          <p:nvSpPr>
            <p:cNvPr id="17" name="Text Box 19">
              <a:extLst>
                <a:ext uri="{FF2B5EF4-FFF2-40B4-BE49-F238E27FC236}">
                  <a16:creationId xmlns:a16="http://schemas.microsoft.com/office/drawing/2014/main" id="{D9869864-57A3-9744-B9CC-1E0B7B1E8CB4}"/>
                </a:ext>
              </a:extLst>
            </p:cNvPr>
            <p:cNvSpPr txBox="1">
              <a:spLocks noChangeArrowheads="1"/>
            </p:cNvSpPr>
            <p:nvPr/>
          </p:nvSpPr>
          <p:spPr bwMode="auto">
            <a:xfrm>
              <a:off x="5416550" y="3321050"/>
              <a:ext cx="2298700" cy="612775"/>
            </a:xfrm>
            <a:prstGeom prst="rect">
              <a:avLst/>
            </a:prstGeom>
            <a:noFill/>
            <a:ln w="9525">
              <a:solidFill>
                <a:srgbClr val="000000"/>
              </a:solidFill>
              <a:miter lim="800000"/>
              <a:headEnd/>
              <a:tailEnd/>
            </a:ln>
          </p:spPr>
          <p:txBody>
            <a:bodyPr lIns="82296" tIns="41148" rIns="82296" bIns="41148"/>
            <a:lstStyle/>
            <a:p>
              <a:pPr algn="ctr">
                <a:defRPr/>
              </a:pPr>
              <a:r>
                <a:rPr lang="en-US" sz="1200" b="1" dirty="0">
                  <a:solidFill>
                    <a:srgbClr val="000000"/>
                  </a:solidFill>
                  <a:effectLst>
                    <a:outerShdw blurRad="38100" dist="38100" dir="2700000" algn="tl">
                      <a:srgbClr val="FFFFFF"/>
                    </a:outerShdw>
                  </a:effectLst>
                  <a:cs typeface="Times New Roman" pitchFamily="18" charset="0"/>
                </a:rPr>
                <a:t>Public Health</a:t>
              </a:r>
              <a:endParaRPr lang="en-GB" sz="1200" b="1" dirty="0">
                <a:effectLst>
                  <a:outerShdw blurRad="38100" dist="38100" dir="2700000" algn="tl">
                    <a:srgbClr val="000000"/>
                  </a:outerShdw>
                </a:effectLst>
              </a:endParaRPr>
            </a:p>
          </p:txBody>
        </p:sp>
        <p:sp>
          <p:nvSpPr>
            <p:cNvPr id="18" name="Text Box 20">
              <a:extLst>
                <a:ext uri="{FF2B5EF4-FFF2-40B4-BE49-F238E27FC236}">
                  <a16:creationId xmlns:a16="http://schemas.microsoft.com/office/drawing/2014/main" id="{A656ADB5-8133-FF4C-91D6-A58DD7A3719B}"/>
                </a:ext>
              </a:extLst>
            </p:cNvPr>
            <p:cNvSpPr txBox="1">
              <a:spLocks noChangeArrowheads="1"/>
            </p:cNvSpPr>
            <p:nvPr/>
          </p:nvSpPr>
          <p:spPr bwMode="auto">
            <a:xfrm>
              <a:off x="5964833" y="1844675"/>
              <a:ext cx="1487487" cy="648221"/>
            </a:xfrm>
            <a:prstGeom prst="rect">
              <a:avLst/>
            </a:prstGeom>
            <a:noFill/>
            <a:ln w="9525">
              <a:solidFill>
                <a:srgbClr val="000000"/>
              </a:solidFill>
              <a:miter lim="800000"/>
              <a:headEnd/>
              <a:tailEnd/>
            </a:ln>
          </p:spPr>
          <p:txBody>
            <a:bodyPr lIns="0" tIns="0" rIns="0" bIns="0"/>
            <a:lstStyle/>
            <a:p>
              <a:pPr algn="ctr">
                <a:defRPr/>
              </a:pPr>
              <a:r>
                <a:rPr lang="en-US" sz="1200" b="1" dirty="0">
                  <a:solidFill>
                    <a:srgbClr val="000000"/>
                  </a:solidFill>
                  <a:effectLst>
                    <a:outerShdw blurRad="38100" dist="38100" dir="2700000" algn="tl">
                      <a:srgbClr val="FFFFFF"/>
                    </a:outerShdw>
                  </a:effectLst>
                  <a:cs typeface="Times New Roman" pitchFamily="18" charset="0"/>
                </a:rPr>
                <a:t>National Center for Diseases and Public Health</a:t>
              </a:r>
              <a:endParaRPr lang="en-GB" sz="1200" b="1" dirty="0">
                <a:effectLst>
                  <a:outerShdw blurRad="38100" dist="38100" dir="2700000" algn="tl">
                    <a:srgbClr val="000000"/>
                  </a:outerShdw>
                </a:effectLst>
              </a:endParaRPr>
            </a:p>
          </p:txBody>
        </p:sp>
        <p:sp>
          <p:nvSpPr>
            <p:cNvPr id="19" name="Line 21">
              <a:extLst>
                <a:ext uri="{FF2B5EF4-FFF2-40B4-BE49-F238E27FC236}">
                  <a16:creationId xmlns:a16="http://schemas.microsoft.com/office/drawing/2014/main" id="{F9E3A613-6AE3-C04B-B956-6F2993B76CA5}"/>
                </a:ext>
              </a:extLst>
            </p:cNvPr>
            <p:cNvSpPr>
              <a:spLocks noChangeShapeType="1"/>
            </p:cNvSpPr>
            <p:nvPr/>
          </p:nvSpPr>
          <p:spPr bwMode="auto">
            <a:xfrm>
              <a:off x="6858000" y="2492897"/>
              <a:ext cx="0" cy="828154"/>
            </a:xfrm>
            <a:prstGeom prst="line">
              <a:avLst/>
            </a:prstGeom>
            <a:noFill/>
            <a:ln w="9525">
              <a:solidFill>
                <a:srgbClr val="000000"/>
              </a:solidFill>
              <a:prstDash val="lgDash"/>
              <a:round/>
              <a:headEnd/>
              <a:tailEnd type="triangle" w="med" len="med"/>
            </a:ln>
          </p:spPr>
          <p:txBody>
            <a:bodyPr/>
            <a:lstStyle/>
            <a:p>
              <a:endParaRPr lang="en-US" sz="1200"/>
            </a:p>
          </p:txBody>
        </p:sp>
        <p:sp>
          <p:nvSpPr>
            <p:cNvPr id="20" name="Text Box 22">
              <a:extLst>
                <a:ext uri="{FF2B5EF4-FFF2-40B4-BE49-F238E27FC236}">
                  <a16:creationId xmlns:a16="http://schemas.microsoft.com/office/drawing/2014/main" id="{61DD8D1C-E6D3-314A-B3D5-3EB48D514A29}"/>
                </a:ext>
              </a:extLst>
            </p:cNvPr>
            <p:cNvSpPr txBox="1">
              <a:spLocks noChangeArrowheads="1"/>
            </p:cNvSpPr>
            <p:nvPr/>
          </p:nvSpPr>
          <p:spPr bwMode="auto">
            <a:xfrm>
              <a:off x="2052588" y="1772171"/>
              <a:ext cx="1511300" cy="720725"/>
            </a:xfrm>
            <a:prstGeom prst="rect">
              <a:avLst/>
            </a:prstGeom>
            <a:noFill/>
            <a:ln w="9525">
              <a:solidFill>
                <a:srgbClr val="000000"/>
              </a:solidFill>
              <a:miter lim="800000"/>
              <a:headEnd/>
              <a:tailEnd/>
            </a:ln>
          </p:spPr>
          <p:txBody>
            <a:bodyPr lIns="82296" tIns="41148" rIns="82296" bIns="41148"/>
            <a:lstStyle/>
            <a:p>
              <a:pPr algn="ctr">
                <a:defRPr/>
              </a:pPr>
              <a:r>
                <a:rPr lang="en-US" sz="1200" b="1" dirty="0">
                  <a:solidFill>
                    <a:srgbClr val="000000"/>
                  </a:solidFill>
                  <a:effectLst>
                    <a:outerShdw blurRad="38100" dist="38100" dir="2700000" algn="tl">
                      <a:srgbClr val="FFFFFF"/>
                    </a:outerShdw>
                  </a:effectLst>
                  <a:cs typeface="Times New Roman" pitchFamily="18" charset="0"/>
                </a:rPr>
                <a:t>Ministry of </a:t>
              </a:r>
              <a:r>
                <a:rPr lang="en-US" sz="1200" b="1" dirty="0" err="1">
                  <a:solidFill>
                    <a:srgbClr val="000000"/>
                  </a:solidFill>
                  <a:effectLst>
                    <a:outerShdw blurRad="38100" dist="38100" dir="2700000" algn="tl">
                      <a:srgbClr val="FFFFFF"/>
                    </a:outerShdw>
                  </a:effectLst>
                  <a:cs typeface="Times New Roman" pitchFamily="18" charset="0"/>
                </a:rPr>
                <a:t>Labour</a:t>
              </a:r>
              <a:r>
                <a:rPr lang="en-US" sz="1200" b="1" dirty="0">
                  <a:solidFill>
                    <a:srgbClr val="000000"/>
                  </a:solidFill>
                  <a:effectLst>
                    <a:outerShdw blurRad="38100" dist="38100" dir="2700000" algn="tl">
                      <a:srgbClr val="FFFFFF"/>
                    </a:outerShdw>
                  </a:effectLst>
                  <a:cs typeface="Times New Roman" pitchFamily="18" charset="0"/>
                </a:rPr>
                <a:t>, Health and Social Affairs</a:t>
              </a:r>
              <a:endParaRPr lang="en-GB" sz="1200" b="1" dirty="0">
                <a:effectLst>
                  <a:outerShdw blurRad="38100" dist="38100" dir="2700000" algn="tl">
                    <a:srgbClr val="000000"/>
                  </a:outerShdw>
                </a:effectLst>
              </a:endParaRPr>
            </a:p>
          </p:txBody>
        </p:sp>
        <p:sp>
          <p:nvSpPr>
            <p:cNvPr id="21" name="Text Box 24">
              <a:extLst>
                <a:ext uri="{FF2B5EF4-FFF2-40B4-BE49-F238E27FC236}">
                  <a16:creationId xmlns:a16="http://schemas.microsoft.com/office/drawing/2014/main" id="{ED63FAF3-319B-4B4C-96F2-2C6B8F68D20A}"/>
                </a:ext>
              </a:extLst>
            </p:cNvPr>
            <p:cNvSpPr txBox="1">
              <a:spLocks noChangeArrowheads="1"/>
            </p:cNvSpPr>
            <p:nvPr/>
          </p:nvSpPr>
          <p:spPr bwMode="auto">
            <a:xfrm>
              <a:off x="2214563" y="5626100"/>
              <a:ext cx="1371600" cy="395288"/>
            </a:xfrm>
            <a:prstGeom prst="rect">
              <a:avLst/>
            </a:prstGeom>
            <a:noFill/>
            <a:ln w="9525">
              <a:solidFill>
                <a:srgbClr val="000000"/>
              </a:solidFill>
              <a:miter lim="800000"/>
              <a:headEnd/>
              <a:tailEnd/>
            </a:ln>
          </p:spPr>
          <p:txBody>
            <a:bodyPr lIns="82296" tIns="41148" rIns="82296" bIns="41148"/>
            <a:lstStyle/>
            <a:p>
              <a:pPr algn="ctr">
                <a:defRPr/>
              </a:pPr>
              <a:r>
                <a:rPr lang="en-US" sz="1200" b="1" dirty="0">
                  <a:solidFill>
                    <a:srgbClr val="000000"/>
                  </a:solidFill>
                  <a:effectLst>
                    <a:outerShdw blurRad="38100" dist="38100" dir="2700000" algn="tl">
                      <a:srgbClr val="FFFFFF"/>
                    </a:outerShdw>
                  </a:effectLst>
                  <a:cs typeface="Times New Roman" pitchFamily="18" charset="0"/>
                </a:rPr>
                <a:t>Dental services</a:t>
              </a:r>
              <a:endParaRPr lang="en-GB" sz="1200" b="1" dirty="0">
                <a:effectLst>
                  <a:outerShdw blurRad="38100" dist="38100" dir="2700000" algn="tl">
                    <a:srgbClr val="000000"/>
                  </a:outerShdw>
                </a:effectLst>
              </a:endParaRPr>
            </a:p>
          </p:txBody>
        </p:sp>
        <p:sp>
          <p:nvSpPr>
            <p:cNvPr id="22" name="Text Box 25">
              <a:extLst>
                <a:ext uri="{FF2B5EF4-FFF2-40B4-BE49-F238E27FC236}">
                  <a16:creationId xmlns:a16="http://schemas.microsoft.com/office/drawing/2014/main" id="{A13B507E-988C-8749-B1CF-E133E0CD4727}"/>
                </a:ext>
              </a:extLst>
            </p:cNvPr>
            <p:cNvSpPr txBox="1">
              <a:spLocks noChangeArrowheads="1"/>
            </p:cNvSpPr>
            <p:nvPr/>
          </p:nvSpPr>
          <p:spPr bwMode="auto">
            <a:xfrm>
              <a:off x="7829550" y="476250"/>
              <a:ext cx="1028700" cy="5689600"/>
            </a:xfrm>
            <a:prstGeom prst="rect">
              <a:avLst/>
            </a:prstGeom>
            <a:noFill/>
            <a:ln w="9525">
              <a:solidFill>
                <a:srgbClr val="000000"/>
              </a:solidFill>
              <a:miter lim="800000"/>
              <a:headEnd/>
              <a:tailEnd/>
            </a:ln>
          </p:spPr>
          <p:txBody>
            <a:bodyPr lIns="82296" tIns="41148" rIns="82296" bIns="41148" anchor="b"/>
            <a:lstStyle/>
            <a:p>
              <a:pPr algn="ctr"/>
              <a:r>
                <a:rPr lang="en-US" sz="1200" b="1" dirty="0">
                  <a:solidFill>
                    <a:srgbClr val="000000"/>
                  </a:solidFill>
                  <a:cs typeface="Times New Roman" pitchFamily="18" charset="0"/>
                </a:rPr>
                <a:t>Population</a:t>
              </a:r>
              <a:endParaRPr lang="ka-GE" sz="1200" b="1" dirty="0">
                <a:solidFill>
                  <a:srgbClr val="000000"/>
                </a:solidFill>
                <a:cs typeface="Times New Roman" pitchFamily="18" charset="0"/>
              </a:endParaRPr>
            </a:p>
            <a:p>
              <a:pPr algn="ctr"/>
              <a:endParaRPr lang="ka-GE" sz="1200" b="1" dirty="0">
                <a:solidFill>
                  <a:srgbClr val="000000"/>
                </a:solidFill>
                <a:cs typeface="Times New Roman" pitchFamily="18" charset="0"/>
              </a:endParaRPr>
            </a:p>
            <a:p>
              <a:pPr algn="ctr"/>
              <a:endParaRPr lang="ka-GE" sz="1200" b="1" dirty="0">
                <a:solidFill>
                  <a:srgbClr val="000000"/>
                </a:solidFill>
                <a:cs typeface="Times New Roman" pitchFamily="18" charset="0"/>
              </a:endParaRPr>
            </a:p>
            <a:p>
              <a:pPr algn="ctr"/>
              <a:endParaRPr lang="ka-GE" sz="1200" b="1" dirty="0">
                <a:solidFill>
                  <a:srgbClr val="000000"/>
                </a:solidFill>
                <a:cs typeface="Times New Roman" pitchFamily="18" charset="0"/>
              </a:endParaRPr>
            </a:p>
            <a:p>
              <a:pPr algn="ctr"/>
              <a:endParaRPr lang="ka-GE" sz="1200" b="1" dirty="0">
                <a:solidFill>
                  <a:srgbClr val="000000"/>
                </a:solidFill>
                <a:cs typeface="Times New Roman" pitchFamily="18" charset="0"/>
              </a:endParaRPr>
            </a:p>
            <a:p>
              <a:pPr algn="ctr"/>
              <a:endParaRPr lang="ka-GE" sz="1200" b="1" dirty="0">
                <a:solidFill>
                  <a:srgbClr val="000000"/>
                </a:solidFill>
                <a:cs typeface="Times New Roman" pitchFamily="18" charset="0"/>
              </a:endParaRPr>
            </a:p>
            <a:p>
              <a:pPr algn="ctr"/>
              <a:endParaRPr lang="ka-GE" sz="1200" b="1" dirty="0">
                <a:solidFill>
                  <a:srgbClr val="000000"/>
                </a:solidFill>
                <a:cs typeface="Times New Roman" pitchFamily="18" charset="0"/>
              </a:endParaRPr>
            </a:p>
            <a:p>
              <a:pPr algn="ctr"/>
              <a:endParaRPr lang="ka-GE" sz="1200" b="1" dirty="0">
                <a:solidFill>
                  <a:srgbClr val="000000"/>
                </a:solidFill>
                <a:cs typeface="Times New Roman" pitchFamily="18" charset="0"/>
              </a:endParaRPr>
            </a:p>
            <a:p>
              <a:pPr algn="ctr"/>
              <a:endParaRPr lang="ka-GE" sz="1200" b="1" dirty="0">
                <a:solidFill>
                  <a:srgbClr val="000000"/>
                </a:solidFill>
                <a:cs typeface="Times New Roman" pitchFamily="18" charset="0"/>
              </a:endParaRPr>
            </a:p>
            <a:p>
              <a:pPr algn="ctr"/>
              <a:endParaRPr lang="ka-GE" sz="1200" b="1" dirty="0">
                <a:solidFill>
                  <a:srgbClr val="000000"/>
                </a:solidFill>
                <a:cs typeface="Times New Roman" pitchFamily="18" charset="0"/>
              </a:endParaRPr>
            </a:p>
            <a:p>
              <a:pPr algn="ctr"/>
              <a:endParaRPr lang="ka-GE" sz="1200" b="1" dirty="0">
                <a:solidFill>
                  <a:srgbClr val="000000"/>
                </a:solidFill>
                <a:cs typeface="Times New Roman" pitchFamily="18" charset="0"/>
              </a:endParaRPr>
            </a:p>
            <a:p>
              <a:pPr algn="ctr"/>
              <a:endParaRPr lang="ka-GE" sz="1200" b="1" dirty="0">
                <a:solidFill>
                  <a:srgbClr val="000000"/>
                </a:solidFill>
                <a:cs typeface="Times New Roman" pitchFamily="18" charset="0"/>
              </a:endParaRPr>
            </a:p>
            <a:p>
              <a:pPr algn="ctr"/>
              <a:endParaRPr lang="ka-GE" sz="1200" b="1" dirty="0">
                <a:solidFill>
                  <a:srgbClr val="000000"/>
                </a:solidFill>
                <a:cs typeface="Times New Roman" pitchFamily="18" charset="0"/>
              </a:endParaRPr>
            </a:p>
            <a:p>
              <a:pPr algn="ctr"/>
              <a:endParaRPr lang="ka-GE" sz="1200" b="1" dirty="0">
                <a:solidFill>
                  <a:srgbClr val="000000"/>
                </a:solidFill>
                <a:cs typeface="Times New Roman" pitchFamily="18" charset="0"/>
              </a:endParaRPr>
            </a:p>
            <a:p>
              <a:pPr algn="ctr"/>
              <a:endParaRPr lang="ka-GE" sz="1200" b="1" dirty="0">
                <a:solidFill>
                  <a:srgbClr val="000000"/>
                </a:solidFill>
                <a:cs typeface="Times New Roman" pitchFamily="18" charset="0"/>
              </a:endParaRPr>
            </a:p>
            <a:p>
              <a:pPr algn="ctr"/>
              <a:endParaRPr lang="ka-GE" sz="1200" b="1" dirty="0">
                <a:solidFill>
                  <a:srgbClr val="000000"/>
                </a:solidFill>
                <a:cs typeface="Times New Roman" pitchFamily="18" charset="0"/>
              </a:endParaRPr>
            </a:p>
            <a:p>
              <a:pPr algn="ctr"/>
              <a:endParaRPr lang="ka-GE" sz="1200" b="1" dirty="0">
                <a:solidFill>
                  <a:srgbClr val="000000"/>
                </a:solidFill>
                <a:cs typeface="Times New Roman" pitchFamily="18" charset="0"/>
              </a:endParaRPr>
            </a:p>
            <a:p>
              <a:pPr algn="ctr"/>
              <a:endParaRPr lang="ka-GE" sz="1200" b="1" dirty="0">
                <a:solidFill>
                  <a:srgbClr val="000000"/>
                </a:solidFill>
                <a:cs typeface="Times New Roman" pitchFamily="18" charset="0"/>
              </a:endParaRPr>
            </a:p>
            <a:p>
              <a:pPr algn="ctr"/>
              <a:endParaRPr lang="ka-GE" sz="1200" b="1" dirty="0">
                <a:solidFill>
                  <a:srgbClr val="000000"/>
                </a:solidFill>
                <a:cs typeface="Times New Roman" pitchFamily="18" charset="0"/>
              </a:endParaRPr>
            </a:p>
            <a:p>
              <a:pPr algn="ctr"/>
              <a:endParaRPr lang="ka-GE" sz="1200" b="1" dirty="0">
                <a:solidFill>
                  <a:srgbClr val="000000"/>
                </a:solidFill>
                <a:cs typeface="Times New Roman" pitchFamily="18" charset="0"/>
              </a:endParaRPr>
            </a:p>
            <a:p>
              <a:pPr algn="ctr"/>
              <a:endParaRPr lang="ka-GE" sz="1200" b="1" dirty="0">
                <a:solidFill>
                  <a:srgbClr val="000000"/>
                </a:solidFill>
                <a:cs typeface="Times New Roman" pitchFamily="18" charset="0"/>
              </a:endParaRPr>
            </a:p>
            <a:p>
              <a:pPr algn="ctr"/>
              <a:endParaRPr lang="ka-GE" sz="1200" b="1" dirty="0">
                <a:solidFill>
                  <a:srgbClr val="000000"/>
                </a:solidFill>
                <a:cs typeface="Times New Roman" pitchFamily="18" charset="0"/>
              </a:endParaRPr>
            </a:p>
            <a:p>
              <a:pPr algn="ctr"/>
              <a:endParaRPr lang="ka-GE" sz="1200" b="1" dirty="0">
                <a:solidFill>
                  <a:srgbClr val="000000"/>
                </a:solidFill>
                <a:cs typeface="Times New Roman" pitchFamily="18" charset="0"/>
              </a:endParaRPr>
            </a:p>
            <a:p>
              <a:pPr algn="ctr"/>
              <a:endParaRPr lang="ka-GE" sz="1200" b="1" dirty="0">
                <a:solidFill>
                  <a:srgbClr val="000000"/>
                </a:solidFill>
                <a:cs typeface="Times New Roman" pitchFamily="18" charset="0"/>
              </a:endParaRPr>
            </a:p>
            <a:p>
              <a:pPr algn="ctr"/>
              <a:endParaRPr lang="ka-GE" sz="1200" b="1" dirty="0">
                <a:solidFill>
                  <a:srgbClr val="000000"/>
                </a:solidFill>
                <a:cs typeface="Times New Roman" pitchFamily="18" charset="0"/>
              </a:endParaRPr>
            </a:p>
            <a:p>
              <a:pPr algn="ctr"/>
              <a:r>
                <a:rPr lang="en-US" sz="1200" b="1" dirty="0">
                  <a:solidFill>
                    <a:srgbClr val="000000"/>
                  </a:solidFill>
                  <a:cs typeface="Times New Roman" pitchFamily="18" charset="0"/>
                </a:rPr>
                <a:t>Patients</a:t>
              </a:r>
              <a:endParaRPr lang="en-GB" sz="1200" b="1" dirty="0"/>
            </a:p>
          </p:txBody>
        </p:sp>
        <p:sp>
          <p:nvSpPr>
            <p:cNvPr id="23" name="Line 26">
              <a:extLst>
                <a:ext uri="{FF2B5EF4-FFF2-40B4-BE49-F238E27FC236}">
                  <a16:creationId xmlns:a16="http://schemas.microsoft.com/office/drawing/2014/main" id="{07535F4C-6181-D74E-8920-677F7EF86801}"/>
                </a:ext>
              </a:extLst>
            </p:cNvPr>
            <p:cNvSpPr>
              <a:spLocks noChangeShapeType="1"/>
            </p:cNvSpPr>
            <p:nvPr/>
          </p:nvSpPr>
          <p:spPr bwMode="auto">
            <a:xfrm flipV="1">
              <a:off x="4176713" y="714375"/>
              <a:ext cx="3681412" cy="14288"/>
            </a:xfrm>
            <a:prstGeom prst="line">
              <a:avLst/>
            </a:prstGeom>
            <a:noFill/>
            <a:ln w="9525">
              <a:solidFill>
                <a:schemeClr val="bg2"/>
              </a:solidFill>
              <a:prstDash val="lgDash"/>
              <a:round/>
              <a:headEnd/>
              <a:tailEnd/>
            </a:ln>
          </p:spPr>
          <p:txBody>
            <a:bodyPr/>
            <a:lstStyle/>
            <a:p>
              <a:endParaRPr lang="en-US" sz="1200"/>
            </a:p>
          </p:txBody>
        </p:sp>
        <p:sp>
          <p:nvSpPr>
            <p:cNvPr id="24" name="Line 27">
              <a:extLst>
                <a:ext uri="{FF2B5EF4-FFF2-40B4-BE49-F238E27FC236}">
                  <a16:creationId xmlns:a16="http://schemas.microsoft.com/office/drawing/2014/main" id="{56577583-1BE8-304E-9D73-5F5F4BE290A6}"/>
                </a:ext>
              </a:extLst>
            </p:cNvPr>
            <p:cNvSpPr>
              <a:spLocks noChangeShapeType="1"/>
            </p:cNvSpPr>
            <p:nvPr/>
          </p:nvSpPr>
          <p:spPr bwMode="auto">
            <a:xfrm>
              <a:off x="2699792" y="1484313"/>
              <a:ext cx="4200276" cy="0"/>
            </a:xfrm>
            <a:prstGeom prst="line">
              <a:avLst/>
            </a:prstGeom>
            <a:noFill/>
            <a:ln w="9525">
              <a:solidFill>
                <a:schemeClr val="bg2"/>
              </a:solidFill>
              <a:prstDash val="lgDash"/>
              <a:round/>
              <a:headEnd/>
              <a:tailEnd/>
            </a:ln>
          </p:spPr>
          <p:txBody>
            <a:bodyPr/>
            <a:lstStyle/>
            <a:p>
              <a:endParaRPr lang="en-US" sz="1200"/>
            </a:p>
          </p:txBody>
        </p:sp>
        <p:sp>
          <p:nvSpPr>
            <p:cNvPr id="25" name="Line 28">
              <a:extLst>
                <a:ext uri="{FF2B5EF4-FFF2-40B4-BE49-F238E27FC236}">
                  <a16:creationId xmlns:a16="http://schemas.microsoft.com/office/drawing/2014/main" id="{0234BA35-4DB4-3A4C-98E9-C26E587438FB}"/>
                </a:ext>
              </a:extLst>
            </p:cNvPr>
            <p:cNvSpPr>
              <a:spLocks noChangeShapeType="1"/>
            </p:cNvSpPr>
            <p:nvPr/>
          </p:nvSpPr>
          <p:spPr bwMode="auto">
            <a:xfrm>
              <a:off x="5072063" y="2492897"/>
              <a:ext cx="0" cy="1588566"/>
            </a:xfrm>
            <a:prstGeom prst="line">
              <a:avLst/>
            </a:prstGeom>
            <a:noFill/>
            <a:ln w="9525">
              <a:solidFill>
                <a:schemeClr val="tx1"/>
              </a:solidFill>
              <a:prstDash val="lgDash"/>
              <a:round/>
              <a:headEnd/>
              <a:tailEnd type="triangle" w="med" len="med"/>
            </a:ln>
          </p:spPr>
          <p:txBody>
            <a:bodyPr/>
            <a:lstStyle/>
            <a:p>
              <a:endParaRPr lang="en-US" sz="1200"/>
            </a:p>
          </p:txBody>
        </p:sp>
        <p:sp>
          <p:nvSpPr>
            <p:cNvPr id="26" name="Line 29">
              <a:extLst>
                <a:ext uri="{FF2B5EF4-FFF2-40B4-BE49-F238E27FC236}">
                  <a16:creationId xmlns:a16="http://schemas.microsoft.com/office/drawing/2014/main" id="{1C2A806F-4009-CC4C-ACA7-E7C537D2F193}"/>
                </a:ext>
              </a:extLst>
            </p:cNvPr>
            <p:cNvSpPr>
              <a:spLocks noChangeShapeType="1"/>
            </p:cNvSpPr>
            <p:nvPr/>
          </p:nvSpPr>
          <p:spPr bwMode="auto">
            <a:xfrm flipH="1">
              <a:off x="1152524" y="549275"/>
              <a:ext cx="6705600" cy="0"/>
            </a:xfrm>
            <a:prstGeom prst="line">
              <a:avLst/>
            </a:prstGeom>
            <a:noFill/>
            <a:ln w="9525">
              <a:solidFill>
                <a:schemeClr val="accent2">
                  <a:lumMod val="75000"/>
                </a:schemeClr>
              </a:solidFill>
              <a:prstDash val="lgDashDotDot"/>
              <a:round/>
              <a:headEnd/>
              <a:tailEnd/>
            </a:ln>
          </p:spPr>
          <p:txBody>
            <a:bodyPr/>
            <a:lstStyle/>
            <a:p>
              <a:endParaRPr lang="en-US" sz="1200"/>
            </a:p>
          </p:txBody>
        </p:sp>
        <p:sp>
          <p:nvSpPr>
            <p:cNvPr id="27" name="Line 30">
              <a:extLst>
                <a:ext uri="{FF2B5EF4-FFF2-40B4-BE49-F238E27FC236}">
                  <a16:creationId xmlns:a16="http://schemas.microsoft.com/office/drawing/2014/main" id="{71A1434A-86C1-E74D-AA47-3A40CF426162}"/>
                </a:ext>
              </a:extLst>
            </p:cNvPr>
            <p:cNvSpPr>
              <a:spLocks noChangeShapeType="1"/>
            </p:cNvSpPr>
            <p:nvPr/>
          </p:nvSpPr>
          <p:spPr bwMode="auto">
            <a:xfrm>
              <a:off x="1152525" y="549275"/>
              <a:ext cx="0" cy="1800225"/>
            </a:xfrm>
            <a:prstGeom prst="line">
              <a:avLst/>
            </a:prstGeom>
            <a:noFill/>
            <a:ln w="9525">
              <a:solidFill>
                <a:schemeClr val="accent2">
                  <a:lumMod val="75000"/>
                </a:schemeClr>
              </a:solidFill>
              <a:prstDash val="lgDashDotDot"/>
              <a:round/>
              <a:headEnd/>
              <a:tailEnd type="triangle" w="med" len="med"/>
            </a:ln>
          </p:spPr>
          <p:txBody>
            <a:bodyPr/>
            <a:lstStyle/>
            <a:p>
              <a:endParaRPr lang="en-US" sz="1200"/>
            </a:p>
          </p:txBody>
        </p:sp>
        <p:sp>
          <p:nvSpPr>
            <p:cNvPr id="28" name="Line 31">
              <a:extLst>
                <a:ext uri="{FF2B5EF4-FFF2-40B4-BE49-F238E27FC236}">
                  <a16:creationId xmlns:a16="http://schemas.microsoft.com/office/drawing/2014/main" id="{3A1D0ED4-2AB1-1B4C-985D-E1B83C67B3A1}"/>
                </a:ext>
              </a:extLst>
            </p:cNvPr>
            <p:cNvSpPr>
              <a:spLocks noChangeShapeType="1"/>
            </p:cNvSpPr>
            <p:nvPr/>
          </p:nvSpPr>
          <p:spPr bwMode="auto">
            <a:xfrm flipH="1">
              <a:off x="3405188" y="3932238"/>
              <a:ext cx="1655762" cy="0"/>
            </a:xfrm>
            <a:prstGeom prst="line">
              <a:avLst/>
            </a:prstGeom>
            <a:noFill/>
            <a:ln w="9525">
              <a:solidFill>
                <a:schemeClr val="tx1"/>
              </a:solidFill>
              <a:prstDash val="lgDash"/>
              <a:round/>
              <a:headEnd/>
              <a:tailEnd/>
            </a:ln>
          </p:spPr>
          <p:txBody>
            <a:bodyPr/>
            <a:lstStyle/>
            <a:p>
              <a:endParaRPr lang="en-US" sz="1200"/>
            </a:p>
          </p:txBody>
        </p:sp>
        <p:sp>
          <p:nvSpPr>
            <p:cNvPr id="29" name="Line 32">
              <a:extLst>
                <a:ext uri="{FF2B5EF4-FFF2-40B4-BE49-F238E27FC236}">
                  <a16:creationId xmlns:a16="http://schemas.microsoft.com/office/drawing/2014/main" id="{2D6913C8-CE5D-E946-95E4-D38977C4974C}"/>
                </a:ext>
              </a:extLst>
            </p:cNvPr>
            <p:cNvSpPr>
              <a:spLocks noChangeShapeType="1"/>
            </p:cNvSpPr>
            <p:nvPr/>
          </p:nvSpPr>
          <p:spPr bwMode="auto">
            <a:xfrm>
              <a:off x="3405188" y="3932238"/>
              <a:ext cx="0" cy="1152525"/>
            </a:xfrm>
            <a:prstGeom prst="line">
              <a:avLst/>
            </a:prstGeom>
            <a:noFill/>
            <a:ln w="9525">
              <a:solidFill>
                <a:schemeClr val="tx1"/>
              </a:solidFill>
              <a:prstDash val="lgDash"/>
              <a:round/>
              <a:headEnd/>
              <a:tailEnd type="triangle" w="med" len="med"/>
            </a:ln>
          </p:spPr>
          <p:txBody>
            <a:bodyPr/>
            <a:lstStyle/>
            <a:p>
              <a:endParaRPr lang="en-US" sz="1200"/>
            </a:p>
          </p:txBody>
        </p:sp>
        <p:sp>
          <p:nvSpPr>
            <p:cNvPr id="30" name="Line 33">
              <a:extLst>
                <a:ext uri="{FF2B5EF4-FFF2-40B4-BE49-F238E27FC236}">
                  <a16:creationId xmlns:a16="http://schemas.microsoft.com/office/drawing/2014/main" id="{DC1FF5E8-4291-D348-9C77-7149762B8188}"/>
                </a:ext>
              </a:extLst>
            </p:cNvPr>
            <p:cNvSpPr>
              <a:spLocks noChangeShapeType="1"/>
            </p:cNvSpPr>
            <p:nvPr/>
          </p:nvSpPr>
          <p:spPr bwMode="auto">
            <a:xfrm>
              <a:off x="4017963" y="3932238"/>
              <a:ext cx="0" cy="649287"/>
            </a:xfrm>
            <a:prstGeom prst="line">
              <a:avLst/>
            </a:prstGeom>
            <a:noFill/>
            <a:ln w="9525">
              <a:solidFill>
                <a:schemeClr val="tx1"/>
              </a:solidFill>
              <a:prstDash val="lgDash"/>
              <a:round/>
              <a:headEnd/>
              <a:tailEnd type="triangle" w="med" len="med"/>
            </a:ln>
          </p:spPr>
          <p:txBody>
            <a:bodyPr/>
            <a:lstStyle/>
            <a:p>
              <a:endParaRPr lang="en-US" sz="1200"/>
            </a:p>
          </p:txBody>
        </p:sp>
        <p:sp>
          <p:nvSpPr>
            <p:cNvPr id="31" name="Line 34">
              <a:extLst>
                <a:ext uri="{FF2B5EF4-FFF2-40B4-BE49-F238E27FC236}">
                  <a16:creationId xmlns:a16="http://schemas.microsoft.com/office/drawing/2014/main" id="{5616B7CB-F0E4-D74E-A41B-8970247C88A0}"/>
                </a:ext>
              </a:extLst>
            </p:cNvPr>
            <p:cNvSpPr>
              <a:spLocks noChangeShapeType="1"/>
            </p:cNvSpPr>
            <p:nvPr/>
          </p:nvSpPr>
          <p:spPr bwMode="auto">
            <a:xfrm>
              <a:off x="1115616" y="2924175"/>
              <a:ext cx="0" cy="649288"/>
            </a:xfrm>
            <a:prstGeom prst="line">
              <a:avLst/>
            </a:prstGeom>
            <a:noFill/>
            <a:ln w="9525">
              <a:solidFill>
                <a:schemeClr val="accent2">
                  <a:lumMod val="75000"/>
                </a:schemeClr>
              </a:solidFill>
              <a:prstDash val="lgDashDotDot"/>
              <a:round/>
              <a:headEnd/>
              <a:tailEnd/>
            </a:ln>
          </p:spPr>
          <p:txBody>
            <a:bodyPr/>
            <a:lstStyle/>
            <a:p>
              <a:endParaRPr lang="en-US" sz="1200" dirty="0">
                <a:ln w="9525">
                  <a:solidFill>
                    <a:schemeClr val="tx1"/>
                  </a:solidFill>
                </a:ln>
              </a:endParaRPr>
            </a:p>
          </p:txBody>
        </p:sp>
        <p:sp>
          <p:nvSpPr>
            <p:cNvPr id="32" name="Line 35">
              <a:extLst>
                <a:ext uri="{FF2B5EF4-FFF2-40B4-BE49-F238E27FC236}">
                  <a16:creationId xmlns:a16="http://schemas.microsoft.com/office/drawing/2014/main" id="{18494D8C-4B4B-CD4A-975F-D13B35DD006E}"/>
                </a:ext>
              </a:extLst>
            </p:cNvPr>
            <p:cNvSpPr>
              <a:spLocks noChangeShapeType="1"/>
            </p:cNvSpPr>
            <p:nvPr/>
          </p:nvSpPr>
          <p:spPr bwMode="auto">
            <a:xfrm>
              <a:off x="1115616" y="3573463"/>
              <a:ext cx="3586559" cy="0"/>
            </a:xfrm>
            <a:prstGeom prst="line">
              <a:avLst/>
            </a:prstGeom>
            <a:ln>
              <a:solidFill>
                <a:schemeClr val="accent2">
                  <a:lumMod val="75000"/>
                </a:schemeClr>
              </a:solidFill>
              <a:prstDash val="lgDashDotDot"/>
              <a:headEnd/>
              <a:tailEnd/>
            </a:ln>
          </p:spPr>
          <p:style>
            <a:lnRef idx="1">
              <a:schemeClr val="accent4"/>
            </a:lnRef>
            <a:fillRef idx="0">
              <a:schemeClr val="accent4"/>
            </a:fillRef>
            <a:effectRef idx="0">
              <a:schemeClr val="accent4"/>
            </a:effectRef>
            <a:fontRef idx="minor">
              <a:schemeClr val="tx1"/>
            </a:fontRef>
          </p:style>
          <p:txBody>
            <a:bodyPr/>
            <a:lstStyle/>
            <a:p>
              <a:endParaRPr lang="en-US" sz="1200">
                <a:ln>
                  <a:solidFill>
                    <a:schemeClr val="tx1"/>
                  </a:solidFill>
                  <a:prstDash val="lgDashDotDot"/>
                </a:ln>
              </a:endParaRPr>
            </a:p>
          </p:txBody>
        </p:sp>
        <p:sp>
          <p:nvSpPr>
            <p:cNvPr id="33" name="Line 36">
              <a:extLst>
                <a:ext uri="{FF2B5EF4-FFF2-40B4-BE49-F238E27FC236}">
                  <a16:creationId xmlns:a16="http://schemas.microsoft.com/office/drawing/2014/main" id="{06F4DF98-FB91-2D49-A008-5A52688ACF08}"/>
                </a:ext>
              </a:extLst>
            </p:cNvPr>
            <p:cNvSpPr>
              <a:spLocks noChangeShapeType="1"/>
            </p:cNvSpPr>
            <p:nvPr/>
          </p:nvSpPr>
          <p:spPr bwMode="auto">
            <a:xfrm>
              <a:off x="2555776" y="3573016"/>
              <a:ext cx="0" cy="2051050"/>
            </a:xfrm>
            <a:prstGeom prst="line">
              <a:avLst/>
            </a:prstGeom>
            <a:noFill/>
            <a:ln w="9525">
              <a:solidFill>
                <a:schemeClr val="accent2">
                  <a:lumMod val="75000"/>
                </a:schemeClr>
              </a:solidFill>
              <a:prstDash val="lgDashDotDot"/>
              <a:round/>
              <a:headEnd/>
              <a:tailEnd type="triangle" w="med" len="med"/>
            </a:ln>
          </p:spPr>
          <p:txBody>
            <a:bodyPr/>
            <a:lstStyle/>
            <a:p>
              <a:endParaRPr lang="en-US" sz="1200">
                <a:ln w="12700">
                  <a:solidFill>
                    <a:schemeClr val="tx1"/>
                  </a:solidFill>
                  <a:prstDash val="lgDashDotDot"/>
                </a:ln>
              </a:endParaRPr>
            </a:p>
          </p:txBody>
        </p:sp>
        <p:sp>
          <p:nvSpPr>
            <p:cNvPr id="34" name="Line 37">
              <a:extLst>
                <a:ext uri="{FF2B5EF4-FFF2-40B4-BE49-F238E27FC236}">
                  <a16:creationId xmlns:a16="http://schemas.microsoft.com/office/drawing/2014/main" id="{8F0227B6-B884-1D40-A326-83B7B13F1B70}"/>
                </a:ext>
              </a:extLst>
            </p:cNvPr>
            <p:cNvSpPr>
              <a:spLocks noChangeShapeType="1"/>
            </p:cNvSpPr>
            <p:nvPr/>
          </p:nvSpPr>
          <p:spPr bwMode="auto">
            <a:xfrm>
              <a:off x="3154363" y="3573463"/>
              <a:ext cx="0" cy="1547812"/>
            </a:xfrm>
            <a:prstGeom prst="line">
              <a:avLst/>
            </a:prstGeom>
            <a:noFill/>
            <a:ln w="9525">
              <a:solidFill>
                <a:schemeClr val="accent2">
                  <a:lumMod val="75000"/>
                </a:schemeClr>
              </a:solidFill>
              <a:prstDash val="lgDashDotDot"/>
              <a:round/>
              <a:headEnd/>
              <a:tailEnd type="triangle" w="med" len="med"/>
            </a:ln>
          </p:spPr>
          <p:txBody>
            <a:bodyPr/>
            <a:lstStyle/>
            <a:p>
              <a:endParaRPr lang="en-US" sz="1200"/>
            </a:p>
          </p:txBody>
        </p:sp>
        <p:sp>
          <p:nvSpPr>
            <p:cNvPr id="35" name="Line 38">
              <a:extLst>
                <a:ext uri="{FF2B5EF4-FFF2-40B4-BE49-F238E27FC236}">
                  <a16:creationId xmlns:a16="http://schemas.microsoft.com/office/drawing/2014/main" id="{32296354-9C6A-974F-AB44-A513DC1D34ED}"/>
                </a:ext>
              </a:extLst>
            </p:cNvPr>
            <p:cNvSpPr>
              <a:spLocks noChangeShapeType="1"/>
            </p:cNvSpPr>
            <p:nvPr/>
          </p:nvSpPr>
          <p:spPr bwMode="auto">
            <a:xfrm>
              <a:off x="3802063" y="3573463"/>
              <a:ext cx="0" cy="1008062"/>
            </a:xfrm>
            <a:prstGeom prst="line">
              <a:avLst/>
            </a:prstGeom>
            <a:noFill/>
            <a:ln w="9525">
              <a:solidFill>
                <a:schemeClr val="tx1"/>
              </a:solidFill>
              <a:prstDash val="lgDashDotDot"/>
              <a:round/>
              <a:headEnd/>
              <a:tailEnd type="triangle" w="med" len="med"/>
            </a:ln>
          </p:spPr>
          <p:txBody>
            <a:bodyPr/>
            <a:lstStyle/>
            <a:p>
              <a:endParaRPr lang="en-US" sz="1200"/>
            </a:p>
          </p:txBody>
        </p:sp>
        <p:sp>
          <p:nvSpPr>
            <p:cNvPr id="36" name="Line 39">
              <a:extLst>
                <a:ext uri="{FF2B5EF4-FFF2-40B4-BE49-F238E27FC236}">
                  <a16:creationId xmlns:a16="http://schemas.microsoft.com/office/drawing/2014/main" id="{35F38436-0047-4743-90E1-287224C5826A}"/>
                </a:ext>
              </a:extLst>
            </p:cNvPr>
            <p:cNvSpPr>
              <a:spLocks noChangeShapeType="1"/>
            </p:cNvSpPr>
            <p:nvPr/>
          </p:nvSpPr>
          <p:spPr bwMode="auto">
            <a:xfrm>
              <a:off x="4702175" y="3573463"/>
              <a:ext cx="0" cy="503237"/>
            </a:xfrm>
            <a:prstGeom prst="line">
              <a:avLst/>
            </a:prstGeom>
            <a:noFill/>
            <a:ln w="9525">
              <a:solidFill>
                <a:schemeClr val="tx1"/>
              </a:solidFill>
              <a:prstDash val="lgDashDotDot"/>
              <a:round/>
              <a:headEnd/>
              <a:tailEnd type="triangle" w="med" len="med"/>
            </a:ln>
          </p:spPr>
          <p:txBody>
            <a:bodyPr/>
            <a:lstStyle/>
            <a:p>
              <a:endParaRPr lang="en-US" sz="1200"/>
            </a:p>
          </p:txBody>
        </p:sp>
        <p:sp>
          <p:nvSpPr>
            <p:cNvPr id="37" name="Line 40">
              <a:extLst>
                <a:ext uri="{FF2B5EF4-FFF2-40B4-BE49-F238E27FC236}">
                  <a16:creationId xmlns:a16="http://schemas.microsoft.com/office/drawing/2014/main" id="{95BE89BC-6A5D-E44F-A567-2B52CDA05BC2}"/>
                </a:ext>
              </a:extLst>
            </p:cNvPr>
            <p:cNvSpPr>
              <a:spLocks noChangeShapeType="1"/>
            </p:cNvSpPr>
            <p:nvPr/>
          </p:nvSpPr>
          <p:spPr bwMode="auto">
            <a:xfrm flipH="1">
              <a:off x="5962650" y="4292600"/>
              <a:ext cx="1871663" cy="0"/>
            </a:xfrm>
            <a:prstGeom prst="line">
              <a:avLst/>
            </a:prstGeom>
            <a:noFill/>
            <a:ln w="9525">
              <a:solidFill>
                <a:schemeClr val="tx1"/>
              </a:solidFill>
              <a:round/>
              <a:headEnd/>
              <a:tailEnd type="triangle" w="med" len="med"/>
            </a:ln>
          </p:spPr>
          <p:txBody>
            <a:bodyPr/>
            <a:lstStyle/>
            <a:p>
              <a:endParaRPr lang="en-US" sz="1200"/>
            </a:p>
          </p:txBody>
        </p:sp>
        <p:sp>
          <p:nvSpPr>
            <p:cNvPr id="38" name="Line 42">
              <a:extLst>
                <a:ext uri="{FF2B5EF4-FFF2-40B4-BE49-F238E27FC236}">
                  <a16:creationId xmlns:a16="http://schemas.microsoft.com/office/drawing/2014/main" id="{E227077D-0D69-8E4A-9DEC-7CF77109D4FE}"/>
                </a:ext>
              </a:extLst>
            </p:cNvPr>
            <p:cNvSpPr>
              <a:spLocks noChangeShapeType="1"/>
            </p:cNvSpPr>
            <p:nvPr/>
          </p:nvSpPr>
          <p:spPr bwMode="auto">
            <a:xfrm flipH="1">
              <a:off x="3621088" y="5733256"/>
              <a:ext cx="4213225" cy="0"/>
            </a:xfrm>
            <a:prstGeom prst="line">
              <a:avLst/>
            </a:prstGeom>
            <a:noFill/>
            <a:ln w="9525">
              <a:solidFill>
                <a:schemeClr val="tx1"/>
              </a:solidFill>
              <a:round/>
              <a:headEnd/>
              <a:tailEnd type="triangle" w="med" len="med"/>
            </a:ln>
          </p:spPr>
          <p:txBody>
            <a:bodyPr/>
            <a:lstStyle/>
            <a:p>
              <a:endParaRPr lang="en-US" sz="1200"/>
            </a:p>
          </p:txBody>
        </p:sp>
        <p:sp>
          <p:nvSpPr>
            <p:cNvPr id="39" name="Rectangle 43">
              <a:extLst>
                <a:ext uri="{FF2B5EF4-FFF2-40B4-BE49-F238E27FC236}">
                  <a16:creationId xmlns:a16="http://schemas.microsoft.com/office/drawing/2014/main" id="{E5407414-F1D4-B541-A19D-C7D81E4BD1B6}"/>
                </a:ext>
              </a:extLst>
            </p:cNvPr>
            <p:cNvSpPr>
              <a:spLocks noChangeArrowheads="1"/>
            </p:cNvSpPr>
            <p:nvPr/>
          </p:nvSpPr>
          <p:spPr bwMode="auto">
            <a:xfrm>
              <a:off x="96345" y="36068"/>
              <a:ext cx="8929265" cy="276999"/>
            </a:xfrm>
            <a:prstGeom prst="rect">
              <a:avLst/>
            </a:prstGeom>
            <a:noFill/>
            <a:ln w="9525">
              <a:noFill/>
              <a:miter lim="800000"/>
              <a:headEnd/>
              <a:tailEnd/>
            </a:ln>
            <a:effectLst/>
          </p:spPr>
          <p:txBody>
            <a:bodyPr wrap="square">
              <a:spAutoFit/>
            </a:bodyPr>
            <a:lstStyle/>
            <a:p>
              <a:pPr algn="ctr">
                <a:defRPr/>
              </a:pPr>
              <a:r>
                <a:rPr lang="en-US" altLang="en-US" sz="1200" b="1" dirty="0">
                  <a:solidFill>
                    <a:srgbClr val="C00000"/>
                  </a:solidFill>
                </a:rPr>
                <a:t>Financial Flows in Health system, 2017</a:t>
              </a:r>
              <a:r>
                <a:rPr lang="en-US" sz="1200" dirty="0">
                  <a:effectLst>
                    <a:outerShdw blurRad="38100" dist="38100" dir="2700000" algn="tl">
                      <a:srgbClr val="000000"/>
                    </a:outerShdw>
                  </a:effectLst>
                  <a:latin typeface="AcadNusx" pitchFamily="2" charset="0"/>
                </a:rPr>
                <a:t>F</a:t>
              </a:r>
              <a:endParaRPr lang="ru-RU" sz="1200" dirty="0">
                <a:effectLst>
                  <a:outerShdw blurRad="38100" dist="38100" dir="2700000" algn="tl">
                    <a:srgbClr val="000000"/>
                  </a:outerShdw>
                </a:effectLst>
                <a:latin typeface="AcadNusx" pitchFamily="2" charset="0"/>
              </a:endParaRPr>
            </a:p>
          </p:txBody>
        </p:sp>
        <p:sp>
          <p:nvSpPr>
            <p:cNvPr id="40" name="Line 44">
              <a:extLst>
                <a:ext uri="{FF2B5EF4-FFF2-40B4-BE49-F238E27FC236}">
                  <a16:creationId xmlns:a16="http://schemas.microsoft.com/office/drawing/2014/main" id="{6D39AEBF-9E41-7B41-AE15-2E684D06B15C}"/>
                </a:ext>
              </a:extLst>
            </p:cNvPr>
            <p:cNvSpPr>
              <a:spLocks noChangeShapeType="1"/>
            </p:cNvSpPr>
            <p:nvPr/>
          </p:nvSpPr>
          <p:spPr bwMode="auto">
            <a:xfrm flipH="1">
              <a:off x="4746873" y="5300663"/>
              <a:ext cx="3087439" cy="0"/>
            </a:xfrm>
            <a:prstGeom prst="line">
              <a:avLst/>
            </a:prstGeom>
            <a:noFill/>
            <a:ln w="9525">
              <a:solidFill>
                <a:schemeClr val="tx1"/>
              </a:solidFill>
              <a:round/>
              <a:headEnd/>
              <a:tailEnd type="triangle" w="med" len="med"/>
            </a:ln>
          </p:spPr>
          <p:txBody>
            <a:bodyPr/>
            <a:lstStyle/>
            <a:p>
              <a:endParaRPr lang="en-US" sz="1200"/>
            </a:p>
          </p:txBody>
        </p:sp>
        <p:sp>
          <p:nvSpPr>
            <p:cNvPr id="41" name="Line 45">
              <a:extLst>
                <a:ext uri="{FF2B5EF4-FFF2-40B4-BE49-F238E27FC236}">
                  <a16:creationId xmlns:a16="http://schemas.microsoft.com/office/drawing/2014/main" id="{E66899A2-EDE4-6A4A-B4AE-14BA48567EA0}"/>
                </a:ext>
              </a:extLst>
            </p:cNvPr>
            <p:cNvSpPr>
              <a:spLocks noChangeShapeType="1"/>
            </p:cNvSpPr>
            <p:nvPr/>
          </p:nvSpPr>
          <p:spPr bwMode="auto">
            <a:xfrm>
              <a:off x="5148263" y="1484313"/>
              <a:ext cx="0" cy="360362"/>
            </a:xfrm>
            <a:prstGeom prst="line">
              <a:avLst/>
            </a:prstGeom>
            <a:noFill/>
            <a:ln w="9525">
              <a:solidFill>
                <a:srgbClr val="000000"/>
              </a:solidFill>
              <a:prstDash val="lgDash"/>
              <a:round/>
              <a:headEnd/>
              <a:tailEnd type="triangle" w="med" len="med"/>
            </a:ln>
          </p:spPr>
          <p:txBody>
            <a:bodyPr/>
            <a:lstStyle/>
            <a:p>
              <a:endParaRPr lang="en-US" sz="1200"/>
            </a:p>
          </p:txBody>
        </p:sp>
        <p:sp>
          <p:nvSpPr>
            <p:cNvPr id="42" name="Line 46">
              <a:extLst>
                <a:ext uri="{FF2B5EF4-FFF2-40B4-BE49-F238E27FC236}">
                  <a16:creationId xmlns:a16="http://schemas.microsoft.com/office/drawing/2014/main" id="{3D371C46-865C-4B42-907D-F8635AD15E4B}"/>
                </a:ext>
              </a:extLst>
            </p:cNvPr>
            <p:cNvSpPr>
              <a:spLocks noChangeShapeType="1"/>
            </p:cNvSpPr>
            <p:nvPr/>
          </p:nvSpPr>
          <p:spPr bwMode="auto">
            <a:xfrm>
              <a:off x="5580112" y="2492699"/>
              <a:ext cx="0" cy="828352"/>
            </a:xfrm>
            <a:prstGeom prst="line">
              <a:avLst/>
            </a:prstGeom>
            <a:noFill/>
            <a:ln w="9525">
              <a:solidFill>
                <a:schemeClr val="tx1"/>
              </a:solidFill>
              <a:prstDash val="lgDash"/>
              <a:round/>
              <a:headEnd/>
              <a:tailEnd type="triangle" w="med" len="med"/>
            </a:ln>
          </p:spPr>
          <p:txBody>
            <a:bodyPr/>
            <a:lstStyle/>
            <a:p>
              <a:endParaRPr lang="en-US" sz="1200"/>
            </a:p>
          </p:txBody>
        </p:sp>
        <p:sp>
          <p:nvSpPr>
            <p:cNvPr id="43" name="Text Box 47">
              <a:extLst>
                <a:ext uri="{FF2B5EF4-FFF2-40B4-BE49-F238E27FC236}">
                  <a16:creationId xmlns:a16="http://schemas.microsoft.com/office/drawing/2014/main" id="{3DFCC615-7267-3C4B-83B3-B1A3FC0B4148}"/>
                </a:ext>
              </a:extLst>
            </p:cNvPr>
            <p:cNvSpPr txBox="1">
              <a:spLocks noChangeArrowheads="1"/>
            </p:cNvSpPr>
            <p:nvPr/>
          </p:nvSpPr>
          <p:spPr bwMode="auto">
            <a:xfrm>
              <a:off x="2009775" y="2852738"/>
              <a:ext cx="1511300" cy="576262"/>
            </a:xfrm>
            <a:prstGeom prst="rect">
              <a:avLst/>
            </a:prstGeom>
            <a:noFill/>
            <a:ln w="9525">
              <a:solidFill>
                <a:schemeClr val="tx1"/>
              </a:solidFill>
              <a:miter lim="800000"/>
              <a:headEnd/>
              <a:tailEnd/>
            </a:ln>
          </p:spPr>
          <p:txBody>
            <a:bodyPr lIns="82296" tIns="41148" rIns="82296" bIns="41148"/>
            <a:lstStyle/>
            <a:p>
              <a:pPr algn="ctr">
                <a:defRPr/>
              </a:pPr>
              <a:r>
                <a:rPr lang="en-US" sz="1200" b="1" dirty="0">
                  <a:solidFill>
                    <a:srgbClr val="000000"/>
                  </a:solidFill>
                  <a:effectLst>
                    <a:outerShdw blurRad="38100" dist="38100" dir="2700000" algn="tl">
                      <a:srgbClr val="FFFFFF"/>
                    </a:outerShdw>
                  </a:effectLst>
                  <a:cs typeface="Times New Roman" pitchFamily="18" charset="0"/>
                </a:rPr>
                <a:t>Administration and functioning of the sector</a:t>
              </a:r>
              <a:endParaRPr lang="en-GB" sz="1200" b="1" dirty="0">
                <a:effectLst>
                  <a:outerShdw blurRad="38100" dist="38100" dir="2700000" algn="tl">
                    <a:srgbClr val="000000"/>
                  </a:outerShdw>
                </a:effectLst>
              </a:endParaRPr>
            </a:p>
          </p:txBody>
        </p:sp>
        <p:sp>
          <p:nvSpPr>
            <p:cNvPr id="44" name="Text Box 50">
              <a:extLst>
                <a:ext uri="{FF2B5EF4-FFF2-40B4-BE49-F238E27FC236}">
                  <a16:creationId xmlns:a16="http://schemas.microsoft.com/office/drawing/2014/main" id="{65649CAF-D53A-9849-967D-D00F5BE62701}"/>
                </a:ext>
              </a:extLst>
            </p:cNvPr>
            <p:cNvSpPr txBox="1">
              <a:spLocks noChangeArrowheads="1"/>
            </p:cNvSpPr>
            <p:nvPr/>
          </p:nvSpPr>
          <p:spPr bwMode="auto">
            <a:xfrm>
              <a:off x="6203950" y="939800"/>
              <a:ext cx="1511300" cy="433388"/>
            </a:xfrm>
            <a:prstGeom prst="rect">
              <a:avLst/>
            </a:prstGeom>
            <a:noFill/>
            <a:ln w="9525">
              <a:solidFill>
                <a:schemeClr val="accent5">
                  <a:lumMod val="50000"/>
                </a:schemeClr>
              </a:solidFill>
              <a:miter lim="800000"/>
              <a:headEnd/>
              <a:tailEnd/>
            </a:ln>
          </p:spPr>
          <p:txBody>
            <a:bodyPr lIns="82296" tIns="41148" rIns="82296" bIns="41148"/>
            <a:lstStyle/>
            <a:p>
              <a:pPr algn="ctr">
                <a:defRPr/>
              </a:pPr>
              <a:r>
                <a:rPr lang="en-US" sz="1200" b="1" dirty="0">
                  <a:solidFill>
                    <a:srgbClr val="000000"/>
                  </a:solidFill>
                  <a:effectLst>
                    <a:outerShdw blurRad="38100" dist="38100" dir="2700000" algn="tl">
                      <a:srgbClr val="FFFFFF"/>
                    </a:outerShdw>
                  </a:effectLst>
                  <a:cs typeface="Times New Roman" pitchFamily="18" charset="0"/>
                </a:rPr>
                <a:t>International Donors</a:t>
              </a:r>
              <a:endParaRPr lang="en-GB" sz="1200" b="1" dirty="0">
                <a:effectLst>
                  <a:outerShdw blurRad="38100" dist="38100" dir="2700000" algn="tl">
                    <a:srgbClr val="000000"/>
                  </a:outerShdw>
                </a:effectLst>
              </a:endParaRPr>
            </a:p>
          </p:txBody>
        </p:sp>
        <p:sp>
          <p:nvSpPr>
            <p:cNvPr id="45" name="Line 51">
              <a:extLst>
                <a:ext uri="{FF2B5EF4-FFF2-40B4-BE49-F238E27FC236}">
                  <a16:creationId xmlns:a16="http://schemas.microsoft.com/office/drawing/2014/main" id="{8452AE20-5E41-DE41-A013-EE19E1768DD6}"/>
                </a:ext>
              </a:extLst>
            </p:cNvPr>
            <p:cNvSpPr>
              <a:spLocks noChangeShapeType="1"/>
            </p:cNvSpPr>
            <p:nvPr/>
          </p:nvSpPr>
          <p:spPr bwMode="auto">
            <a:xfrm>
              <a:off x="5868839" y="1141893"/>
              <a:ext cx="287337" cy="0"/>
            </a:xfrm>
            <a:prstGeom prst="line">
              <a:avLst/>
            </a:prstGeom>
            <a:noFill/>
            <a:ln w="9525">
              <a:solidFill>
                <a:schemeClr val="accent5">
                  <a:lumMod val="50000"/>
                </a:schemeClr>
              </a:solidFill>
              <a:prstDash val="sysDash"/>
              <a:round/>
              <a:headEnd type="triangle" w="med" len="med"/>
              <a:tailEnd type="none" w="med" len="med"/>
            </a:ln>
          </p:spPr>
          <p:txBody>
            <a:bodyPr/>
            <a:lstStyle/>
            <a:p>
              <a:endParaRPr lang="en-US" sz="1200"/>
            </a:p>
          </p:txBody>
        </p:sp>
        <p:sp>
          <p:nvSpPr>
            <p:cNvPr id="46" name="Line 15">
              <a:extLst>
                <a:ext uri="{FF2B5EF4-FFF2-40B4-BE49-F238E27FC236}">
                  <a16:creationId xmlns:a16="http://schemas.microsoft.com/office/drawing/2014/main" id="{19C80022-2524-0342-BC93-186FEBA13B68}"/>
                </a:ext>
              </a:extLst>
            </p:cNvPr>
            <p:cNvSpPr>
              <a:spLocks noChangeShapeType="1"/>
            </p:cNvSpPr>
            <p:nvPr/>
          </p:nvSpPr>
          <p:spPr bwMode="auto">
            <a:xfrm>
              <a:off x="4140200" y="1341438"/>
              <a:ext cx="0" cy="142875"/>
            </a:xfrm>
            <a:prstGeom prst="line">
              <a:avLst/>
            </a:prstGeom>
            <a:noFill/>
            <a:ln w="9525">
              <a:solidFill>
                <a:srgbClr val="000000"/>
              </a:solidFill>
              <a:prstDash val="lgDash"/>
              <a:round/>
              <a:headEnd/>
              <a:tailEnd type="triangle" w="med" len="med"/>
            </a:ln>
          </p:spPr>
          <p:txBody>
            <a:bodyPr/>
            <a:lstStyle/>
            <a:p>
              <a:endParaRPr lang="en-US" sz="1200"/>
            </a:p>
          </p:txBody>
        </p:sp>
        <p:sp>
          <p:nvSpPr>
            <p:cNvPr id="47" name="Line 45">
              <a:extLst>
                <a:ext uri="{FF2B5EF4-FFF2-40B4-BE49-F238E27FC236}">
                  <a16:creationId xmlns:a16="http://schemas.microsoft.com/office/drawing/2014/main" id="{F0B33649-32C4-F449-B16A-78E448B7FC36}"/>
                </a:ext>
              </a:extLst>
            </p:cNvPr>
            <p:cNvSpPr>
              <a:spLocks noChangeShapeType="1"/>
            </p:cNvSpPr>
            <p:nvPr/>
          </p:nvSpPr>
          <p:spPr bwMode="auto">
            <a:xfrm>
              <a:off x="6876256" y="1484462"/>
              <a:ext cx="0" cy="360362"/>
            </a:xfrm>
            <a:prstGeom prst="line">
              <a:avLst/>
            </a:prstGeom>
            <a:noFill/>
            <a:ln w="9525">
              <a:solidFill>
                <a:srgbClr val="000000"/>
              </a:solidFill>
              <a:prstDash val="lgDash"/>
              <a:round/>
              <a:headEnd/>
              <a:tailEnd type="triangle" w="med" len="med"/>
            </a:ln>
          </p:spPr>
          <p:txBody>
            <a:bodyPr/>
            <a:lstStyle/>
            <a:p>
              <a:endParaRPr lang="en-US" sz="1200"/>
            </a:p>
          </p:txBody>
        </p:sp>
        <p:cxnSp>
          <p:nvCxnSpPr>
            <p:cNvPr id="48" name="Straight Arrow Connector 47">
              <a:extLst>
                <a:ext uri="{FF2B5EF4-FFF2-40B4-BE49-F238E27FC236}">
                  <a16:creationId xmlns:a16="http://schemas.microsoft.com/office/drawing/2014/main" id="{8C44DF99-B03D-B444-BE93-3B448D042297}"/>
                </a:ext>
              </a:extLst>
            </p:cNvPr>
            <p:cNvCxnSpPr/>
            <p:nvPr/>
          </p:nvCxnSpPr>
          <p:spPr bwMode="auto">
            <a:xfrm>
              <a:off x="5727700" y="404664"/>
              <a:ext cx="0"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49" name="Text Box 10">
              <a:extLst>
                <a:ext uri="{FF2B5EF4-FFF2-40B4-BE49-F238E27FC236}">
                  <a16:creationId xmlns:a16="http://schemas.microsoft.com/office/drawing/2014/main" id="{3A38E756-465D-1248-88F4-384CFD1C053D}"/>
                </a:ext>
              </a:extLst>
            </p:cNvPr>
            <p:cNvSpPr txBox="1">
              <a:spLocks noChangeArrowheads="1"/>
            </p:cNvSpPr>
            <p:nvPr/>
          </p:nvSpPr>
          <p:spPr bwMode="auto">
            <a:xfrm>
              <a:off x="107231" y="4416004"/>
              <a:ext cx="2107332" cy="565572"/>
            </a:xfrm>
            <a:prstGeom prst="rect">
              <a:avLst/>
            </a:prstGeom>
            <a:noFill/>
            <a:ln w="9525">
              <a:solidFill>
                <a:srgbClr val="990000"/>
              </a:solidFill>
              <a:miter lim="800000"/>
              <a:headEnd/>
              <a:tailEnd/>
            </a:ln>
          </p:spPr>
          <p:txBody>
            <a:bodyPr lIns="82296" tIns="41148" rIns="82296" bIns="41148"/>
            <a:lstStyle/>
            <a:p>
              <a:pPr algn="ctr">
                <a:defRPr/>
              </a:pPr>
              <a:r>
                <a:rPr lang="en-US" sz="1200" b="1" dirty="0">
                  <a:solidFill>
                    <a:srgbClr val="000000"/>
                  </a:solidFill>
                  <a:effectLst>
                    <a:outerShdw blurRad="38100" dist="38100" dir="2700000" algn="tl">
                      <a:srgbClr val="FFFFFF"/>
                    </a:outerShdw>
                  </a:effectLst>
                  <a:cs typeface="Times New Roman" pitchFamily="18" charset="0"/>
                </a:rPr>
                <a:t>Autonomous republics /</a:t>
              </a:r>
            </a:p>
            <a:p>
              <a:pPr algn="ctr">
                <a:defRPr/>
              </a:pPr>
              <a:r>
                <a:rPr lang="en-US" sz="1200" b="1" dirty="0">
                  <a:solidFill>
                    <a:srgbClr val="000000"/>
                  </a:solidFill>
                  <a:effectLst>
                    <a:outerShdw blurRad="38100" dist="38100" dir="2700000" algn="tl">
                      <a:srgbClr val="FFFFFF"/>
                    </a:outerShdw>
                  </a:effectLst>
                  <a:cs typeface="Times New Roman" pitchFamily="18" charset="0"/>
                </a:rPr>
                <a:t>Local authorities</a:t>
              </a:r>
              <a:endParaRPr lang="en-GB" sz="1200" b="1" dirty="0">
                <a:effectLst>
                  <a:outerShdw blurRad="38100" dist="38100" dir="2700000" algn="tl">
                    <a:srgbClr val="000000"/>
                  </a:outerShdw>
                </a:effectLst>
              </a:endParaRPr>
            </a:p>
          </p:txBody>
        </p:sp>
        <p:cxnSp>
          <p:nvCxnSpPr>
            <p:cNvPr id="50" name="Straight Arrow Connector 49">
              <a:extLst>
                <a:ext uri="{FF2B5EF4-FFF2-40B4-BE49-F238E27FC236}">
                  <a16:creationId xmlns:a16="http://schemas.microsoft.com/office/drawing/2014/main" id="{6E012DB9-D299-0F44-B1B5-F98F0C431A22}"/>
                </a:ext>
              </a:extLst>
            </p:cNvPr>
            <p:cNvCxnSpPr>
              <a:endCxn id="10" idx="1"/>
            </p:cNvCxnSpPr>
            <p:nvPr/>
          </p:nvCxnSpPr>
          <p:spPr bwMode="auto">
            <a:xfrm>
              <a:off x="791444" y="5313363"/>
              <a:ext cx="2056532" cy="0"/>
            </a:xfrm>
            <a:prstGeom prst="straightConnector1">
              <a:avLst/>
            </a:prstGeom>
            <a:solidFill>
              <a:schemeClr val="accent1"/>
            </a:solidFill>
            <a:ln w="9525" cap="flat" cmpd="sng" algn="ctr">
              <a:solidFill>
                <a:srgbClr val="990000"/>
              </a:solidFill>
              <a:prstDash val="solid"/>
              <a:round/>
              <a:headEnd type="none" w="med" len="med"/>
              <a:tailEnd type="arrow"/>
            </a:ln>
            <a:effectLst/>
          </p:spPr>
        </p:cxnSp>
        <p:cxnSp>
          <p:nvCxnSpPr>
            <p:cNvPr id="51" name="Straight Arrow Connector 50">
              <a:extLst>
                <a:ext uri="{FF2B5EF4-FFF2-40B4-BE49-F238E27FC236}">
                  <a16:creationId xmlns:a16="http://schemas.microsoft.com/office/drawing/2014/main" id="{05C29C01-B311-3042-91AD-CEACF651CB5C}"/>
                </a:ext>
              </a:extLst>
            </p:cNvPr>
            <p:cNvCxnSpPr/>
            <p:nvPr/>
          </p:nvCxnSpPr>
          <p:spPr bwMode="auto">
            <a:xfrm>
              <a:off x="755576" y="4256881"/>
              <a:ext cx="3749748" cy="0"/>
            </a:xfrm>
            <a:prstGeom prst="straightConnector1">
              <a:avLst/>
            </a:prstGeom>
            <a:solidFill>
              <a:schemeClr val="accent1"/>
            </a:solidFill>
            <a:ln w="9525" cap="flat" cmpd="sng" algn="ctr">
              <a:solidFill>
                <a:srgbClr val="990000"/>
              </a:solidFill>
              <a:prstDash val="solid"/>
              <a:round/>
              <a:headEnd type="none" w="med" len="med"/>
              <a:tailEnd type="arrow"/>
            </a:ln>
            <a:effectLst/>
          </p:spPr>
        </p:cxnSp>
        <p:cxnSp>
          <p:nvCxnSpPr>
            <p:cNvPr id="52" name="Straight Connector 51">
              <a:extLst>
                <a:ext uri="{FF2B5EF4-FFF2-40B4-BE49-F238E27FC236}">
                  <a16:creationId xmlns:a16="http://schemas.microsoft.com/office/drawing/2014/main" id="{C72988AB-E2FB-9448-8637-96579F7CEB1E}"/>
                </a:ext>
              </a:extLst>
            </p:cNvPr>
            <p:cNvCxnSpPr/>
            <p:nvPr/>
          </p:nvCxnSpPr>
          <p:spPr bwMode="auto">
            <a:xfrm>
              <a:off x="755576" y="3789040"/>
              <a:ext cx="0" cy="626963"/>
            </a:xfrm>
            <a:prstGeom prst="line">
              <a:avLst/>
            </a:prstGeom>
            <a:solidFill>
              <a:schemeClr val="accent1"/>
            </a:solidFill>
            <a:ln w="9525" cap="flat" cmpd="sng" algn="ctr">
              <a:solidFill>
                <a:srgbClr val="990000"/>
              </a:solidFill>
              <a:prstDash val="solid"/>
              <a:round/>
              <a:headEnd type="none" w="med" len="med"/>
              <a:tailEnd type="none" w="med" len="med"/>
            </a:ln>
            <a:effectLst/>
          </p:spPr>
        </p:cxnSp>
        <p:cxnSp>
          <p:nvCxnSpPr>
            <p:cNvPr id="53" name="Straight Arrow Connector 52">
              <a:extLst>
                <a:ext uri="{FF2B5EF4-FFF2-40B4-BE49-F238E27FC236}">
                  <a16:creationId xmlns:a16="http://schemas.microsoft.com/office/drawing/2014/main" id="{E429EB3C-3E48-254B-A1E8-2717990F2790}"/>
                </a:ext>
              </a:extLst>
            </p:cNvPr>
            <p:cNvCxnSpPr/>
            <p:nvPr/>
          </p:nvCxnSpPr>
          <p:spPr bwMode="auto">
            <a:xfrm>
              <a:off x="755576" y="3789040"/>
              <a:ext cx="4660974" cy="0"/>
            </a:xfrm>
            <a:prstGeom prst="straightConnector1">
              <a:avLst/>
            </a:prstGeom>
            <a:solidFill>
              <a:schemeClr val="accent1"/>
            </a:solidFill>
            <a:ln w="9525" cap="flat" cmpd="sng" algn="ctr">
              <a:solidFill>
                <a:srgbClr val="990000"/>
              </a:solidFill>
              <a:prstDash val="solid"/>
              <a:round/>
              <a:headEnd type="none" w="med" len="med"/>
              <a:tailEnd type="arrow"/>
            </a:ln>
            <a:effectLst/>
          </p:spPr>
        </p:cxnSp>
        <p:grpSp>
          <p:nvGrpSpPr>
            <p:cNvPr id="54" name="Group 53">
              <a:extLst>
                <a:ext uri="{FF2B5EF4-FFF2-40B4-BE49-F238E27FC236}">
                  <a16:creationId xmlns:a16="http://schemas.microsoft.com/office/drawing/2014/main" id="{84924AF8-0288-AF40-9FFA-E7732FBF05B2}"/>
                </a:ext>
              </a:extLst>
            </p:cNvPr>
            <p:cNvGrpSpPr/>
            <p:nvPr/>
          </p:nvGrpSpPr>
          <p:grpSpPr>
            <a:xfrm>
              <a:off x="4451350" y="5733256"/>
              <a:ext cx="4006850" cy="1170484"/>
              <a:chOff x="4451350" y="5733256"/>
              <a:chExt cx="4006850" cy="1170484"/>
            </a:xfrm>
          </p:grpSpPr>
          <p:sp>
            <p:nvSpPr>
              <p:cNvPr id="60" name="Text Box 11">
                <a:extLst>
                  <a:ext uri="{FF2B5EF4-FFF2-40B4-BE49-F238E27FC236}">
                    <a16:creationId xmlns:a16="http://schemas.microsoft.com/office/drawing/2014/main" id="{F5C00332-9DE4-0140-8E22-23D55084486A}"/>
                  </a:ext>
                </a:extLst>
              </p:cNvPr>
              <p:cNvSpPr txBox="1">
                <a:spLocks noChangeArrowheads="1"/>
              </p:cNvSpPr>
              <p:nvPr/>
            </p:nvSpPr>
            <p:spPr bwMode="auto">
              <a:xfrm>
                <a:off x="5004048" y="5733256"/>
                <a:ext cx="1655763" cy="225425"/>
              </a:xfrm>
              <a:prstGeom prst="rect">
                <a:avLst/>
              </a:prstGeom>
              <a:noFill/>
              <a:ln w="9525">
                <a:noFill/>
                <a:miter lim="800000"/>
                <a:headEnd/>
                <a:tailEnd/>
              </a:ln>
            </p:spPr>
            <p:txBody>
              <a:bodyPr lIns="82296" tIns="41148" rIns="82296" bIns="41148"/>
              <a:lstStyle/>
              <a:p>
                <a:pPr>
                  <a:defRPr/>
                </a:pPr>
                <a:r>
                  <a:rPr lang="en-US" sz="1200" b="1" dirty="0">
                    <a:solidFill>
                      <a:srgbClr val="000000"/>
                    </a:solidFill>
                    <a:effectLst>
                      <a:outerShdw blurRad="38100" dist="38100" dir="2700000" algn="tl">
                        <a:srgbClr val="FFFFFF"/>
                      </a:outerShdw>
                    </a:effectLst>
                    <a:cs typeface="Times New Roman" pitchFamily="18" charset="0"/>
                  </a:rPr>
                  <a:t>Out-of-pocket</a:t>
                </a:r>
                <a:endParaRPr lang="en-GB" sz="1200" b="1" dirty="0">
                  <a:effectLst>
                    <a:outerShdw blurRad="38100" dist="38100" dir="2700000" algn="tl">
                      <a:srgbClr val="000000"/>
                    </a:outerShdw>
                  </a:effectLst>
                </a:endParaRPr>
              </a:p>
            </p:txBody>
          </p:sp>
          <p:sp>
            <p:nvSpPr>
              <p:cNvPr id="61" name="Line 12">
                <a:extLst>
                  <a:ext uri="{FF2B5EF4-FFF2-40B4-BE49-F238E27FC236}">
                    <a16:creationId xmlns:a16="http://schemas.microsoft.com/office/drawing/2014/main" id="{3AE0E39A-8165-BE49-9B0D-B1819910B842}"/>
                  </a:ext>
                </a:extLst>
              </p:cNvPr>
              <p:cNvSpPr>
                <a:spLocks noChangeShapeType="1"/>
              </p:cNvSpPr>
              <p:nvPr/>
            </p:nvSpPr>
            <p:spPr bwMode="auto">
              <a:xfrm>
                <a:off x="4451350" y="5875685"/>
                <a:ext cx="552698" cy="1587"/>
              </a:xfrm>
              <a:prstGeom prst="line">
                <a:avLst/>
              </a:prstGeom>
              <a:noFill/>
              <a:ln w="9525">
                <a:solidFill>
                  <a:schemeClr val="tx1"/>
                </a:solidFill>
                <a:round/>
                <a:headEnd/>
                <a:tailEnd type="triangle" w="med" len="med"/>
              </a:ln>
            </p:spPr>
            <p:txBody>
              <a:bodyPr/>
              <a:lstStyle/>
              <a:p>
                <a:endParaRPr lang="en-US" sz="1200"/>
              </a:p>
            </p:txBody>
          </p:sp>
          <p:sp>
            <p:nvSpPr>
              <p:cNvPr id="62" name="Line 13">
                <a:extLst>
                  <a:ext uri="{FF2B5EF4-FFF2-40B4-BE49-F238E27FC236}">
                    <a16:creationId xmlns:a16="http://schemas.microsoft.com/office/drawing/2014/main" id="{99BAD4F2-BBD8-8B4F-986E-1B7756465A2F}"/>
                  </a:ext>
                </a:extLst>
              </p:cNvPr>
              <p:cNvSpPr>
                <a:spLocks noChangeShapeType="1"/>
              </p:cNvSpPr>
              <p:nvPr/>
            </p:nvSpPr>
            <p:spPr bwMode="auto">
              <a:xfrm flipV="1">
                <a:off x="4486523" y="6093296"/>
                <a:ext cx="517525" cy="4762"/>
              </a:xfrm>
              <a:prstGeom prst="line">
                <a:avLst/>
              </a:prstGeom>
              <a:noFill/>
              <a:ln w="9525">
                <a:solidFill>
                  <a:srgbClr val="000000"/>
                </a:solidFill>
                <a:prstDash val="lgDash"/>
                <a:round/>
                <a:headEnd/>
                <a:tailEnd type="triangle" w="med" len="med"/>
              </a:ln>
            </p:spPr>
            <p:txBody>
              <a:bodyPr/>
              <a:lstStyle/>
              <a:p>
                <a:endParaRPr lang="en-US" sz="1200"/>
              </a:p>
            </p:txBody>
          </p:sp>
          <p:sp>
            <p:nvSpPr>
              <p:cNvPr id="63" name="Text Box 14">
                <a:extLst>
                  <a:ext uri="{FF2B5EF4-FFF2-40B4-BE49-F238E27FC236}">
                    <a16:creationId xmlns:a16="http://schemas.microsoft.com/office/drawing/2014/main" id="{F77DBDE5-F54C-E142-B235-0E567664879C}"/>
                  </a:ext>
                </a:extLst>
              </p:cNvPr>
              <p:cNvSpPr txBox="1">
                <a:spLocks noChangeArrowheads="1"/>
              </p:cNvSpPr>
              <p:nvPr/>
            </p:nvSpPr>
            <p:spPr bwMode="auto">
              <a:xfrm>
                <a:off x="5060950" y="5958681"/>
                <a:ext cx="2025650" cy="176212"/>
              </a:xfrm>
              <a:prstGeom prst="rect">
                <a:avLst/>
              </a:prstGeom>
              <a:noFill/>
              <a:ln w="9525">
                <a:noFill/>
                <a:miter lim="800000"/>
                <a:headEnd/>
                <a:tailEnd/>
              </a:ln>
            </p:spPr>
            <p:txBody>
              <a:bodyPr lIns="82296" tIns="41148" rIns="82296" bIns="41148"/>
              <a:lstStyle/>
              <a:p>
                <a:pPr>
                  <a:defRPr/>
                </a:pPr>
                <a:r>
                  <a:rPr lang="en-US" sz="1200" b="1" dirty="0">
                    <a:solidFill>
                      <a:srgbClr val="000000"/>
                    </a:solidFill>
                    <a:effectLst>
                      <a:outerShdw blurRad="38100" dist="38100" dir="2700000" algn="tl">
                        <a:srgbClr val="FFFFFF"/>
                      </a:outerShdw>
                    </a:effectLst>
                    <a:cs typeface="Times New Roman" pitchFamily="18" charset="0"/>
                  </a:rPr>
                  <a:t>Public funds</a:t>
                </a:r>
                <a:endParaRPr lang="en-GB" sz="1200" b="1" dirty="0">
                  <a:effectLst>
                    <a:outerShdw blurRad="38100" dist="38100" dir="2700000" algn="tl">
                      <a:srgbClr val="000000"/>
                    </a:outerShdw>
                  </a:effectLst>
                </a:endParaRPr>
              </a:p>
            </p:txBody>
          </p:sp>
          <p:sp>
            <p:nvSpPr>
              <p:cNvPr id="64" name="Line 17">
                <a:extLst>
                  <a:ext uri="{FF2B5EF4-FFF2-40B4-BE49-F238E27FC236}">
                    <a16:creationId xmlns:a16="http://schemas.microsoft.com/office/drawing/2014/main" id="{980E82DE-8DCA-CE44-8B60-DCEC6EC3280A}"/>
                  </a:ext>
                </a:extLst>
              </p:cNvPr>
              <p:cNvSpPr>
                <a:spLocks noChangeShapeType="1"/>
              </p:cNvSpPr>
              <p:nvPr/>
            </p:nvSpPr>
            <p:spPr bwMode="auto">
              <a:xfrm>
                <a:off x="4489698" y="6326088"/>
                <a:ext cx="514350" cy="1588"/>
              </a:xfrm>
              <a:prstGeom prst="line">
                <a:avLst/>
              </a:prstGeom>
              <a:noFill/>
              <a:ln w="12700">
                <a:solidFill>
                  <a:schemeClr val="accent2">
                    <a:lumMod val="75000"/>
                  </a:schemeClr>
                </a:solidFill>
                <a:prstDash val="lgDashDotDot"/>
                <a:round/>
                <a:headEnd/>
                <a:tailEnd type="triangle" w="med" len="med"/>
              </a:ln>
            </p:spPr>
            <p:txBody>
              <a:bodyPr/>
              <a:lstStyle/>
              <a:p>
                <a:endParaRPr lang="en-US" sz="1200"/>
              </a:p>
            </p:txBody>
          </p:sp>
          <p:sp>
            <p:nvSpPr>
              <p:cNvPr id="65" name="Text Box 18">
                <a:extLst>
                  <a:ext uri="{FF2B5EF4-FFF2-40B4-BE49-F238E27FC236}">
                    <a16:creationId xmlns:a16="http://schemas.microsoft.com/office/drawing/2014/main" id="{5FD38F36-CB79-024D-BE5B-08D50DC67068}"/>
                  </a:ext>
                </a:extLst>
              </p:cNvPr>
              <p:cNvSpPr txBox="1">
                <a:spLocks noChangeArrowheads="1"/>
              </p:cNvSpPr>
              <p:nvPr/>
            </p:nvSpPr>
            <p:spPr bwMode="auto">
              <a:xfrm>
                <a:off x="5005611" y="6165850"/>
                <a:ext cx="2576108" cy="305842"/>
              </a:xfrm>
              <a:prstGeom prst="rect">
                <a:avLst/>
              </a:prstGeom>
              <a:noFill/>
              <a:ln w="9525">
                <a:noFill/>
                <a:miter lim="800000"/>
                <a:headEnd/>
                <a:tailEnd/>
              </a:ln>
            </p:spPr>
            <p:txBody>
              <a:bodyPr lIns="82296" tIns="41148" rIns="82296" bIns="41148"/>
              <a:lstStyle/>
              <a:p>
                <a:pPr>
                  <a:defRPr/>
                </a:pPr>
                <a:r>
                  <a:rPr lang="en-US" sz="1200" b="1" dirty="0">
                    <a:solidFill>
                      <a:srgbClr val="000000"/>
                    </a:solidFill>
                    <a:effectLst>
                      <a:outerShdw blurRad="38100" dist="38100" dir="2700000" algn="tl">
                        <a:srgbClr val="FFFFFF"/>
                      </a:outerShdw>
                    </a:effectLst>
                    <a:cs typeface="Times New Roman" pitchFamily="18" charset="0"/>
                  </a:rPr>
                  <a:t>Prepaid schemes</a:t>
                </a:r>
                <a:endParaRPr lang="en-GB" sz="1200" b="1" dirty="0">
                  <a:effectLst>
                    <a:outerShdw blurRad="38100" dist="38100" dir="2700000" algn="tl">
                      <a:srgbClr val="000000"/>
                    </a:outerShdw>
                  </a:effectLst>
                </a:endParaRPr>
              </a:p>
            </p:txBody>
          </p:sp>
          <p:sp>
            <p:nvSpPr>
              <p:cNvPr id="66" name="Text Box 18">
                <a:extLst>
                  <a:ext uri="{FF2B5EF4-FFF2-40B4-BE49-F238E27FC236}">
                    <a16:creationId xmlns:a16="http://schemas.microsoft.com/office/drawing/2014/main" id="{EE3F11A0-4B4D-2745-8FA9-ED840FAF9FFB}"/>
                  </a:ext>
                </a:extLst>
              </p:cNvPr>
              <p:cNvSpPr txBox="1">
                <a:spLocks noChangeArrowheads="1"/>
              </p:cNvSpPr>
              <p:nvPr/>
            </p:nvSpPr>
            <p:spPr bwMode="auto">
              <a:xfrm>
                <a:off x="5004048" y="6597352"/>
                <a:ext cx="3454152" cy="306388"/>
              </a:xfrm>
              <a:prstGeom prst="rect">
                <a:avLst/>
              </a:prstGeom>
              <a:noFill/>
              <a:ln w="9525">
                <a:noFill/>
                <a:miter lim="800000"/>
                <a:headEnd/>
                <a:tailEnd/>
              </a:ln>
            </p:spPr>
            <p:txBody>
              <a:bodyPr lIns="82296" tIns="41148" rIns="82296" bIns="41148"/>
              <a:lstStyle/>
              <a:p>
                <a:pPr>
                  <a:defRPr/>
                </a:pPr>
                <a:r>
                  <a:rPr lang="en-US" sz="1200" b="1" dirty="0">
                    <a:solidFill>
                      <a:srgbClr val="000000"/>
                    </a:solidFill>
                    <a:effectLst>
                      <a:outerShdw blurRad="38100" dist="38100" dir="2700000" algn="tl">
                        <a:srgbClr val="FFFFFF"/>
                      </a:outerShdw>
                    </a:effectLst>
                    <a:cs typeface="Times New Roman" pitchFamily="18" charset="0"/>
                  </a:rPr>
                  <a:t>International aid</a:t>
                </a:r>
                <a:endParaRPr lang="en-GB" sz="1200" b="1" dirty="0">
                  <a:effectLst>
                    <a:outerShdw blurRad="38100" dist="38100" dir="2700000" algn="tl">
                      <a:srgbClr val="000000"/>
                    </a:outerShdw>
                  </a:effectLst>
                </a:endParaRPr>
              </a:p>
            </p:txBody>
          </p:sp>
          <p:sp>
            <p:nvSpPr>
              <p:cNvPr id="67" name="Text Box 11">
                <a:extLst>
                  <a:ext uri="{FF2B5EF4-FFF2-40B4-BE49-F238E27FC236}">
                    <a16:creationId xmlns:a16="http://schemas.microsoft.com/office/drawing/2014/main" id="{0B5EE6C3-3B42-DF46-8C78-069FF426A28D}"/>
                  </a:ext>
                </a:extLst>
              </p:cNvPr>
              <p:cNvSpPr txBox="1">
                <a:spLocks noChangeArrowheads="1"/>
              </p:cNvSpPr>
              <p:nvPr/>
            </p:nvSpPr>
            <p:spPr bwMode="auto">
              <a:xfrm>
                <a:off x="5004468" y="6422331"/>
                <a:ext cx="3453732" cy="207069"/>
              </a:xfrm>
              <a:prstGeom prst="rect">
                <a:avLst/>
              </a:prstGeom>
              <a:noFill/>
              <a:ln w="9525">
                <a:noFill/>
                <a:miter lim="800000"/>
                <a:headEnd/>
                <a:tailEnd/>
              </a:ln>
            </p:spPr>
            <p:txBody>
              <a:bodyPr lIns="82296" tIns="41148" rIns="82296" bIns="41148"/>
              <a:lstStyle/>
              <a:p>
                <a:pPr>
                  <a:defRPr/>
                </a:pPr>
                <a:r>
                  <a:rPr lang="en-US" sz="1200" b="1" dirty="0">
                    <a:solidFill>
                      <a:srgbClr val="000000"/>
                    </a:solidFill>
                    <a:effectLst>
                      <a:outerShdw blurRad="38100" dist="38100" dir="2700000" algn="tl">
                        <a:srgbClr val="FFFFFF"/>
                      </a:outerShdw>
                    </a:effectLst>
                    <a:cs typeface="Times New Roman" pitchFamily="18" charset="0"/>
                  </a:rPr>
                  <a:t>Local government</a:t>
                </a:r>
                <a:endParaRPr lang="en-GB" sz="1200" b="1" dirty="0">
                  <a:effectLst>
                    <a:outerShdw blurRad="38100" dist="38100" dir="2700000" algn="tl">
                      <a:srgbClr val="000000"/>
                    </a:outerShdw>
                  </a:effectLst>
                </a:endParaRPr>
              </a:p>
            </p:txBody>
          </p:sp>
          <p:sp>
            <p:nvSpPr>
              <p:cNvPr id="68" name="Line 12">
                <a:extLst>
                  <a:ext uri="{FF2B5EF4-FFF2-40B4-BE49-F238E27FC236}">
                    <a16:creationId xmlns:a16="http://schemas.microsoft.com/office/drawing/2014/main" id="{A5BACECF-B306-B943-9CAE-FBC187E0A8B3}"/>
                  </a:ext>
                </a:extLst>
              </p:cNvPr>
              <p:cNvSpPr>
                <a:spLocks noChangeShapeType="1"/>
              </p:cNvSpPr>
              <p:nvPr/>
            </p:nvSpPr>
            <p:spPr bwMode="auto">
              <a:xfrm>
                <a:off x="4451350" y="6523757"/>
                <a:ext cx="552698" cy="1587"/>
              </a:xfrm>
              <a:prstGeom prst="line">
                <a:avLst/>
              </a:prstGeom>
              <a:noFill/>
              <a:ln w="9525">
                <a:solidFill>
                  <a:srgbClr val="990000"/>
                </a:solidFill>
                <a:round/>
                <a:headEnd/>
                <a:tailEnd type="triangle" w="med" len="med"/>
              </a:ln>
            </p:spPr>
            <p:txBody>
              <a:bodyPr/>
              <a:lstStyle/>
              <a:p>
                <a:endParaRPr lang="en-US" sz="1200"/>
              </a:p>
            </p:txBody>
          </p:sp>
          <p:sp>
            <p:nvSpPr>
              <p:cNvPr id="69" name="Line 12">
                <a:extLst>
                  <a:ext uri="{FF2B5EF4-FFF2-40B4-BE49-F238E27FC236}">
                    <a16:creationId xmlns:a16="http://schemas.microsoft.com/office/drawing/2014/main" id="{07013E93-F8C3-FF4E-84AF-03D2C59002A3}"/>
                  </a:ext>
                </a:extLst>
              </p:cNvPr>
              <p:cNvSpPr>
                <a:spLocks noChangeShapeType="1"/>
              </p:cNvSpPr>
              <p:nvPr/>
            </p:nvSpPr>
            <p:spPr bwMode="auto">
              <a:xfrm>
                <a:off x="4451350" y="6739781"/>
                <a:ext cx="552698" cy="1587"/>
              </a:xfrm>
              <a:prstGeom prst="line">
                <a:avLst/>
              </a:prstGeom>
              <a:noFill/>
              <a:ln w="9525">
                <a:solidFill>
                  <a:schemeClr val="accent5">
                    <a:lumMod val="50000"/>
                  </a:schemeClr>
                </a:solidFill>
                <a:prstDash val="sysDot"/>
                <a:round/>
                <a:headEnd/>
                <a:tailEnd type="triangle" w="med" len="med"/>
              </a:ln>
            </p:spPr>
            <p:txBody>
              <a:bodyPr/>
              <a:lstStyle/>
              <a:p>
                <a:endParaRPr lang="en-US" sz="1200"/>
              </a:p>
            </p:txBody>
          </p:sp>
        </p:grpSp>
        <p:cxnSp>
          <p:nvCxnSpPr>
            <p:cNvPr id="55" name="Straight Connector 54">
              <a:extLst>
                <a:ext uri="{FF2B5EF4-FFF2-40B4-BE49-F238E27FC236}">
                  <a16:creationId xmlns:a16="http://schemas.microsoft.com/office/drawing/2014/main" id="{BAD79120-08FB-EA47-A65E-D0286BEC369A}"/>
                </a:ext>
              </a:extLst>
            </p:cNvPr>
            <p:cNvCxnSpPr/>
            <p:nvPr/>
          </p:nvCxnSpPr>
          <p:spPr bwMode="auto">
            <a:xfrm>
              <a:off x="785020" y="4981576"/>
              <a:ext cx="0" cy="331787"/>
            </a:xfrm>
            <a:prstGeom prst="line">
              <a:avLst/>
            </a:prstGeom>
            <a:solidFill>
              <a:schemeClr val="accent1"/>
            </a:solidFill>
            <a:ln w="9525" cap="flat" cmpd="sng" algn="ctr">
              <a:solidFill>
                <a:srgbClr val="990000"/>
              </a:solidFill>
              <a:prstDash val="solid"/>
              <a:round/>
              <a:headEnd type="none" w="med" len="med"/>
              <a:tailEnd type="none" w="med" len="med"/>
            </a:ln>
            <a:effectLst/>
          </p:spPr>
        </p:cxnSp>
        <p:cxnSp>
          <p:nvCxnSpPr>
            <p:cNvPr id="56" name="Straight Arrow Connector 55">
              <a:extLst>
                <a:ext uri="{FF2B5EF4-FFF2-40B4-BE49-F238E27FC236}">
                  <a16:creationId xmlns:a16="http://schemas.microsoft.com/office/drawing/2014/main" id="{CD390AEF-848A-7943-9C6D-0F6519D9D0BF}"/>
                </a:ext>
              </a:extLst>
            </p:cNvPr>
            <p:cNvCxnSpPr/>
            <p:nvPr/>
          </p:nvCxnSpPr>
          <p:spPr bwMode="auto">
            <a:xfrm>
              <a:off x="2214563" y="4778375"/>
              <a:ext cx="1384300" cy="0"/>
            </a:xfrm>
            <a:prstGeom prst="straightConnector1">
              <a:avLst/>
            </a:prstGeom>
            <a:solidFill>
              <a:schemeClr val="accent1"/>
            </a:solidFill>
            <a:ln w="9525" cap="flat" cmpd="sng" algn="ctr">
              <a:solidFill>
                <a:srgbClr val="990000"/>
              </a:solidFill>
              <a:prstDash val="solid"/>
              <a:round/>
              <a:headEnd type="none" w="med" len="med"/>
              <a:tailEnd type="arrow"/>
            </a:ln>
            <a:effectLst/>
          </p:spPr>
        </p:cxnSp>
        <p:cxnSp>
          <p:nvCxnSpPr>
            <p:cNvPr id="57" name="Straight Arrow Connector 56">
              <a:extLst>
                <a:ext uri="{FF2B5EF4-FFF2-40B4-BE49-F238E27FC236}">
                  <a16:creationId xmlns:a16="http://schemas.microsoft.com/office/drawing/2014/main" id="{AD4B4038-7F26-3347-9CD2-E223451EB1D6}"/>
                </a:ext>
              </a:extLst>
            </p:cNvPr>
            <p:cNvCxnSpPr/>
            <p:nvPr/>
          </p:nvCxnSpPr>
          <p:spPr bwMode="auto">
            <a:xfrm flipV="1">
              <a:off x="323528" y="2928938"/>
              <a:ext cx="0" cy="1508174"/>
            </a:xfrm>
            <a:prstGeom prst="straightConnector1">
              <a:avLst/>
            </a:prstGeom>
            <a:solidFill>
              <a:schemeClr val="accent1"/>
            </a:solidFill>
            <a:ln w="9525" cap="flat" cmpd="sng" algn="ctr">
              <a:solidFill>
                <a:srgbClr val="990000"/>
              </a:solidFill>
              <a:prstDash val="solid"/>
              <a:round/>
              <a:headEnd type="none" w="med" len="med"/>
              <a:tailEnd type="arrow"/>
            </a:ln>
            <a:effectLst/>
          </p:spPr>
        </p:cxnSp>
        <p:sp>
          <p:nvSpPr>
            <p:cNvPr id="58" name="Line 48">
              <a:extLst>
                <a:ext uri="{FF2B5EF4-FFF2-40B4-BE49-F238E27FC236}">
                  <a16:creationId xmlns:a16="http://schemas.microsoft.com/office/drawing/2014/main" id="{11F25DAC-E208-E245-892C-644E47AAB511}"/>
                </a:ext>
              </a:extLst>
            </p:cNvPr>
            <p:cNvSpPr>
              <a:spLocks noChangeShapeType="1"/>
            </p:cNvSpPr>
            <p:nvPr/>
          </p:nvSpPr>
          <p:spPr bwMode="auto">
            <a:xfrm>
              <a:off x="2789721" y="2492698"/>
              <a:ext cx="0" cy="360040"/>
            </a:xfrm>
            <a:prstGeom prst="line">
              <a:avLst/>
            </a:prstGeom>
            <a:noFill/>
            <a:ln w="9525">
              <a:solidFill>
                <a:srgbClr val="000000"/>
              </a:solidFill>
              <a:prstDash val="lgDash"/>
              <a:round/>
              <a:headEnd/>
              <a:tailEnd type="triangle" w="med" len="med"/>
            </a:ln>
          </p:spPr>
          <p:txBody>
            <a:bodyPr/>
            <a:lstStyle/>
            <a:p>
              <a:endParaRPr lang="en-US" sz="1200"/>
            </a:p>
          </p:txBody>
        </p:sp>
        <p:sp>
          <p:nvSpPr>
            <p:cNvPr id="59" name="Line 40">
              <a:extLst>
                <a:ext uri="{FF2B5EF4-FFF2-40B4-BE49-F238E27FC236}">
                  <a16:creationId xmlns:a16="http://schemas.microsoft.com/office/drawing/2014/main" id="{AEAA75E8-BEFD-3248-8FED-E7553C001F14}"/>
                </a:ext>
              </a:extLst>
            </p:cNvPr>
            <p:cNvSpPr>
              <a:spLocks noChangeShapeType="1"/>
            </p:cNvSpPr>
            <p:nvPr/>
          </p:nvSpPr>
          <p:spPr bwMode="auto">
            <a:xfrm flipH="1">
              <a:off x="5413225" y="4776555"/>
              <a:ext cx="2416324" cy="0"/>
            </a:xfrm>
            <a:prstGeom prst="line">
              <a:avLst/>
            </a:prstGeom>
            <a:noFill/>
            <a:ln w="9525">
              <a:solidFill>
                <a:schemeClr val="tx1"/>
              </a:solidFill>
              <a:round/>
              <a:headEnd/>
              <a:tailEnd type="triangle" w="med" len="med"/>
            </a:ln>
          </p:spPr>
          <p:txBody>
            <a:bodyPr/>
            <a:lstStyle/>
            <a:p>
              <a:endParaRPr lang="en-US" sz="1200"/>
            </a:p>
          </p:txBody>
        </p:sp>
      </p:grpSp>
      <p:sp>
        <p:nvSpPr>
          <p:cNvPr id="70" name="Line 28">
            <a:extLst>
              <a:ext uri="{FF2B5EF4-FFF2-40B4-BE49-F238E27FC236}">
                <a16:creationId xmlns:a16="http://schemas.microsoft.com/office/drawing/2014/main" id="{098F013E-2EFB-5740-A824-97A749E684F9}"/>
              </a:ext>
            </a:extLst>
          </p:cNvPr>
          <p:cNvSpPr>
            <a:spLocks noChangeShapeType="1"/>
          </p:cNvSpPr>
          <p:nvPr/>
        </p:nvSpPr>
        <p:spPr bwMode="auto">
          <a:xfrm flipH="1">
            <a:off x="1687512" y="2688778"/>
            <a:ext cx="3455193" cy="9409"/>
          </a:xfrm>
          <a:prstGeom prst="line">
            <a:avLst/>
          </a:prstGeom>
          <a:noFill/>
          <a:ln w="9525">
            <a:solidFill>
              <a:schemeClr val="tx1"/>
            </a:solidFill>
            <a:prstDash val="lgDash"/>
            <a:round/>
            <a:headEnd/>
            <a:tailEnd type="triangle" w="med" len="med"/>
          </a:ln>
        </p:spPr>
        <p:txBody>
          <a:bodyPr/>
          <a:lstStyle/>
          <a:p>
            <a:endParaRPr lang="en-US" sz="1200"/>
          </a:p>
        </p:txBody>
      </p:sp>
      <p:sp>
        <p:nvSpPr>
          <p:cNvPr id="73" name="TextBox 72">
            <a:extLst>
              <a:ext uri="{FF2B5EF4-FFF2-40B4-BE49-F238E27FC236}">
                <a16:creationId xmlns:a16="http://schemas.microsoft.com/office/drawing/2014/main" id="{0FDF1704-FDF5-9B4F-9923-750661010925}"/>
              </a:ext>
            </a:extLst>
          </p:cNvPr>
          <p:cNvSpPr txBox="1"/>
          <p:nvPr/>
        </p:nvSpPr>
        <p:spPr>
          <a:xfrm>
            <a:off x="2371913" y="2496041"/>
            <a:ext cx="356188" cy="400110"/>
          </a:xfrm>
          <a:prstGeom prst="rect">
            <a:avLst/>
          </a:prstGeom>
          <a:noFill/>
        </p:spPr>
        <p:txBody>
          <a:bodyPr wrap="none" rtlCol="0">
            <a:spAutoFit/>
          </a:bodyPr>
          <a:lstStyle/>
          <a:p>
            <a:r>
              <a:rPr lang="en-US" sz="2000" b="1" dirty="0">
                <a:solidFill>
                  <a:srgbClr val="FF0000"/>
                </a:solidFill>
              </a:rPr>
              <a:t>X</a:t>
            </a:r>
          </a:p>
        </p:txBody>
      </p:sp>
      <p:sp>
        <p:nvSpPr>
          <p:cNvPr id="74" name="TextBox 73">
            <a:extLst>
              <a:ext uri="{FF2B5EF4-FFF2-40B4-BE49-F238E27FC236}">
                <a16:creationId xmlns:a16="http://schemas.microsoft.com/office/drawing/2014/main" id="{F2532345-89A2-7845-BF78-BDBB920A2F3A}"/>
              </a:ext>
            </a:extLst>
          </p:cNvPr>
          <p:cNvSpPr txBox="1"/>
          <p:nvPr/>
        </p:nvSpPr>
        <p:spPr>
          <a:xfrm>
            <a:off x="4070958" y="2500682"/>
            <a:ext cx="356188" cy="400110"/>
          </a:xfrm>
          <a:prstGeom prst="rect">
            <a:avLst/>
          </a:prstGeom>
          <a:noFill/>
        </p:spPr>
        <p:txBody>
          <a:bodyPr wrap="none" rtlCol="0">
            <a:spAutoFit/>
          </a:bodyPr>
          <a:lstStyle/>
          <a:p>
            <a:r>
              <a:rPr lang="en-US" sz="2000" b="1" dirty="0">
                <a:solidFill>
                  <a:srgbClr val="FF0000"/>
                </a:solidFill>
              </a:rPr>
              <a:t>X</a:t>
            </a:r>
          </a:p>
        </p:txBody>
      </p:sp>
    </p:spTree>
    <p:extLst>
      <p:ext uri="{BB962C8B-B14F-4D97-AF65-F5344CB8AC3E}">
        <p14:creationId xmlns:p14="http://schemas.microsoft.com/office/powerpoint/2010/main" val="10966104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a:xfrm>
            <a:off x="1981200" y="457200"/>
            <a:ext cx="6892925" cy="1143000"/>
          </a:xfrm>
        </p:spPr>
        <p:txBody>
          <a:bodyPr rtlCol="0">
            <a:noAutofit/>
          </a:bodyPr>
          <a:lstStyle/>
          <a:p>
            <a:pPr algn="r" fontAlgn="auto">
              <a:spcAft>
                <a:spcPts val="0"/>
              </a:spcAft>
              <a:defRPr/>
            </a:pPr>
            <a:r>
              <a:rPr lang="en-US" sz="2400" b="1" dirty="0">
                <a:solidFill>
                  <a:srgbClr val="C00000"/>
                </a:solidFill>
              </a:rPr>
              <a:t>Protect what is working well: universality backed by public investment in health through general taxes brings Georgia closer to EU countries</a:t>
            </a:r>
            <a:endParaRPr lang="ru-RU" sz="2000" b="1" kern="1200" dirty="0">
              <a:solidFill>
                <a:srgbClr val="A50021"/>
              </a:solidFill>
              <a:latin typeface="Arial" charset="0"/>
              <a:ea typeface="+mn-ea"/>
              <a:cs typeface="Arial" charset="0"/>
            </a:endParaRPr>
          </a:p>
        </p:txBody>
      </p:sp>
      <p:graphicFrame>
        <p:nvGraphicFramePr>
          <p:cNvPr id="3" name="Chart Placeholder 2"/>
          <p:cNvGraphicFramePr>
            <a:graphicFrameLocks noGrp="1"/>
          </p:cNvGraphicFramePr>
          <p:nvPr>
            <p:ph type="chart" idx="1"/>
            <p:extLst>
              <p:ext uri="{D42A27DB-BD31-4B8C-83A1-F6EECF244321}">
                <p14:modId xmlns:p14="http://schemas.microsoft.com/office/powerpoint/2010/main" val="992968972"/>
              </p:ext>
            </p:extLst>
          </p:nvPr>
        </p:nvGraphicFramePr>
        <p:xfrm>
          <a:off x="0" y="1655364"/>
          <a:ext cx="9036496" cy="5006181"/>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7308304" y="6488668"/>
            <a:ext cx="1659429" cy="369332"/>
          </a:xfrm>
          <a:prstGeom prst="rect">
            <a:avLst/>
          </a:prstGeom>
          <a:noFill/>
        </p:spPr>
        <p:txBody>
          <a:bodyPr wrap="none" rtlCol="0">
            <a:spAutoFit/>
          </a:bodyPr>
          <a:lstStyle/>
          <a:p>
            <a:r>
              <a:rPr lang="en-US" dirty="0" err="1"/>
              <a:t>MoLHSA</a:t>
            </a:r>
            <a:r>
              <a:rPr lang="en-US" dirty="0"/>
              <a:t>/NHA</a:t>
            </a:r>
          </a:p>
        </p:txBody>
      </p:sp>
    </p:spTree>
    <p:extLst>
      <p:ext uri="{BB962C8B-B14F-4D97-AF65-F5344CB8AC3E}">
        <p14:creationId xmlns:p14="http://schemas.microsoft.com/office/powerpoint/2010/main" val="258270691"/>
      </p:ext>
    </p:extLst>
  </p:cSld>
  <p:clrMapOvr>
    <a:masterClrMapping/>
  </p:clrMapOvr>
</p:sld>
</file>

<file path=ppt/theme/theme1.xml><?xml version="1.0" encoding="utf-8"?>
<a:theme xmlns:a="http://schemas.openxmlformats.org/drawingml/2006/main" name="სოფლის ექიმი პჯდ საბჭო 21 01 14 (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სოფლის ექიმი პჯდ საბჭო 21 01 14 (4)</Template>
  <TotalTime>5815</TotalTime>
  <Words>1842</Words>
  <Application>Microsoft Macintosh PowerPoint</Application>
  <PresentationFormat>On-screen Show (4:3)</PresentationFormat>
  <Paragraphs>237</Paragraphs>
  <Slides>20</Slides>
  <Notes>12</Notes>
  <HiddenSlides>0</HiddenSlides>
  <MMClips>0</MMClips>
  <ScaleCrop>false</ScaleCrop>
  <HeadingPairs>
    <vt:vector size="8" baseType="variant">
      <vt:variant>
        <vt:lpstr>Fonts Used</vt:lpstr>
      </vt:variant>
      <vt:variant>
        <vt:i4>10</vt:i4>
      </vt:variant>
      <vt:variant>
        <vt:lpstr>Theme</vt:lpstr>
      </vt:variant>
      <vt:variant>
        <vt:i4>1</vt:i4>
      </vt:variant>
      <vt:variant>
        <vt:lpstr>Embedded OLE Servers</vt:lpstr>
      </vt:variant>
      <vt:variant>
        <vt:i4>1</vt:i4>
      </vt:variant>
      <vt:variant>
        <vt:lpstr>Slide Titles</vt:lpstr>
      </vt:variant>
      <vt:variant>
        <vt:i4>20</vt:i4>
      </vt:variant>
    </vt:vector>
  </HeadingPairs>
  <TitlesOfParts>
    <vt:vector size="32" baseType="lpstr">
      <vt:lpstr>MS PGothic</vt:lpstr>
      <vt:lpstr>AcadNusx</vt:lpstr>
      <vt:lpstr>Arial</vt:lpstr>
      <vt:lpstr>Calibri</vt:lpstr>
      <vt:lpstr>Century Schoolbook</vt:lpstr>
      <vt:lpstr>Kozuka Mincho Pro H</vt:lpstr>
      <vt:lpstr>Sylfaen</vt:lpstr>
      <vt:lpstr>Times New Roman</vt:lpstr>
      <vt:lpstr>Tw Cen MT</vt:lpstr>
      <vt:lpstr>Wingdings</vt:lpstr>
      <vt:lpstr>სოფლის ექიმი პჯდ საბჭო 21 01 14 (4)</vt:lpstr>
      <vt:lpstr>Excel.Chart.8</vt:lpstr>
      <vt:lpstr> Financial Transition Experience of Georgia    </vt:lpstr>
      <vt:lpstr>Demographic and Socio-Economic Situation, 2017 </vt:lpstr>
      <vt:lpstr>ჯანდაცვის დაფინანსების სისტემის რეფორმა</vt:lpstr>
      <vt:lpstr>Financial Transition Phases</vt:lpstr>
      <vt:lpstr>Financial Transition Phases</vt:lpstr>
      <vt:lpstr>Financial Transition Phases</vt:lpstr>
      <vt:lpstr>Universal Health Care – Socially Oriented Political Platform </vt:lpstr>
      <vt:lpstr>PowerPoint Presentation</vt:lpstr>
      <vt:lpstr>Protect what is working well: universality backed by public investment in health through general taxes brings Georgia closer to EU countries</vt:lpstr>
      <vt:lpstr>Structure of Total health expenditure</vt:lpstr>
      <vt:lpstr>Out-of-Pocket payment (OOP) as % of Total Health Expenditure (THE)</vt:lpstr>
      <vt:lpstr>Universal Health Care Program Budget, Mill GEL</vt:lpstr>
      <vt:lpstr>Beneficiaries</vt:lpstr>
      <vt:lpstr>Expanding benefits</vt:lpstr>
      <vt:lpstr> Universal Health care Program beneficiaries</vt:lpstr>
      <vt:lpstr>PowerPoint Presentation</vt:lpstr>
      <vt:lpstr>“Vertical” State Health Programs </vt:lpstr>
      <vt:lpstr>Coverage of Healthcare services</vt:lpstr>
      <vt:lpstr>National Hepatitis C Elimination Program  </vt:lpstr>
      <vt:lpstr>PowerPoint Presentation</vt:lpstr>
    </vt:vector>
  </TitlesOfParts>
  <Company>SSA</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Nino Berdzuli</dc:creator>
  <cp:lastModifiedBy>Microsoft Office User</cp:lastModifiedBy>
  <cp:revision>647</cp:revision>
  <cp:lastPrinted>2017-11-27T07:20:42Z</cp:lastPrinted>
  <dcterms:created xsi:type="dcterms:W3CDTF">2012-02-03T10:47:59Z</dcterms:created>
  <dcterms:modified xsi:type="dcterms:W3CDTF">2019-05-12T01:44:52Z</dcterms:modified>
</cp:coreProperties>
</file>