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451" r:id="rId2"/>
    <p:sldId id="452" r:id="rId3"/>
    <p:sldId id="453" r:id="rId4"/>
    <p:sldId id="446" r:id="rId5"/>
    <p:sldId id="436" r:id="rId6"/>
    <p:sldId id="433" r:id="rId7"/>
    <p:sldId id="449" r:id="rId8"/>
    <p:sldId id="434" r:id="rId9"/>
    <p:sldId id="345" r:id="rId10"/>
    <p:sldId id="262" r:id="rId11"/>
    <p:sldId id="450" r:id="rId12"/>
    <p:sldId id="457" r:id="rId13"/>
    <p:sldId id="458" r:id="rId14"/>
    <p:sldId id="459" r:id="rId15"/>
    <p:sldId id="455" r:id="rId16"/>
    <p:sldId id="454" r:id="rId17"/>
    <p:sldId id="460" r:id="rId18"/>
    <p:sldId id="46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93"/>
    <p:restoredTop sz="94655"/>
  </p:normalViewPr>
  <p:slideViewPr>
    <p:cSldViewPr snapToGrid="0" snapToObjects="1">
      <p:cViewPr varScale="1">
        <p:scale>
          <a:sx n="69" d="100"/>
          <a:sy n="69" d="100"/>
        </p:scale>
        <p:origin x="480" y="84"/>
      </p:cViewPr>
      <p:guideLst/>
    </p:cSldViewPr>
  </p:slideViewPr>
  <p:outlineViewPr>
    <p:cViewPr>
      <p:scale>
        <a:sx n="33" d="100"/>
        <a:sy n="33" d="100"/>
      </p:scale>
      <p:origin x="0" y="-119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24" d="100"/>
        <a:sy n="12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ino\Downloads\&#4321;&#4323;&#4312;&#4330;&#4312;&#4307;&#4312;_&#4304;&#4321;&#4304;&#4313;&#4312;&#4321;,%20&#4306;&#4308;&#4316;&#4307;&#4308;&#4320;&#4312;&#4321;%20&#4307;&#4304;%20&#4320;&#4308;&#4306;&#4312;&#4317;&#4316;&#4312;&#4321;%20&#4315;&#4312;&#4334;&#4308;&#4307;&#4309;&#4312;&#4311;%202011-2017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ino\Downloads\&#4321;&#4323;&#4312;&#4330;&#4312;&#4307;&#4312;_&#4304;&#4321;&#4304;&#4313;&#4312;&#4321;,%20&#4306;&#4308;&#4316;&#4307;&#4308;&#4320;&#4312;&#4321;%20&#4307;&#4304;%20&#4320;&#4308;&#4306;&#4312;&#4317;&#4316;&#4312;&#4321;%20&#4315;&#4312;&#4334;&#4308;&#4307;&#4309;&#4312;&#4311;%202011-2017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ino\Downloads\&#4321;&#4323;&#4312;&#4330;&#4312;&#4307;&#4312;_&#4304;&#4321;&#4304;&#4313;&#4312;&#4321;,%20&#4306;&#4308;&#4316;&#4307;&#4308;&#4320;&#4312;&#4321;%20&#4307;&#4304;%20&#4320;&#4308;&#4306;&#4312;&#4317;&#4316;&#4312;&#4321;%20&#4315;&#4312;&#4334;&#4308;&#4307;&#4309;&#4312;&#4311;%202011-201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400" b="0" i="0" u="none" strike="noStrike" baseline="0" dirty="0" err="1"/>
              <a:t>Number</a:t>
            </a:r>
            <a:r>
              <a:rPr lang="fr-FR" sz="1400" b="0" i="0" u="none" strike="noStrike" baseline="0" dirty="0"/>
              <a:t> of suicide cases by </a:t>
            </a:r>
            <a:r>
              <a:rPr lang="fr-FR" sz="1400" b="0" i="0" u="none" strike="noStrike" baseline="0" dirty="0" err="1"/>
              <a:t>age</a:t>
            </a:r>
            <a:r>
              <a:rPr lang="fr-FR" sz="1400" b="0" i="0" u="none" strike="noStrike" baseline="0" dirty="0"/>
              <a:t> and </a:t>
            </a:r>
            <a:r>
              <a:rPr lang="fr-FR" sz="1400" b="0" i="0" u="none" strike="noStrike" baseline="0" dirty="0" err="1"/>
              <a:t>year</a:t>
            </a:r>
            <a:r>
              <a:rPr lang="fr-FR" sz="1400" b="0" i="0" u="none" strike="noStrike" baseline="0" dirty="0"/>
              <a:t> in Georgia</a:t>
            </a:r>
            <a:endParaRPr lang="en-US" sz="2000" b="1" dirty="0"/>
          </a:p>
        </c:rich>
      </c:tx>
      <c:layout>
        <c:manualLayout>
          <c:xMode val="edge"/>
          <c:yMode val="edge"/>
          <c:x val="0.16445284395361123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9.5670723305635905E-2"/>
          <c:y val="0.1029801967382863"/>
          <c:w val="0.89020844269466315"/>
          <c:h val="0.6876191310147066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'[სუიციდი_ასაკის, გენდერის და რეგიონის მიხედვით 2011-2017.xlsx]ასაკი+სქესი (3)'!$L$11</c:f>
              <c:strCache>
                <c:ptCount val="1"/>
                <c:pt idx="0">
                  <c:v>&lt; 15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'[სუიციდი_ასაკის, გენდერის და რეგიონის მიხედვით 2011-2017.xlsx]ასაკი+სქესი (3)'!$M$10:$S$10</c:f>
              <c:numCache>
                <c:formatCode>General</c:formatCode>
                <c:ptCount val="7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'[სუიციდი_ასაკის, გენდერის და რეგიონის მიხედვით 2011-2017.xlsx]ასაკი+სქესი (3)'!$M$11:$S$11</c:f>
              <c:numCache>
                <c:formatCode>General</c:formatCode>
                <c:ptCount val="7"/>
                <c:pt idx="0">
                  <c:v>2</c:v>
                </c:pt>
                <c:pt idx="1">
                  <c:v>3</c:v>
                </c:pt>
                <c:pt idx="2">
                  <c:v>3</c:v>
                </c:pt>
                <c:pt idx="3">
                  <c:v>2</c:v>
                </c:pt>
                <c:pt idx="4">
                  <c:v>5</c:v>
                </c:pt>
                <c:pt idx="5">
                  <c:v>2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12-BA41-9C1E-E96644C3CA3D}"/>
            </c:ext>
          </c:extLst>
        </c:ser>
        <c:ser>
          <c:idx val="1"/>
          <c:order val="1"/>
          <c:tx>
            <c:strRef>
              <c:f>'[სუიციდი_ასაკის, გენდერის და რეგიონის მიხედვით 2011-2017.xlsx]ასაკი+სქესი (3)'!$L$12</c:f>
              <c:strCache>
                <c:ptCount val="1"/>
                <c:pt idx="0">
                  <c:v>15 - 24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'[სუიციდი_ასაკის, გენდერის და რეგიონის მიხედვით 2011-2017.xlsx]ასაკი+სქესი (3)'!$M$10:$S$10</c:f>
              <c:numCache>
                <c:formatCode>General</c:formatCode>
                <c:ptCount val="7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'[სუიციდი_ასაკის, გენდერის და რეგიონის მიხედვით 2011-2017.xlsx]ასაკი+სქესი (3)'!$M$12:$S$12</c:f>
              <c:numCache>
                <c:formatCode>General</c:formatCode>
                <c:ptCount val="7"/>
                <c:pt idx="0">
                  <c:v>37</c:v>
                </c:pt>
                <c:pt idx="1">
                  <c:v>34</c:v>
                </c:pt>
                <c:pt idx="2">
                  <c:v>52</c:v>
                </c:pt>
                <c:pt idx="3">
                  <c:v>55</c:v>
                </c:pt>
                <c:pt idx="4">
                  <c:v>40</c:v>
                </c:pt>
                <c:pt idx="5">
                  <c:v>46</c:v>
                </c:pt>
                <c:pt idx="6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A12-BA41-9C1E-E96644C3CA3D}"/>
            </c:ext>
          </c:extLst>
        </c:ser>
        <c:ser>
          <c:idx val="2"/>
          <c:order val="2"/>
          <c:tx>
            <c:strRef>
              <c:f>'[სუიციდი_ასაკის, გენდერის და რეგიონის მიხედვით 2011-2017.xlsx]ასაკი+სქესი (3)'!$L$13</c:f>
              <c:strCache>
                <c:ptCount val="1"/>
                <c:pt idx="0">
                  <c:v>25 - 34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'[სუიციდი_ასაკის, გენდერის და რეგიონის მიხედვით 2011-2017.xlsx]ასაკი+სქესი (3)'!$M$10:$S$10</c:f>
              <c:numCache>
                <c:formatCode>General</c:formatCode>
                <c:ptCount val="7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'[სუიციდი_ასაკის, გენდერის და რეგიონის მიხედვით 2011-2017.xlsx]ასაკი+სქესი (3)'!$M$13:$S$13</c:f>
              <c:numCache>
                <c:formatCode>General</c:formatCode>
                <c:ptCount val="7"/>
                <c:pt idx="0">
                  <c:v>49</c:v>
                </c:pt>
                <c:pt idx="1">
                  <c:v>57</c:v>
                </c:pt>
                <c:pt idx="2">
                  <c:v>48</c:v>
                </c:pt>
                <c:pt idx="3">
                  <c:v>48</c:v>
                </c:pt>
                <c:pt idx="4">
                  <c:v>63</c:v>
                </c:pt>
                <c:pt idx="5">
                  <c:v>76</c:v>
                </c:pt>
                <c:pt idx="6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A12-BA41-9C1E-E96644C3CA3D}"/>
            </c:ext>
          </c:extLst>
        </c:ser>
        <c:ser>
          <c:idx val="3"/>
          <c:order val="3"/>
          <c:tx>
            <c:strRef>
              <c:f>'[სუიციდი_ასაკის, გენდერის და რეგიონის მიხედვით 2011-2017.xlsx]ასაკი+სქესი (3)'!$L$14</c:f>
              <c:strCache>
                <c:ptCount val="1"/>
                <c:pt idx="0">
                  <c:v>35 - 44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'[სუიციდი_ასაკის, გენდერის და რეგიონის მიხედვით 2011-2017.xlsx]ასაკი+სქესი (3)'!$M$10:$S$10</c:f>
              <c:numCache>
                <c:formatCode>General</c:formatCode>
                <c:ptCount val="7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'[სუიციდი_ასაკის, გენდერის და რეგიონის მიხედვით 2011-2017.xlsx]ასაკი+სქესი (3)'!$M$14:$S$14</c:f>
              <c:numCache>
                <c:formatCode>General</c:formatCode>
                <c:ptCount val="7"/>
                <c:pt idx="0">
                  <c:v>35</c:v>
                </c:pt>
                <c:pt idx="1">
                  <c:v>53</c:v>
                </c:pt>
                <c:pt idx="2">
                  <c:v>45</c:v>
                </c:pt>
                <c:pt idx="3">
                  <c:v>59</c:v>
                </c:pt>
                <c:pt idx="4">
                  <c:v>66</c:v>
                </c:pt>
                <c:pt idx="5">
                  <c:v>79</c:v>
                </c:pt>
                <c:pt idx="6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A12-BA41-9C1E-E96644C3CA3D}"/>
            </c:ext>
          </c:extLst>
        </c:ser>
        <c:ser>
          <c:idx val="4"/>
          <c:order val="4"/>
          <c:tx>
            <c:strRef>
              <c:f>'[სუიციდი_ასაკის, გენდერის და რეგიონის მიხედვით 2011-2017.xlsx]ასაკი+სქესი (3)'!$L$15</c:f>
              <c:strCache>
                <c:ptCount val="1"/>
                <c:pt idx="0">
                  <c:v>45 - 54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'[სუიციდი_ასაკის, გენდერის და რეგიონის მიხედვით 2011-2017.xlsx]ასაკი+სქესი (3)'!$M$10:$S$10</c:f>
              <c:numCache>
                <c:formatCode>General</c:formatCode>
                <c:ptCount val="7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'[სუიციდი_ასაკის, გენდერის და რეგიონის მიხედვით 2011-2017.xlsx]ასაკი+სქესი (3)'!$M$15:$S$15</c:f>
              <c:numCache>
                <c:formatCode>General</c:formatCode>
                <c:ptCount val="7"/>
                <c:pt idx="0">
                  <c:v>46</c:v>
                </c:pt>
                <c:pt idx="1">
                  <c:v>56</c:v>
                </c:pt>
                <c:pt idx="2">
                  <c:v>53</c:v>
                </c:pt>
                <c:pt idx="3">
                  <c:v>79</c:v>
                </c:pt>
                <c:pt idx="4">
                  <c:v>60</c:v>
                </c:pt>
                <c:pt idx="5">
                  <c:v>72</c:v>
                </c:pt>
                <c:pt idx="6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A12-BA41-9C1E-E96644C3CA3D}"/>
            </c:ext>
          </c:extLst>
        </c:ser>
        <c:ser>
          <c:idx val="5"/>
          <c:order val="5"/>
          <c:tx>
            <c:strRef>
              <c:f>'[სუიციდი_ასაკის, გენდერის და რეგიონის მიხედვით 2011-2017.xlsx]ასაკი+სქესი (3)'!$L$16</c:f>
              <c:strCache>
                <c:ptCount val="1"/>
                <c:pt idx="0">
                  <c:v>55 - 64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'[სუიციდი_ასაკის, გენდერის და რეგიონის მიხედვით 2011-2017.xlsx]ასაკი+სქესი (3)'!$M$10:$S$10</c:f>
              <c:numCache>
                <c:formatCode>General</c:formatCode>
                <c:ptCount val="7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'[სუიციდი_ასაკის, გენდერის და რეგიონის მიხედვით 2011-2017.xlsx]ასაკი+სქესი (3)'!$M$16:$S$16</c:f>
              <c:numCache>
                <c:formatCode>General</c:formatCode>
                <c:ptCount val="7"/>
                <c:pt idx="0">
                  <c:v>38</c:v>
                </c:pt>
                <c:pt idx="1">
                  <c:v>41</c:v>
                </c:pt>
                <c:pt idx="2">
                  <c:v>58</c:v>
                </c:pt>
                <c:pt idx="3">
                  <c:v>53</c:v>
                </c:pt>
                <c:pt idx="4">
                  <c:v>70</c:v>
                </c:pt>
                <c:pt idx="5">
                  <c:v>85</c:v>
                </c:pt>
                <c:pt idx="6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A12-BA41-9C1E-E96644C3CA3D}"/>
            </c:ext>
          </c:extLst>
        </c:ser>
        <c:ser>
          <c:idx val="6"/>
          <c:order val="6"/>
          <c:tx>
            <c:strRef>
              <c:f>'[სუიციდი_ასაკის, გენდერის და რეგიონის მიხედვით 2011-2017.xlsx]ასაკი+სქესი (3)'!$L$17</c:f>
              <c:strCache>
                <c:ptCount val="1"/>
                <c:pt idx="0">
                  <c:v>65 - 74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'[სუიციდი_ასაკის, გენდერის და რეგიონის მიხედვით 2011-2017.xlsx]ასაკი+სქესი (3)'!$M$10:$S$10</c:f>
              <c:numCache>
                <c:formatCode>General</c:formatCode>
                <c:ptCount val="7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'[სუიციდი_ასაკის, გენდერის და რეგიონის მიხედვით 2011-2017.xlsx]ასაკი+სქესი (3)'!$M$17:$S$17</c:f>
              <c:numCache>
                <c:formatCode>General</c:formatCode>
                <c:ptCount val="7"/>
                <c:pt idx="0">
                  <c:v>47</c:v>
                </c:pt>
                <c:pt idx="1">
                  <c:v>31</c:v>
                </c:pt>
                <c:pt idx="2">
                  <c:v>24</c:v>
                </c:pt>
                <c:pt idx="3">
                  <c:v>41</c:v>
                </c:pt>
                <c:pt idx="4">
                  <c:v>41</c:v>
                </c:pt>
                <c:pt idx="5">
                  <c:v>47</c:v>
                </c:pt>
                <c:pt idx="6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A12-BA41-9C1E-E96644C3CA3D}"/>
            </c:ext>
          </c:extLst>
        </c:ser>
        <c:ser>
          <c:idx val="7"/>
          <c:order val="7"/>
          <c:tx>
            <c:strRef>
              <c:f>'[სუიციდი_ასაკის, გენდერის და რეგიონის მიხედვით 2011-2017.xlsx]ასაკი+სქესი (3)'!$L$18</c:f>
              <c:strCache>
                <c:ptCount val="1"/>
                <c:pt idx="0">
                  <c:v>75 - 84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'[სუიციდი_ასაკის, გენდერის და რეგიონის მიხედვით 2011-2017.xlsx]ასაკი+სქესი (3)'!$M$10:$S$10</c:f>
              <c:numCache>
                <c:formatCode>General</c:formatCode>
                <c:ptCount val="7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'[სუიციდი_ასაკის, გენდერის და რეგიონის მიხედვით 2011-2017.xlsx]ასაკი+სქესი (3)'!$M$18:$S$18</c:f>
              <c:numCache>
                <c:formatCode>General</c:formatCode>
                <c:ptCount val="7"/>
                <c:pt idx="0">
                  <c:v>36</c:v>
                </c:pt>
                <c:pt idx="1">
                  <c:v>31</c:v>
                </c:pt>
                <c:pt idx="2">
                  <c:v>24</c:v>
                </c:pt>
                <c:pt idx="3">
                  <c:v>34</c:v>
                </c:pt>
                <c:pt idx="4">
                  <c:v>40</c:v>
                </c:pt>
                <c:pt idx="5">
                  <c:v>50</c:v>
                </c:pt>
                <c:pt idx="6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A12-BA41-9C1E-E96644C3CA3D}"/>
            </c:ext>
          </c:extLst>
        </c:ser>
        <c:ser>
          <c:idx val="8"/>
          <c:order val="8"/>
          <c:tx>
            <c:strRef>
              <c:f>'[სუიციდი_ასაკის, გენდერის და რეგიონის მიხედვით 2011-2017.xlsx]ასაკი+სქესი (3)'!$L$19</c:f>
              <c:strCache>
                <c:ptCount val="1"/>
                <c:pt idx="0">
                  <c:v>&gt; 84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'[სუიციდი_ასაკის, გენდერის და რეგიონის მიხედვით 2011-2017.xlsx]ასაკი+სქესი (3)'!$M$10:$S$10</c:f>
              <c:numCache>
                <c:formatCode>General</c:formatCode>
                <c:ptCount val="7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'[სუიციდი_ასაკის, გენდერის და რეგიონის მიხედვით 2011-2017.xlsx]ასაკი+სქესი (3)'!$M$19:$S$19</c:f>
              <c:numCache>
                <c:formatCode>General</c:formatCode>
                <c:ptCount val="7"/>
                <c:pt idx="0">
                  <c:v>3</c:v>
                </c:pt>
                <c:pt idx="1">
                  <c:v>9</c:v>
                </c:pt>
                <c:pt idx="2">
                  <c:v>5</c:v>
                </c:pt>
                <c:pt idx="3">
                  <c:v>10</c:v>
                </c:pt>
                <c:pt idx="4">
                  <c:v>15</c:v>
                </c:pt>
                <c:pt idx="5">
                  <c:v>9</c:v>
                </c:pt>
                <c:pt idx="6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A12-BA41-9C1E-E96644C3CA3D}"/>
            </c:ext>
          </c:extLst>
        </c:ser>
        <c:ser>
          <c:idx val="9"/>
          <c:order val="9"/>
          <c:tx>
            <c:strRef>
              <c:f>'[სუიციდი_ასაკის, გენდერის და რეგიონის მიხედვით 2011-2017.xlsx]ასაკი+სქესი (3)'!$L$20</c:f>
              <c:strCache>
                <c:ptCount val="1"/>
                <c:pt idx="0">
                  <c:v>უცნობი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'[სუიციდი_ასაკის, გენდერის და რეგიონის მიხედვით 2011-2017.xlsx]ასაკი+სქესი (3)'!$M$10:$S$10</c:f>
              <c:numCache>
                <c:formatCode>General</c:formatCode>
                <c:ptCount val="7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'[სუიციდი_ასაკის, გენდერის და რეგიონის მიხედვით 2011-2017.xlsx]ასაკი+სქესი (3)'!$M$20:$S$20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3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7A12-BA41-9C1E-E96644C3CA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7191040"/>
        <c:axId val="117192576"/>
      </c:barChart>
      <c:catAx>
        <c:axId val="117191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192576"/>
        <c:crosses val="autoZero"/>
        <c:auto val="1"/>
        <c:lblAlgn val="ctr"/>
        <c:lblOffset val="100"/>
        <c:noMultiLvlLbl val="0"/>
      </c:catAx>
      <c:valAx>
        <c:axId val="117192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191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fr-FR" sz="1600" b="1" i="0" u="none" strike="noStrike" baseline="0" dirty="0" err="1"/>
              <a:t>Number</a:t>
            </a:r>
            <a:r>
              <a:rPr lang="fr-FR" sz="1600" b="1" i="0" u="none" strike="noStrike" baseline="0" dirty="0"/>
              <a:t> of suicides by </a:t>
            </a:r>
            <a:r>
              <a:rPr lang="fr-FR" sz="1600" b="1" i="0" u="none" strike="noStrike" baseline="0" dirty="0" err="1"/>
              <a:t>age</a:t>
            </a:r>
            <a:r>
              <a:rPr lang="fr-FR" sz="1600" b="1" i="0" u="none" strike="noStrike" baseline="0" dirty="0"/>
              <a:t> and </a:t>
            </a:r>
            <a:r>
              <a:rPr lang="fr-FR" sz="1600" b="1" i="0" u="none" strike="noStrike" baseline="0" dirty="0" err="1"/>
              <a:t>gender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'[სუიციდი_ასაკის, გენდერის და რეგიონის მიხედვით 2011-2017.xlsx]ასაკი+სქესი (2)'!$B$17</c:f>
              <c:strCache>
                <c:ptCount val="1"/>
                <c:pt idx="0">
                  <c:v>მამრ.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'[სუიციდი_ასაკის, გენდერის და რეგიონის მიხედვით 2011-2017.xlsx]ასაკი+სქესი (2)'!$C$16:$J$16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'[სუიციდი_ასაკის, გენდერის და რეგიონის მიხედვით 2011-2017.xlsx]ასაკი+სქესი (2)'!$C$17:$J$17</c:f>
              <c:numCache>
                <c:formatCode>General</c:formatCode>
                <c:ptCount val="8"/>
                <c:pt idx="0">
                  <c:v>247</c:v>
                </c:pt>
                <c:pt idx="1">
                  <c:v>258</c:v>
                </c:pt>
                <c:pt idx="2">
                  <c:v>256</c:v>
                </c:pt>
                <c:pt idx="3">
                  <c:v>306</c:v>
                </c:pt>
                <c:pt idx="4">
                  <c:v>329</c:v>
                </c:pt>
                <c:pt idx="5">
                  <c:v>375</c:v>
                </c:pt>
                <c:pt idx="6">
                  <c:v>301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D6-8C4F-AFB7-9838756927F5}"/>
            </c:ext>
          </c:extLst>
        </c:ser>
        <c:ser>
          <c:idx val="1"/>
          <c:order val="1"/>
          <c:tx>
            <c:strRef>
              <c:f>'[სუიციდი_ასაკის, გენდერის და რეგიონის მიხედვით 2011-2017.xlsx]ასაკი+სქესი (2)'!$B$18</c:f>
              <c:strCache>
                <c:ptCount val="1"/>
                <c:pt idx="0">
                  <c:v>მდ.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'[სუიციდი_ასაკის, გენდერის და რეგიონის მიხედვით 2011-2017.xlsx]ასაკი+სქესი (2)'!$C$16:$J$16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'[სუიციდი_ასაკის, გენდერის და რეგიონის მიხედვით 2011-2017.xlsx]ასაკი+სქესი (2)'!$C$18:$J$18</c:f>
              <c:numCache>
                <c:formatCode>General</c:formatCode>
                <c:ptCount val="8"/>
                <c:pt idx="0">
                  <c:v>46</c:v>
                </c:pt>
                <c:pt idx="1">
                  <c:v>57</c:v>
                </c:pt>
                <c:pt idx="2">
                  <c:v>56</c:v>
                </c:pt>
                <c:pt idx="3">
                  <c:v>76</c:v>
                </c:pt>
                <c:pt idx="4">
                  <c:v>71</c:v>
                </c:pt>
                <c:pt idx="5">
                  <c:v>94</c:v>
                </c:pt>
                <c:pt idx="6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D6-8C4F-AFB7-9838756927F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86386944"/>
        <c:axId val="86388736"/>
      </c:barChart>
      <c:catAx>
        <c:axId val="86386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388736"/>
        <c:crosses val="autoZero"/>
        <c:auto val="1"/>
        <c:lblAlgn val="ctr"/>
        <c:lblOffset val="100"/>
        <c:noMultiLvlLbl val="0"/>
      </c:catAx>
      <c:valAx>
        <c:axId val="86388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386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6155814633930869"/>
          <c:y val="0.91967651132823092"/>
          <c:w val="0.15569872948651045"/>
          <c:h val="8.032348867176911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400" b="0" i="0" u="none" strike="noStrike" baseline="0" dirty="0" err="1"/>
              <a:t>Number</a:t>
            </a:r>
            <a:r>
              <a:rPr lang="fr-FR" sz="1400" b="0" i="0" u="none" strike="noStrike" baseline="0" dirty="0"/>
              <a:t> of suicide cases in </a:t>
            </a:r>
            <a:r>
              <a:rPr lang="fr-FR" sz="1400" b="0" i="0" u="none" strike="noStrike" baseline="0" dirty="0" err="1"/>
              <a:t>regions</a:t>
            </a:r>
            <a:r>
              <a:rPr lang="fr-FR" sz="1400" b="0" i="0" u="none" strike="noStrike" baseline="0" dirty="0"/>
              <a:t>  2011-2017</a:t>
            </a:r>
            <a:endParaRPr lang="en-US" b="1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4.5051367281446764E-2"/>
          <c:y val="5.6998779994342046E-2"/>
          <c:w val="0.95494863271855324"/>
          <c:h val="0.76942151766147271"/>
        </c:manualLayout>
      </c:layout>
      <c:lineChart>
        <c:grouping val="standard"/>
        <c:varyColors val="0"/>
        <c:ser>
          <c:idx val="0"/>
          <c:order val="0"/>
          <c:tx>
            <c:strRef>
              <c:f>'[სუიციდი_ასაკის, გენდერის და რეგიონის მიხედვით 2011-2017.xlsx]Sheet1'!$O$6</c:f>
              <c:strCache>
                <c:ptCount val="1"/>
                <c:pt idx="0">
                  <c:v>2011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'[სუიციდი_ასაკის, გენდერის და რეგიონის მიხედვით 2011-2017.xlsx]Sheet1'!$N$7:$N$16</c:f>
              <c:strCache>
                <c:ptCount val="10"/>
                <c:pt idx="0">
                  <c:v>სამეგრელო-ზემო სვანეთი</c:v>
                </c:pt>
                <c:pt idx="1">
                  <c:v>გურია</c:v>
                </c:pt>
                <c:pt idx="2">
                  <c:v>აჭარა</c:v>
                </c:pt>
                <c:pt idx="3">
                  <c:v>სამცხე-ჯავახეთი</c:v>
                </c:pt>
                <c:pt idx="4">
                  <c:v>ქვემო ქართლი</c:v>
                </c:pt>
                <c:pt idx="5">
                  <c:v>კახეთი</c:v>
                </c:pt>
                <c:pt idx="6">
                  <c:v>თბილისი</c:v>
                </c:pt>
                <c:pt idx="7">
                  <c:v>მცხეთა-მთიანეთი</c:v>
                </c:pt>
                <c:pt idx="8">
                  <c:v>შიდა ქართლი</c:v>
                </c:pt>
                <c:pt idx="9">
                  <c:v>იმერეთი, რაჭა-ლეჩხუმი და ქვემო სვანეთი</c:v>
                </c:pt>
              </c:strCache>
            </c:strRef>
          </c:cat>
          <c:val>
            <c:numRef>
              <c:f>'[სუიციდი_ასაკის, გენდერის და რეგიონის მიხედვით 2011-2017.xlsx]Sheet1'!$O$7:$O$16</c:f>
              <c:numCache>
                <c:formatCode>General</c:formatCode>
                <c:ptCount val="10"/>
                <c:pt idx="0">
                  <c:v>49</c:v>
                </c:pt>
                <c:pt idx="1">
                  <c:v>5</c:v>
                </c:pt>
                <c:pt idx="2">
                  <c:v>9</c:v>
                </c:pt>
                <c:pt idx="3">
                  <c:v>12</c:v>
                </c:pt>
                <c:pt idx="4">
                  <c:v>34</c:v>
                </c:pt>
                <c:pt idx="5">
                  <c:v>30</c:v>
                </c:pt>
                <c:pt idx="6">
                  <c:v>69</c:v>
                </c:pt>
                <c:pt idx="7">
                  <c:v>15</c:v>
                </c:pt>
                <c:pt idx="8">
                  <c:v>31</c:v>
                </c:pt>
                <c:pt idx="9">
                  <c:v>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C83-4346-A770-83B9CA59BEAC}"/>
            </c:ext>
          </c:extLst>
        </c:ser>
        <c:ser>
          <c:idx val="1"/>
          <c:order val="1"/>
          <c:tx>
            <c:strRef>
              <c:f>'[სუიციდი_ასაკის, გენდერის და რეგიონის მიხედვით 2011-2017.xlsx]Sheet1'!$P$6</c:f>
              <c:strCache>
                <c:ptCount val="1"/>
                <c:pt idx="0">
                  <c:v>2012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'[სუიციდი_ასაკის, გენდერის და რეგიონის მიხედვით 2011-2017.xlsx]Sheet1'!$N$7:$N$16</c:f>
              <c:strCache>
                <c:ptCount val="10"/>
                <c:pt idx="0">
                  <c:v>სამეგრელო-ზემო სვანეთი</c:v>
                </c:pt>
                <c:pt idx="1">
                  <c:v>გურია</c:v>
                </c:pt>
                <c:pt idx="2">
                  <c:v>აჭარა</c:v>
                </c:pt>
                <c:pt idx="3">
                  <c:v>სამცხე-ჯავახეთი</c:v>
                </c:pt>
                <c:pt idx="4">
                  <c:v>ქვემო ქართლი</c:v>
                </c:pt>
                <c:pt idx="5">
                  <c:v>კახეთი</c:v>
                </c:pt>
                <c:pt idx="6">
                  <c:v>თბილისი</c:v>
                </c:pt>
                <c:pt idx="7">
                  <c:v>მცხეთა-მთიანეთი</c:v>
                </c:pt>
                <c:pt idx="8">
                  <c:v>შიდა ქართლი</c:v>
                </c:pt>
                <c:pt idx="9">
                  <c:v>იმერეთი, რაჭა-ლეჩხუმი და ქვემო სვანეთი</c:v>
                </c:pt>
              </c:strCache>
            </c:strRef>
          </c:cat>
          <c:val>
            <c:numRef>
              <c:f>'[სუიციდი_ასაკის, გენდერის და რეგიონის მიხედვით 2011-2017.xlsx]Sheet1'!$P$7:$P$16</c:f>
              <c:numCache>
                <c:formatCode>General</c:formatCode>
                <c:ptCount val="10"/>
                <c:pt idx="0">
                  <c:v>48</c:v>
                </c:pt>
                <c:pt idx="1">
                  <c:v>8</c:v>
                </c:pt>
                <c:pt idx="2">
                  <c:v>22</c:v>
                </c:pt>
                <c:pt idx="3">
                  <c:v>1</c:v>
                </c:pt>
                <c:pt idx="4">
                  <c:v>34</c:v>
                </c:pt>
                <c:pt idx="5">
                  <c:v>29</c:v>
                </c:pt>
                <c:pt idx="6">
                  <c:v>67</c:v>
                </c:pt>
                <c:pt idx="7">
                  <c:v>19</c:v>
                </c:pt>
                <c:pt idx="8">
                  <c:v>49</c:v>
                </c:pt>
                <c:pt idx="9">
                  <c:v>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C83-4346-A770-83B9CA59BEAC}"/>
            </c:ext>
          </c:extLst>
        </c:ser>
        <c:ser>
          <c:idx val="2"/>
          <c:order val="2"/>
          <c:tx>
            <c:strRef>
              <c:f>'[სუიციდი_ასაკის, გენდერის და რეგიონის მიხედვით 2011-2017.xlsx]Sheet1'!$Q$6</c:f>
              <c:strCache>
                <c:ptCount val="1"/>
                <c:pt idx="0">
                  <c:v>2013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'[სუიციდი_ასაკის, გენდერის და რეგიონის მიხედვით 2011-2017.xlsx]Sheet1'!$N$7:$N$16</c:f>
              <c:strCache>
                <c:ptCount val="10"/>
                <c:pt idx="0">
                  <c:v>სამეგრელო-ზემო სვანეთი</c:v>
                </c:pt>
                <c:pt idx="1">
                  <c:v>გურია</c:v>
                </c:pt>
                <c:pt idx="2">
                  <c:v>აჭარა</c:v>
                </c:pt>
                <c:pt idx="3">
                  <c:v>სამცხე-ჯავახეთი</c:v>
                </c:pt>
                <c:pt idx="4">
                  <c:v>ქვემო ქართლი</c:v>
                </c:pt>
                <c:pt idx="5">
                  <c:v>კახეთი</c:v>
                </c:pt>
                <c:pt idx="6">
                  <c:v>თბილისი</c:v>
                </c:pt>
                <c:pt idx="7">
                  <c:v>მცხეთა-მთიანეთი</c:v>
                </c:pt>
                <c:pt idx="8">
                  <c:v>შიდა ქართლი</c:v>
                </c:pt>
                <c:pt idx="9">
                  <c:v>იმერეთი, რაჭა-ლეჩხუმი და ქვემო სვანეთი</c:v>
                </c:pt>
              </c:strCache>
            </c:strRef>
          </c:cat>
          <c:val>
            <c:numRef>
              <c:f>'[სუიციდი_ასაკის, გენდერის და რეგიონის მიხედვით 2011-2017.xlsx]Sheet1'!$Q$7:$Q$16</c:f>
              <c:numCache>
                <c:formatCode>General</c:formatCode>
                <c:ptCount val="10"/>
                <c:pt idx="0">
                  <c:v>44</c:v>
                </c:pt>
                <c:pt idx="1">
                  <c:v>7</c:v>
                </c:pt>
                <c:pt idx="2">
                  <c:v>15</c:v>
                </c:pt>
                <c:pt idx="3">
                  <c:v>20</c:v>
                </c:pt>
                <c:pt idx="4">
                  <c:v>15</c:v>
                </c:pt>
                <c:pt idx="5">
                  <c:v>31</c:v>
                </c:pt>
                <c:pt idx="6">
                  <c:v>83</c:v>
                </c:pt>
                <c:pt idx="7">
                  <c:v>12</c:v>
                </c:pt>
                <c:pt idx="8">
                  <c:v>35</c:v>
                </c:pt>
                <c:pt idx="9">
                  <c:v>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C83-4346-A770-83B9CA59BEAC}"/>
            </c:ext>
          </c:extLst>
        </c:ser>
        <c:ser>
          <c:idx val="3"/>
          <c:order val="3"/>
          <c:tx>
            <c:strRef>
              <c:f>'[სუიციდი_ასაკის, გენდერის და რეგიონის მიხედვით 2011-2017.xlsx]Sheet1'!$R$6</c:f>
              <c:strCache>
                <c:ptCount val="1"/>
                <c:pt idx="0">
                  <c:v>2014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'[სუიციდი_ასაკის, გენდერის და რეგიონის მიხედვით 2011-2017.xlsx]Sheet1'!$N$7:$N$16</c:f>
              <c:strCache>
                <c:ptCount val="10"/>
                <c:pt idx="0">
                  <c:v>სამეგრელო-ზემო სვანეთი</c:v>
                </c:pt>
                <c:pt idx="1">
                  <c:v>გურია</c:v>
                </c:pt>
                <c:pt idx="2">
                  <c:v>აჭარა</c:v>
                </c:pt>
                <c:pt idx="3">
                  <c:v>სამცხე-ჯავახეთი</c:v>
                </c:pt>
                <c:pt idx="4">
                  <c:v>ქვემო ქართლი</c:v>
                </c:pt>
                <c:pt idx="5">
                  <c:v>კახეთი</c:v>
                </c:pt>
                <c:pt idx="6">
                  <c:v>თბილისი</c:v>
                </c:pt>
                <c:pt idx="7">
                  <c:v>მცხეთა-მთიანეთი</c:v>
                </c:pt>
                <c:pt idx="8">
                  <c:v>შიდა ქართლი</c:v>
                </c:pt>
                <c:pt idx="9">
                  <c:v>იმერეთი, რაჭა-ლეჩხუმი და ქვემო სვანეთი</c:v>
                </c:pt>
              </c:strCache>
            </c:strRef>
          </c:cat>
          <c:val>
            <c:numRef>
              <c:f>'[სუიციდი_ასაკის, გენდერის და რეგიონის მიხედვით 2011-2017.xlsx]Sheet1'!$R$7:$R$16</c:f>
              <c:numCache>
                <c:formatCode>General</c:formatCode>
                <c:ptCount val="10"/>
                <c:pt idx="0">
                  <c:v>55</c:v>
                </c:pt>
                <c:pt idx="1">
                  <c:v>9</c:v>
                </c:pt>
                <c:pt idx="2">
                  <c:v>30</c:v>
                </c:pt>
                <c:pt idx="3">
                  <c:v>17</c:v>
                </c:pt>
                <c:pt idx="4">
                  <c:v>16</c:v>
                </c:pt>
                <c:pt idx="5">
                  <c:v>30</c:v>
                </c:pt>
                <c:pt idx="6">
                  <c:v>110</c:v>
                </c:pt>
                <c:pt idx="7">
                  <c:v>22</c:v>
                </c:pt>
                <c:pt idx="8">
                  <c:v>34</c:v>
                </c:pt>
                <c:pt idx="9">
                  <c:v>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C83-4346-A770-83B9CA59BEAC}"/>
            </c:ext>
          </c:extLst>
        </c:ser>
        <c:ser>
          <c:idx val="4"/>
          <c:order val="4"/>
          <c:tx>
            <c:strRef>
              <c:f>'[სუიციდი_ასაკის, გენდერის და რეგიონის მიხედვით 2011-2017.xlsx]Sheet1'!$S$6</c:f>
              <c:strCache>
                <c:ptCount val="1"/>
                <c:pt idx="0">
                  <c:v>2015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'[სუიციდი_ასაკის, გენდერის და რეგიონის მიხედვით 2011-2017.xlsx]Sheet1'!$N$7:$N$16</c:f>
              <c:strCache>
                <c:ptCount val="10"/>
                <c:pt idx="0">
                  <c:v>სამეგრელო-ზემო სვანეთი</c:v>
                </c:pt>
                <c:pt idx="1">
                  <c:v>გურია</c:v>
                </c:pt>
                <c:pt idx="2">
                  <c:v>აჭარა</c:v>
                </c:pt>
                <c:pt idx="3">
                  <c:v>სამცხე-ჯავახეთი</c:v>
                </c:pt>
                <c:pt idx="4">
                  <c:v>ქვემო ქართლი</c:v>
                </c:pt>
                <c:pt idx="5">
                  <c:v>კახეთი</c:v>
                </c:pt>
                <c:pt idx="6">
                  <c:v>თბილისი</c:v>
                </c:pt>
                <c:pt idx="7">
                  <c:v>მცხეთა-მთიანეთი</c:v>
                </c:pt>
                <c:pt idx="8">
                  <c:v>შიდა ქართლი</c:v>
                </c:pt>
                <c:pt idx="9">
                  <c:v>იმერეთი, რაჭა-ლეჩხუმი და ქვემო სვანეთი</c:v>
                </c:pt>
              </c:strCache>
            </c:strRef>
          </c:cat>
          <c:val>
            <c:numRef>
              <c:f>'[სუიციდი_ასაკის, გენდერის და რეგიონის მიხედვით 2011-2017.xlsx]Sheet1'!$S$7:$S$16</c:f>
              <c:numCache>
                <c:formatCode>General</c:formatCode>
                <c:ptCount val="10"/>
                <c:pt idx="0">
                  <c:v>73</c:v>
                </c:pt>
                <c:pt idx="1">
                  <c:v>5</c:v>
                </c:pt>
                <c:pt idx="2">
                  <c:v>16</c:v>
                </c:pt>
                <c:pt idx="3">
                  <c:v>18</c:v>
                </c:pt>
                <c:pt idx="4">
                  <c:v>27</c:v>
                </c:pt>
                <c:pt idx="5">
                  <c:v>36</c:v>
                </c:pt>
                <c:pt idx="6">
                  <c:v>105</c:v>
                </c:pt>
                <c:pt idx="7">
                  <c:v>28</c:v>
                </c:pt>
                <c:pt idx="8">
                  <c:v>39</c:v>
                </c:pt>
                <c:pt idx="9">
                  <c:v>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CC83-4346-A770-83B9CA59BEAC}"/>
            </c:ext>
          </c:extLst>
        </c:ser>
        <c:ser>
          <c:idx val="5"/>
          <c:order val="5"/>
          <c:tx>
            <c:strRef>
              <c:f>'[სუიციდი_ასაკის, გენდერის და რეგიონის მიხედვით 2011-2017.xlsx]Sheet1'!$T$6</c:f>
              <c:strCache>
                <c:ptCount val="1"/>
                <c:pt idx="0">
                  <c:v>2016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strRef>
              <c:f>'[სუიციდი_ასაკის, გენდერის და რეგიონის მიხედვით 2011-2017.xlsx]Sheet1'!$N$7:$N$16</c:f>
              <c:strCache>
                <c:ptCount val="10"/>
                <c:pt idx="0">
                  <c:v>სამეგრელო-ზემო სვანეთი</c:v>
                </c:pt>
                <c:pt idx="1">
                  <c:v>გურია</c:v>
                </c:pt>
                <c:pt idx="2">
                  <c:v>აჭარა</c:v>
                </c:pt>
                <c:pt idx="3">
                  <c:v>სამცხე-ჯავახეთი</c:v>
                </c:pt>
                <c:pt idx="4">
                  <c:v>ქვემო ქართლი</c:v>
                </c:pt>
                <c:pt idx="5">
                  <c:v>კახეთი</c:v>
                </c:pt>
                <c:pt idx="6">
                  <c:v>თბილისი</c:v>
                </c:pt>
                <c:pt idx="7">
                  <c:v>მცხეთა-მთიანეთი</c:v>
                </c:pt>
                <c:pt idx="8">
                  <c:v>შიდა ქართლი</c:v>
                </c:pt>
                <c:pt idx="9">
                  <c:v>იმერეთი, რაჭა-ლეჩხუმი და ქვემო სვანეთი</c:v>
                </c:pt>
              </c:strCache>
            </c:strRef>
          </c:cat>
          <c:val>
            <c:numRef>
              <c:f>'[სუიციდი_ასაკის, გენდერის და რეგიონის მიხედვით 2011-2017.xlsx]Sheet1'!$T$7:$T$16</c:f>
              <c:numCache>
                <c:formatCode>General</c:formatCode>
                <c:ptCount val="10"/>
                <c:pt idx="0">
                  <c:v>70</c:v>
                </c:pt>
                <c:pt idx="1">
                  <c:v>20</c:v>
                </c:pt>
                <c:pt idx="2">
                  <c:v>31</c:v>
                </c:pt>
                <c:pt idx="3">
                  <c:v>14</c:v>
                </c:pt>
                <c:pt idx="4">
                  <c:v>49</c:v>
                </c:pt>
                <c:pt idx="5">
                  <c:v>50</c:v>
                </c:pt>
                <c:pt idx="6">
                  <c:v>102</c:v>
                </c:pt>
                <c:pt idx="7">
                  <c:v>23</c:v>
                </c:pt>
                <c:pt idx="8">
                  <c:v>41</c:v>
                </c:pt>
                <c:pt idx="9">
                  <c:v>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CC83-4346-A770-83B9CA59BEAC}"/>
            </c:ext>
          </c:extLst>
        </c:ser>
        <c:ser>
          <c:idx val="6"/>
          <c:order val="6"/>
          <c:tx>
            <c:strRef>
              <c:f>'[სუიციდი_ასაკის, გენდერის და რეგიონის მიხედვით 2011-2017.xlsx]Sheet1'!$U$6</c:f>
              <c:strCache>
                <c:ptCount val="1"/>
                <c:pt idx="0">
                  <c:v>2017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cat>
            <c:strRef>
              <c:f>'[სუიციდი_ასაკის, გენდერის და რეგიონის მიხედვით 2011-2017.xlsx]Sheet1'!$N$7:$N$16</c:f>
              <c:strCache>
                <c:ptCount val="10"/>
                <c:pt idx="0">
                  <c:v>სამეგრელო-ზემო სვანეთი</c:v>
                </c:pt>
                <c:pt idx="1">
                  <c:v>გურია</c:v>
                </c:pt>
                <c:pt idx="2">
                  <c:v>აჭარა</c:v>
                </c:pt>
                <c:pt idx="3">
                  <c:v>სამცხე-ჯავახეთი</c:v>
                </c:pt>
                <c:pt idx="4">
                  <c:v>ქვემო ქართლი</c:v>
                </c:pt>
                <c:pt idx="5">
                  <c:v>კახეთი</c:v>
                </c:pt>
                <c:pt idx="6">
                  <c:v>თბილისი</c:v>
                </c:pt>
                <c:pt idx="7">
                  <c:v>მცხეთა-მთიანეთი</c:v>
                </c:pt>
                <c:pt idx="8">
                  <c:v>შიდა ქართლი</c:v>
                </c:pt>
                <c:pt idx="9">
                  <c:v>იმერეთი, რაჭა-ლეჩხუმი და ქვემო სვანეთი</c:v>
                </c:pt>
              </c:strCache>
            </c:strRef>
          </c:cat>
          <c:val>
            <c:numRef>
              <c:f>'[სუიციდი_ასაკის, გენდერის და რეგიონის მიხედვით 2011-2017.xlsx]Sheet1'!$U$7:$U$16</c:f>
              <c:numCache>
                <c:formatCode>General</c:formatCode>
                <c:ptCount val="10"/>
                <c:pt idx="0">
                  <c:v>42</c:v>
                </c:pt>
                <c:pt idx="1">
                  <c:v>16</c:v>
                </c:pt>
                <c:pt idx="2">
                  <c:v>25</c:v>
                </c:pt>
                <c:pt idx="3">
                  <c:v>15</c:v>
                </c:pt>
                <c:pt idx="4">
                  <c:v>35</c:v>
                </c:pt>
                <c:pt idx="5">
                  <c:v>28</c:v>
                </c:pt>
                <c:pt idx="6">
                  <c:v>108</c:v>
                </c:pt>
                <c:pt idx="7">
                  <c:v>12</c:v>
                </c:pt>
                <c:pt idx="8">
                  <c:v>26</c:v>
                </c:pt>
                <c:pt idx="9">
                  <c:v>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CC83-4346-A770-83B9CA59BE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032192"/>
        <c:axId val="87034496"/>
      </c:lineChart>
      <c:catAx>
        <c:axId val="87032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034496"/>
        <c:crosses val="autoZero"/>
        <c:auto val="0"/>
        <c:lblAlgn val="ctr"/>
        <c:lblOffset val="100"/>
        <c:noMultiLvlLbl val="0"/>
      </c:catAx>
      <c:valAx>
        <c:axId val="87034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0321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FAB7C7-5D2C-C141-ABEE-638F19E1500D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514FC0-A020-D44F-9B03-E2FA7AC6D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885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14FC0-A020-D44F-9B03-E2FA7AC6D98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8529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14FC0-A020-D44F-9B03-E2FA7AC6D98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107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5EA0B-51ED-ED45-B978-4525E05848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BEBA8B-4D2E-6144-B784-F0B43BE5A9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7451D1-1472-0E40-9875-CEA173256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38C72-3F17-554F-A782-B68DD5501076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DA6904-116C-E648-8B17-400598D1E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33127F-D603-6845-9D9E-DE5551143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BC943-8E05-7D44-A38A-48F9E67C0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550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81523-508F-484D-9060-EB6FB5FDA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1B8F9E-F3DF-B24E-AAC0-50379940B9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EA2D19-BBC0-704C-B75F-221EB0B59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38C72-3F17-554F-A782-B68DD5501076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E1B3F-AF5D-FE49-A7C5-1A99D6E0E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F18189-5CA3-3C4D-9ACB-4DC2A49D5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BC943-8E05-7D44-A38A-48F9E67C0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430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2C0439-B082-4A45-B536-642592E0BD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1DBC64-639D-444B-9DFB-7E2B40BFF0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5696F2-10FC-0F4D-B479-6355726DE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38C72-3F17-554F-A782-B68DD5501076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7DDE2E-AD96-8F48-B8CE-4B677DD99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F2249D-8CD5-3547-B912-FCFFBEB8C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BC943-8E05-7D44-A38A-48F9E67C0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051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C1E53-CEB6-6B45-AF6E-927EE82CA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B5204-27FF-8B44-8A93-5609F068B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219087-D176-8549-AE37-509128B20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38C72-3F17-554F-A782-B68DD5501076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97A80F-A9C8-864F-93D8-B92DD2B01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44B01E-C1A6-AC47-9F93-BE41D2C5E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BC943-8E05-7D44-A38A-48F9E67C0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849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2838A-E519-B946-BDD5-733CD962A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D7C09F-B3B7-374C-98B8-01A2F4528D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117572-023C-2147-BF50-0F1B5D953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38C72-3F17-554F-A782-B68DD5501076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09F1BE-B95E-D649-AA53-705040EA1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8DE38-77AB-AB44-9549-01C239EFB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BC943-8E05-7D44-A38A-48F9E67C0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473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BFBA3-CD10-784F-9F11-9F6B79F35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2A2C2-CC12-A34F-AC48-438ED9CDBE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7B4D94-90F9-E641-BCA5-530019C34F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D64EB2-0ABB-DD4B-92BE-B9CC5C38C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38C72-3F17-554F-A782-B68DD5501076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6B75E1-F3B5-5A47-9048-F65E077D7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9C8661-C46F-324A-A242-319BBAA56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BC943-8E05-7D44-A38A-48F9E67C0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1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E6881-59A0-504B-AB92-4101D41D2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14B1CF-E2F6-084F-B5C1-0E8D05731D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39E7BA-649C-414A-89F7-78DAC335F9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0CAC55-9472-EE49-AA85-6CF05DA6F9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6B94DD-09CD-FE4F-8019-46C0D4C9C9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5F889E-FD7E-3245-834D-145AF1B6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38C72-3F17-554F-A782-B68DD5501076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23DE76-6B80-114F-AE32-F6FBDB09F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8337BC-72BD-5E4F-A78E-48FFD1B83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BC943-8E05-7D44-A38A-48F9E67C0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260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F763F-1714-E44C-B16E-80D62BDB2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E5C389-C07C-1249-ACF7-79C4F882B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38C72-3F17-554F-A782-B68DD5501076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05471D-F30C-8540-A07A-875AD3027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9ADCA-B89D-A34B-A1C9-0B1AFCE3D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BC943-8E05-7D44-A38A-48F9E67C0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739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32670F-C93C-534E-AE3E-868412788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38C72-3F17-554F-A782-B68DD5501076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EA2C37-1152-2946-AF9D-8C342D55A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959D61-B18C-C141-97D8-12D715E39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BC943-8E05-7D44-A38A-48F9E67C0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149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D1EE0-74E3-5641-B0DF-2D5D45EC0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8F28A-D8D5-BC4A-98CB-7ADF4B89F5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9B6F7B-C349-4E4F-829E-ADEEE7331D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C03841-9E73-C04F-A608-0CFDDA42E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38C72-3F17-554F-A782-B68DD5501076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A8C995-045F-0D49-9DD9-0252D17AB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5110B5-6270-8E47-9DDA-244B1925A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BC943-8E05-7D44-A38A-48F9E67C0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501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A66C9-D08E-F243-8ED7-6F2A28C50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430638-AF38-D140-8E5D-F84A038803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2E70A5-7EBB-7B49-9E1A-FA0A6CE03B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EF46B5-FE26-C848-8546-1B8A79B66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38C72-3F17-554F-A782-B68DD5501076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A23AD0-B33E-BD4A-964D-53292D5FE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DDABBC-1BF7-1841-9715-BB415C1BE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BC943-8E05-7D44-A38A-48F9E67C0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179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A9F227-AEBE-A043-BF27-9384A9703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00C8D2-2E97-FE46-9FD8-1F984C83D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3E8C4-EE6F-DC41-BC05-6324A62F5F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38C72-3F17-554F-A782-B68DD5501076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BDEFB4-0A72-F446-B73A-59C6DD6A7C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9DF249-DD25-584F-8706-A54252FDE2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BC943-8E05-7D44-A38A-48F9E67C0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526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745262-6849-5C48-9174-494954A061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Adult</a:t>
            </a:r>
            <a:r>
              <a:rPr lang="fr-FR" dirty="0"/>
              <a:t> </a:t>
            </a:r>
            <a:r>
              <a:rPr lang="fr-FR" dirty="0" err="1"/>
              <a:t>epidemiological</a:t>
            </a:r>
            <a:r>
              <a:rPr lang="fr-FR" dirty="0"/>
              <a:t> </a:t>
            </a:r>
            <a:r>
              <a:rPr lang="fr-FR" dirty="0" err="1"/>
              <a:t>survey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DEFFA73-2376-FB4E-ABBB-8C53D47ED1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017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E0180EC-FD92-A04C-98DE-7C669CAF07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8429167"/>
              </p:ext>
            </p:extLst>
          </p:nvPr>
        </p:nvGraphicFramePr>
        <p:xfrm>
          <a:off x="524360" y="143359"/>
          <a:ext cx="11143280" cy="65712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3687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7">
            <a:extLst>
              <a:ext uri="{FF2B5EF4-FFF2-40B4-BE49-F238E27FC236}">
                <a16:creationId xmlns:a16="http://schemas.microsoft.com/office/drawing/2014/main" id="{D4D28E87-62D2-4602-B72F-5F74AA236C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1" cy="191506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B5F2A62-0052-A845-9C75-FCA797C9C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91090"/>
            <a:ext cx="10515599" cy="93268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Suicide rate by region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BFA2B8B8-6B77-D749-A973-172EEA58C5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577239"/>
              </p:ext>
            </p:extLst>
          </p:nvPr>
        </p:nvGraphicFramePr>
        <p:xfrm>
          <a:off x="838200" y="2159938"/>
          <a:ext cx="10515601" cy="4124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54447">
                  <a:extLst>
                    <a:ext uri="{9D8B030D-6E8A-4147-A177-3AD203B41FA5}">
                      <a16:colId xmlns:a16="http://schemas.microsoft.com/office/drawing/2014/main" val="1586027533"/>
                    </a:ext>
                  </a:extLst>
                </a:gridCol>
                <a:gridCol w="1468295">
                  <a:extLst>
                    <a:ext uri="{9D8B030D-6E8A-4147-A177-3AD203B41FA5}">
                      <a16:colId xmlns:a16="http://schemas.microsoft.com/office/drawing/2014/main" val="2361680573"/>
                    </a:ext>
                  </a:extLst>
                </a:gridCol>
                <a:gridCol w="1054827">
                  <a:extLst>
                    <a:ext uri="{9D8B030D-6E8A-4147-A177-3AD203B41FA5}">
                      <a16:colId xmlns:a16="http://schemas.microsoft.com/office/drawing/2014/main" val="3115536222"/>
                    </a:ext>
                  </a:extLst>
                </a:gridCol>
                <a:gridCol w="1165198">
                  <a:extLst>
                    <a:ext uri="{9D8B030D-6E8A-4147-A177-3AD203B41FA5}">
                      <a16:colId xmlns:a16="http://schemas.microsoft.com/office/drawing/2014/main" val="4106728778"/>
                    </a:ext>
                  </a:extLst>
                </a:gridCol>
                <a:gridCol w="1072834">
                  <a:extLst>
                    <a:ext uri="{9D8B030D-6E8A-4147-A177-3AD203B41FA5}">
                      <a16:colId xmlns:a16="http://schemas.microsoft.com/office/drawing/2014/main" val="2117045667"/>
                    </a:ext>
                  </a:extLst>
                </a:gridCol>
              </a:tblGrid>
              <a:tr h="595375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</a:rPr>
                        <a:t>Regions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</a:rPr>
                        <a:t>population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</a:rPr>
                        <a:t> 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</a:rPr>
                        <a:t>Number of suicide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</a:rPr>
                        <a:t>Rate.     /100 000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extLst>
                  <a:ext uri="{0D108BD9-81ED-4DB2-BD59-A6C34878D82A}">
                    <a16:rowId xmlns:a16="http://schemas.microsoft.com/office/drawing/2014/main" val="3625124835"/>
                  </a:ext>
                </a:extLst>
              </a:tr>
              <a:tr h="320787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</a:rPr>
                        <a:t>Guria</a:t>
                      </a:r>
                      <a:endParaRPr lang="fr-FR" sz="1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u="none" strike="noStrike">
                          <a:effectLst/>
                        </a:rPr>
                        <a:t>113350</a:t>
                      </a:r>
                      <a:endParaRPr lang="fr-FR" sz="1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u="none" strike="noStrike">
                          <a:effectLst/>
                        </a:rPr>
                        <a:t>3%</a:t>
                      </a:r>
                      <a:endParaRPr lang="fr-FR" sz="1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</a:rPr>
                        <a:t>16</a:t>
                      </a:r>
                      <a:endParaRPr lang="fr-FR" sz="1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</a:rPr>
                        <a:t>14,12</a:t>
                      </a:r>
                      <a:endParaRPr lang="fr-FR" sz="1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extLst>
                  <a:ext uri="{0D108BD9-81ED-4DB2-BD59-A6C34878D82A}">
                    <a16:rowId xmlns:a16="http://schemas.microsoft.com/office/drawing/2014/main" val="1872097929"/>
                  </a:ext>
                </a:extLst>
              </a:tr>
              <a:tr h="320787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</a:rPr>
                        <a:t>Adjara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u="none" strike="noStrike">
                          <a:effectLst/>
                        </a:rPr>
                        <a:t>333953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u="none" strike="noStrike">
                          <a:effectLst/>
                        </a:rPr>
                        <a:t>9%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</a:rPr>
                        <a:t>25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</a:rPr>
                        <a:t>7,49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extLst>
                  <a:ext uri="{0D108BD9-81ED-4DB2-BD59-A6C34878D82A}">
                    <a16:rowId xmlns:a16="http://schemas.microsoft.com/office/drawing/2014/main" val="1094221273"/>
                  </a:ext>
                </a:extLst>
              </a:tr>
              <a:tr h="320787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</a:rPr>
                        <a:t>Samtskhe-Javakheti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u="none" strike="noStrike">
                          <a:effectLst/>
                        </a:rPr>
                        <a:t>160504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u="none" strike="noStrike">
                          <a:effectLst/>
                        </a:rPr>
                        <a:t>4%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</a:rPr>
                        <a:t>15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</a:rPr>
                        <a:t>9,35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extLst>
                  <a:ext uri="{0D108BD9-81ED-4DB2-BD59-A6C34878D82A}">
                    <a16:rowId xmlns:a16="http://schemas.microsoft.com/office/drawing/2014/main" val="4018891159"/>
                  </a:ext>
                </a:extLst>
              </a:tr>
              <a:tr h="320787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</a:rPr>
                        <a:t>Kvemo Kartli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u="none" strike="noStrike">
                          <a:effectLst/>
                        </a:rPr>
                        <a:t>423986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u="none" strike="noStrike">
                          <a:effectLst/>
                        </a:rPr>
                        <a:t>11%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</a:rPr>
                        <a:t>35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</a:rPr>
                        <a:t>8,25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extLst>
                  <a:ext uri="{0D108BD9-81ED-4DB2-BD59-A6C34878D82A}">
                    <a16:rowId xmlns:a16="http://schemas.microsoft.com/office/drawing/2014/main" val="3921787214"/>
                  </a:ext>
                </a:extLst>
              </a:tr>
              <a:tr h="320787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</a:rPr>
                        <a:t>Kakheti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u="none" strike="noStrike">
                          <a:effectLst/>
                        </a:rPr>
                        <a:t>318583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u="none" strike="noStrike">
                          <a:effectLst/>
                        </a:rPr>
                        <a:t>9%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</a:rPr>
                        <a:t>28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</a:rPr>
                        <a:t>8,79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extLst>
                  <a:ext uri="{0D108BD9-81ED-4DB2-BD59-A6C34878D82A}">
                    <a16:rowId xmlns:a16="http://schemas.microsoft.com/office/drawing/2014/main" val="1427229176"/>
                  </a:ext>
                </a:extLst>
              </a:tr>
              <a:tr h="320787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</a:rPr>
                        <a:t>Imereti, Racha-Lechkhumi and Kvemo Svaneti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u="none" strike="noStrike">
                          <a:effectLst/>
                        </a:rPr>
                        <a:t>566004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u="none" strike="noStrike">
                          <a:effectLst/>
                        </a:rPr>
                        <a:t>15%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</a:rPr>
                        <a:t>54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</a:rPr>
                        <a:t>9,54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extLst>
                  <a:ext uri="{0D108BD9-81ED-4DB2-BD59-A6C34878D82A}">
                    <a16:rowId xmlns:a16="http://schemas.microsoft.com/office/drawing/2014/main" val="1700629571"/>
                  </a:ext>
                </a:extLst>
              </a:tr>
              <a:tr h="320787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</a:rPr>
                        <a:t>Shida Kartli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u="none" strike="noStrike">
                          <a:effectLst/>
                        </a:rPr>
                        <a:t>263382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u="none" strike="noStrike">
                          <a:effectLst/>
                        </a:rPr>
                        <a:t>7%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</a:rPr>
                        <a:t>26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</a:rPr>
                        <a:t>9,87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extLst>
                  <a:ext uri="{0D108BD9-81ED-4DB2-BD59-A6C34878D82A}">
                    <a16:rowId xmlns:a16="http://schemas.microsoft.com/office/drawing/2014/main" val="500753082"/>
                  </a:ext>
                </a:extLst>
              </a:tr>
              <a:tr h="320787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</a:rPr>
                        <a:t>Mtskheta-Mtianeti</a:t>
                      </a:r>
                      <a:endParaRPr lang="fr-FR" sz="1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u="none" strike="noStrike">
                          <a:effectLst/>
                        </a:rPr>
                        <a:t>94573</a:t>
                      </a:r>
                      <a:endParaRPr lang="fr-FR" sz="1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u="none" strike="noStrike">
                          <a:effectLst/>
                        </a:rPr>
                        <a:t>3%</a:t>
                      </a:r>
                      <a:endParaRPr lang="fr-FR" sz="1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</a:rPr>
                        <a:t>12</a:t>
                      </a:r>
                      <a:endParaRPr lang="fr-FR" sz="1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</a:rPr>
                        <a:t>12,69</a:t>
                      </a:r>
                      <a:endParaRPr lang="fr-FR" sz="1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extLst>
                  <a:ext uri="{0D108BD9-81ED-4DB2-BD59-A6C34878D82A}">
                    <a16:rowId xmlns:a16="http://schemas.microsoft.com/office/drawing/2014/main" val="1628556666"/>
                  </a:ext>
                </a:extLst>
              </a:tr>
              <a:tr h="320787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</a:rPr>
                        <a:t>Tbilisi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u="none" strike="noStrike">
                          <a:effectLst/>
                        </a:rPr>
                        <a:t>1108717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u="none" strike="noStrike">
                          <a:effectLst/>
                        </a:rPr>
                        <a:t>30%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</a:rPr>
                        <a:t>108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</a:rPr>
                        <a:t>9,74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extLst>
                  <a:ext uri="{0D108BD9-81ED-4DB2-BD59-A6C34878D82A}">
                    <a16:rowId xmlns:a16="http://schemas.microsoft.com/office/drawing/2014/main" val="3016345011"/>
                  </a:ext>
                </a:extLst>
              </a:tr>
              <a:tr h="320787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</a:rPr>
                        <a:t>Samegrelo-Zemo Svaneti</a:t>
                      </a:r>
                      <a:endParaRPr lang="fr-FR" sz="1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u="none" strike="noStrike">
                          <a:effectLst/>
                        </a:rPr>
                        <a:t>330761</a:t>
                      </a:r>
                      <a:endParaRPr lang="fr-FR" sz="1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u="none" strike="noStrike">
                          <a:effectLst/>
                        </a:rPr>
                        <a:t>9%</a:t>
                      </a:r>
                      <a:endParaRPr lang="fr-FR" sz="1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</a:rPr>
                        <a:t>42</a:t>
                      </a:r>
                      <a:endParaRPr lang="fr-FR" sz="1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</a:rPr>
                        <a:t>12,70</a:t>
                      </a:r>
                      <a:endParaRPr lang="fr-FR" sz="1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extLst>
                  <a:ext uri="{0D108BD9-81ED-4DB2-BD59-A6C34878D82A}">
                    <a16:rowId xmlns:a16="http://schemas.microsoft.com/office/drawing/2014/main" val="161878570"/>
                  </a:ext>
                </a:extLst>
              </a:tr>
              <a:tr h="320787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</a:rPr>
                        <a:t>Georgia</a:t>
                      </a:r>
                      <a:endParaRPr lang="fr-F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</a:rPr>
                        <a:t>3713813</a:t>
                      </a:r>
                      <a:endParaRPr lang="fr-F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</a:rPr>
                        <a:t>100%</a:t>
                      </a:r>
                      <a:endParaRPr lang="fr-F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</a:rPr>
                        <a:t>361</a:t>
                      </a:r>
                      <a:endParaRPr lang="fr-F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 dirty="0">
                          <a:effectLst/>
                        </a:rPr>
                        <a:t>9,72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85" marR="9585" marT="9585" marB="0" anchor="b"/>
                </a:tc>
                <a:extLst>
                  <a:ext uri="{0D108BD9-81ED-4DB2-BD59-A6C34878D82A}">
                    <a16:rowId xmlns:a16="http://schemas.microsoft.com/office/drawing/2014/main" val="28776611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115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B1255297-9E1D-5C4E-B8AF-35C0AB5431F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230" b="5485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319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03186641-2994-C748-8CE9-7DFF6197E0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3943" y="643466"/>
            <a:ext cx="8284114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281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capture d’écran&#10;&#10;Description générée automatiquement">
            <a:extLst>
              <a:ext uri="{FF2B5EF4-FFF2-40B4-BE49-F238E27FC236}">
                <a16:creationId xmlns:a16="http://schemas.microsoft.com/office/drawing/2014/main" id="{DD7F8C71-5240-794A-B283-1735FC7C1F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016254"/>
            <a:ext cx="10905066" cy="4825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12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capture d’écran&#10;&#10;Description générée automatiquement">
            <a:extLst>
              <a:ext uri="{FF2B5EF4-FFF2-40B4-BE49-F238E27FC236}">
                <a16:creationId xmlns:a16="http://schemas.microsoft.com/office/drawing/2014/main" id="{697767DD-8224-284F-B382-FD8BF13F7B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250" y="1250950"/>
            <a:ext cx="11747500" cy="43561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CF690F7-8F96-3847-82D5-1FFC81898B2E}"/>
              </a:ext>
            </a:extLst>
          </p:cNvPr>
          <p:cNvSpPr/>
          <p:nvPr/>
        </p:nvSpPr>
        <p:spPr>
          <a:xfrm>
            <a:off x="4200144" y="516374"/>
            <a:ext cx="44317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" pitchFamily="2" charset="0"/>
              </a:rPr>
              <a:t>Journal ofAffectiveDisorders177(2015)28</a:t>
            </a:r>
            <a:r>
              <a:rPr lang="fr-FR" dirty="0">
                <a:latin typeface="Helvetica" pitchFamily="2" charset="0"/>
              </a:rPr>
              <a:t>–</a:t>
            </a:r>
            <a:r>
              <a:rPr lang="fr-FR" dirty="0">
                <a:latin typeface="Times" pitchFamily="2" charset="0"/>
              </a:rPr>
              <a:t>35</a:t>
            </a:r>
            <a:endParaRPr lang="fr-FR" dirty="0">
              <a:effectLst/>
              <a:latin typeface="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58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33BB11-6601-5C45-B363-ABDEBA91E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Conclusions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83682E-2AE2-0345-9EBF-8840CF3FB5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More information are </a:t>
            </a:r>
            <a:r>
              <a:rPr lang="fr-FR" dirty="0" err="1"/>
              <a:t>needed</a:t>
            </a:r>
            <a:r>
              <a:rPr lang="fr-FR" dirty="0"/>
              <a:t> on suicide</a:t>
            </a:r>
          </a:p>
          <a:p>
            <a:pPr lvl="1"/>
            <a:r>
              <a:rPr lang="fr-FR" dirty="0"/>
              <a:t>The </a:t>
            </a:r>
            <a:r>
              <a:rPr lang="fr-FR" dirty="0" err="1"/>
              <a:t>adult</a:t>
            </a:r>
            <a:r>
              <a:rPr lang="fr-FR" dirty="0"/>
              <a:t> </a:t>
            </a:r>
            <a:r>
              <a:rPr lang="fr-FR" dirty="0" err="1"/>
              <a:t>survey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provide</a:t>
            </a:r>
            <a:r>
              <a:rPr lang="fr-FR" dirty="0"/>
              <a:t> information on </a:t>
            </a:r>
            <a:r>
              <a:rPr lang="fr-FR" dirty="0" err="1"/>
              <a:t>suicidal</a:t>
            </a:r>
            <a:r>
              <a:rPr lang="fr-FR" dirty="0"/>
              <a:t> </a:t>
            </a:r>
            <a:r>
              <a:rPr lang="fr-FR" dirty="0" err="1"/>
              <a:t>thoughts</a:t>
            </a:r>
            <a:r>
              <a:rPr lang="fr-FR" dirty="0"/>
              <a:t> and </a:t>
            </a:r>
            <a:r>
              <a:rPr lang="fr-FR" dirty="0" err="1"/>
              <a:t>suicidal</a:t>
            </a:r>
            <a:r>
              <a:rPr lang="fr-FR" dirty="0"/>
              <a:t> </a:t>
            </a:r>
            <a:r>
              <a:rPr lang="fr-FR" dirty="0" err="1"/>
              <a:t>attempts</a:t>
            </a:r>
            <a:r>
              <a:rPr lang="fr-FR" dirty="0"/>
              <a:t> and </a:t>
            </a:r>
            <a:r>
              <a:rPr lang="fr-FR" dirty="0" err="1"/>
              <a:t>their</a:t>
            </a:r>
            <a:r>
              <a:rPr lang="fr-FR" dirty="0"/>
              <a:t> links </a:t>
            </a:r>
            <a:r>
              <a:rPr lang="fr-FR" dirty="0" err="1"/>
              <a:t>with</a:t>
            </a:r>
            <a:r>
              <a:rPr lang="fr-FR" dirty="0"/>
              <a:t> mental </a:t>
            </a:r>
            <a:r>
              <a:rPr lang="fr-FR" dirty="0" err="1"/>
              <a:t>health</a:t>
            </a:r>
            <a:r>
              <a:rPr lang="fr-FR" dirty="0"/>
              <a:t> </a:t>
            </a:r>
            <a:r>
              <a:rPr lang="fr-FR" dirty="0" err="1"/>
              <a:t>disorders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could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compare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other</a:t>
            </a:r>
            <a:r>
              <a:rPr lang="fr-FR" dirty="0"/>
              <a:t> countries </a:t>
            </a:r>
            <a:r>
              <a:rPr lang="fr-FR" dirty="0" err="1"/>
              <a:t>including</a:t>
            </a:r>
            <a:r>
              <a:rPr lang="fr-FR" dirty="0"/>
              <a:t> on </a:t>
            </a:r>
            <a:r>
              <a:rPr lang="fr-FR" dirty="0" err="1"/>
              <a:t>young</a:t>
            </a:r>
            <a:r>
              <a:rPr lang="fr-FR" dirty="0"/>
              <a:t> </a:t>
            </a:r>
            <a:r>
              <a:rPr lang="fr-FR" dirty="0" err="1"/>
              <a:t>adults</a:t>
            </a:r>
            <a:endParaRPr lang="fr-FR" dirty="0"/>
          </a:p>
          <a:p>
            <a:pPr lvl="1"/>
            <a:r>
              <a:rPr lang="fr-FR" dirty="0"/>
              <a:t>The </a:t>
            </a:r>
            <a:r>
              <a:rPr lang="fr-FR" dirty="0" err="1"/>
              <a:t>child</a:t>
            </a:r>
            <a:r>
              <a:rPr lang="fr-FR" dirty="0"/>
              <a:t> </a:t>
            </a:r>
            <a:r>
              <a:rPr lang="fr-FR" dirty="0" err="1"/>
              <a:t>survey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provide</a:t>
            </a:r>
            <a:r>
              <a:rPr lang="fr-FR" dirty="0"/>
              <a:t> information on </a:t>
            </a:r>
            <a:r>
              <a:rPr lang="fr-FR" dirty="0" err="1"/>
              <a:t>suicidal</a:t>
            </a:r>
            <a:r>
              <a:rPr lang="fr-FR" dirty="0"/>
              <a:t> </a:t>
            </a:r>
            <a:r>
              <a:rPr lang="fr-FR" dirty="0" err="1"/>
              <a:t>thoughts</a:t>
            </a:r>
            <a:r>
              <a:rPr lang="fr-FR" dirty="0"/>
              <a:t> on </a:t>
            </a:r>
            <a:r>
              <a:rPr lang="fr-FR" dirty="0" err="1"/>
              <a:t>young</a:t>
            </a:r>
            <a:r>
              <a:rPr lang="fr-FR" dirty="0"/>
              <a:t> </a:t>
            </a:r>
            <a:r>
              <a:rPr lang="fr-FR" dirty="0" err="1"/>
              <a:t>children</a:t>
            </a:r>
            <a:r>
              <a:rPr lang="fr-FR" dirty="0"/>
              <a:t> in a comparable </a:t>
            </a:r>
            <a:r>
              <a:rPr lang="fr-FR" dirty="0" err="1"/>
              <a:t>manner</a:t>
            </a:r>
            <a:endParaRPr lang="fr-FR" dirty="0"/>
          </a:p>
          <a:p>
            <a:r>
              <a:rPr lang="fr-FR" dirty="0"/>
              <a:t>Actions </a:t>
            </a:r>
            <a:r>
              <a:rPr lang="fr-FR" dirty="0" err="1"/>
              <a:t>toward</a:t>
            </a:r>
            <a:r>
              <a:rPr lang="fr-FR" dirty="0"/>
              <a:t> </a:t>
            </a:r>
            <a:r>
              <a:rPr lang="fr-FR" dirty="0" err="1"/>
              <a:t>youth</a:t>
            </a:r>
            <a:r>
              <a:rPr lang="fr-FR" dirty="0"/>
              <a:t> suicide </a:t>
            </a:r>
            <a:r>
              <a:rPr lang="fr-FR" dirty="0" err="1"/>
              <a:t>need</a:t>
            </a:r>
            <a:r>
              <a:rPr lang="fr-FR" dirty="0"/>
              <a:t> to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done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caution</a:t>
            </a:r>
          </a:p>
          <a:p>
            <a:pPr lvl="1"/>
            <a:r>
              <a:rPr lang="fr-FR" dirty="0"/>
              <a:t>Data are </a:t>
            </a:r>
            <a:r>
              <a:rPr lang="fr-FR" dirty="0" err="1"/>
              <a:t>based</a:t>
            </a:r>
            <a:r>
              <a:rPr lang="fr-FR" dirty="0"/>
              <a:t> on </a:t>
            </a:r>
            <a:r>
              <a:rPr lang="fr-FR" dirty="0" err="1"/>
              <a:t>very</a:t>
            </a:r>
            <a:r>
              <a:rPr lang="fr-FR" dirty="0"/>
              <a:t> </a:t>
            </a:r>
            <a:r>
              <a:rPr lang="fr-FR" dirty="0" err="1"/>
              <a:t>low</a:t>
            </a:r>
            <a:r>
              <a:rPr lang="fr-FR" dirty="0"/>
              <a:t> </a:t>
            </a:r>
            <a:r>
              <a:rPr lang="fr-FR" dirty="0" err="1"/>
              <a:t>numbers</a:t>
            </a:r>
            <a:r>
              <a:rPr lang="fr-FR" dirty="0"/>
              <a:t>: 39 cases for the country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potential</a:t>
            </a:r>
            <a:r>
              <a:rPr lang="fr-FR" dirty="0"/>
              <a:t> </a:t>
            </a:r>
            <a:r>
              <a:rPr lang="fr-FR" dirty="0" err="1"/>
              <a:t>regional</a:t>
            </a:r>
            <a:r>
              <a:rPr lang="fr-FR" dirty="0"/>
              <a:t> </a:t>
            </a:r>
            <a:r>
              <a:rPr lang="fr-FR" dirty="0" err="1"/>
              <a:t>differences</a:t>
            </a:r>
            <a:r>
              <a:rPr lang="fr-FR" dirty="0"/>
              <a:t> and few more or </a:t>
            </a:r>
            <a:r>
              <a:rPr lang="fr-FR" dirty="0" err="1"/>
              <a:t>less</a:t>
            </a:r>
            <a:r>
              <a:rPr lang="fr-FR" dirty="0"/>
              <a:t> cases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misinterpret</a:t>
            </a:r>
            <a:r>
              <a:rPr lang="fr-FR" dirty="0"/>
              <a:t> as a change</a:t>
            </a:r>
          </a:p>
          <a:p>
            <a:pPr lvl="1"/>
            <a:r>
              <a:rPr lang="fr-FR" dirty="0"/>
              <a:t>A lot of caution </a:t>
            </a:r>
            <a:r>
              <a:rPr lang="fr-FR" dirty="0" err="1"/>
              <a:t>toward</a:t>
            </a:r>
            <a:r>
              <a:rPr lang="fr-FR" dirty="0"/>
              <a:t> « suicide </a:t>
            </a:r>
            <a:r>
              <a:rPr lang="fr-FR" dirty="0" err="1"/>
              <a:t>prevention</a:t>
            </a:r>
            <a:r>
              <a:rPr lang="fr-FR" dirty="0"/>
              <a:t> » on </a:t>
            </a:r>
            <a:r>
              <a:rPr lang="fr-FR" dirty="0" err="1"/>
              <a:t>youth</a:t>
            </a:r>
            <a:endParaRPr lang="fr-FR" dirty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5241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CA9D21-BAB4-E942-8243-201328AB7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4B38B7-8600-6243-9D79-393F9FFD44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218CB78-C980-8A4D-BC52-984C9CE2DD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7480"/>
            <a:ext cx="9321800" cy="2184400"/>
          </a:xfrm>
          <a:prstGeom prst="rect">
            <a:avLst/>
          </a:prstGeom>
        </p:spPr>
      </p:pic>
      <p:pic>
        <p:nvPicPr>
          <p:cNvPr id="7" name="Image 6" descr="Une image contenant photo, nombreux, table&#10;&#10;Description générée automatiquement">
            <a:extLst>
              <a:ext uri="{FF2B5EF4-FFF2-40B4-BE49-F238E27FC236}">
                <a16:creationId xmlns:a16="http://schemas.microsoft.com/office/drawing/2014/main" id="{C6606B57-7F7E-3B47-8FCC-B53A774099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2985294"/>
            <a:ext cx="9550400" cy="20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92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DC5A8A-928E-DD4F-A233-D8202BBD9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Accreditation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501689-0F44-FA47-8B22-FA0FE69332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Regular in site </a:t>
            </a:r>
            <a:r>
              <a:rPr lang="fr-FR" dirty="0" err="1"/>
              <a:t>visits</a:t>
            </a:r>
            <a:r>
              <a:rPr lang="fr-FR" dirty="0"/>
              <a:t> (</a:t>
            </a:r>
            <a:r>
              <a:rPr lang="fr-FR" dirty="0" err="1"/>
              <a:t>each</a:t>
            </a:r>
            <a:r>
              <a:rPr lang="fr-FR" dirty="0"/>
              <a:t> five </a:t>
            </a:r>
            <a:r>
              <a:rPr lang="fr-FR" dirty="0" err="1" smtClean="0"/>
              <a:t>years</a:t>
            </a:r>
            <a:r>
              <a:rPr lang="fr-FR" dirty="0" smtClean="0"/>
              <a:t> </a:t>
            </a:r>
            <a:r>
              <a:rPr lang="fr-FR" dirty="0"/>
              <a:t>by </a:t>
            </a:r>
            <a:r>
              <a:rPr lang="fr-FR" dirty="0" err="1"/>
              <a:t>professionals</a:t>
            </a:r>
            <a:r>
              <a:rPr lang="fr-FR" dirty="0"/>
              <a:t>: </a:t>
            </a:r>
            <a:r>
              <a:rPr lang="fr-FR" dirty="0" err="1"/>
              <a:t>physicians</a:t>
            </a:r>
            <a:r>
              <a:rPr lang="fr-FR" dirty="0"/>
              <a:t>, administrative and nurses in </a:t>
            </a:r>
            <a:r>
              <a:rPr lang="fr-FR" dirty="0" err="1"/>
              <a:t>activity</a:t>
            </a:r>
            <a:endParaRPr lang="fr-FR" dirty="0"/>
          </a:p>
          <a:p>
            <a:r>
              <a:rPr lang="fr-FR" dirty="0"/>
              <a:t>Patients and </a:t>
            </a:r>
            <a:r>
              <a:rPr lang="fr-FR" dirty="0" err="1"/>
              <a:t>family</a:t>
            </a:r>
            <a:r>
              <a:rPr lang="fr-FR" dirty="0"/>
              <a:t> are </a:t>
            </a:r>
            <a:r>
              <a:rPr lang="fr-FR" dirty="0" err="1"/>
              <a:t>involved</a:t>
            </a:r>
            <a:endParaRPr lang="fr-FR" dirty="0"/>
          </a:p>
          <a:p>
            <a:r>
              <a:rPr lang="fr-FR" dirty="0" err="1"/>
              <a:t>Preparation</a:t>
            </a:r>
            <a:r>
              <a:rPr lang="fr-FR" dirty="0"/>
              <a:t> of the </a:t>
            </a:r>
            <a:r>
              <a:rPr lang="fr-FR" dirty="0" err="1"/>
              <a:t>visit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the main point self </a:t>
            </a:r>
            <a:r>
              <a:rPr lang="fr-FR" dirty="0" err="1"/>
              <a:t>evaluation</a:t>
            </a:r>
            <a:r>
              <a:rPr lang="fr-FR" dirty="0"/>
              <a:t> on </a:t>
            </a:r>
            <a:r>
              <a:rPr lang="fr-FR" dirty="0" err="1"/>
              <a:t>specific</a:t>
            </a:r>
            <a:r>
              <a:rPr lang="fr-FR" dirty="0"/>
              <a:t> aspects to </a:t>
            </a:r>
            <a:r>
              <a:rPr lang="fr-FR" dirty="0" err="1"/>
              <a:t>sensitize</a:t>
            </a:r>
            <a:r>
              <a:rPr lang="fr-FR" dirty="0"/>
              <a:t> the </a:t>
            </a:r>
            <a:r>
              <a:rPr lang="fr-FR" dirty="0" err="1"/>
              <a:t>professionals</a:t>
            </a:r>
            <a:r>
              <a:rPr lang="fr-FR" dirty="0"/>
              <a:t> to the </a:t>
            </a:r>
            <a:r>
              <a:rPr lang="fr-FR" dirty="0" err="1"/>
              <a:t>problems</a:t>
            </a:r>
            <a:endParaRPr lang="fr-FR" dirty="0"/>
          </a:p>
          <a:p>
            <a:r>
              <a:rPr lang="fr-FR" dirty="0"/>
              <a:t>Report </a:t>
            </a:r>
            <a:r>
              <a:rPr lang="fr-FR" dirty="0" err="1"/>
              <a:t>is</a:t>
            </a:r>
            <a:r>
              <a:rPr lang="fr-FR" dirty="0"/>
              <a:t> public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recommendations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followed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7220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EC6B84-8895-B343-880D-3E072C018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End of </a:t>
            </a:r>
            <a:r>
              <a:rPr lang="fr-FR" dirty="0" err="1"/>
              <a:t>december</a:t>
            </a:r>
            <a:r>
              <a:rPr lang="fr-FR" dirty="0"/>
              <a:t> situation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3AF8062-E251-DF4C-9B85-AB4AE0CA0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900 interviews completed</a:t>
            </a:r>
          </a:p>
          <a:p>
            <a:r>
              <a:rPr lang="en-GB" dirty="0"/>
              <a:t>Good participation rates: 89% on average, lower in </a:t>
            </a:r>
            <a:r>
              <a:rPr lang="en-GB" dirty="0" err="1"/>
              <a:t>Tblissi</a:t>
            </a:r>
            <a:r>
              <a:rPr lang="en-GB" dirty="0"/>
              <a:t>: 83%</a:t>
            </a:r>
          </a:p>
          <a:p>
            <a:r>
              <a:rPr lang="en-GB" dirty="0"/>
              <a:t>Meeting with an interviewer</a:t>
            </a:r>
          </a:p>
          <a:p>
            <a:pPr lvl="1"/>
            <a:r>
              <a:rPr lang="en-GB" dirty="0"/>
              <a:t>Good selection</a:t>
            </a:r>
          </a:p>
          <a:p>
            <a:pPr lvl="1"/>
            <a:r>
              <a:rPr lang="en-GB" dirty="0"/>
              <a:t>Good training</a:t>
            </a:r>
          </a:p>
          <a:p>
            <a:pPr lvl="1"/>
            <a:r>
              <a:rPr lang="en-GB" dirty="0"/>
              <a:t>Good feedback from people interviewed on mental health: beginning sometime difficult but people grateful to be listened to and very open</a:t>
            </a:r>
          </a:p>
          <a:p>
            <a:pPr lvl="1"/>
            <a:r>
              <a:rPr lang="en-GB" dirty="0"/>
              <a:t>Importance of trauma</a:t>
            </a:r>
          </a:p>
        </p:txBody>
      </p:sp>
    </p:spTree>
    <p:extLst>
      <p:ext uri="{BB962C8B-B14F-4D97-AF65-F5344CB8AC3E}">
        <p14:creationId xmlns:p14="http://schemas.microsoft.com/office/powerpoint/2010/main" val="288510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CEB5C6-96B6-F84B-8F24-E3B6545A7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Children</a:t>
            </a:r>
            <a:r>
              <a:rPr lang="fr-FR" dirty="0"/>
              <a:t> </a:t>
            </a:r>
            <a:r>
              <a:rPr lang="fr-FR" dirty="0" err="1"/>
              <a:t>survey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3412E3D-E917-934F-A9C9-122F0DE70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/>
              <a:t>Unicef</a:t>
            </a:r>
            <a:r>
              <a:rPr lang="en-GB" dirty="0"/>
              <a:t> meeting very productive</a:t>
            </a:r>
          </a:p>
          <a:p>
            <a:r>
              <a:rPr lang="en-GB" dirty="0"/>
              <a:t>Agreement on </a:t>
            </a:r>
            <a:r>
              <a:rPr lang="en-GB" dirty="0" err="1"/>
              <a:t>methodoloy</a:t>
            </a:r>
            <a:endParaRPr lang="en-GB" dirty="0"/>
          </a:p>
          <a:p>
            <a:r>
              <a:rPr lang="en-GB" dirty="0"/>
              <a:t>They have required questions on nutrition and more details about physical </a:t>
            </a:r>
            <a:r>
              <a:rPr lang="en-GB" dirty="0" err="1"/>
              <a:t>exercice</a:t>
            </a:r>
            <a:endParaRPr lang="en-GB" dirty="0"/>
          </a:p>
          <a:p>
            <a:r>
              <a:rPr lang="en-GB" dirty="0"/>
              <a:t>Questions on school achievements to be revised and financed by </a:t>
            </a:r>
            <a:r>
              <a:rPr lang="en-GB" dirty="0" err="1"/>
              <a:t>unicef</a:t>
            </a:r>
            <a:r>
              <a:rPr lang="en-GB" dirty="0"/>
              <a:t> education branch</a:t>
            </a:r>
          </a:p>
          <a:p>
            <a:r>
              <a:rPr lang="en-GB" dirty="0"/>
              <a:t>School interviewers probably provided by external provider</a:t>
            </a:r>
          </a:p>
          <a:p>
            <a:r>
              <a:rPr lang="en-GB" b="1" dirty="0"/>
              <a:t>Importance of getting education ministry authorisation</a:t>
            </a:r>
          </a:p>
          <a:p>
            <a:r>
              <a:rPr lang="en-GB" dirty="0"/>
              <a:t>They are focused on adolescents so we engage ourselves to start a </a:t>
            </a:r>
            <a:r>
              <a:rPr lang="en-GB" dirty="0" err="1"/>
              <a:t>feasability</a:t>
            </a:r>
            <a:r>
              <a:rPr lang="en-GB" dirty="0"/>
              <a:t> survey on adolescent using the same methodology</a:t>
            </a:r>
          </a:p>
        </p:txBody>
      </p:sp>
    </p:spTree>
    <p:extLst>
      <p:ext uri="{BB962C8B-B14F-4D97-AF65-F5344CB8AC3E}">
        <p14:creationId xmlns:p14="http://schemas.microsoft.com/office/powerpoint/2010/main" val="6475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74B435-F4E5-3A45-893C-E2E3E5EB59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Suicide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D432DED-48CB-BB47-A22D-AC50C9FC23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Data </a:t>
            </a:r>
            <a:r>
              <a:rPr lang="fr-FR" dirty="0" err="1"/>
              <a:t>provided</a:t>
            </a:r>
            <a:r>
              <a:rPr lang="fr-FR" dirty="0"/>
              <a:t> by Dr Nino </a:t>
            </a:r>
            <a:r>
              <a:rPr lang="fr-FR" dirty="0" err="1"/>
              <a:t>Makhashvili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621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A439A-6018-D140-B41D-513822FA1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/>
              <a:t>Suicide in Georgia (GIF-</a:t>
            </a:r>
            <a:r>
              <a:rPr lang="fr-FR" sz="4000" dirty="0" err="1"/>
              <a:t>Tbilisi</a:t>
            </a:r>
            <a:r>
              <a:rPr lang="fr-FR" sz="4000" dirty="0"/>
              <a:t>, 2018)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517F58-429C-7C41-916E-26DD1FBCE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  <a:p>
            <a:r>
              <a:rPr lang="fr-FR" dirty="0" err="1"/>
              <a:t>Problems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the Data: MIA versus National </a:t>
            </a:r>
            <a:r>
              <a:rPr lang="fr-FR" dirty="0" err="1"/>
              <a:t>Statistics</a:t>
            </a:r>
            <a:r>
              <a:rPr lang="fr-FR" dirty="0"/>
              <a:t> Office</a:t>
            </a:r>
            <a:br>
              <a:rPr lang="fr-FR" dirty="0"/>
            </a:br>
            <a:r>
              <a:rPr lang="fr-FR" dirty="0"/>
              <a:t>The </a:t>
            </a:r>
            <a:r>
              <a:rPr lang="fr-FR" dirty="0" err="1"/>
              <a:t>difference</a:t>
            </a:r>
            <a:r>
              <a:rPr lang="fr-FR" dirty="0"/>
              <a:t> </a:t>
            </a:r>
            <a:r>
              <a:rPr lang="fr-FR" dirty="0" err="1"/>
              <a:t>between</a:t>
            </a:r>
            <a:r>
              <a:rPr lang="fr-FR" dirty="0"/>
              <a:t> the </a:t>
            </a:r>
            <a:r>
              <a:rPr lang="fr-FR" dirty="0" err="1"/>
              <a:t>statistics</a:t>
            </a:r>
            <a:r>
              <a:rPr lang="fr-FR" dirty="0"/>
              <a:t> A </a:t>
            </a:r>
            <a:r>
              <a:rPr lang="fr-FR" dirty="0" err="1"/>
              <a:t>taboo</a:t>
            </a:r>
            <a:r>
              <a:rPr lang="fr-FR" dirty="0"/>
              <a:t> topic?</a:t>
            </a:r>
          </a:p>
          <a:p>
            <a:r>
              <a:rPr lang="fr-FR" dirty="0"/>
              <a:t>Data </a:t>
            </a:r>
            <a:r>
              <a:rPr lang="fr-FR" dirty="0" err="1"/>
              <a:t>presented</a:t>
            </a:r>
            <a:r>
              <a:rPr lang="fr-FR" dirty="0"/>
              <a:t> </a:t>
            </a:r>
            <a:r>
              <a:rPr lang="fr-FR" dirty="0" err="1"/>
              <a:t>here</a:t>
            </a:r>
            <a:r>
              <a:rPr lang="fr-FR" dirty="0"/>
              <a:t> are </a:t>
            </a:r>
            <a:r>
              <a:rPr lang="fr-FR" dirty="0" err="1"/>
              <a:t>from</a:t>
            </a:r>
            <a:r>
              <a:rPr lang="fr-FR" dirty="0"/>
              <a:t> MIA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9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7D8EDA5-54A7-4C4C-9AC2-0A338A81B7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1606444"/>
              </p:ext>
            </p:extLst>
          </p:nvPr>
        </p:nvGraphicFramePr>
        <p:xfrm>
          <a:off x="1007389" y="247973"/>
          <a:ext cx="10120394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6265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A815F2C-4E80-4019-8E59-FAD3F7F847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009304" cy="6858000"/>
          </a:xfrm>
          <a:custGeom>
            <a:avLst/>
            <a:gdLst>
              <a:gd name="connsiteX0" fmla="*/ 8239723 w 12009304"/>
              <a:gd name="connsiteY0" fmla="*/ 5083103 h 6858000"/>
              <a:gd name="connsiteX1" fmla="*/ 9505105 w 12009304"/>
              <a:gd name="connsiteY1" fmla="*/ 5083103 h 6858000"/>
              <a:gd name="connsiteX2" fmla="*/ 9564676 w 12009304"/>
              <a:gd name="connsiteY2" fmla="*/ 5091016 h 6858000"/>
              <a:gd name="connsiteX3" fmla="*/ 9605648 w 12009304"/>
              <a:gd name="connsiteY3" fmla="*/ 5108194 h 6858000"/>
              <a:gd name="connsiteX4" fmla="*/ 9580608 w 12009304"/>
              <a:gd name="connsiteY4" fmla="*/ 5151499 h 6858000"/>
              <a:gd name="connsiteX5" fmla="*/ 8693486 w 12009304"/>
              <a:gd name="connsiteY5" fmla="*/ 6685800 h 6858000"/>
              <a:gd name="connsiteX6" fmla="*/ 8595419 w 12009304"/>
              <a:gd name="connsiteY6" fmla="*/ 6814017 h 6858000"/>
              <a:gd name="connsiteX7" fmla="*/ 8545620 w 12009304"/>
              <a:gd name="connsiteY7" fmla="*/ 6858000 h 6858000"/>
              <a:gd name="connsiteX8" fmla="*/ 7612173 w 12009304"/>
              <a:gd name="connsiteY8" fmla="*/ 6858000 h 6858000"/>
              <a:gd name="connsiteX9" fmla="*/ 7591825 w 12009304"/>
              <a:gd name="connsiteY9" fmla="*/ 6822959 h 6858000"/>
              <a:gd name="connsiteX10" fmla="*/ 7411622 w 12009304"/>
              <a:gd name="connsiteY10" fmla="*/ 6512633 h 6858000"/>
              <a:gd name="connsiteX11" fmla="*/ 7411622 w 12009304"/>
              <a:gd name="connsiteY11" fmla="*/ 6289354 h 6858000"/>
              <a:gd name="connsiteX12" fmla="*/ 8045680 w 12009304"/>
              <a:gd name="connsiteY12" fmla="*/ 5197465 h 6858000"/>
              <a:gd name="connsiteX13" fmla="*/ 8239723 w 12009304"/>
              <a:gd name="connsiteY13" fmla="*/ 5083103 h 6858000"/>
              <a:gd name="connsiteX14" fmla="*/ 10622296 w 12009304"/>
              <a:gd name="connsiteY14" fmla="*/ 1326563 h 6858000"/>
              <a:gd name="connsiteX15" fmla="*/ 11448522 w 12009304"/>
              <a:gd name="connsiteY15" fmla="*/ 1326563 h 6858000"/>
              <a:gd name="connsiteX16" fmla="*/ 11577006 w 12009304"/>
              <a:gd name="connsiteY16" fmla="*/ 1401233 h 6858000"/>
              <a:gd name="connsiteX17" fmla="*/ 11989228 w 12009304"/>
              <a:gd name="connsiteY17" fmla="*/ 2114179 h 6858000"/>
              <a:gd name="connsiteX18" fmla="*/ 11989228 w 12009304"/>
              <a:gd name="connsiteY18" fmla="*/ 2259969 h 6858000"/>
              <a:gd name="connsiteX19" fmla="*/ 11577006 w 12009304"/>
              <a:gd name="connsiteY19" fmla="*/ 2972914 h 6858000"/>
              <a:gd name="connsiteX20" fmla="*/ 11448522 w 12009304"/>
              <a:gd name="connsiteY20" fmla="*/ 3047587 h 6858000"/>
              <a:gd name="connsiteX21" fmla="*/ 10622296 w 12009304"/>
              <a:gd name="connsiteY21" fmla="*/ 3047587 h 6858000"/>
              <a:gd name="connsiteX22" fmla="*/ 10495594 w 12009304"/>
              <a:gd name="connsiteY22" fmla="*/ 2972914 h 6858000"/>
              <a:gd name="connsiteX23" fmla="*/ 10081589 w 12009304"/>
              <a:gd name="connsiteY23" fmla="*/ 2259969 h 6858000"/>
              <a:gd name="connsiteX24" fmla="*/ 10081589 w 12009304"/>
              <a:gd name="connsiteY24" fmla="*/ 2114179 h 6858000"/>
              <a:gd name="connsiteX25" fmla="*/ 10495594 w 12009304"/>
              <a:gd name="connsiteY25" fmla="*/ 1401233 h 6858000"/>
              <a:gd name="connsiteX26" fmla="*/ 10622296 w 12009304"/>
              <a:gd name="connsiteY26" fmla="*/ 1326563 h 6858000"/>
              <a:gd name="connsiteX27" fmla="*/ 0 w 12009304"/>
              <a:gd name="connsiteY27" fmla="*/ 0 h 6858000"/>
              <a:gd name="connsiteX28" fmla="*/ 4457990 w 12009304"/>
              <a:gd name="connsiteY28" fmla="*/ 0 h 6858000"/>
              <a:gd name="connsiteX29" fmla="*/ 5902610 w 12009304"/>
              <a:gd name="connsiteY29" fmla="*/ 0 h 6858000"/>
              <a:gd name="connsiteX30" fmla="*/ 8476869 w 12009304"/>
              <a:gd name="connsiteY30" fmla="*/ 0 h 6858000"/>
              <a:gd name="connsiteX31" fmla="*/ 8535933 w 12009304"/>
              <a:gd name="connsiteY31" fmla="*/ 39849 h 6858000"/>
              <a:gd name="connsiteX32" fmla="*/ 8693486 w 12009304"/>
              <a:gd name="connsiteY32" fmla="*/ 220603 h 6858000"/>
              <a:gd name="connsiteX33" fmla="*/ 10389180 w 12009304"/>
              <a:gd name="connsiteY33" fmla="*/ 3153347 h 6858000"/>
              <a:gd name="connsiteX34" fmla="*/ 10389180 w 12009304"/>
              <a:gd name="connsiteY34" fmla="*/ 3753061 h 6858000"/>
              <a:gd name="connsiteX35" fmla="*/ 9759557 w 12009304"/>
              <a:gd name="connsiteY35" fmla="*/ 4842009 h 6858000"/>
              <a:gd name="connsiteX36" fmla="*/ 9706493 w 12009304"/>
              <a:gd name="connsiteY36" fmla="*/ 4933778 h 6858000"/>
              <a:gd name="connsiteX37" fmla="*/ 9708360 w 12009304"/>
              <a:gd name="connsiteY37" fmla="*/ 4934561 h 6858000"/>
              <a:gd name="connsiteX38" fmla="*/ 9802002 w 12009304"/>
              <a:gd name="connsiteY38" fmla="*/ 5029008 h 6858000"/>
              <a:gd name="connsiteX39" fmla="*/ 10514131 w 12009304"/>
              <a:gd name="connsiteY39" fmla="*/ 6260653 h 6858000"/>
              <a:gd name="connsiteX40" fmla="*/ 10514131 w 12009304"/>
              <a:gd name="connsiteY40" fmla="*/ 6512512 h 6858000"/>
              <a:gd name="connsiteX41" fmla="*/ 10340271 w 12009304"/>
              <a:gd name="connsiteY41" fmla="*/ 6813206 h 6858000"/>
              <a:gd name="connsiteX42" fmla="*/ 10314372 w 12009304"/>
              <a:gd name="connsiteY42" fmla="*/ 6858000 h 6858000"/>
              <a:gd name="connsiteX43" fmla="*/ 10119136 w 12009304"/>
              <a:gd name="connsiteY43" fmla="*/ 6858000 h 6858000"/>
              <a:gd name="connsiteX44" fmla="*/ 10122008 w 12009304"/>
              <a:gd name="connsiteY44" fmla="*/ 6853033 h 6858000"/>
              <a:gd name="connsiteX45" fmla="*/ 10327158 w 12009304"/>
              <a:gd name="connsiteY45" fmla="*/ 6498223 h 6858000"/>
              <a:gd name="connsiteX46" fmla="*/ 10327158 w 12009304"/>
              <a:gd name="connsiteY46" fmla="*/ 6274942 h 6858000"/>
              <a:gd name="connsiteX47" fmla="*/ 9695832 w 12009304"/>
              <a:gd name="connsiteY47" fmla="*/ 5183053 h 6858000"/>
              <a:gd name="connsiteX48" fmla="*/ 9612819 w 12009304"/>
              <a:gd name="connsiteY48" fmla="*/ 5099323 h 6858000"/>
              <a:gd name="connsiteX49" fmla="*/ 9603213 w 12009304"/>
              <a:gd name="connsiteY49" fmla="*/ 5095298 h 6858000"/>
              <a:gd name="connsiteX50" fmla="*/ 9654707 w 12009304"/>
              <a:gd name="connsiteY50" fmla="*/ 5006238 h 6858000"/>
              <a:gd name="connsiteX51" fmla="*/ 9693004 w 12009304"/>
              <a:gd name="connsiteY51" fmla="*/ 4940002 h 6858000"/>
              <a:gd name="connsiteX52" fmla="*/ 9653283 w 12009304"/>
              <a:gd name="connsiteY52" fmla="*/ 4923348 h 6858000"/>
              <a:gd name="connsiteX53" fmla="*/ 9586087 w 12009304"/>
              <a:gd name="connsiteY53" fmla="*/ 4914420 h 6858000"/>
              <a:gd name="connsiteX54" fmla="*/ 8158743 w 12009304"/>
              <a:gd name="connsiteY54" fmla="*/ 4914420 h 6858000"/>
              <a:gd name="connsiteX55" fmla="*/ 7939863 w 12009304"/>
              <a:gd name="connsiteY55" fmla="*/ 5043420 h 6858000"/>
              <a:gd name="connsiteX56" fmla="*/ 7224650 w 12009304"/>
              <a:gd name="connsiteY56" fmla="*/ 6275065 h 6858000"/>
              <a:gd name="connsiteX57" fmla="*/ 7224650 w 12009304"/>
              <a:gd name="connsiteY57" fmla="*/ 6526922 h 6858000"/>
              <a:gd name="connsiteX58" fmla="*/ 7350544 w 12009304"/>
              <a:gd name="connsiteY58" fmla="*/ 6743723 h 6858000"/>
              <a:gd name="connsiteX59" fmla="*/ 7416905 w 12009304"/>
              <a:gd name="connsiteY59" fmla="*/ 6858000 h 6858000"/>
              <a:gd name="connsiteX60" fmla="*/ 5902610 w 12009304"/>
              <a:gd name="connsiteY60" fmla="*/ 6858000 h 6858000"/>
              <a:gd name="connsiteX61" fmla="*/ 4389357 w 12009304"/>
              <a:gd name="connsiteY61" fmla="*/ 6858000 h 6858000"/>
              <a:gd name="connsiteX62" fmla="*/ 0 w 12009304"/>
              <a:gd name="connsiteY62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2009304" h="6858000">
                <a:moveTo>
                  <a:pt x="8239723" y="5083103"/>
                </a:moveTo>
                <a:cubicBezTo>
                  <a:pt x="8239723" y="5083103"/>
                  <a:pt x="8239723" y="5083103"/>
                  <a:pt x="9505105" y="5083103"/>
                </a:cubicBezTo>
                <a:cubicBezTo>
                  <a:pt x="9525601" y="5083103"/>
                  <a:pt x="9545588" y="5085825"/>
                  <a:pt x="9564676" y="5091016"/>
                </a:cubicBezTo>
                <a:lnTo>
                  <a:pt x="9605648" y="5108194"/>
                </a:lnTo>
                <a:lnTo>
                  <a:pt x="9580608" y="5151499"/>
                </a:lnTo>
                <a:cubicBezTo>
                  <a:pt x="9354208" y="5543062"/>
                  <a:pt x="9064418" y="6044264"/>
                  <a:pt x="8693486" y="6685800"/>
                </a:cubicBezTo>
                <a:cubicBezTo>
                  <a:pt x="8665958" y="6733339"/>
                  <a:pt x="8632925" y="6776306"/>
                  <a:pt x="8595419" y="6814017"/>
                </a:cubicBezTo>
                <a:lnTo>
                  <a:pt x="8545620" y="6858000"/>
                </a:lnTo>
                <a:lnTo>
                  <a:pt x="7612173" y="6858000"/>
                </a:lnTo>
                <a:lnTo>
                  <a:pt x="7591825" y="6822959"/>
                </a:lnTo>
                <a:cubicBezTo>
                  <a:pt x="7538315" y="6730809"/>
                  <a:pt x="7478495" y="6627794"/>
                  <a:pt x="7411622" y="6512633"/>
                </a:cubicBezTo>
                <a:cubicBezTo>
                  <a:pt x="7370628" y="6444560"/>
                  <a:pt x="7370628" y="6357427"/>
                  <a:pt x="7411622" y="6289354"/>
                </a:cubicBezTo>
                <a:cubicBezTo>
                  <a:pt x="7411622" y="6289354"/>
                  <a:pt x="7411622" y="6289354"/>
                  <a:pt x="8045680" y="5197465"/>
                </a:cubicBezTo>
                <a:cubicBezTo>
                  <a:pt x="8083943" y="5126669"/>
                  <a:pt x="8160465" y="5083103"/>
                  <a:pt x="8239723" y="5083103"/>
                </a:cubicBezTo>
                <a:close/>
                <a:moveTo>
                  <a:pt x="10622296" y="1326563"/>
                </a:moveTo>
                <a:cubicBezTo>
                  <a:pt x="10622296" y="1326563"/>
                  <a:pt x="10622296" y="1326563"/>
                  <a:pt x="11448522" y="1326563"/>
                </a:cubicBezTo>
                <a:cubicBezTo>
                  <a:pt x="11502058" y="1326563"/>
                  <a:pt x="11550238" y="1355009"/>
                  <a:pt x="11577006" y="1401233"/>
                </a:cubicBezTo>
                <a:cubicBezTo>
                  <a:pt x="11577006" y="1401233"/>
                  <a:pt x="11577006" y="1401233"/>
                  <a:pt x="11989228" y="2114179"/>
                </a:cubicBezTo>
                <a:cubicBezTo>
                  <a:pt x="12015996" y="2158629"/>
                  <a:pt x="12015996" y="2215522"/>
                  <a:pt x="11989228" y="2259969"/>
                </a:cubicBezTo>
                <a:cubicBezTo>
                  <a:pt x="11989228" y="2259969"/>
                  <a:pt x="11989228" y="2259969"/>
                  <a:pt x="11577006" y="2972914"/>
                </a:cubicBezTo>
                <a:cubicBezTo>
                  <a:pt x="11550238" y="3019141"/>
                  <a:pt x="11502058" y="3047587"/>
                  <a:pt x="11448522" y="3047587"/>
                </a:cubicBezTo>
                <a:cubicBezTo>
                  <a:pt x="11448522" y="3047587"/>
                  <a:pt x="11448522" y="3047587"/>
                  <a:pt x="10622296" y="3047587"/>
                </a:cubicBezTo>
                <a:cubicBezTo>
                  <a:pt x="10570544" y="3047587"/>
                  <a:pt x="10520578" y="3019141"/>
                  <a:pt x="10495594" y="2972914"/>
                </a:cubicBezTo>
                <a:cubicBezTo>
                  <a:pt x="10495594" y="2972914"/>
                  <a:pt x="10495594" y="2972914"/>
                  <a:pt x="10081589" y="2259969"/>
                </a:cubicBezTo>
                <a:cubicBezTo>
                  <a:pt x="10054821" y="2215522"/>
                  <a:pt x="10054821" y="2158629"/>
                  <a:pt x="10081589" y="2114179"/>
                </a:cubicBezTo>
                <a:cubicBezTo>
                  <a:pt x="10081589" y="2114179"/>
                  <a:pt x="10081589" y="2114179"/>
                  <a:pt x="10495594" y="1401233"/>
                </a:cubicBezTo>
                <a:cubicBezTo>
                  <a:pt x="10520578" y="1355009"/>
                  <a:pt x="10570544" y="1326563"/>
                  <a:pt x="10622296" y="1326563"/>
                </a:cubicBezTo>
                <a:close/>
                <a:moveTo>
                  <a:pt x="0" y="0"/>
                </a:moveTo>
                <a:lnTo>
                  <a:pt x="4457990" y="0"/>
                </a:lnTo>
                <a:lnTo>
                  <a:pt x="5902610" y="0"/>
                </a:lnTo>
                <a:lnTo>
                  <a:pt x="8476869" y="0"/>
                </a:lnTo>
                <a:lnTo>
                  <a:pt x="8535933" y="39849"/>
                </a:lnTo>
                <a:cubicBezTo>
                  <a:pt x="8598516" y="88273"/>
                  <a:pt x="8652195" y="149296"/>
                  <a:pt x="8693486" y="220603"/>
                </a:cubicBezTo>
                <a:cubicBezTo>
                  <a:pt x="8693486" y="220603"/>
                  <a:pt x="8693486" y="220603"/>
                  <a:pt x="10389180" y="3153347"/>
                </a:cubicBezTo>
                <a:cubicBezTo>
                  <a:pt x="10499291" y="3336185"/>
                  <a:pt x="10499291" y="3570221"/>
                  <a:pt x="10389180" y="3753061"/>
                </a:cubicBezTo>
                <a:cubicBezTo>
                  <a:pt x="10389180" y="3753061"/>
                  <a:pt x="10389180" y="3753061"/>
                  <a:pt x="9759557" y="4842009"/>
                </a:cubicBezTo>
                <a:lnTo>
                  <a:pt x="9706493" y="4933778"/>
                </a:lnTo>
                <a:lnTo>
                  <a:pt x="9708360" y="4934561"/>
                </a:lnTo>
                <a:cubicBezTo>
                  <a:pt x="9746510" y="4956830"/>
                  <a:pt x="9778880" y="4989078"/>
                  <a:pt x="9802002" y="5029008"/>
                </a:cubicBezTo>
                <a:cubicBezTo>
                  <a:pt x="9802002" y="5029008"/>
                  <a:pt x="9802002" y="5029008"/>
                  <a:pt x="10514131" y="6260653"/>
                </a:cubicBezTo>
                <a:cubicBezTo>
                  <a:pt x="10560376" y="6337439"/>
                  <a:pt x="10560376" y="6435725"/>
                  <a:pt x="10514131" y="6512512"/>
                </a:cubicBezTo>
                <a:cubicBezTo>
                  <a:pt x="10514131" y="6512512"/>
                  <a:pt x="10514131" y="6512512"/>
                  <a:pt x="10340271" y="6813206"/>
                </a:cubicBezTo>
                <a:lnTo>
                  <a:pt x="10314372" y="6858000"/>
                </a:lnTo>
                <a:lnTo>
                  <a:pt x="10119136" y="6858000"/>
                </a:lnTo>
                <a:lnTo>
                  <a:pt x="10122008" y="6853033"/>
                </a:lnTo>
                <a:cubicBezTo>
                  <a:pt x="10327158" y="6498223"/>
                  <a:pt x="10327158" y="6498223"/>
                  <a:pt x="10327158" y="6498223"/>
                </a:cubicBezTo>
                <a:cubicBezTo>
                  <a:pt x="10368154" y="6430148"/>
                  <a:pt x="10368154" y="6343015"/>
                  <a:pt x="10327158" y="6274942"/>
                </a:cubicBezTo>
                <a:cubicBezTo>
                  <a:pt x="9695832" y="5183053"/>
                  <a:pt x="9695832" y="5183053"/>
                  <a:pt x="9695832" y="5183053"/>
                </a:cubicBezTo>
                <a:cubicBezTo>
                  <a:pt x="9675334" y="5147654"/>
                  <a:pt x="9646640" y="5119063"/>
                  <a:pt x="9612819" y="5099323"/>
                </a:cubicBezTo>
                <a:lnTo>
                  <a:pt x="9603213" y="5095298"/>
                </a:lnTo>
                <a:lnTo>
                  <a:pt x="9654707" y="5006238"/>
                </a:lnTo>
                <a:lnTo>
                  <a:pt x="9693004" y="4940002"/>
                </a:lnTo>
                <a:lnTo>
                  <a:pt x="9653283" y="4923348"/>
                </a:lnTo>
                <a:cubicBezTo>
                  <a:pt x="9631750" y="4917491"/>
                  <a:pt x="9609208" y="4914420"/>
                  <a:pt x="9586087" y="4914420"/>
                </a:cubicBezTo>
                <a:cubicBezTo>
                  <a:pt x="8158743" y="4914420"/>
                  <a:pt x="8158743" y="4914420"/>
                  <a:pt x="8158743" y="4914420"/>
                </a:cubicBezTo>
                <a:cubicBezTo>
                  <a:pt x="8069341" y="4914420"/>
                  <a:pt x="7983024" y="4963563"/>
                  <a:pt x="7939863" y="5043420"/>
                </a:cubicBezTo>
                <a:cubicBezTo>
                  <a:pt x="7224650" y="6275065"/>
                  <a:pt x="7224650" y="6275065"/>
                  <a:pt x="7224650" y="6275065"/>
                </a:cubicBezTo>
                <a:cubicBezTo>
                  <a:pt x="7178407" y="6351849"/>
                  <a:pt x="7178407" y="6450135"/>
                  <a:pt x="7224650" y="6526922"/>
                </a:cubicBezTo>
                <a:cubicBezTo>
                  <a:pt x="7269350" y="6603900"/>
                  <a:pt x="7311257" y="6676067"/>
                  <a:pt x="7350544" y="6743723"/>
                </a:cubicBezTo>
                <a:lnTo>
                  <a:pt x="7416905" y="6858000"/>
                </a:lnTo>
                <a:lnTo>
                  <a:pt x="5902610" y="6858000"/>
                </a:lnTo>
                <a:lnTo>
                  <a:pt x="438935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BBA66117-F358-1343-AEF2-84F13BC486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4605323"/>
              </p:ext>
            </p:extLst>
          </p:nvPr>
        </p:nvGraphicFramePr>
        <p:xfrm>
          <a:off x="577516" y="1450974"/>
          <a:ext cx="10106526" cy="4997951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3334491">
                  <a:extLst>
                    <a:ext uri="{9D8B030D-6E8A-4147-A177-3AD203B41FA5}">
                      <a16:colId xmlns:a16="http://schemas.microsoft.com/office/drawing/2014/main" val="3986767162"/>
                    </a:ext>
                  </a:extLst>
                </a:gridCol>
                <a:gridCol w="3069248">
                  <a:extLst>
                    <a:ext uri="{9D8B030D-6E8A-4147-A177-3AD203B41FA5}">
                      <a16:colId xmlns:a16="http://schemas.microsoft.com/office/drawing/2014/main" val="4125981986"/>
                    </a:ext>
                  </a:extLst>
                </a:gridCol>
                <a:gridCol w="3702787">
                  <a:extLst>
                    <a:ext uri="{9D8B030D-6E8A-4147-A177-3AD203B41FA5}">
                      <a16:colId xmlns:a16="http://schemas.microsoft.com/office/drawing/2014/main" val="3726022755"/>
                    </a:ext>
                  </a:extLst>
                </a:gridCol>
              </a:tblGrid>
              <a:tr h="713993">
                <a:tc>
                  <a:txBody>
                    <a:bodyPr/>
                    <a:lstStyle/>
                    <a:p>
                      <a:pPr algn="l" fontAlgn="b"/>
                      <a:r>
                        <a:rPr lang="fr-FR" sz="3100" u="none" strike="noStrike">
                          <a:effectLst/>
                        </a:rPr>
                        <a:t>Age Group</a:t>
                      </a:r>
                      <a:endParaRPr lang="fr-FR" sz="3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491" marR="18491" marT="1849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100" u="none" strike="noStrike">
                          <a:effectLst/>
                        </a:rPr>
                        <a:t>Number</a:t>
                      </a:r>
                      <a:endParaRPr lang="fr-FR" sz="3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491" marR="18491" marT="1849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100" u="none" strike="noStrike">
                          <a:effectLst/>
                        </a:rPr>
                        <a:t>rates/100000</a:t>
                      </a:r>
                      <a:endParaRPr lang="fr-FR" sz="3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491" marR="18491" marT="18491" marB="0" anchor="b"/>
                </a:tc>
                <a:extLst>
                  <a:ext uri="{0D108BD9-81ED-4DB2-BD59-A6C34878D82A}">
                    <a16:rowId xmlns:a16="http://schemas.microsoft.com/office/drawing/2014/main" val="2059544017"/>
                  </a:ext>
                </a:extLst>
              </a:tr>
              <a:tr h="713993">
                <a:tc>
                  <a:txBody>
                    <a:bodyPr/>
                    <a:lstStyle/>
                    <a:p>
                      <a:pPr algn="l" fontAlgn="b"/>
                      <a:r>
                        <a:rPr lang="fr-FR" sz="3100" u="none" strike="noStrike">
                          <a:effectLst/>
                        </a:rPr>
                        <a:t>0-14</a:t>
                      </a:r>
                      <a:endParaRPr lang="fr-FR" sz="3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491" marR="18491" marT="1849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100" u="none" strike="noStrike">
                          <a:effectLst/>
                        </a:rPr>
                        <a:t>3</a:t>
                      </a:r>
                      <a:endParaRPr lang="fr-FR" sz="3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491" marR="18491" marT="1849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100" u="none" strike="noStrike">
                          <a:effectLst/>
                        </a:rPr>
                        <a:t>0,37</a:t>
                      </a:r>
                      <a:endParaRPr lang="fr-FR" sz="3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491" marR="18491" marT="18491" marB="0" anchor="b"/>
                </a:tc>
                <a:extLst>
                  <a:ext uri="{0D108BD9-81ED-4DB2-BD59-A6C34878D82A}">
                    <a16:rowId xmlns:a16="http://schemas.microsoft.com/office/drawing/2014/main" val="1926491159"/>
                  </a:ext>
                </a:extLst>
              </a:tr>
              <a:tr h="713993">
                <a:tc>
                  <a:txBody>
                    <a:bodyPr/>
                    <a:lstStyle/>
                    <a:p>
                      <a:pPr algn="l" fontAlgn="b"/>
                      <a:r>
                        <a:rPr lang="fr-FR" sz="3100" u="none" strike="noStrike">
                          <a:effectLst/>
                        </a:rPr>
                        <a:t>15-24</a:t>
                      </a:r>
                      <a:endParaRPr lang="fr-FR" sz="3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491" marR="18491" marT="1849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100" u="none" strike="noStrike" dirty="0">
                          <a:effectLst/>
                        </a:rPr>
                        <a:t>36</a:t>
                      </a:r>
                      <a:endParaRPr lang="fr-FR" sz="3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491" marR="18491" marT="1849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100" u="none" strike="noStrike">
                          <a:effectLst/>
                        </a:rPr>
                        <a:t>7,98</a:t>
                      </a:r>
                      <a:endParaRPr lang="fr-FR" sz="3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491" marR="18491" marT="18491" marB="0" anchor="b"/>
                </a:tc>
                <a:extLst>
                  <a:ext uri="{0D108BD9-81ED-4DB2-BD59-A6C34878D82A}">
                    <a16:rowId xmlns:a16="http://schemas.microsoft.com/office/drawing/2014/main" val="2634261560"/>
                  </a:ext>
                </a:extLst>
              </a:tr>
              <a:tr h="713993">
                <a:tc>
                  <a:txBody>
                    <a:bodyPr/>
                    <a:lstStyle/>
                    <a:p>
                      <a:pPr algn="l" fontAlgn="b"/>
                      <a:r>
                        <a:rPr lang="fr-FR" sz="3100" u="none" strike="noStrike">
                          <a:effectLst/>
                        </a:rPr>
                        <a:t>25-54</a:t>
                      </a:r>
                      <a:endParaRPr lang="fr-FR" sz="3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491" marR="18491" marT="1849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100" u="none" strike="noStrike">
                          <a:effectLst/>
                        </a:rPr>
                        <a:t>172</a:t>
                      </a:r>
                      <a:endParaRPr lang="fr-FR" sz="3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491" marR="18491" marT="1849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100" u="none" strike="noStrike">
                          <a:effectLst/>
                        </a:rPr>
                        <a:t>10,78</a:t>
                      </a:r>
                      <a:endParaRPr lang="fr-FR" sz="3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491" marR="18491" marT="18491" marB="0" anchor="b"/>
                </a:tc>
                <a:extLst>
                  <a:ext uri="{0D108BD9-81ED-4DB2-BD59-A6C34878D82A}">
                    <a16:rowId xmlns:a16="http://schemas.microsoft.com/office/drawing/2014/main" val="3413138345"/>
                  </a:ext>
                </a:extLst>
              </a:tr>
              <a:tr h="713993">
                <a:tc>
                  <a:txBody>
                    <a:bodyPr/>
                    <a:lstStyle/>
                    <a:p>
                      <a:pPr algn="l" fontAlgn="b"/>
                      <a:r>
                        <a:rPr lang="fr-FR" sz="3100" u="none" strike="noStrike">
                          <a:effectLst/>
                        </a:rPr>
                        <a:t>55-64</a:t>
                      </a:r>
                      <a:endParaRPr lang="fr-FR" sz="3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491" marR="18491" marT="1849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100" u="none" strike="noStrike">
                          <a:effectLst/>
                        </a:rPr>
                        <a:t>62</a:t>
                      </a:r>
                      <a:endParaRPr lang="fr-FR" sz="3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491" marR="18491" marT="1849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100" u="none" strike="noStrike">
                          <a:effectLst/>
                        </a:rPr>
                        <a:t>11,77</a:t>
                      </a:r>
                      <a:endParaRPr lang="fr-FR" sz="3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491" marR="18491" marT="18491" marB="0" anchor="b"/>
                </a:tc>
                <a:extLst>
                  <a:ext uri="{0D108BD9-81ED-4DB2-BD59-A6C34878D82A}">
                    <a16:rowId xmlns:a16="http://schemas.microsoft.com/office/drawing/2014/main" val="1478256338"/>
                  </a:ext>
                </a:extLst>
              </a:tr>
              <a:tr h="713993">
                <a:tc>
                  <a:txBody>
                    <a:bodyPr/>
                    <a:lstStyle/>
                    <a:p>
                      <a:pPr algn="l" fontAlgn="b"/>
                      <a:r>
                        <a:rPr lang="fr-FR" sz="3100" u="none" strike="noStrike">
                          <a:effectLst/>
                        </a:rPr>
                        <a:t>65+</a:t>
                      </a:r>
                      <a:endParaRPr lang="fr-FR" sz="3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491" marR="18491" marT="1849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100" u="none" strike="noStrike">
                          <a:effectLst/>
                        </a:rPr>
                        <a:t>88</a:t>
                      </a:r>
                      <a:endParaRPr lang="fr-FR" sz="3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491" marR="18491" marT="1849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100" u="none" strike="noStrike">
                          <a:effectLst/>
                        </a:rPr>
                        <a:t>14,46</a:t>
                      </a:r>
                      <a:endParaRPr lang="fr-FR" sz="3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491" marR="18491" marT="18491" marB="0" anchor="b"/>
                </a:tc>
                <a:extLst>
                  <a:ext uri="{0D108BD9-81ED-4DB2-BD59-A6C34878D82A}">
                    <a16:rowId xmlns:a16="http://schemas.microsoft.com/office/drawing/2014/main" val="342172319"/>
                  </a:ext>
                </a:extLst>
              </a:tr>
              <a:tr h="713993">
                <a:tc>
                  <a:txBody>
                    <a:bodyPr/>
                    <a:lstStyle/>
                    <a:p>
                      <a:pPr algn="l" fontAlgn="b"/>
                      <a:r>
                        <a:rPr lang="fr-FR" sz="3100" u="none" strike="noStrike">
                          <a:effectLst/>
                        </a:rPr>
                        <a:t>Georgia</a:t>
                      </a:r>
                      <a:endParaRPr lang="fr-FR" sz="3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491" marR="18491" marT="1849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100" u="none" strike="noStrike">
                          <a:effectLst/>
                        </a:rPr>
                        <a:t>361</a:t>
                      </a:r>
                      <a:endParaRPr lang="fr-FR" sz="3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491" marR="18491" marT="1849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100" u="none" strike="noStrike" dirty="0">
                          <a:effectLst/>
                        </a:rPr>
                        <a:t>9,05</a:t>
                      </a:r>
                      <a:endParaRPr lang="fr-FR" sz="3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491" marR="18491" marT="18491" marB="0" anchor="b"/>
                </a:tc>
                <a:extLst>
                  <a:ext uri="{0D108BD9-81ED-4DB2-BD59-A6C34878D82A}">
                    <a16:rowId xmlns:a16="http://schemas.microsoft.com/office/drawing/2014/main" val="2391318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41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82E5BEF-1B0F-CE4B-B076-9AE6DB7E83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5263402"/>
              </p:ext>
            </p:extLst>
          </p:nvPr>
        </p:nvGraphicFramePr>
        <p:xfrm>
          <a:off x="666427" y="232476"/>
          <a:ext cx="10957302" cy="6462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6998A617-7D87-134C-B3CF-BB9C7EDDFD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927959"/>
              </p:ext>
            </p:extLst>
          </p:nvPr>
        </p:nvGraphicFramePr>
        <p:xfrm>
          <a:off x="1034715" y="842211"/>
          <a:ext cx="4355432" cy="8903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84136">
                  <a:extLst>
                    <a:ext uri="{9D8B030D-6E8A-4147-A177-3AD203B41FA5}">
                      <a16:colId xmlns:a16="http://schemas.microsoft.com/office/drawing/2014/main" val="1678090582"/>
                    </a:ext>
                  </a:extLst>
                </a:gridCol>
                <a:gridCol w="1366079">
                  <a:extLst>
                    <a:ext uri="{9D8B030D-6E8A-4147-A177-3AD203B41FA5}">
                      <a16:colId xmlns:a16="http://schemas.microsoft.com/office/drawing/2014/main" val="2652491861"/>
                    </a:ext>
                  </a:extLst>
                </a:gridCol>
                <a:gridCol w="1505217">
                  <a:extLst>
                    <a:ext uri="{9D8B030D-6E8A-4147-A177-3AD203B41FA5}">
                      <a16:colId xmlns:a16="http://schemas.microsoft.com/office/drawing/2014/main" val="923181597"/>
                    </a:ext>
                  </a:extLst>
                </a:gridCol>
              </a:tblGrid>
              <a:tr h="445168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effectLst/>
                        </a:rPr>
                        <a:t>Males</a:t>
                      </a: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>
                          <a:effectLst/>
                        </a:rPr>
                        <a:t>301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>
                          <a:effectLst/>
                        </a:rPr>
                        <a:t>15,83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82410345"/>
                  </a:ext>
                </a:extLst>
              </a:tr>
              <a:tr h="445168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effectLst/>
                        </a:rPr>
                        <a:t>Females</a:t>
                      </a: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>
                          <a:effectLst/>
                        </a:rPr>
                        <a:t>60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 dirty="0">
                          <a:effectLst/>
                        </a:rPr>
                        <a:t>2,87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551666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67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1774826" y="1844825"/>
          <a:ext cx="8825889" cy="34563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Worksheet" r:id="rId3" imgW="8448678" imgH="2962170" progId="Excel.Sheet.8">
                  <p:embed/>
                </p:oleObj>
              </mc:Choice>
              <mc:Fallback>
                <p:oleObj name="Worksheet" r:id="rId3" imgW="8448678" imgH="2962170" progId="Excel.Sheet.8">
                  <p:embed/>
                  <p:pic>
                    <p:nvPicPr>
                      <p:cNvPr id="276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4826" y="1844825"/>
                        <a:ext cx="8825889" cy="34563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5" name="Rectangle 4"/>
          <p:cNvSpPr>
            <a:spLocks noChangeArrowheads="1"/>
          </p:cNvSpPr>
          <p:nvPr/>
        </p:nvSpPr>
        <p:spPr bwMode="auto">
          <a:xfrm>
            <a:off x="2191238" y="1988840"/>
            <a:ext cx="7993063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fr-FR" b="1" dirty="0">
                <a:solidFill>
                  <a:srgbClr val="000099"/>
                </a:solidFill>
              </a:rPr>
              <a:t>Nombre de décès par tranche d’âge, en 2012 (source </a:t>
            </a:r>
            <a:r>
              <a:rPr lang="fr-FR" b="1" dirty="0" err="1">
                <a:solidFill>
                  <a:srgbClr val="000099"/>
                </a:solidFill>
              </a:rPr>
              <a:t>CépiDc</a:t>
            </a:r>
            <a:r>
              <a:rPr lang="fr-FR" b="1" dirty="0">
                <a:solidFill>
                  <a:srgbClr val="000099"/>
                </a:solidFill>
              </a:rPr>
              <a:t>)</a:t>
            </a:r>
          </a:p>
        </p:txBody>
      </p:sp>
      <p:sp>
        <p:nvSpPr>
          <p:cNvPr id="27657" name="ZoneTexte 4"/>
          <p:cNvSpPr txBox="1">
            <a:spLocks noChangeArrowheads="1"/>
          </p:cNvSpPr>
          <p:nvPr/>
        </p:nvSpPr>
        <p:spPr bwMode="auto">
          <a:xfrm>
            <a:off x="1774826" y="5489620"/>
            <a:ext cx="784956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3399"/>
                </a:solidFill>
                <a:latin typeface="Calibri" pitchFamily="34" charset="0"/>
              </a:rPr>
              <a:t>Suicide des jeunes reste rare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3399"/>
                </a:solidFill>
                <a:latin typeface="Calibri" pitchFamily="34" charset="0"/>
              </a:rPr>
              <a:t>Prévalence du suicide chez les hommes, en milieu de vie</a:t>
            </a:r>
          </a:p>
        </p:txBody>
      </p:sp>
      <p:sp>
        <p:nvSpPr>
          <p:cNvPr id="2" name="Rectangle 1"/>
          <p:cNvSpPr/>
          <p:nvPr/>
        </p:nvSpPr>
        <p:spPr>
          <a:xfrm>
            <a:off x="4223792" y="332656"/>
            <a:ext cx="4651338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600" b="1" dirty="0">
                <a:latin typeface="Calibri" pitchFamily="34" charset="0"/>
              </a:rPr>
              <a:t>D’importantes </a:t>
            </a:r>
          </a:p>
          <a:p>
            <a:r>
              <a:rPr lang="fr-FR" sz="2600" b="1" dirty="0">
                <a:latin typeface="Calibri" pitchFamily="34" charset="0"/>
              </a:rPr>
              <a:t>disparités selon les classes d’âge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4655840" y="2636912"/>
            <a:ext cx="2448272" cy="2304256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200"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7209491" y="3429000"/>
            <a:ext cx="3168352" cy="1510197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200">
              <a:latin typeface="Arial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4239426" y="2310444"/>
            <a:ext cx="864096" cy="792087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dirty="0">
                <a:latin typeface="Arial" charset="0"/>
              </a:rPr>
              <a:t>57%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9624392" y="3085842"/>
            <a:ext cx="844739" cy="85650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dirty="0"/>
              <a:t>28</a:t>
            </a:r>
            <a:r>
              <a:rPr lang="fr-FR" sz="2000" dirty="0">
                <a:latin typeface="Arial" charset="0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423151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509</Words>
  <Application>Microsoft Office PowerPoint</Application>
  <PresentationFormat>Widescreen</PresentationFormat>
  <Paragraphs>136</Paragraphs>
  <Slides>18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Helvetica</vt:lpstr>
      <vt:lpstr>Times</vt:lpstr>
      <vt:lpstr>Office Theme</vt:lpstr>
      <vt:lpstr>Worksheet</vt:lpstr>
      <vt:lpstr>Adult epidemiological survey</vt:lpstr>
      <vt:lpstr>End of december situation</vt:lpstr>
      <vt:lpstr>Children survey</vt:lpstr>
      <vt:lpstr>Suicide</vt:lpstr>
      <vt:lpstr>Suicide in Georgia (GIF-Tbilisi, 2018)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Suicide rate by region</vt:lpstr>
      <vt:lpstr>PowerPoint Presentation</vt:lpstr>
      <vt:lpstr>PowerPoint Presentation</vt:lpstr>
      <vt:lpstr>PowerPoint Presentation</vt:lpstr>
      <vt:lpstr>PowerPoint Presentation</vt:lpstr>
      <vt:lpstr>Conclusions</vt:lpstr>
      <vt:lpstr>PowerPoint Presentation</vt:lpstr>
      <vt:lpstr>Accreditation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Adult epidemiological survey</dc:title>
  <dc:creator>viviane kovess</dc:creator>
  <cp:lastModifiedBy>briefing 01</cp:lastModifiedBy>
  <cp:revision>4</cp:revision>
  <dcterms:created xsi:type="dcterms:W3CDTF">2020-01-15T19:54:16Z</dcterms:created>
  <dcterms:modified xsi:type="dcterms:W3CDTF">2020-01-16T06:45:15Z</dcterms:modified>
</cp:coreProperties>
</file>