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0"/>
  </p:notesMasterIdLst>
  <p:sldIdLst>
    <p:sldId id="266" r:id="rId4"/>
    <p:sldId id="269" r:id="rId5"/>
    <p:sldId id="264" r:id="rId6"/>
    <p:sldId id="259" r:id="rId7"/>
    <p:sldId id="27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A3C55-4817-4326-B3DE-DA9FFF87C530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42C2-164A-4FF4-8EB9-E04BB53B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7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TitleLine">
            <a:extLst>
              <a:ext uri="{FF2B5EF4-FFF2-40B4-BE49-F238E27FC236}">
                <a16:creationId xmlns="" xmlns:a16="http://schemas.microsoft.com/office/drawing/2014/main" id="{CCB1DB0D-5B63-455E-BB94-716302BA1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38313"/>
            <a:ext cx="10882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hpTitleLine">
            <a:extLst>
              <a:ext uri="{FF2B5EF4-FFF2-40B4-BE49-F238E27FC236}">
                <a16:creationId xmlns="" xmlns:a16="http://schemas.microsoft.com/office/drawing/2014/main" id="{D39EFC0B-8BFD-4B58-B55F-E55ED81E7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38313"/>
            <a:ext cx="10882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hpTitleLine">
            <a:extLst>
              <a:ext uri="{FF2B5EF4-FFF2-40B4-BE49-F238E27FC236}">
                <a16:creationId xmlns="" xmlns:a16="http://schemas.microsoft.com/office/drawing/2014/main" id="{827CD72D-9C74-4CCE-AC98-6D9616C71FA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738313"/>
            <a:ext cx="10882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11908" y="3644906"/>
            <a:ext cx="11168197" cy="576263"/>
          </a:xfrm>
        </p:spPr>
        <p:txBody>
          <a:bodyPr/>
          <a:lstStyle>
            <a:lvl1pPr marL="0" indent="0">
              <a:buFontTx/>
              <a:buNone/>
              <a:defRPr sz="1846" b="0" i="0">
                <a:latin typeface="+mn-lt"/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7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21642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00" y="553052"/>
            <a:ext cx="10252800" cy="673768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2451" y="6652800"/>
            <a:ext cx="5376000" cy="144000"/>
          </a:xfrm>
        </p:spPr>
        <p:txBody>
          <a:bodyPr anchor="b"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1032" y="6652800"/>
            <a:ext cx="5376000" cy="144000"/>
          </a:xfrm>
        </p:spPr>
        <p:txBody>
          <a:bodyPr anchor="b">
            <a:sp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9243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00" y="553453"/>
            <a:ext cx="10252800" cy="665747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00" y="1275348"/>
            <a:ext cx="11182485" cy="5003053"/>
          </a:xfrm>
        </p:spPr>
        <p:txBody>
          <a:bodyPr/>
          <a:lstStyle>
            <a:lvl1pPr marL="17780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lvl1pPr>
            <a:lvl2pPr marL="361950" marR="0" indent="-1841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1600"/>
            </a:lvl2pPr>
            <a:lvl3pPr marL="53975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1400"/>
            </a:lvl3pPr>
            <a:lvl4pPr marL="71755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1200"/>
            </a:lvl4pPr>
            <a:lvl5pPr marL="895350" marR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»"/>
              <a:tabLst/>
              <a:defRPr sz="10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2451" y="6652800"/>
            <a:ext cx="5376000" cy="144000"/>
          </a:xfrm>
        </p:spPr>
        <p:txBody>
          <a:bodyPr anchor="b"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1032" y="6652800"/>
            <a:ext cx="5376000" cy="144000"/>
          </a:xfrm>
        </p:spPr>
        <p:txBody>
          <a:bodyPr anchor="b">
            <a:sp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3076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00" y="553454"/>
            <a:ext cx="10252800" cy="665747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518400" y="1275347"/>
            <a:ext cx="5414256" cy="50030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6"/>
          </p:nvPr>
        </p:nvSpPr>
        <p:spPr>
          <a:xfrm>
            <a:off x="6257927" y="1275347"/>
            <a:ext cx="5414256" cy="500305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52451" y="6652800"/>
            <a:ext cx="5376000" cy="144000"/>
          </a:xfrm>
        </p:spPr>
        <p:txBody>
          <a:bodyPr anchor="b">
            <a:sp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81032" y="6652800"/>
            <a:ext cx="5376000" cy="144000"/>
          </a:xfrm>
        </p:spPr>
        <p:txBody>
          <a:bodyPr anchor="b">
            <a:sp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0633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r black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77837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B6A26C9E-EA54-4F51-8C88-E6E23E0FB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813050"/>
            <a:ext cx="122174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522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535156"/>
            <a:ext cx="10290047" cy="914400"/>
          </a:xfrm>
        </p:spPr>
        <p:txBody>
          <a:bodyPr/>
          <a:lstStyle>
            <a:lvl1pPr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6022" y="6497151"/>
            <a:ext cx="429756" cy="30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50" b="0" kern="1200">
                <a:solidFill>
                  <a:srgbClr val="33699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800" smtClean="0">
                <a:solidFill>
                  <a:srgbClr val="7E7F7E"/>
                </a:solidFill>
              </a:rPr>
              <a:pPr/>
              <a:t>‹#›</a:t>
            </a:fld>
            <a:endParaRPr lang="en-US" sz="800" dirty="0">
              <a:solidFill>
                <a:srgbClr val="7E7F7E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76427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535156"/>
            <a:ext cx="10290047" cy="914400"/>
          </a:xfrm>
        </p:spPr>
        <p:txBody>
          <a:bodyPr/>
          <a:lstStyle>
            <a:lvl1pPr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6022" y="6497151"/>
            <a:ext cx="429756" cy="30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50" b="0" kern="1200">
                <a:solidFill>
                  <a:srgbClr val="33699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800" smtClean="0">
                <a:solidFill>
                  <a:srgbClr val="7E7F7E"/>
                </a:solidFill>
              </a:rPr>
              <a:pPr/>
              <a:t>‹#›</a:t>
            </a:fld>
            <a:endParaRPr lang="en-US" sz="800" dirty="0">
              <a:solidFill>
                <a:srgbClr val="7E7F7E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42800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2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535157"/>
            <a:ext cx="10967831" cy="904661"/>
          </a:xfrm>
        </p:spPr>
        <p:txBody>
          <a:bodyPr/>
          <a:lstStyle>
            <a:lvl1pPr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</a:t>
            </a:r>
            <a:r>
              <a:rPr lang="en-US"/>
              <a:t>Bold 18/20pt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6" y="1560577"/>
            <a:ext cx="10967828" cy="374884"/>
          </a:xfrm>
        </p:spPr>
        <p:txBody>
          <a:bodyPr/>
          <a:lstStyle>
            <a:lvl1pPr>
              <a:defRPr sz="1867" b="0" cap="none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 In Arial Regular 14/16pm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606" y="1938538"/>
            <a:ext cx="10967828" cy="3797639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6D4A7775-7ACB-6B4E-AE49-178974C82CB0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834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535157"/>
            <a:ext cx="10972799" cy="846604"/>
          </a:xfrm>
        </p:spPr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4" y="1560576"/>
            <a:ext cx="5334000" cy="4181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6248404" y="1560576"/>
            <a:ext cx="5334000" cy="4181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14D7D0DA-9EAB-1D44-889E-B2DBEE87532A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66343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4" y="1560577"/>
            <a:ext cx="5334000" cy="374884"/>
          </a:xfrm>
        </p:spPr>
        <p:txBody>
          <a:bodyPr/>
          <a:lstStyle>
            <a:lvl1pPr>
              <a:defRPr sz="1867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604" y="1938528"/>
            <a:ext cx="5334000" cy="379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48404" y="1560577"/>
            <a:ext cx="5334000" cy="374884"/>
          </a:xfrm>
        </p:spPr>
        <p:txBody>
          <a:bodyPr/>
          <a:lstStyle>
            <a:lvl1pPr>
              <a:defRPr sz="1867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48404" y="1938528"/>
            <a:ext cx="5334000" cy="379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08E08C2D-2EF0-5544-881A-2EB1DF14F5E3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2225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7" y="535156"/>
            <a:ext cx="10785077" cy="914400"/>
          </a:xfrm>
        </p:spPr>
        <p:txBody>
          <a:bodyPr/>
          <a:lstStyle/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7" y="1560576"/>
            <a:ext cx="3450167" cy="4181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73042" y="1560576"/>
            <a:ext cx="3450167" cy="4181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8123774" y="1560576"/>
            <a:ext cx="3450167" cy="4181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D21CA526-7BA6-7240-A8AA-1685F8BB7781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5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535156"/>
            <a:ext cx="10977036" cy="914400"/>
          </a:xfrm>
        </p:spPr>
        <p:txBody>
          <a:bodyPr/>
          <a:lstStyle>
            <a:lvl1pPr>
              <a:defRPr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7" y="1560577"/>
            <a:ext cx="3450167" cy="374884"/>
          </a:xfrm>
        </p:spPr>
        <p:txBody>
          <a:bodyPr/>
          <a:lstStyle>
            <a:lvl1pPr>
              <a:defRPr sz="1867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09607" y="1938528"/>
            <a:ext cx="3450167" cy="379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73042" y="1560577"/>
            <a:ext cx="3450167" cy="374884"/>
          </a:xfrm>
        </p:spPr>
        <p:txBody>
          <a:bodyPr/>
          <a:lstStyle>
            <a:lvl1pPr>
              <a:defRPr sz="1867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373042" y="1938528"/>
            <a:ext cx="3450167" cy="379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136475" y="1560577"/>
            <a:ext cx="3450167" cy="374884"/>
          </a:xfrm>
        </p:spPr>
        <p:txBody>
          <a:bodyPr/>
          <a:lstStyle>
            <a:lvl1pPr>
              <a:defRPr sz="1867" b="0" cap="none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8136475" y="1938528"/>
            <a:ext cx="3450167" cy="379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5D5C65A9-56C2-E045-9FB4-B9F9321A92FE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12679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640" y="2534931"/>
            <a:ext cx="9040275" cy="6761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667" b="1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In Arial Bold 18/20pt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0643" y="3522542"/>
            <a:ext cx="6269567" cy="47703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cap="none">
                <a:solidFill>
                  <a:schemeClr val="bg1"/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In Arial Regular 14/16pt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636" y="4104175"/>
            <a:ext cx="2510368" cy="253779"/>
          </a:xfrm>
          <a:prstGeom prst="rect">
            <a:avLst/>
          </a:prstGeom>
        </p:spPr>
        <p:txBody>
          <a:bodyPr lIns="0" tIns="0" bIns="0"/>
          <a:lstStyle>
            <a:lvl1pPr>
              <a:lnSpc>
                <a:spcPts val="900"/>
              </a:lnSpc>
              <a:defRPr sz="800" b="0" i="0" cap="none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DATE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20636" y="3366784"/>
            <a:ext cx="782107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71" y="371566"/>
            <a:ext cx="1760415" cy="68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1D4943-FE88-3646-B012-F6BADEC5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895" b="14541"/>
          <a:stretch/>
        </p:blipFill>
        <p:spPr>
          <a:xfrm>
            <a:off x="9205207" y="5884518"/>
            <a:ext cx="2526675" cy="7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11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Genera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20640" y="3315629"/>
            <a:ext cx="77501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20636" y="4104175"/>
            <a:ext cx="2510368" cy="253779"/>
          </a:xfrm>
          <a:prstGeom prst="rect">
            <a:avLst/>
          </a:prstGeom>
        </p:spPr>
        <p:txBody>
          <a:bodyPr lIns="0" tIns="0" bIns="0"/>
          <a:lstStyle>
            <a:lvl1pPr>
              <a:lnSpc>
                <a:spcPts val="900"/>
              </a:lnSpc>
              <a:defRPr sz="800" b="0" i="0" cap="none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DATE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20643" y="3522542"/>
            <a:ext cx="6269567" cy="47703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cap="none">
                <a:solidFill>
                  <a:schemeClr val="bg1">
                    <a:lumMod val="50000"/>
                  </a:schemeClr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In Arial Regular 14/16pt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629997" y="2677811"/>
            <a:ext cx="10972795" cy="914400"/>
          </a:xfrm>
        </p:spPr>
        <p:txBody>
          <a:bodyPr/>
          <a:lstStyle>
            <a:lvl1pPr>
              <a:defRPr sz="2667" baseline="0"/>
            </a:lvl1pPr>
          </a:lstStyle>
          <a:p>
            <a:r>
              <a:rPr lang="en-US" dirty="0"/>
              <a:t>Divider Slide Title in Arial Bold 18/20pt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69" y="371566"/>
            <a:ext cx="1760415" cy="68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A54F93-E1E4-6E4D-823D-7589EB84A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895" b="14541"/>
          <a:stretch/>
        </p:blipFill>
        <p:spPr>
          <a:xfrm>
            <a:off x="9205207" y="5884518"/>
            <a:ext cx="2526675" cy="7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535156"/>
            <a:ext cx="8444612" cy="9144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 Goes Here In Arial Bold 18/20pts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7A347938-7622-F94C-8675-FC36614DCFB2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1900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B87C748-CEA6-C940-907B-3B7FC4ED9C46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512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1B87C748-CEA6-C940-907B-3B7FC4ED9C46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002778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2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28" y="2015692"/>
            <a:ext cx="7099029" cy="21789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2050" y="6532685"/>
            <a:ext cx="4110569" cy="233416"/>
          </a:xfrm>
        </p:spPr>
        <p:txBody>
          <a:bodyPr/>
          <a:lstStyle/>
          <a:p>
            <a:r>
              <a:rPr lang="en-US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6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617" y="1470026"/>
            <a:ext cx="9568284" cy="4656138"/>
          </a:xfrm>
        </p:spPr>
        <p:txBody>
          <a:bodyPr/>
          <a:lstStyle>
            <a:lvl1pPr marL="288000" indent="-288000">
              <a:buClr>
                <a:srgbClr val="0065B2"/>
              </a:buClr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</a:defRPr>
            </a:lvl1pPr>
            <a:lvl2pPr marL="540000" indent="-252000">
              <a:buClr>
                <a:srgbClr val="0065B2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</a:defRPr>
            </a:lvl2pPr>
            <a:lvl3pPr marL="714375" indent="-174625">
              <a:tabLst>
                <a:tab pos="714375" algn="l"/>
              </a:tabLst>
              <a:defRPr sz="1600">
                <a:solidFill>
                  <a:schemeClr val="tx1"/>
                </a:solidFill>
              </a:defRPr>
            </a:lvl3pPr>
            <a:lvl4pPr marL="896938" indent="-182563">
              <a:defRPr sz="1400">
                <a:solidFill>
                  <a:schemeClr val="tx1"/>
                </a:solidFill>
              </a:defRPr>
            </a:lvl4pPr>
            <a:lvl5pPr marL="1079500" indent="-182563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02263" y="188917"/>
            <a:ext cx="9539909" cy="1008061"/>
          </a:xfrm>
        </p:spPr>
        <p:txBody>
          <a:bodyPr/>
          <a:lstStyle>
            <a:lvl1pPr>
              <a:defRPr sz="2800">
                <a:solidFill>
                  <a:srgbClr val="0065B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15617" y="6324605"/>
            <a:ext cx="4133463" cy="3778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Footnotes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759812" y="6321428"/>
            <a:ext cx="3948933" cy="381000"/>
          </a:xfrm>
        </p:spPr>
        <p:txBody>
          <a:bodyPr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0" y="5450891"/>
            <a:ext cx="1235293" cy="1407111"/>
          </a:xfrm>
          <a:custGeom>
            <a:avLst/>
            <a:gdLst>
              <a:gd name="T0" fmla="*/ 124 w 274"/>
              <a:gd name="T1" fmla="*/ 62 h 287"/>
              <a:gd name="T2" fmla="*/ 0 w 274"/>
              <a:gd name="T3" fmla="*/ 0 h 287"/>
              <a:gd name="T4" fmla="*/ 0 w 274"/>
              <a:gd name="T5" fmla="*/ 287 h 287"/>
              <a:gd name="T6" fmla="*/ 274 w 274"/>
              <a:gd name="T7" fmla="*/ 287 h 287"/>
              <a:gd name="T8" fmla="*/ 124 w 274"/>
              <a:gd name="T9" fmla="*/ 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" h="287">
                <a:moveTo>
                  <a:pt x="124" y="62"/>
                </a:moveTo>
                <a:cubicBezTo>
                  <a:pt x="84" y="34"/>
                  <a:pt x="42" y="13"/>
                  <a:pt x="0" y="0"/>
                </a:cubicBezTo>
                <a:cubicBezTo>
                  <a:pt x="0" y="287"/>
                  <a:pt x="0" y="287"/>
                  <a:pt x="0" y="287"/>
                </a:cubicBezTo>
                <a:cubicBezTo>
                  <a:pt x="274" y="287"/>
                  <a:pt x="274" y="287"/>
                  <a:pt x="274" y="287"/>
                </a:cubicBezTo>
                <a:cubicBezTo>
                  <a:pt x="262" y="207"/>
                  <a:pt x="210" y="124"/>
                  <a:pt x="124" y="62"/>
                </a:cubicBezTo>
                <a:close/>
              </a:path>
            </a:pathLst>
          </a:custGeom>
          <a:solidFill>
            <a:srgbClr val="026CB9">
              <a:alpha val="6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4589755"/>
            <a:ext cx="1003179" cy="2268246"/>
          </a:xfrm>
          <a:custGeom>
            <a:avLst/>
            <a:gdLst>
              <a:gd name="T0" fmla="*/ 0 w 180"/>
              <a:gd name="T1" fmla="*/ 0 h 508"/>
              <a:gd name="T2" fmla="*/ 0 w 180"/>
              <a:gd name="T3" fmla="*/ 508 h 508"/>
              <a:gd name="T4" fmla="*/ 66 w 180"/>
              <a:gd name="T5" fmla="*/ 508 h 508"/>
              <a:gd name="T6" fmla="*/ 143 w 180"/>
              <a:gd name="T7" fmla="*/ 375 h 508"/>
              <a:gd name="T8" fmla="*/ 0 w 180"/>
              <a:gd name="T9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" h="508">
                <a:moveTo>
                  <a:pt x="0" y="0"/>
                </a:moveTo>
                <a:cubicBezTo>
                  <a:pt x="0" y="508"/>
                  <a:pt x="0" y="508"/>
                  <a:pt x="0" y="508"/>
                </a:cubicBezTo>
                <a:cubicBezTo>
                  <a:pt x="66" y="508"/>
                  <a:pt x="66" y="508"/>
                  <a:pt x="66" y="508"/>
                </a:cubicBezTo>
                <a:cubicBezTo>
                  <a:pt x="103" y="469"/>
                  <a:pt x="132" y="422"/>
                  <a:pt x="143" y="375"/>
                </a:cubicBezTo>
                <a:cubicBezTo>
                  <a:pt x="180" y="216"/>
                  <a:pt x="115" y="38"/>
                  <a:pt x="0" y="0"/>
                </a:cubicBezTo>
                <a:close/>
              </a:path>
            </a:pathLst>
          </a:custGeom>
          <a:solidFill>
            <a:srgbClr val="EE0E31">
              <a:alpha val="6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AEC9-79FC-448B-8957-F5EC51C05C69}" type="datetimeFigureOut">
              <a:rPr lang="en-US" smtClean="0"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5214D-AB8A-42F3-944C-BB1A6C4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2B28579-BAAC-4CE9-9023-7E39A35A53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9113" y="561975"/>
            <a:ext cx="10252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title style</a:t>
            </a:r>
            <a:endParaRPr lang="en-GB" altLang="en-US" noProof="0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031623E3-B78C-4187-A41B-42A0EB0D1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9114" y="1274763"/>
            <a:ext cx="111569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pic>
        <p:nvPicPr>
          <p:cNvPr id="1028" name="Picture 6">
            <a:extLst>
              <a:ext uri="{FF2B5EF4-FFF2-40B4-BE49-F238E27FC236}">
                <a16:creationId xmlns="" xmlns:a16="http://schemas.microsoft.com/office/drawing/2014/main" id="{1970B059-B13F-4061-B35B-B5CC81281BF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5" y="179388"/>
            <a:ext cx="9366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fade/>
  </p:transition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77800" indent="-177800" algn="l" rtl="0" eaLnBrk="0" fontAlgn="base" hangingPunct="0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en-US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rtl="0" eaLnBrk="0" fontAlgn="base" hangingPunct="0">
        <a:spcBef>
          <a:spcPts val="0"/>
        </a:spcBef>
        <a:spcAft>
          <a:spcPts val="600"/>
        </a:spcAft>
        <a:buChar char="–"/>
        <a:tabLst>
          <a:tab pos="36195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rtl="0" eaLnBrk="0" fontAlgn="base" hangingPunct="0">
        <a:spcBef>
          <a:spcPts val="0"/>
        </a:spcBef>
        <a:spcAft>
          <a:spcPts val="60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rtl="0" eaLnBrk="0" fontAlgn="base" hangingPunct="0">
        <a:spcBef>
          <a:spcPts val="0"/>
        </a:spcBef>
        <a:spcAft>
          <a:spcPts val="600"/>
        </a:spcAft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rtl="0" eaLnBrk="0" fontAlgn="base" hangingPunct="0">
        <a:spcBef>
          <a:spcPts val="0"/>
        </a:spcBef>
        <a:spcAft>
          <a:spcPts val="600"/>
        </a:spcAft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5" y="540711"/>
            <a:ext cx="10972795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 In Arial Bold 18/20pt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052"/>
            <a:ext cx="10972800" cy="4180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022" y="6497151"/>
            <a:ext cx="429756" cy="304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fld id="{2066355A-084C-D24E-9AD2-7E4FC41EA627}" type="slidenum">
              <a:rPr lang="en-US" smtClean="0">
                <a:solidFill>
                  <a:srgbClr val="7E7F7E"/>
                </a:solidFill>
              </a:rPr>
              <a:pPr/>
              <a:t>‹#›</a:t>
            </a:fld>
            <a:endParaRPr lang="en-US" dirty="0">
              <a:solidFill>
                <a:srgbClr val="7E7F7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00673" y="6532685"/>
            <a:ext cx="4110569" cy="2334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00" kern="0" spc="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50000"/>
                    <a:lumOff val="50000"/>
                  </a:srgbClr>
                </a:solidFill>
              </a:rPr>
              <a:t>Presentation title here | Confidential | For internal use only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43" y="314916"/>
            <a:ext cx="1037285" cy="403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B35CBF-292A-404E-B6F3-C00DBEFB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t="9895" b="14541"/>
          <a:stretch/>
        </p:blipFill>
        <p:spPr>
          <a:xfrm>
            <a:off x="10299727" y="6235508"/>
            <a:ext cx="1725936" cy="5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dt="0"/>
  <p:txStyles>
    <p:titleStyle>
      <a:lvl1pPr algn="l" defTabSz="342874" rtl="0" eaLnBrk="1" latinLnBrk="0" hangingPunct="1">
        <a:lnSpc>
          <a:spcPct val="100000"/>
        </a:lnSpc>
        <a:spcBef>
          <a:spcPct val="0"/>
        </a:spcBef>
        <a:buNone/>
        <a:defRPr sz="2400" b="1" i="0" kern="1200" cap="none" baseline="0">
          <a:solidFill>
            <a:srgbClr val="FF4814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342874" rtl="0" eaLnBrk="1" latinLnBrk="0" hangingPunct="1">
        <a:lnSpc>
          <a:spcPct val="100000"/>
        </a:lnSpc>
        <a:spcBef>
          <a:spcPts val="0"/>
        </a:spcBef>
        <a:buFont typeface="Arial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37150" indent="-137150" algn="l" defTabSz="342874" rtl="0" eaLnBrk="1" latinLnBrk="0" hangingPunct="1">
        <a:lnSpc>
          <a:spcPct val="100000"/>
        </a:lnSpc>
        <a:spcBef>
          <a:spcPts val="0"/>
        </a:spcBef>
        <a:buClr>
          <a:srgbClr val="336990"/>
        </a:buClr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74300" indent="-137150" algn="l" defTabSz="342874" rtl="0" eaLnBrk="1" latinLnBrk="0" hangingPunct="1">
        <a:lnSpc>
          <a:spcPct val="100000"/>
        </a:lnSpc>
        <a:spcBef>
          <a:spcPts val="0"/>
        </a:spcBef>
        <a:buClr>
          <a:srgbClr val="336990"/>
        </a:buClr>
        <a:buFont typeface="Lucida Grande"/>
        <a:buChar char="-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11450" indent="-137150" algn="l" defTabSz="342874" rtl="0" eaLnBrk="1" latinLnBrk="0" hangingPunct="1">
        <a:lnSpc>
          <a:spcPct val="100000"/>
        </a:lnSpc>
        <a:spcBef>
          <a:spcPts val="0"/>
        </a:spcBef>
        <a:buClr>
          <a:srgbClr val="336990"/>
        </a:buClr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548600" indent="-137150" algn="l" defTabSz="342874" rtl="0" eaLnBrk="1" latinLnBrk="0" hangingPunct="1">
        <a:lnSpc>
          <a:spcPct val="100000"/>
        </a:lnSpc>
        <a:spcBef>
          <a:spcPts val="0"/>
        </a:spcBef>
        <a:buClr>
          <a:srgbClr val="336990"/>
        </a:buClr>
        <a:buFont typeface="Lucida Grande"/>
        <a:buChar char="›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57185" indent="-171438" algn="l" defTabSz="342874" rtl="0" eaLnBrk="1" latinLnBrk="0" hangingPunct="1">
        <a:lnSpc>
          <a:spcPts val="1200"/>
        </a:lnSpc>
        <a:spcBef>
          <a:spcPts val="451"/>
        </a:spcBef>
        <a:buFont typeface="Lucida Grande"/>
        <a:buChar char="»"/>
        <a:defRPr sz="105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1" indent="-171438" algn="l" defTabSz="34287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342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wfh.org/publications/files/pdf-1472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a.cdc.gov/ncbddd/htcweb/UDC_Report/UDC_view1.asp?para1=NATION&amp;para2=DEMOH&amp;para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141" y="1931437"/>
            <a:ext cx="9040275" cy="1279594"/>
          </a:xfrm>
        </p:spPr>
        <p:txBody>
          <a:bodyPr/>
          <a:lstStyle/>
          <a:p>
            <a:pPr algn="ctr"/>
            <a:r>
              <a:rPr lang="ka-GE" sz="4400" dirty="0" smtClean="0"/>
              <a:t>ჰემლიბრა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ka-GE" sz="3200" dirty="0" smtClean="0"/>
              <a:t>ცხოვრება სისხლდენის გარეშე</a:t>
            </a: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15234" y="3340028"/>
            <a:ext cx="7991604" cy="191207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34287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67" b="1" i="0" kern="12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ka-GE" sz="2800" dirty="0"/>
              <a:t>3</a:t>
            </a:r>
            <a:r>
              <a:rPr lang="ka-GE" sz="2800" dirty="0" smtClean="0"/>
              <a:t> </a:t>
            </a:r>
            <a:r>
              <a:rPr lang="ka-GE" sz="2800" dirty="0" smtClean="0"/>
              <a:t>წლიანი პროგრნოზი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89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0" y="1371600"/>
            <a:ext cx="50800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791200" y="1447800"/>
            <a:ext cx="6096000" cy="2133600"/>
          </a:xfrm>
          <a:prstGeom prst="roundRect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200" y="304800"/>
            <a:ext cx="1107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chemeClr val="tx2"/>
                </a:solidFill>
              </a:rPr>
              <a:t>ჰემოფილია </a:t>
            </a:r>
            <a:r>
              <a:rPr lang="en-US" sz="2000" b="1" dirty="0" smtClean="0">
                <a:solidFill>
                  <a:schemeClr val="tx2"/>
                </a:solidFill>
              </a:rPr>
              <a:t>A</a:t>
            </a:r>
            <a:r>
              <a:rPr lang="ka-GE" sz="2000" b="1" dirty="0" smtClean="0">
                <a:solidFill>
                  <a:schemeClr val="tx2"/>
                </a:solidFill>
              </a:rPr>
              <a:t>  - </a:t>
            </a:r>
            <a:r>
              <a:rPr lang="en-US" sz="2000" b="1" dirty="0" smtClean="0">
                <a:solidFill>
                  <a:schemeClr val="tx2"/>
                </a:solidFill>
              </a:rPr>
              <a:t>VIII </a:t>
            </a:r>
            <a:r>
              <a:rPr lang="ka-GE" sz="2000" b="1" dirty="0" smtClean="0">
                <a:solidFill>
                  <a:schemeClr val="tx2"/>
                </a:solidFill>
              </a:rPr>
              <a:t>ფაქტორის მემკვიდრული დეფიციტი. საქართველოში რეგისტრირებულია სულ </a:t>
            </a:r>
            <a:r>
              <a:rPr lang="en-US" sz="2000" b="1" u="sng" dirty="0" smtClean="0">
                <a:solidFill>
                  <a:srgbClr val="FF0000"/>
                </a:solidFill>
              </a:rPr>
              <a:t>274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ka-GE" sz="2000" b="1" dirty="0" smtClean="0">
                <a:solidFill>
                  <a:srgbClr val="FF0000"/>
                </a:solidFill>
              </a:rPr>
              <a:t>პაციენტი</a:t>
            </a:r>
            <a:r>
              <a:rPr lang="ka-GE" sz="2000" b="1" dirty="0" smtClean="0">
                <a:solidFill>
                  <a:schemeClr val="tx2"/>
                </a:solidFill>
              </a:rPr>
              <a:t>, საიდანაც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14478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u="sng" dirty="0" smtClean="0">
                <a:solidFill>
                  <a:schemeClr val="bg1"/>
                </a:solidFill>
              </a:rPr>
              <a:t>2</a:t>
            </a:r>
            <a:r>
              <a:rPr lang="en-US" sz="2400" b="1" u="sng" dirty="0" smtClean="0">
                <a:solidFill>
                  <a:schemeClr val="bg1"/>
                </a:solidFill>
              </a:rPr>
              <a:t>67</a:t>
            </a:r>
            <a:r>
              <a:rPr lang="ka-GE" sz="2400" b="1" u="sng" dirty="0" smtClean="0">
                <a:solidFill>
                  <a:schemeClr val="bg1"/>
                </a:solidFill>
              </a:rPr>
              <a:t> პაციენტი  არაინფიბოტპრული ფორით საჭიროებს</a:t>
            </a:r>
          </a:p>
          <a:p>
            <a:endParaRPr lang="ka-GE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dirty="0" smtClean="0">
                <a:solidFill>
                  <a:schemeClr val="bg1"/>
                </a:solidFill>
              </a:rPr>
              <a:t>აჰფკ* -</a:t>
            </a:r>
            <a:r>
              <a:rPr lang="en-US" dirty="0" smtClean="0">
                <a:solidFill>
                  <a:schemeClr val="bg1"/>
                </a:solidFill>
              </a:rPr>
              <a:t>VIII, IX, XIII</a:t>
            </a:r>
            <a:r>
              <a:rPr lang="ka-GE" dirty="0" smtClean="0">
                <a:solidFill>
                  <a:schemeClr val="bg1"/>
                </a:solidFill>
              </a:rPr>
              <a:t> ფაქტორებს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744" y="1482435"/>
            <a:ext cx="626225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7</a:t>
            </a:r>
            <a:r>
              <a:rPr lang="ka-GE" sz="2400" b="1" u="sng" dirty="0" smtClean="0">
                <a:solidFill>
                  <a:schemeClr val="bg1"/>
                </a:solidFill>
              </a:rPr>
              <a:t> პაციენტი  ინფიბიტორული ფორმა საჭიროებს </a:t>
            </a:r>
          </a:p>
          <a:p>
            <a:endParaRPr lang="ka-GE" b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a-GE" sz="2000" b="1" u="sng" dirty="0" smtClean="0">
                <a:solidFill>
                  <a:schemeClr val="bg1"/>
                </a:solidFill>
              </a:rPr>
              <a:t>ანტიინჰიბიტ. პროთრომბი კომპლექსი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a-GE" dirty="0" smtClean="0">
                <a:solidFill>
                  <a:schemeClr val="bg1"/>
                </a:solidFill>
              </a:rPr>
              <a:t>ანტიინჰიბიტ   </a:t>
            </a:r>
            <a:r>
              <a:rPr lang="en-US" dirty="0" smtClean="0">
                <a:solidFill>
                  <a:schemeClr val="bg1"/>
                </a:solidFill>
              </a:rPr>
              <a:t>VII</a:t>
            </a:r>
            <a:r>
              <a:rPr lang="ka-GE" dirty="0" smtClean="0">
                <a:solidFill>
                  <a:schemeClr val="bg1"/>
                </a:solidFill>
              </a:rPr>
              <a:t> ფაქტორი,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a-GE" dirty="0" smtClean="0">
                <a:solidFill>
                  <a:schemeClr val="bg1"/>
                </a:solidFill>
              </a:rPr>
              <a:t>ანტიინჰიბიტ. კოაგულაციური კომპ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123" y="4049896"/>
            <a:ext cx="11104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tx2"/>
                </a:solidFill>
              </a:rPr>
              <a:t>ჰემლიბა (ემიციზუმაბი)</a:t>
            </a:r>
            <a:r>
              <a:rPr lang="ka-GE" dirty="0" smtClean="0">
                <a:solidFill>
                  <a:schemeClr val="tx2"/>
                </a:solidFill>
              </a:rPr>
              <a:t> </a:t>
            </a:r>
            <a:r>
              <a:rPr lang="ka-GE" dirty="0">
                <a:solidFill>
                  <a:schemeClr val="tx2"/>
                </a:solidFill>
              </a:rPr>
              <a:t>გმოიყენება ჰემოფილია </a:t>
            </a:r>
            <a:r>
              <a:rPr lang="en-US" b="1" dirty="0">
                <a:solidFill>
                  <a:schemeClr val="tx2"/>
                </a:solidFill>
              </a:rPr>
              <a:t>A </a:t>
            </a:r>
            <a:r>
              <a:rPr lang="ka-GE" dirty="0">
                <a:solidFill>
                  <a:schemeClr val="tx2"/>
                </a:solidFill>
              </a:rPr>
              <a:t>-</a:t>
            </a:r>
            <a:r>
              <a:rPr lang="ka-GE" dirty="0" smtClean="0">
                <a:solidFill>
                  <a:schemeClr val="tx2"/>
                </a:solidFill>
              </a:rPr>
              <a:t>ს, როგორც ინჰიბიტორული ასევე არაინფიბიტორული ფორმების  რუტინული პროფილაქტიკისთვის სისხლდენების პრევენციის ან შემცირების მიზნით როგორც მოზრდილებში ასევე ბავშვებში 0-ვანი ასაკიდან.</a:t>
            </a:r>
          </a:p>
          <a:p>
            <a:endParaRPr lang="ka-GE" dirty="0" smtClean="0">
              <a:solidFill>
                <a:schemeClr val="tx2"/>
              </a:solidFill>
            </a:endParaRPr>
          </a:p>
          <a:p>
            <a:r>
              <a:rPr lang="en-US" dirty="0"/>
              <a:t> </a:t>
            </a:r>
            <a:r>
              <a:rPr lang="en-US" b="1" dirty="0" err="1"/>
              <a:t>Hemlibra</a:t>
            </a:r>
            <a:r>
              <a:rPr lang="en-US" dirty="0"/>
              <a:t> (</a:t>
            </a:r>
            <a:r>
              <a:rPr lang="en-US" dirty="0" err="1" smtClean="0"/>
              <a:t>emicizumab</a:t>
            </a:r>
            <a:r>
              <a:rPr lang="en-US" dirty="0" smtClean="0"/>
              <a:t>) </a:t>
            </a:r>
            <a:r>
              <a:rPr lang="en-US" dirty="0"/>
              <a:t>for routine prophylaxis to prevent or reduce the frequency of bleeding episodes in adult and pediatric patients ages newborn and older with hemophilia A with or without factor VIII inhibitors</a:t>
            </a:r>
            <a:r>
              <a:rPr lang="en-US" dirty="0" smtClean="0"/>
              <a:t>.</a:t>
            </a:r>
            <a:endParaRPr lang="ka-GE" dirty="0" smtClean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6400800"/>
            <a:ext cx="873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dirty="0" smtClean="0">
                <a:solidFill>
                  <a:schemeClr val="tx2"/>
                </a:solidFill>
              </a:rPr>
              <a:t>*ანტიჰემოფილიური ფაქტორ კონცენტრატები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5025" y="400833"/>
            <a:ext cx="10121030" cy="826718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2400" dirty="0" smtClean="0"/>
              <a:t>ჰემოფილიის სიმძიმის ხარისხის შეფასების კრიტერიუმები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a-GE" sz="2400" dirty="0" smtClean="0"/>
              <a:t>ჰემოფილიის მსოფლიო ფედერაცია (</a:t>
            </a:r>
            <a:r>
              <a:rPr lang="en-US" sz="2400" dirty="0" smtClean="0"/>
              <a:t>WFH</a:t>
            </a:r>
            <a:r>
              <a:rPr lang="ka-GE" sz="2400" dirty="0" smtClean="0"/>
              <a:t>)</a:t>
            </a:r>
            <a:br>
              <a:rPr lang="ka-GE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25" y="1229572"/>
            <a:ext cx="7574072" cy="492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8"/>
          <p:cNvSpPr txBox="1">
            <a:spLocks/>
          </p:cNvSpPr>
          <p:nvPr/>
        </p:nvSpPr>
        <p:spPr>
          <a:xfrm>
            <a:off x="3281819" y="6091063"/>
            <a:ext cx="8743167" cy="830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000" dirty="0" smtClean="0"/>
              <a:t>1. Bolton-</a:t>
            </a:r>
            <a:r>
              <a:rPr lang="en-GB" altLang="en-US" sz="1000" dirty="0" err="1" smtClean="0"/>
              <a:t>Maggs</a:t>
            </a:r>
            <a:r>
              <a:rPr lang="en-GB" altLang="en-US" sz="1000" dirty="0" smtClean="0"/>
              <a:t> H, et al. Lancet 2003;361:1801–9 ; 2. WFH. Guidelines for the management of haemophilia. 2012. Available at: </a:t>
            </a:r>
            <a:r>
              <a:rPr lang="en-GB" altLang="en-US" sz="1000" dirty="0" smtClean="0">
                <a:hlinkClick r:id="rId3"/>
              </a:rPr>
              <a:t>http://www1.wfh.org/publications/files/pdf-1472.pdf</a:t>
            </a:r>
            <a:r>
              <a:rPr lang="en-GB" altLang="en-US" sz="1000" dirty="0" smtClean="0"/>
              <a:t> </a:t>
            </a:r>
            <a:br>
              <a:rPr lang="en-GB" altLang="en-US" sz="1000" dirty="0" smtClean="0"/>
            </a:br>
            <a:r>
              <a:rPr lang="en-GB" altLang="en-US" sz="1000" dirty="0" smtClean="0"/>
              <a:t>[Accessed 4 July 2017]; 3.</a:t>
            </a:r>
            <a:r>
              <a:rPr lang="en-GB" sz="1000" dirty="0" smtClean="0"/>
              <a:t> </a:t>
            </a:r>
            <a:r>
              <a:rPr lang="en-GB" sz="1000" dirty="0" err="1" smtClean="0"/>
              <a:t>Carcao</a:t>
            </a:r>
            <a:r>
              <a:rPr lang="en-GB" sz="1000" dirty="0" smtClean="0"/>
              <a:t> MD, et al. Blood 2013;121:3946</a:t>
            </a:r>
            <a:r>
              <a:rPr lang="en-GB" altLang="en-US" sz="1000" dirty="0" smtClean="0"/>
              <a:t>–</a:t>
            </a:r>
            <a:r>
              <a:rPr lang="en-GB" sz="1000" dirty="0" smtClean="0"/>
              <a:t>52; </a:t>
            </a:r>
            <a:r>
              <a:rPr lang="en-GB" altLang="en-US" sz="1000" dirty="0" smtClean="0"/>
              <a:t>4. </a:t>
            </a:r>
            <a:r>
              <a:rPr lang="en-GB" altLang="en-US" sz="1000" dirty="0" err="1" smtClean="0"/>
              <a:t>Gouw</a:t>
            </a:r>
            <a:r>
              <a:rPr lang="en-GB" altLang="en-US" sz="1000" dirty="0" smtClean="0"/>
              <a:t> SC et al. Blood 2012;119:2922–34; </a:t>
            </a:r>
            <a:r>
              <a:rPr lang="en-GB" sz="1000" dirty="0" smtClean="0"/>
              <a:t>5. CDC. UDC Report. 2014. Patient demographics. Available at: </a:t>
            </a:r>
            <a:r>
              <a:rPr lang="en-GB" sz="1000" dirty="0" smtClean="0">
                <a:hlinkClick r:id="rId4"/>
              </a:rPr>
              <a:t>https://www2a.cdc.gov/ncbddd/htcweb/UDC_Report/UDC_view1.asp?para1=NATION&amp;para2=DEMOH&amp;para3</a:t>
            </a:r>
            <a:r>
              <a:rPr lang="en-GB" sz="1000" dirty="0" smtClean="0"/>
              <a:t> </a:t>
            </a:r>
            <a:r>
              <a:rPr lang="en-GB" altLang="en-US" sz="1000" dirty="0" smtClean="0"/>
              <a:t>[Accessed 4 July 2017].</a:t>
            </a:r>
            <a:endParaRPr lang="en-GB" altLang="en-US" sz="1000" dirty="0"/>
          </a:p>
        </p:txBody>
      </p:sp>
      <p:sp>
        <p:nvSpPr>
          <p:cNvPr id="7" name="Rounded Rectangle 6"/>
          <p:cNvSpPr/>
          <p:nvPr/>
        </p:nvSpPr>
        <p:spPr>
          <a:xfrm>
            <a:off x="7240044" y="1429392"/>
            <a:ext cx="1753644" cy="452531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471784" y="3507381"/>
            <a:ext cx="428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საჭიროებს მკურნალობას ჰემლიბრათი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453"/>
            <a:ext cx="10515600" cy="974148"/>
          </a:xfrm>
        </p:spPr>
        <p:txBody>
          <a:bodyPr>
            <a:norm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ჰემლიბრას გამოყენების პრიორიტეტები  2019-2023</a:t>
            </a:r>
            <a:br>
              <a:rPr lang="ka-GE" sz="2000" b="1" dirty="0" smtClean="0">
                <a:solidFill>
                  <a:srgbClr val="FF0000"/>
                </a:solidFill>
              </a:rPr>
            </a:br>
            <a:r>
              <a:rPr lang="ka-GE" sz="2000" b="1" dirty="0" smtClean="0">
                <a:solidFill>
                  <a:srgbClr val="FF0000"/>
                </a:solidFill>
              </a:rPr>
              <a:t>პაციენტები ინჰიბიტორული ფორმით და ასევე მძიმე სისხლდენებით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622" y="986382"/>
            <a:ext cx="10515600" cy="2571011"/>
          </a:xfrm>
        </p:spPr>
        <p:txBody>
          <a:bodyPr>
            <a:normAutofit/>
          </a:bodyPr>
          <a:lstStyle/>
          <a:p>
            <a:r>
              <a:rPr lang="ka-GE" sz="1800" dirty="0" smtClean="0"/>
              <a:t>2019 მძიმე ინჰიბიტორი პაციენტები (მოზრდილები) -</a:t>
            </a:r>
            <a:r>
              <a:rPr lang="ka-GE" sz="1800" b="1" u="sng" dirty="0" smtClean="0"/>
              <a:t>3 პაციენტი</a:t>
            </a:r>
          </a:p>
          <a:p>
            <a:r>
              <a:rPr lang="ka-GE" sz="1800" dirty="0" smtClean="0"/>
              <a:t>2020 ყველა </a:t>
            </a:r>
            <a:r>
              <a:rPr lang="ka-GE" sz="1800" dirty="0"/>
              <a:t>ინჰიბიტორი პაციენტები (ბავშვებიც და მოზრდილებიც</a:t>
            </a:r>
            <a:r>
              <a:rPr lang="ka-GE" sz="1800" dirty="0" smtClean="0"/>
              <a:t>) -</a:t>
            </a:r>
            <a:r>
              <a:rPr lang="ka-GE" sz="1800" b="1" u="sng" dirty="0" smtClean="0"/>
              <a:t>7 პაციენტი</a:t>
            </a:r>
          </a:p>
          <a:p>
            <a:endParaRPr lang="ka-GE" sz="1800" dirty="0" smtClean="0"/>
          </a:p>
          <a:p>
            <a:r>
              <a:rPr lang="ka-GE" sz="1800" dirty="0" smtClean="0"/>
              <a:t>2021 მძიმე არაინჰიბიტორი პაციენტები 0-4 წლამდე -</a:t>
            </a:r>
            <a:r>
              <a:rPr lang="ka-GE" sz="1800" b="1" u="sng" dirty="0" smtClean="0"/>
              <a:t>14 პაციენტი</a:t>
            </a:r>
          </a:p>
          <a:p>
            <a:r>
              <a:rPr lang="ka-GE" sz="1800" dirty="0" smtClean="0"/>
              <a:t>2022 მძიმე არაინჰიბიტორი პაციენტები 13 წლამდე- </a:t>
            </a:r>
            <a:r>
              <a:rPr lang="ka-GE" sz="1800" b="1" u="sng" dirty="0" smtClean="0"/>
              <a:t>27 პაციენტი</a:t>
            </a:r>
          </a:p>
          <a:p>
            <a:r>
              <a:rPr lang="ka-GE" sz="1800" dirty="0" smtClean="0"/>
              <a:t>2023 მძიმე არაინჰიბიტორი პაციენტები 18 წლამდე - </a:t>
            </a:r>
            <a:r>
              <a:rPr lang="ka-GE" sz="1800" b="1" u="sng" dirty="0" smtClean="0"/>
              <a:t>10 პაციენტი</a:t>
            </a:r>
            <a:endParaRPr lang="en-US" sz="1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37993" y="6435154"/>
            <a:ext cx="110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*საქართველოს ჰემოფილიისა და დონორობის ასოციაცია; **</a:t>
            </a:r>
            <a:r>
              <a:rPr lang="en-US" dirty="0" smtClean="0"/>
              <a:t>WHF classification Hemophilia severity</a:t>
            </a:r>
            <a:r>
              <a:rPr lang="ka-GE" dirty="0" smtClean="0"/>
              <a:t>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01674"/>
              </p:ext>
            </p:extLst>
          </p:nvPr>
        </p:nvGraphicFramePr>
        <p:xfrm>
          <a:off x="813149" y="4000396"/>
          <a:ext cx="7132781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708">
                  <a:extLst>
                    <a:ext uri="{9D8B030D-6E8A-4147-A177-3AD203B41FA5}">
                      <a16:colId xmlns="" xmlns:a16="http://schemas.microsoft.com/office/drawing/2014/main" val="1304308367"/>
                    </a:ext>
                  </a:extLst>
                </a:gridCol>
                <a:gridCol w="1644073">
                  <a:extLst>
                    <a:ext uri="{9D8B030D-6E8A-4147-A177-3AD203B41FA5}">
                      <a16:colId xmlns="" xmlns:a16="http://schemas.microsoft.com/office/drawing/2014/main" val="763483543"/>
                    </a:ext>
                  </a:extLst>
                </a:gridCol>
                <a:gridCol w="1542473">
                  <a:extLst>
                    <a:ext uri="{9D8B030D-6E8A-4147-A177-3AD203B41FA5}">
                      <a16:colId xmlns="" xmlns:a16="http://schemas.microsoft.com/office/drawing/2014/main" val="3783528332"/>
                    </a:ext>
                  </a:extLst>
                </a:gridCol>
                <a:gridCol w="1542472">
                  <a:extLst>
                    <a:ext uri="{9D8B030D-6E8A-4147-A177-3AD203B41FA5}">
                      <a16:colId xmlns="" xmlns:a16="http://schemas.microsoft.com/office/drawing/2014/main" val="870341127"/>
                    </a:ext>
                  </a:extLst>
                </a:gridCol>
                <a:gridCol w="1487055">
                  <a:extLst>
                    <a:ext uri="{9D8B030D-6E8A-4147-A177-3AD203B41FA5}">
                      <a16:colId xmlns="" xmlns:a16="http://schemas.microsoft.com/office/drawing/2014/main" val="3387601279"/>
                    </a:ext>
                  </a:extLst>
                </a:gridCol>
              </a:tblGrid>
              <a:tr h="346136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ასაკი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რაოდენობა*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მძიმე**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საშუალო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მსუბუქი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699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0-4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72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5-13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57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14-18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224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19-44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566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&gt;44</a:t>
                      </a:r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67636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6718" y="3607496"/>
            <a:ext cx="911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არაინჰიბიტორი პციენტების გადანაწილება ასაკის და სიმძიმის მიხედვით*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6975" y="3996505"/>
            <a:ext cx="1572016" cy="222893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253160"/>
              </p:ext>
            </p:extLst>
          </p:nvPr>
        </p:nvGraphicFramePr>
        <p:xfrm>
          <a:off x="473013" y="1252604"/>
          <a:ext cx="9998746" cy="2019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4" imgW="5705470" imgH="1152616" progId="Excel.Sheet.12">
                  <p:embed/>
                </p:oleObj>
              </mc:Choice>
              <mc:Fallback>
                <p:oleObj name="Worksheet" r:id="rId4" imgW="5705470" imgH="11526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13" y="1252604"/>
                        <a:ext cx="9998746" cy="2019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989" y="3325132"/>
            <a:ext cx="37828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50" dirty="0" smtClean="0"/>
              <a:t>გაცვლითი კურსი: </a:t>
            </a:r>
            <a:r>
              <a:rPr lang="en-US" sz="1050" dirty="0" smtClean="0"/>
              <a:t>1USD=2.93GEL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475989" y="701458"/>
            <a:ext cx="999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პაციენტების და ბიუჯეტის სავარაუდო გათვლა 2019 -2022 წლები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5989" y="4133589"/>
            <a:ext cx="10559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u="sng" dirty="0" smtClean="0"/>
              <a:t>პრევენციული მკურნალობით</a:t>
            </a:r>
            <a:r>
              <a:rPr lang="ka-GE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სიზუსტით გათვლადია პროგრამის ბიუჯეტი;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სხვა პროგრამული მედიკამენების საჭიროება მცირდება ან საეთოდ ქრება;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პაციენტის კბაყოფილება იზრდება სრულფასოვანი და კომფორტული მკურნალობის გამო;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a-GE" dirty="0" smtClean="0"/>
              <a:t>ადრეულ ასალში დაწყებული პროფილაქტიკური მკურნალობა ამცირებს გართულებების და ინვალიდობის განვითარების რისკს;</a:t>
            </a:r>
          </a:p>
          <a:p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5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10234"/>
            <a:ext cx="11074400" cy="780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9559" y="203308"/>
            <a:ext cx="1055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u="sng" dirty="0" smtClean="0">
                <a:solidFill>
                  <a:schemeClr val="bg1"/>
                </a:solidFill>
              </a:rPr>
              <a:t>სახელმწიფო პროგრამის ფარგლებში ახალი მედიკამენტის </a:t>
            </a:r>
            <a:r>
              <a:rPr lang="ka-GE" b="1" u="sng" dirty="0" smtClean="0">
                <a:solidFill>
                  <a:srgbClr val="FF0000"/>
                </a:solidFill>
              </a:rPr>
              <a:t>ემიციზუმაბის</a:t>
            </a:r>
            <a:r>
              <a:rPr lang="ka-GE" u="sng" dirty="0" smtClean="0">
                <a:solidFill>
                  <a:schemeClr val="bg1"/>
                </a:solidFill>
              </a:rPr>
              <a:t> დამატებით  შესაძლებელი ხდება</a:t>
            </a:r>
            <a:r>
              <a:rPr lang="ka-GE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1196401"/>
            <a:ext cx="11651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პროფილაქტიკური მკურნალობა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 სიმპტომური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ka-GE" sz="1600" dirty="0" smtClean="0">
                <a:solidFill>
                  <a:schemeClr val="tx2"/>
                </a:solidFill>
              </a:rPr>
              <a:t>მკურნალობა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სისხლდენების თითქმის 0 -მდე შემცირება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>
                <a:solidFill>
                  <a:schemeClr val="tx2"/>
                </a:solidFill>
              </a:rPr>
              <a:t>არასაკმარისად </a:t>
            </a:r>
            <a:r>
              <a:rPr lang="ka-GE" sz="1600" dirty="0" smtClean="0">
                <a:solidFill>
                  <a:schemeClr val="tx2"/>
                </a:solidFill>
              </a:rPr>
              <a:t>ამცირებს სისხლდენების რაოდენობას</a:t>
            </a:r>
            <a:r>
              <a:rPr lang="ka-GE" sz="1600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კვირაში 1 ინექცია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კვირაში 2-3 ინექცია</a:t>
            </a:r>
            <a:r>
              <a:rPr lang="ka-GE" sz="1600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კანქვეშა  ინექცია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 ინტრავენური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5 წუთიანი ინექცია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 1-2 საათიანი გადასხმის ხანგრძლივობა</a:t>
            </a:r>
            <a:r>
              <a:rPr lang="ka-GE" sz="1600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პაციენტის ცხოვრების ხრისხი მკვეთრი გაუმჯობესება</a:t>
            </a:r>
            <a:r>
              <a:rPr lang="ka-GE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ეტაპობრივად უარესდება, სისხდენებით გამოწვეული დაზიანებების გამო;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სოციალურად აქტიური პაციენტევი</a:t>
            </a:r>
            <a:r>
              <a:rPr lang="ka-GE" sz="1600" dirty="0" smtClean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 ნაკლებ სოციალურები</a:t>
            </a:r>
            <a:r>
              <a:rPr lang="ka-GE" sz="1600" dirty="0" smtClean="0">
                <a:solidFill>
                  <a:schemeClr val="accent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ქირურგიული ჩარევა არ წარმოადგენს დაავადების გამწვავედის მიზეზს და პროგნოზიებადია დამატებითი მედიკამენტის მოხმარება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ქირურგიული ჩარევის დროს განუსაზღვრელია ანტიჰემოფილური მედიკამენტების მოცულობა</a:t>
            </a:r>
            <a:r>
              <a:rPr lang="ka-GE" sz="1600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rgbClr val="FF0000"/>
                </a:solidFill>
              </a:rPr>
              <a:t>პროფილაქტიკის შემთხვევაში ბიუჯეტი მაღალი სიზუსტით გათვლადია </a:t>
            </a:r>
            <a:r>
              <a:rPr lang="en-US" sz="1600" dirty="0" smtClean="0">
                <a:solidFill>
                  <a:schemeClr val="tx2"/>
                </a:solidFill>
              </a:rPr>
              <a:t>vs </a:t>
            </a:r>
            <a:r>
              <a:rPr lang="ka-GE" sz="1600" dirty="0" smtClean="0">
                <a:solidFill>
                  <a:schemeClr val="tx2"/>
                </a:solidFill>
              </a:rPr>
              <a:t> გათვლისას რთულია ზუსტი გათველების გაკეთბა და მედიკამენტის რაოდენობების დადგენა</a:t>
            </a:r>
            <a:r>
              <a:rPr lang="ka-GE" sz="1600" dirty="0" smtClean="0">
                <a:solidFill>
                  <a:schemeClr val="accent1"/>
                </a:solidFill>
              </a:rPr>
              <a:t>;</a:t>
            </a: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che med ed deck - June 2015">
  <a:themeElements>
    <a:clrScheme name="Roche med ed deck - June 2015">
      <a:dk1>
        <a:srgbClr val="000000"/>
      </a:dk1>
      <a:lt1>
        <a:srgbClr val="FFFFFF"/>
      </a:lt1>
      <a:dk2>
        <a:srgbClr val="FFC000"/>
      </a:dk2>
      <a:lt2>
        <a:srgbClr val="0075C5"/>
      </a:lt2>
      <a:accent1>
        <a:srgbClr val="0075C5"/>
      </a:accent1>
      <a:accent2>
        <a:srgbClr val="112966"/>
      </a:accent2>
      <a:accent3>
        <a:srgbClr val="FF6600"/>
      </a:accent3>
      <a:accent4>
        <a:srgbClr val="FF0000"/>
      </a:accent4>
      <a:accent5>
        <a:srgbClr val="2CAE2C"/>
      </a:accent5>
      <a:accent6>
        <a:srgbClr val="00B0F0"/>
      </a:accent6>
      <a:hlink>
        <a:srgbClr val="0075C5"/>
      </a:hlink>
      <a:folHlink>
        <a:srgbClr val="1129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Roche med ed template_300715.potx" id="{BD91E030-8D0D-455A-AA89-5A98B1B2956E}" vid="{6A43BC93-3F01-4DEE-BE9D-4A7F02F36806}"/>
    </a:ext>
  </a:extLst>
</a:theme>
</file>

<file path=ppt/theme/theme3.xml><?xml version="1.0" encoding="utf-8"?>
<a:theme xmlns:a="http://schemas.openxmlformats.org/drawingml/2006/main" name="1_Decibel_PPT_Temp_16x9">
  <a:themeElements>
    <a:clrScheme name="Custom 16">
      <a:dk1>
        <a:srgbClr val="000000"/>
      </a:dk1>
      <a:lt1>
        <a:srgbClr val="FFFFFF"/>
      </a:lt1>
      <a:dk2>
        <a:srgbClr val="FE4814"/>
      </a:dk2>
      <a:lt2>
        <a:srgbClr val="7E7F7E"/>
      </a:lt2>
      <a:accent1>
        <a:srgbClr val="F45D0A"/>
      </a:accent1>
      <a:accent2>
        <a:srgbClr val="2283BB"/>
      </a:accent2>
      <a:accent3>
        <a:srgbClr val="89888A"/>
      </a:accent3>
      <a:accent4>
        <a:srgbClr val="FE4814"/>
      </a:accent4>
      <a:accent5>
        <a:srgbClr val="00B2EE"/>
      </a:accent5>
      <a:accent6>
        <a:srgbClr val="FE9F00"/>
      </a:accent6>
      <a:hlink>
        <a:srgbClr val="41A4E0"/>
      </a:hlink>
      <a:folHlink>
        <a:srgbClr val="1F76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385</Words>
  <Application>Microsoft Office PowerPoint</Application>
  <PresentationFormat>Custom</PresentationFormat>
  <Paragraphs>83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Roche med ed deck - June 2015</vt:lpstr>
      <vt:lpstr>1_Decibel_PPT_Temp_16x9</vt:lpstr>
      <vt:lpstr>Worksheet</vt:lpstr>
      <vt:lpstr>ჰემლიბრა  ცხოვრება სისხლდენის გარეშე</vt:lpstr>
      <vt:lpstr>PowerPoint Presentation</vt:lpstr>
      <vt:lpstr>ჰემოფილიის სიმძიმის ხარისხის შეფასების კრიტერიუმები  ჰემოფილიის მსოფლიო ფედერაცია (WFH) </vt:lpstr>
      <vt:lpstr>ჰემლიბრას გამოყენების პრიორიტეტები  2019-2023 პაციენტები ინჰიბიტორული ფორმით და ასევე მძიმე სისხლდენებით</vt:lpstr>
      <vt:lpstr>PowerPoint Presentation</vt:lpstr>
      <vt:lpstr>PowerPoint Presentation</vt:lpstr>
    </vt:vector>
  </TitlesOfParts>
  <Company>F. Hoffmann-La Roche,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ჰემლიბრას გამოყენების 3 წლიანი პროგნოზი</dc:title>
  <dc:creator>Lasareishvili, Kakhaber {MCCA~Tbilisi}</dc:creator>
  <cp:lastModifiedBy>Asatiani, Maka {MCCG~Tbilisi}</cp:lastModifiedBy>
  <cp:revision>34</cp:revision>
  <dcterms:created xsi:type="dcterms:W3CDTF">2019-07-22T16:32:07Z</dcterms:created>
  <dcterms:modified xsi:type="dcterms:W3CDTF">2019-07-27T20:29:41Z</dcterms:modified>
</cp:coreProperties>
</file>