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8" r:id="rId2"/>
  </p:sldMasterIdLst>
  <p:notesMasterIdLst>
    <p:notesMasterId r:id="rId21"/>
  </p:notesMasterIdLst>
  <p:handoutMasterIdLst>
    <p:handoutMasterId r:id="rId22"/>
  </p:handoutMasterIdLst>
  <p:sldIdLst>
    <p:sldId id="375" r:id="rId3"/>
    <p:sldId id="376" r:id="rId4"/>
    <p:sldId id="377" r:id="rId5"/>
    <p:sldId id="362" r:id="rId6"/>
    <p:sldId id="380" r:id="rId7"/>
    <p:sldId id="382" r:id="rId8"/>
    <p:sldId id="394" r:id="rId9"/>
    <p:sldId id="393" r:id="rId10"/>
    <p:sldId id="386" r:id="rId11"/>
    <p:sldId id="383" r:id="rId12"/>
    <p:sldId id="387" r:id="rId13"/>
    <p:sldId id="395" r:id="rId14"/>
    <p:sldId id="398" r:id="rId15"/>
    <p:sldId id="397" r:id="rId16"/>
    <p:sldId id="389" r:id="rId17"/>
    <p:sldId id="390" r:id="rId18"/>
    <p:sldId id="391" r:id="rId19"/>
    <p:sldId id="392" r:id="rId20"/>
  </p:sldIdLst>
  <p:sldSz cx="12192000" cy="6858000"/>
  <p:notesSz cx="6797675" cy="9929813"/>
  <p:defaultTextStyle>
    <a:defPPr>
      <a:defRPr lang="ka-G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 initials="m" lastIdx="1" clrIdx="0">
    <p:extLst>
      <p:ext uri="{19B8F6BF-5375-455C-9EA6-DF929625EA0E}">
        <p15:presenceInfo xmlns:p15="http://schemas.microsoft.com/office/powerpoint/2012/main" userId="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876C"/>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3199" autoAdjust="0"/>
  </p:normalViewPr>
  <p:slideViewPr>
    <p:cSldViewPr snapToGrid="0">
      <p:cViewPr varScale="1">
        <p:scale>
          <a:sx n="59" d="100"/>
          <a:sy n="59" d="100"/>
        </p:scale>
        <p:origin x="1140" y="78"/>
      </p:cViewPr>
      <p:guideLst/>
    </p:cSldViewPr>
  </p:slideViewPr>
  <p:notesTextViewPr>
    <p:cViewPr>
      <p:scale>
        <a:sx n="1" d="1"/>
        <a:sy n="1" d="1"/>
      </p:scale>
      <p:origin x="0" y="0"/>
    </p:cViewPr>
  </p:notesTextViewPr>
  <p:sorterViewPr>
    <p:cViewPr varScale="1">
      <p:scale>
        <a:sx n="1" d="1"/>
        <a:sy n="1" d="1"/>
      </p:scale>
      <p:origin x="0" y="-43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NCDC\Desktop\TAG\TAG%20C%20&#4321;&#4313;&#4320;&#4312;&#4316;%20&#4304;&#4316;&#4306;&#4304;&#4320;&#4312;&#4328;&#4312;0%2009.12.2018%20-%20Copy.xlsb"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NCDC\Desktop\TAG\TAG%20C%20&#4321;&#4313;&#4320;&#4312;&#4316;%20&#4304;&#4316;&#4306;&#4304;&#4320;&#4312;&#4328;&#4312;0%2009.12.2018%20-%20Copy.xlsb"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NCDC\Desktop\TAG\TAG%20C%20&#4321;&#4313;&#4320;&#4312;&#4316;%20&#4304;&#4316;&#4306;&#4304;&#4320;&#4312;&#4328;&#4312;0%2009.12.2018%20-%20Copy.xlsb"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Users\alexanderasatiani\Google%20Drive\%5bWORK%5d\%5bPWID_HCV%5d\2017\TAG%202017\Some%20Charts.xlsx" TargetMode="Externa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effectLst>
                  <a:outerShdw blurRad="38100" dist="38100" dir="2700000" algn="tl">
                    <a:srgbClr val="000000">
                      <a:alpha val="43137"/>
                    </a:srgbClr>
                  </a:outerShdw>
                </a:effectLst>
              </a:rPr>
              <a:t>HCV Genotypes- Seroprevalence  Survey, 2015</a:t>
            </a:r>
          </a:p>
        </c:rich>
      </c:tx>
      <c:layout>
        <c:manualLayout>
          <c:xMode val="edge"/>
          <c:yMode val="edge"/>
          <c:x val="0.17499253365189751"/>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511193126900723E-2"/>
          <c:y val="0.26478142535902688"/>
          <c:w val="0.80977599613042628"/>
          <c:h val="0.62596640530105452"/>
        </c:manualLayout>
      </c:layout>
      <c:pie3DChart>
        <c:varyColors val="1"/>
        <c:ser>
          <c:idx val="0"/>
          <c:order val="0"/>
          <c:tx>
            <c:strRef>
              <c:f>Sheet1!$B$1</c:f>
              <c:strCache>
                <c:ptCount val="1"/>
                <c:pt idx="0">
                  <c:v>HCV Genotypes</c:v>
                </c:pt>
              </c:strCache>
            </c:strRef>
          </c:tx>
          <c:dPt>
            <c:idx val="0"/>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EFB9-4059-9416-1887C9C1757A}"/>
              </c:ext>
            </c:extLst>
          </c:dPt>
          <c:dPt>
            <c:idx val="1"/>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EFB9-4059-9416-1887C9C1757A}"/>
              </c:ext>
            </c:extLst>
          </c:dPt>
          <c:dPt>
            <c:idx val="2"/>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EFB9-4059-9416-1887C9C1757A}"/>
              </c:ext>
            </c:extLst>
          </c:dPt>
          <c:dPt>
            <c:idx val="3"/>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EFB9-4059-9416-1887C9C1757A}"/>
              </c:ext>
            </c:extLst>
          </c:dPt>
          <c:dPt>
            <c:idx val="4"/>
            <c:bubble3D val="0"/>
            <c:spPr>
              <a:solidFill>
                <a:schemeClr val="accent5">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EFB9-4059-9416-1887C9C1757A}"/>
              </c:ext>
            </c:extLst>
          </c:dPt>
          <c:dLbls>
            <c:dLbl>
              <c:idx val="0"/>
              <c:layout>
                <c:manualLayout>
                  <c:x val="0.35301613797811282"/>
                  <c:y val="6.5481250775881461E-2"/>
                </c:manualLayout>
              </c:layout>
              <c:tx>
                <c:rich>
                  <a:bodyPr/>
                  <a:lstStyle/>
                  <a:p>
                    <a:fld id="{AAEA9B88-206E-4FA2-85D6-7C1ABE7720DB}" type="CATEGORYNAME">
                      <a:rPr lang="en-US" sz="1000">
                        <a:solidFill>
                          <a:schemeClr val="tx1"/>
                        </a:solidFill>
                      </a:rPr>
                      <a:pPr/>
                      <a:t>[CATEGORY NAME]</a:t>
                    </a:fld>
                    <a:r>
                      <a:rPr lang="en-US" sz="1000" baseline="0" dirty="0"/>
                      <a:t>
</a:t>
                    </a:r>
                    <a:fld id="{D6CACE62-A024-493B-98DE-0620A3E2975B}" type="PERCENTAGE">
                      <a:rPr lang="en-US" sz="1000" baseline="0"/>
                      <a:pPr/>
                      <a:t>[PERCENTAGE]</a:t>
                    </a:fld>
                    <a:endParaRPr lang="en-US" sz="1000" baseline="0" dirty="0"/>
                  </a:p>
                </c:rich>
              </c:tx>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EFB9-4059-9416-1887C9C1757A}"/>
                </c:ext>
                <c:ext xmlns:c15="http://schemas.microsoft.com/office/drawing/2012/chart" uri="{CE6537A1-D6FC-4f65-9D91-7224C49458BB}">
                  <c15:layout/>
                  <c15:dlblFieldTable/>
                  <c15:showDataLabelsRange val="0"/>
                </c:ext>
              </c:extLst>
            </c:dLbl>
            <c:dLbl>
              <c:idx val="1"/>
              <c:layout>
                <c:manualLayout>
                  <c:x val="-0.2277955221831798"/>
                  <c:y val="8.3218489785078884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EFB9-4059-9416-1887C9C1757A}"/>
                </c:ext>
                <c:ext xmlns:c15="http://schemas.microsoft.com/office/drawing/2012/chart" uri="{CE6537A1-D6FC-4f65-9D91-7224C49458BB}">
                  <c15:layout/>
                </c:ext>
              </c:extLst>
            </c:dLbl>
            <c:dLbl>
              <c:idx val="2"/>
              <c:layout>
                <c:manualLayout>
                  <c:x val="0.11680334654611478"/>
                  <c:y val="-0.25224868119797678"/>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EFB9-4059-9416-1887C9C1757A}"/>
                </c:ext>
                <c:ext xmlns:c15="http://schemas.microsoft.com/office/drawing/2012/chart" uri="{CE6537A1-D6FC-4f65-9D91-7224C49458BB}">
                  <c15:layout/>
                </c:ext>
              </c:extLst>
            </c:dLbl>
            <c:dLbl>
              <c:idx val="3"/>
              <c:layout>
                <c:manualLayout>
                  <c:x val="0.23367003007871665"/>
                  <c:y val="5.5096617864051387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EFB9-4059-9416-1887C9C1757A}"/>
                </c:ext>
                <c:ext xmlns:c15="http://schemas.microsoft.com/office/drawing/2012/chart" uri="{CE6537A1-D6FC-4f65-9D91-7224C49458BB}">
                  <c15:layout/>
                </c:ext>
              </c:extLst>
            </c:dLbl>
            <c:dLbl>
              <c:idx val="4"/>
              <c:layout>
                <c:manualLayout>
                  <c:x val="-0.30655758687629325"/>
                  <c:y val="3.9913894838404518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fld id="{0BAA716D-3246-46C8-ACAC-8DD0BBF73279}" type="CATEGORYNAME">
                      <a:rPr lang="en-US" sz="1000"/>
                      <a:pPr>
                        <a:defRPr>
                          <a:solidFill>
                            <a:schemeClr val="tx1"/>
                          </a:solidFill>
                        </a:defRPr>
                      </a:pPr>
                      <a:t>[CATEGORY NAME]</a:t>
                    </a:fld>
                    <a:r>
                      <a:rPr lang="en-US" sz="1000" baseline="0" dirty="0"/>
                      <a:t>
</a:t>
                    </a:r>
                    <a:fld id="{613B8358-C300-4C00-BE73-C2C4EB3E6DCF}" type="PERCENTAGE">
                      <a:rPr lang="en-US" sz="1000" baseline="0"/>
                      <a:pPr>
                        <a:defRPr>
                          <a:solidFill>
                            <a:schemeClr val="tx1"/>
                          </a:solidFill>
                        </a:defRPr>
                      </a:pPr>
                      <a:t>[PERCENTAGE]</a:t>
                    </a:fld>
                    <a:endParaRPr lang="en-US" sz="1000" baseline="0" dirty="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EFB9-4059-9416-1887C9C1757A}"/>
                </c:ext>
                <c:ext xmlns:c15="http://schemas.microsoft.com/office/drawing/2012/chart" uri="{CE6537A1-D6FC-4f65-9D91-7224C49458BB}">
                  <c15:layout>
                    <c:manualLayout>
                      <c:w val="0.27762495466860082"/>
                      <c:h val="0.33328448881395029"/>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Sheet1!$A$2:$A$6</c:f>
              <c:strCache>
                <c:ptCount val="5"/>
                <c:pt idx="0">
                  <c:v>HCV GT1a</c:v>
                </c:pt>
                <c:pt idx="1">
                  <c:v>HCV GT1b</c:v>
                </c:pt>
                <c:pt idx="2">
                  <c:v>HCV GT2</c:v>
                </c:pt>
                <c:pt idx="3">
                  <c:v>HCV GT3</c:v>
                </c:pt>
                <c:pt idx="4">
                  <c:v>HCV GT4 indeterminate</c:v>
                </c:pt>
              </c:strCache>
            </c:strRef>
          </c:cat>
          <c:val>
            <c:numRef>
              <c:f>Sheet1!$B$2:$B$6</c:f>
              <c:numCache>
                <c:formatCode>0.00%</c:formatCode>
                <c:ptCount val="5"/>
                <c:pt idx="0" formatCode="0%">
                  <c:v>0.01</c:v>
                </c:pt>
                <c:pt idx="1">
                  <c:v>0.39500000000000002</c:v>
                </c:pt>
                <c:pt idx="2">
                  <c:v>0.245</c:v>
                </c:pt>
                <c:pt idx="3">
                  <c:v>0.34300000000000003</c:v>
                </c:pt>
                <c:pt idx="4">
                  <c:v>1.2E-2</c:v>
                </c:pt>
              </c:numCache>
            </c:numRef>
          </c:val>
          <c:extLst xmlns:c16r2="http://schemas.microsoft.com/office/drawing/2015/06/chart">
            <c:ext xmlns:c16="http://schemas.microsoft.com/office/drawing/2014/chart" uri="{C3380CC4-5D6E-409C-BE32-E72D297353CC}">
              <c16:uniqueId val="{0000000A-EFB9-4059-9416-1887C9C1757A}"/>
            </c:ext>
          </c:extLst>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Number of enrolled patients</c:v>
                </c:pt>
              </c:strCache>
            </c:strRef>
          </c:tx>
          <c:spPr>
            <a:solidFill>
              <a:schemeClr val="accent1"/>
            </a:solidFill>
            <a:ln>
              <a:noFill/>
            </a:ln>
            <a:effectLst/>
          </c:spPr>
          <c:invertIfNegative val="0"/>
          <c:dLbls>
            <c:spPr>
              <a:noFill/>
              <a:ln>
                <a:noFill/>
              </a:ln>
              <a:effectLst/>
            </c:spPr>
            <c:txPr>
              <a:bodyPr rot="-5400000" spcFirstLastPara="1" vertOverflow="overflow" horzOverflow="overflow" vert="horz" wrap="square" lIns="180000" tIns="36000" rIns="1440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Apr-June 15</c:v>
                </c:pt>
                <c:pt idx="1">
                  <c:v>July-Sep 15</c:v>
                </c:pt>
                <c:pt idx="2">
                  <c:v>Oct-Dec 15</c:v>
                </c:pt>
                <c:pt idx="3">
                  <c:v>Jan-Mar 16</c:v>
                </c:pt>
                <c:pt idx="4">
                  <c:v>Apr-June 16</c:v>
                </c:pt>
                <c:pt idx="5">
                  <c:v>July-Sep 16</c:v>
                </c:pt>
                <c:pt idx="6">
                  <c:v>Oct-Dec 16</c:v>
                </c:pt>
                <c:pt idx="7">
                  <c:v>Jan-Mar 17</c:v>
                </c:pt>
                <c:pt idx="8">
                  <c:v>Apr-June 17</c:v>
                </c:pt>
                <c:pt idx="9">
                  <c:v>July-Sep 17</c:v>
                </c:pt>
                <c:pt idx="10">
                  <c:v>Oct-Dec 17</c:v>
                </c:pt>
                <c:pt idx="11">
                  <c:v>Jan-Mar 18</c:v>
                </c:pt>
                <c:pt idx="12">
                  <c:v>Apr-June 18</c:v>
                </c:pt>
                <c:pt idx="13">
                  <c:v>July-Sep 18</c:v>
                </c:pt>
                <c:pt idx="14">
                  <c:v>Oct-Dec 18</c:v>
                </c:pt>
                <c:pt idx="15">
                  <c:v>Jan-Mar 19</c:v>
                </c:pt>
                <c:pt idx="16">
                  <c:v>Apr-June 19</c:v>
                </c:pt>
                <c:pt idx="17">
                  <c:v>July-Sep 19</c:v>
                </c:pt>
                <c:pt idx="18">
                  <c:v>Oct-Dec 19</c:v>
                </c:pt>
                <c:pt idx="19">
                  <c:v>Jan-Mar 20</c:v>
                </c:pt>
                <c:pt idx="20">
                  <c:v>Apr-June 20</c:v>
                </c:pt>
                <c:pt idx="21">
                  <c:v>July-Sep 20</c:v>
                </c:pt>
                <c:pt idx="22">
                  <c:v>Oct-Dec 20</c:v>
                </c:pt>
              </c:strCache>
            </c:strRef>
          </c:cat>
          <c:val>
            <c:numRef>
              <c:f>Sheet1!$B$2:$B$24</c:f>
              <c:numCache>
                <c:formatCode>General</c:formatCode>
                <c:ptCount val="23"/>
                <c:pt idx="0">
                  <c:v>860</c:v>
                </c:pt>
                <c:pt idx="1">
                  <c:v>2413</c:v>
                </c:pt>
                <c:pt idx="2">
                  <c:v>2665</c:v>
                </c:pt>
                <c:pt idx="3">
                  <c:v>1162</c:v>
                </c:pt>
                <c:pt idx="4">
                  <c:v>3320</c:v>
                </c:pt>
                <c:pt idx="5">
                  <c:v>9155</c:v>
                </c:pt>
                <c:pt idx="6">
                  <c:v>8019</c:v>
                </c:pt>
                <c:pt idx="7">
                  <c:v>4814</c:v>
                </c:pt>
                <c:pt idx="8">
                  <c:v>3781</c:v>
                </c:pt>
                <c:pt idx="9">
                  <c:v>3206</c:v>
                </c:pt>
                <c:pt idx="10">
                  <c:v>2995</c:v>
                </c:pt>
                <c:pt idx="11">
                  <c:v>2951</c:v>
                </c:pt>
                <c:pt idx="12">
                  <c:v>2056</c:v>
                </c:pt>
                <c:pt idx="13">
                  <c:v>2597</c:v>
                </c:pt>
                <c:pt idx="14">
                  <c:v>2601</c:v>
                </c:pt>
                <c:pt idx="15">
                  <c:v>2786</c:v>
                </c:pt>
                <c:pt idx="16">
                  <c:v>2856</c:v>
                </c:pt>
                <c:pt idx="17">
                  <c:v>3355</c:v>
                </c:pt>
              </c:numCache>
            </c:numRef>
          </c:val>
          <c:extLst xmlns:c16r2="http://schemas.microsoft.com/office/drawing/2015/06/chart">
            <c:ext xmlns:c16="http://schemas.microsoft.com/office/drawing/2014/chart" uri="{C3380CC4-5D6E-409C-BE32-E72D297353CC}">
              <c16:uniqueId val="{00000000-C601-486B-B46E-67CBF31367AE}"/>
            </c:ext>
          </c:extLst>
        </c:ser>
        <c:dLbls>
          <c:showLegendKey val="0"/>
          <c:showVal val="0"/>
          <c:showCatName val="0"/>
          <c:showSerName val="0"/>
          <c:showPercent val="0"/>
          <c:showBubbleSize val="0"/>
        </c:dLbls>
        <c:gapWidth val="219"/>
        <c:axId val="-2094802128"/>
        <c:axId val="-2094790704"/>
      </c:barChart>
      <c:lineChart>
        <c:grouping val="standard"/>
        <c:varyColors val="0"/>
        <c:ser>
          <c:idx val="1"/>
          <c:order val="1"/>
          <c:tx>
            <c:strRef>
              <c:f>Sheet1!$C$1</c:f>
              <c:strCache>
                <c:ptCount val="1"/>
                <c:pt idx="0">
                  <c:v>Cummulative number of enrolled patients</c:v>
                </c:pt>
              </c:strCache>
            </c:strRef>
          </c:tx>
          <c:spPr>
            <a:ln w="28575" cap="rnd">
              <a:solidFill>
                <a:schemeClr val="accent2"/>
              </a:solidFill>
              <a:round/>
            </a:ln>
            <a:effectLst/>
          </c:spPr>
          <c:marker>
            <c:symbol val="none"/>
          </c:marker>
          <c:trendline>
            <c:name>Prognosis</c:name>
            <c:spPr>
              <a:ln w="19050" cap="rnd">
                <a:solidFill>
                  <a:schemeClr val="accent2"/>
                </a:solidFill>
                <a:prstDash val="sysDot"/>
              </a:ln>
              <a:effectLst/>
            </c:spPr>
            <c:trendlineType val="movingAvg"/>
            <c:period val="2"/>
            <c:dispRSqr val="0"/>
            <c:dispEq val="0"/>
          </c:trendline>
          <c:cat>
            <c:strRef>
              <c:f>Sheet1!$A$2:$A$24</c:f>
              <c:strCache>
                <c:ptCount val="23"/>
                <c:pt idx="0">
                  <c:v>Apr-June 15</c:v>
                </c:pt>
                <c:pt idx="1">
                  <c:v>July-Sep 15</c:v>
                </c:pt>
                <c:pt idx="2">
                  <c:v>Oct-Dec 15</c:v>
                </c:pt>
                <c:pt idx="3">
                  <c:v>Jan-Mar 16</c:v>
                </c:pt>
                <c:pt idx="4">
                  <c:v>Apr-June 16</c:v>
                </c:pt>
                <c:pt idx="5">
                  <c:v>July-Sep 16</c:v>
                </c:pt>
                <c:pt idx="6">
                  <c:v>Oct-Dec 16</c:v>
                </c:pt>
                <c:pt idx="7">
                  <c:v>Jan-Mar 17</c:v>
                </c:pt>
                <c:pt idx="8">
                  <c:v>Apr-June 17</c:v>
                </c:pt>
                <c:pt idx="9">
                  <c:v>July-Sep 17</c:v>
                </c:pt>
                <c:pt idx="10">
                  <c:v>Oct-Dec 17</c:v>
                </c:pt>
                <c:pt idx="11">
                  <c:v>Jan-Mar 18</c:v>
                </c:pt>
                <c:pt idx="12">
                  <c:v>Apr-June 18</c:v>
                </c:pt>
                <c:pt idx="13">
                  <c:v>July-Sep 18</c:v>
                </c:pt>
                <c:pt idx="14">
                  <c:v>Oct-Dec 18</c:v>
                </c:pt>
                <c:pt idx="15">
                  <c:v>Jan-Mar 19</c:v>
                </c:pt>
                <c:pt idx="16">
                  <c:v>Apr-June 19</c:v>
                </c:pt>
                <c:pt idx="17">
                  <c:v>July-Sep 19</c:v>
                </c:pt>
                <c:pt idx="18">
                  <c:v>Oct-Dec 19</c:v>
                </c:pt>
                <c:pt idx="19">
                  <c:v>Jan-Mar 20</c:v>
                </c:pt>
                <c:pt idx="20">
                  <c:v>Apr-June 20</c:v>
                </c:pt>
                <c:pt idx="21">
                  <c:v>July-Sep 20</c:v>
                </c:pt>
                <c:pt idx="22">
                  <c:v>Oct-Dec 20</c:v>
                </c:pt>
              </c:strCache>
            </c:strRef>
          </c:cat>
          <c:val>
            <c:numRef>
              <c:f>Sheet1!$C$2:$C$24</c:f>
              <c:numCache>
                <c:formatCode>General</c:formatCode>
                <c:ptCount val="23"/>
                <c:pt idx="0">
                  <c:v>860</c:v>
                </c:pt>
                <c:pt idx="1">
                  <c:v>3273</c:v>
                </c:pt>
                <c:pt idx="2">
                  <c:v>5938</c:v>
                </c:pt>
                <c:pt idx="3">
                  <c:v>7100</c:v>
                </c:pt>
                <c:pt idx="4">
                  <c:v>10420</c:v>
                </c:pt>
                <c:pt idx="5">
                  <c:v>19575</c:v>
                </c:pt>
                <c:pt idx="6">
                  <c:v>27594</c:v>
                </c:pt>
                <c:pt idx="7">
                  <c:v>32408</c:v>
                </c:pt>
                <c:pt idx="8">
                  <c:v>36189</c:v>
                </c:pt>
                <c:pt idx="9">
                  <c:v>39395</c:v>
                </c:pt>
                <c:pt idx="10">
                  <c:v>42390</c:v>
                </c:pt>
                <c:pt idx="11">
                  <c:v>45341</c:v>
                </c:pt>
                <c:pt idx="12">
                  <c:v>47397</c:v>
                </c:pt>
                <c:pt idx="13">
                  <c:v>49994</c:v>
                </c:pt>
                <c:pt idx="14">
                  <c:v>52595</c:v>
                </c:pt>
                <c:pt idx="15">
                  <c:v>55368</c:v>
                </c:pt>
                <c:pt idx="16">
                  <c:v>58224</c:v>
                </c:pt>
                <c:pt idx="17">
                  <c:v>61579</c:v>
                </c:pt>
                <c:pt idx="22">
                  <c:v>130000</c:v>
                </c:pt>
              </c:numCache>
            </c:numRef>
          </c:val>
          <c:smooth val="0"/>
          <c:extLst xmlns:c16r2="http://schemas.microsoft.com/office/drawing/2015/06/chart">
            <c:ext xmlns:c16="http://schemas.microsoft.com/office/drawing/2014/chart" uri="{C3380CC4-5D6E-409C-BE32-E72D297353CC}">
              <c16:uniqueId val="{00000001-C601-486B-B46E-67CBF31367AE}"/>
            </c:ext>
          </c:extLst>
        </c:ser>
        <c:dLbls>
          <c:showLegendKey val="0"/>
          <c:showVal val="0"/>
          <c:showCatName val="0"/>
          <c:showSerName val="0"/>
          <c:showPercent val="0"/>
          <c:showBubbleSize val="0"/>
        </c:dLbls>
        <c:marker val="1"/>
        <c:smooth val="0"/>
        <c:axId val="-2094802128"/>
        <c:axId val="-2094790704"/>
      </c:lineChart>
      <c:catAx>
        <c:axId val="-2094802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4790704"/>
        <c:crossesAt val="0"/>
        <c:auto val="1"/>
        <c:lblAlgn val="ctr"/>
        <c:lblOffset val="100"/>
        <c:noMultiLvlLbl val="0"/>
      </c:catAx>
      <c:valAx>
        <c:axId val="-2094790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4802128"/>
        <c:crosses val="autoZero"/>
        <c:crossBetween val="between"/>
        <c:minorUnit val="2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effectLst>
                  <a:outerShdw blurRad="38100" dist="38100" dir="2700000" algn="tl">
                    <a:srgbClr val="000000">
                      <a:alpha val="43137"/>
                    </a:srgbClr>
                  </a:outerShdw>
                </a:effectLst>
              </a:rPr>
              <a:t>HCV Genotypes- Seroprevalence  Survey, 2015</a:t>
            </a:r>
          </a:p>
        </c:rich>
      </c:tx>
      <c:layout>
        <c:manualLayout>
          <c:xMode val="edge"/>
          <c:yMode val="edge"/>
          <c:x val="0.17499253365189751"/>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511193126900723E-2"/>
          <c:y val="0.26478142535902688"/>
          <c:w val="0.80977599613042628"/>
          <c:h val="0.62596640530105452"/>
        </c:manualLayout>
      </c:layout>
      <c:pie3DChart>
        <c:varyColors val="1"/>
        <c:dLbls>
          <c:showLegendKey val="0"/>
          <c:showVal val="0"/>
          <c:showCatName val="1"/>
          <c:showSerName val="0"/>
          <c:showPercent val="1"/>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rgbClr val="002060"/>
                </a:solidFill>
                <a:latin typeface="+mn-lt"/>
                <a:ea typeface="+mn-ea"/>
                <a:cs typeface="+mn-cs"/>
              </a:defRPr>
            </a:pPr>
            <a:r>
              <a:rPr lang="en-US"/>
              <a:t>Screening by Years</a:t>
            </a:r>
          </a:p>
        </c:rich>
      </c:tx>
      <c:layout/>
      <c:overlay val="0"/>
      <c:spPr>
        <a:noFill/>
        <a:ln>
          <a:noFill/>
        </a:ln>
        <a:effectLst/>
      </c:spPr>
      <c:txPr>
        <a:bodyPr rot="0" spcFirstLastPara="1" vertOverflow="ellipsis" vert="horz" wrap="square" anchor="ctr" anchorCtr="1"/>
        <a:lstStyle/>
        <a:p>
          <a:pPr>
            <a:defRPr sz="1440" b="1" i="0" u="none" strike="noStrike" kern="1200" spc="0" baseline="0">
              <a:solidFill>
                <a:srgbClr val="002060"/>
              </a:solidFill>
              <a:latin typeface="+mn-lt"/>
              <a:ea typeface="+mn-ea"/>
              <a:cs typeface="+mn-cs"/>
            </a:defRPr>
          </a:pPr>
          <a:endParaRPr lang="en-US"/>
        </a:p>
      </c:txPr>
    </c:title>
    <c:autoTitleDeleted val="0"/>
    <c:plotArea>
      <c:layout/>
      <c:barChart>
        <c:barDir val="col"/>
        <c:grouping val="clustered"/>
        <c:varyColors val="0"/>
        <c:ser>
          <c:idx val="0"/>
          <c:order val="0"/>
          <c:tx>
            <c:strRef>
              <c:f>'სკრ დინამიკ (4)'!$B$6</c:f>
              <c:strCache>
                <c:ptCount val="1"/>
                <c:pt idx="0">
                  <c:v>Number of HCV tests</c:v>
                </c:pt>
              </c:strCache>
            </c:strRef>
          </c:tx>
          <c:spPr>
            <a:solidFill>
              <a:srgbClr val="002060"/>
            </a:solidFill>
            <a:ln>
              <a:noFill/>
            </a:ln>
            <a:effectLst/>
          </c:spPr>
          <c:invertIfNegative val="0"/>
          <c:cat>
            <c:numRef>
              <c:f>'სკრ დინამიკ (4)'!$A$7:$A$11</c:f>
              <c:numCache>
                <c:formatCode>0</c:formatCode>
                <c:ptCount val="5"/>
                <c:pt idx="0">
                  <c:v>2015</c:v>
                </c:pt>
                <c:pt idx="1">
                  <c:v>2016</c:v>
                </c:pt>
                <c:pt idx="2">
                  <c:v>2017</c:v>
                </c:pt>
                <c:pt idx="3">
                  <c:v>2018</c:v>
                </c:pt>
                <c:pt idx="4">
                  <c:v>2019</c:v>
                </c:pt>
              </c:numCache>
            </c:numRef>
          </c:cat>
          <c:val>
            <c:numRef>
              <c:f>'სკრ დინამიკ (4)'!$B$7:$B$11</c:f>
              <c:numCache>
                <c:formatCode>_-* #,##0\ _₾_-;\-* #,##0\ _₾_-;_-* "-"??\ _₾_-;_-@_-</c:formatCode>
                <c:ptCount val="5"/>
                <c:pt idx="0">
                  <c:v>149856</c:v>
                </c:pt>
                <c:pt idx="1">
                  <c:v>312179</c:v>
                </c:pt>
                <c:pt idx="2">
                  <c:v>782053</c:v>
                </c:pt>
                <c:pt idx="3">
                  <c:v>875320</c:v>
                </c:pt>
                <c:pt idx="4">
                  <c:v>987265</c:v>
                </c:pt>
              </c:numCache>
            </c:numRef>
          </c:val>
        </c:ser>
        <c:ser>
          <c:idx val="1"/>
          <c:order val="1"/>
          <c:tx>
            <c:strRef>
              <c:f>'სკრ დინამიკ (4)'!$C$6</c:f>
              <c:strCache>
                <c:ptCount val="1"/>
                <c:pt idx="0">
                  <c:v>Unique screening</c:v>
                </c:pt>
              </c:strCache>
            </c:strRef>
          </c:tx>
          <c:spPr>
            <a:solidFill>
              <a:srgbClr val="0070C0"/>
            </a:solidFill>
            <a:ln>
              <a:noFill/>
            </a:ln>
            <a:effectLst/>
          </c:spPr>
          <c:invertIfNegative val="0"/>
          <c:cat>
            <c:numRef>
              <c:f>'სკრ დინამიკ (4)'!$A$7:$A$11</c:f>
              <c:numCache>
                <c:formatCode>0</c:formatCode>
                <c:ptCount val="5"/>
                <c:pt idx="0">
                  <c:v>2015</c:v>
                </c:pt>
                <c:pt idx="1">
                  <c:v>2016</c:v>
                </c:pt>
                <c:pt idx="2">
                  <c:v>2017</c:v>
                </c:pt>
                <c:pt idx="3">
                  <c:v>2018</c:v>
                </c:pt>
                <c:pt idx="4">
                  <c:v>2019</c:v>
                </c:pt>
              </c:numCache>
            </c:numRef>
          </c:cat>
          <c:val>
            <c:numRef>
              <c:f>'სკრ დინამიკ (4)'!$C$7:$C$11</c:f>
              <c:numCache>
                <c:formatCode>_-* #,##0\ _₾_-;\-* #,##0\ _₾_-;_-* "-"??\ _₾_-;_-@_-</c:formatCode>
                <c:ptCount val="5"/>
                <c:pt idx="0">
                  <c:v>70563</c:v>
                </c:pt>
                <c:pt idx="1">
                  <c:v>185479</c:v>
                </c:pt>
                <c:pt idx="2">
                  <c:v>515137</c:v>
                </c:pt>
                <c:pt idx="3">
                  <c:v>505539</c:v>
                </c:pt>
                <c:pt idx="4">
                  <c:v>485547</c:v>
                </c:pt>
              </c:numCache>
            </c:numRef>
          </c:val>
        </c:ser>
        <c:ser>
          <c:idx val="2"/>
          <c:order val="2"/>
          <c:tx>
            <c:strRef>
              <c:f>'სკრ დინამიკ (4)'!$D$6</c:f>
              <c:strCache>
                <c:ptCount val="1"/>
                <c:pt idx="0">
                  <c:v>anti-HCV+</c:v>
                </c:pt>
              </c:strCache>
            </c:strRef>
          </c:tx>
          <c:spPr>
            <a:solidFill>
              <a:srgbClr val="FF0000"/>
            </a:solidFill>
            <a:ln>
              <a:noFill/>
            </a:ln>
            <a:effectLst/>
          </c:spPr>
          <c:invertIfNegative val="0"/>
          <c:cat>
            <c:numRef>
              <c:f>'სკრ დინამიკ (4)'!$A$7:$A$11</c:f>
              <c:numCache>
                <c:formatCode>0</c:formatCode>
                <c:ptCount val="5"/>
                <c:pt idx="0">
                  <c:v>2015</c:v>
                </c:pt>
                <c:pt idx="1">
                  <c:v>2016</c:v>
                </c:pt>
                <c:pt idx="2">
                  <c:v>2017</c:v>
                </c:pt>
                <c:pt idx="3">
                  <c:v>2018</c:v>
                </c:pt>
                <c:pt idx="4">
                  <c:v>2019</c:v>
                </c:pt>
              </c:numCache>
            </c:numRef>
          </c:cat>
          <c:val>
            <c:numRef>
              <c:f>'სკრ დინამიკ (4)'!$D$7:$D$11</c:f>
              <c:numCache>
                <c:formatCode>_-* #,##0\ _₾_-;\-* #,##0\ _₾_-;_-* "-"??\ _₾_-;_-@_-</c:formatCode>
                <c:ptCount val="5"/>
                <c:pt idx="0">
                  <c:v>19057</c:v>
                </c:pt>
                <c:pt idx="1">
                  <c:v>25608</c:v>
                </c:pt>
                <c:pt idx="2">
                  <c:v>29700</c:v>
                </c:pt>
                <c:pt idx="3">
                  <c:v>23749</c:v>
                </c:pt>
                <c:pt idx="4">
                  <c:v>18559</c:v>
                </c:pt>
              </c:numCache>
            </c:numRef>
          </c:val>
        </c:ser>
        <c:ser>
          <c:idx val="3"/>
          <c:order val="3"/>
          <c:tx>
            <c:strRef>
              <c:f>'სკრ დინამიკ (4)'!$E$6</c:f>
              <c:strCache>
                <c:ptCount val="1"/>
                <c:pt idx="0">
                  <c:v>% Unique screening</c:v>
                </c:pt>
              </c:strCache>
            </c:strRef>
          </c:tx>
          <c:spPr>
            <a:noFill/>
            <a:ln>
              <a:noFill/>
            </a:ln>
            <a:effectLst/>
          </c:spPr>
          <c:invertIfNegative val="0"/>
          <c:cat>
            <c:numRef>
              <c:f>'სკრ დინამიკ (4)'!$A$7:$A$11</c:f>
              <c:numCache>
                <c:formatCode>0</c:formatCode>
                <c:ptCount val="5"/>
                <c:pt idx="0">
                  <c:v>2015</c:v>
                </c:pt>
                <c:pt idx="1">
                  <c:v>2016</c:v>
                </c:pt>
                <c:pt idx="2">
                  <c:v>2017</c:v>
                </c:pt>
                <c:pt idx="3">
                  <c:v>2018</c:v>
                </c:pt>
                <c:pt idx="4">
                  <c:v>2019</c:v>
                </c:pt>
              </c:numCache>
            </c:numRef>
          </c:cat>
          <c:val>
            <c:numRef>
              <c:f>'სკრ დინამიკ (4)'!$E$7:$E$11</c:f>
              <c:numCache>
                <c:formatCode>0.0%</c:formatCode>
                <c:ptCount val="5"/>
                <c:pt idx="0">
                  <c:v>0.47087203715566944</c:v>
                </c:pt>
                <c:pt idx="1">
                  <c:v>0.59414310379621948</c:v>
                </c:pt>
                <c:pt idx="2">
                  <c:v>0.65869832351515822</c:v>
                </c:pt>
                <c:pt idx="3">
                  <c:v>0.57754763972033085</c:v>
                </c:pt>
                <c:pt idx="4">
                  <c:v>0.49181020293436917</c:v>
                </c:pt>
              </c:numCache>
            </c:numRef>
          </c:val>
        </c:ser>
        <c:ser>
          <c:idx val="4"/>
          <c:order val="4"/>
          <c:tx>
            <c:strRef>
              <c:f>'სკრ დინამიკ (4)'!$F$6</c:f>
              <c:strCache>
                <c:ptCount val="1"/>
                <c:pt idx="0">
                  <c:v>% Anti-HCV+</c:v>
                </c:pt>
              </c:strCache>
            </c:strRef>
          </c:tx>
          <c:spPr>
            <a:noFill/>
            <a:ln>
              <a:noFill/>
            </a:ln>
            <a:effectLst/>
          </c:spPr>
          <c:invertIfNegative val="0"/>
          <c:cat>
            <c:numRef>
              <c:f>'სკრ დინამიკ (4)'!$A$7:$A$11</c:f>
              <c:numCache>
                <c:formatCode>0</c:formatCode>
                <c:ptCount val="5"/>
                <c:pt idx="0">
                  <c:v>2015</c:v>
                </c:pt>
                <c:pt idx="1">
                  <c:v>2016</c:v>
                </c:pt>
                <c:pt idx="2">
                  <c:v>2017</c:v>
                </c:pt>
                <c:pt idx="3">
                  <c:v>2018</c:v>
                </c:pt>
                <c:pt idx="4">
                  <c:v>2019</c:v>
                </c:pt>
              </c:numCache>
            </c:numRef>
          </c:cat>
          <c:val>
            <c:numRef>
              <c:f>'სკრ დინამიკ (4)'!$F$7:$F$11</c:f>
              <c:numCache>
                <c:formatCode>0.0%</c:formatCode>
                <c:ptCount val="5"/>
                <c:pt idx="0">
                  <c:v>0.27007071694797558</c:v>
                </c:pt>
                <c:pt idx="1">
                  <c:v>0.13806414742369758</c:v>
                </c:pt>
                <c:pt idx="2">
                  <c:v>5.7654565678644708E-2</c:v>
                </c:pt>
                <c:pt idx="3">
                  <c:v>4.6977582342806391E-2</c:v>
                </c:pt>
                <c:pt idx="4">
                  <c:v>3.8222870288561146E-2</c:v>
                </c:pt>
              </c:numCache>
            </c:numRef>
          </c:val>
        </c:ser>
        <c:dLbls>
          <c:showLegendKey val="0"/>
          <c:showVal val="0"/>
          <c:showCatName val="0"/>
          <c:showSerName val="0"/>
          <c:showPercent val="0"/>
          <c:showBubbleSize val="0"/>
        </c:dLbls>
        <c:gapWidth val="219"/>
        <c:overlap val="-27"/>
        <c:axId val="-1933384288"/>
        <c:axId val="-1933388640"/>
      </c:barChart>
      <c:catAx>
        <c:axId val="-1933384288"/>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n-US"/>
          </a:p>
        </c:txPr>
        <c:crossAx val="-1933388640"/>
        <c:crosses val="autoZero"/>
        <c:auto val="1"/>
        <c:lblAlgn val="ctr"/>
        <c:lblOffset val="100"/>
        <c:noMultiLvlLbl val="0"/>
      </c:catAx>
      <c:valAx>
        <c:axId val="-1933388640"/>
        <c:scaling>
          <c:orientation val="minMax"/>
        </c:scaling>
        <c:delete val="0"/>
        <c:axPos val="l"/>
        <c:majorGridlines>
          <c:spPr>
            <a:ln w="6350" cap="flat" cmpd="sng" algn="ctr">
              <a:solidFill>
                <a:schemeClr val="accent1"/>
              </a:solidFill>
              <a:prstDash val="solid"/>
              <a:miter lim="800000"/>
            </a:ln>
            <a:effectLst/>
          </c:spPr>
        </c:majorGridlines>
        <c:numFmt formatCode="_-* #,##0\ _₾_-;\-* #,##0\ _₾_-;_-* &quot;-&quot;??\ _₾_-;_-@_-"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n-US"/>
          </a:p>
        </c:txPr>
        <c:crossAx val="-1933384288"/>
        <c:crosses val="autoZero"/>
        <c:crossBetween val="between"/>
      </c:valAx>
      <c:dTable>
        <c:showHorzBorder val="1"/>
        <c:showVertBorder val="1"/>
        <c:showOutline val="1"/>
        <c:showKeys val="1"/>
        <c:spPr>
          <a:noFill/>
          <a:ln w="6350" cap="flat" cmpd="sng" algn="ctr">
            <a:solidFill>
              <a:schemeClr val="accent1"/>
            </a:solidFill>
            <a:prstDash val="solid"/>
            <a:miter lim="800000"/>
          </a:ln>
          <a:effectLst/>
        </c:spPr>
        <c:txPr>
          <a:bodyPr rot="0" spcFirstLastPara="1" vertOverflow="ellipsis" vert="horz" wrap="square" anchor="ctr" anchorCtr="1"/>
          <a:lstStyle/>
          <a:p>
            <a:pPr rtl="0">
              <a:defRPr sz="1200" b="1" i="0" u="none" strike="noStrike" kern="1200" baseline="0">
                <a:solidFill>
                  <a:srgbClr val="002060"/>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1200" b="1">
          <a:solidFill>
            <a:srgbClr val="00206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rgbClr val="002060"/>
                </a:solidFill>
                <a:latin typeface="+mn-lt"/>
                <a:ea typeface="+mn-ea"/>
                <a:cs typeface="+mn-cs"/>
              </a:defRPr>
            </a:pPr>
            <a:r>
              <a:rPr lang="en-US"/>
              <a:t>Screened Individuals by Age Groups (Ident.by ID number)</a:t>
            </a:r>
          </a:p>
        </c:rich>
      </c:tx>
      <c:layout/>
      <c:overlay val="0"/>
      <c:spPr>
        <a:noFill/>
        <a:ln>
          <a:noFill/>
        </a:ln>
        <a:effectLst/>
      </c:spPr>
      <c:txPr>
        <a:bodyPr rot="0" spcFirstLastPara="1" vertOverflow="ellipsis" vert="horz" wrap="square" anchor="ctr" anchorCtr="1"/>
        <a:lstStyle/>
        <a:p>
          <a:pPr>
            <a:defRPr sz="1440" b="1" i="0" u="none" strike="noStrike" kern="1200" spc="0" baseline="0">
              <a:solidFill>
                <a:srgbClr val="002060"/>
              </a:solidFill>
              <a:latin typeface="+mn-lt"/>
              <a:ea typeface="+mn-ea"/>
              <a:cs typeface="+mn-cs"/>
            </a:defRPr>
          </a:pPr>
          <a:endParaRPr lang="en-US"/>
        </a:p>
      </c:txPr>
    </c:title>
    <c:autoTitleDeleted val="0"/>
    <c:plotArea>
      <c:layout/>
      <c:barChart>
        <c:barDir val="col"/>
        <c:grouping val="clustered"/>
        <c:varyColors val="0"/>
        <c:ser>
          <c:idx val="0"/>
          <c:order val="0"/>
          <c:tx>
            <c:strRef>
              <c:f>'მამაკაც კვლევით (2)'!$C$2</c:f>
              <c:strCache>
                <c:ptCount val="1"/>
                <c:pt idx="0">
                  <c:v>Screening</c:v>
                </c:pt>
              </c:strCache>
            </c:strRef>
          </c:tx>
          <c:spPr>
            <a:solidFill>
              <a:schemeClr val="accent1"/>
            </a:solidFill>
            <a:ln>
              <a:noFill/>
            </a:ln>
            <a:effectLst/>
          </c:spPr>
          <c:invertIfNegative val="0"/>
          <c:cat>
            <c:strRef>
              <c:f>'მამაკაც კვლევით (2)'!$B$3:$B$9</c:f>
              <c:strCache>
                <c:ptCount val="7"/>
                <c:pt idx="0">
                  <c:v>18-29</c:v>
                </c:pt>
                <c:pt idx="1">
                  <c:v>30-39</c:v>
                </c:pt>
                <c:pt idx="2">
                  <c:v>40-49</c:v>
                </c:pt>
                <c:pt idx="3">
                  <c:v>50-59</c:v>
                </c:pt>
                <c:pt idx="4">
                  <c:v>60-69</c:v>
                </c:pt>
                <c:pt idx="5">
                  <c:v>70&lt;</c:v>
                </c:pt>
                <c:pt idx="6">
                  <c:v>Total</c:v>
                </c:pt>
              </c:strCache>
            </c:strRef>
          </c:cat>
          <c:val>
            <c:numRef>
              <c:f>'მამაკაც კვლევით (2)'!$C$3:$C$9</c:f>
              <c:numCache>
                <c:formatCode>#,##0</c:formatCode>
                <c:ptCount val="7"/>
                <c:pt idx="0">
                  <c:v>326228</c:v>
                </c:pt>
                <c:pt idx="1">
                  <c:v>316180</c:v>
                </c:pt>
                <c:pt idx="2">
                  <c:v>262914</c:v>
                </c:pt>
                <c:pt idx="3">
                  <c:v>254997</c:v>
                </c:pt>
                <c:pt idx="4">
                  <c:v>230676</c:v>
                </c:pt>
                <c:pt idx="5">
                  <c:v>237457</c:v>
                </c:pt>
                <c:pt idx="6">
                  <c:v>1628452</c:v>
                </c:pt>
              </c:numCache>
            </c:numRef>
          </c:val>
        </c:ser>
        <c:ser>
          <c:idx val="1"/>
          <c:order val="1"/>
          <c:tx>
            <c:strRef>
              <c:f>'მამაკაც კვლევით (2)'!$D$2</c:f>
              <c:strCache>
                <c:ptCount val="1"/>
                <c:pt idx="0">
                  <c:v>Anti-HCV+</c:v>
                </c:pt>
              </c:strCache>
            </c:strRef>
          </c:tx>
          <c:spPr>
            <a:solidFill>
              <a:schemeClr val="accent2"/>
            </a:solidFill>
            <a:ln>
              <a:noFill/>
            </a:ln>
            <a:effectLst/>
          </c:spPr>
          <c:invertIfNegative val="0"/>
          <c:cat>
            <c:strRef>
              <c:f>'მამაკაც კვლევით (2)'!$B$3:$B$9</c:f>
              <c:strCache>
                <c:ptCount val="7"/>
                <c:pt idx="0">
                  <c:v>18-29</c:v>
                </c:pt>
                <c:pt idx="1">
                  <c:v>30-39</c:v>
                </c:pt>
                <c:pt idx="2">
                  <c:v>40-49</c:v>
                </c:pt>
                <c:pt idx="3">
                  <c:v>50-59</c:v>
                </c:pt>
                <c:pt idx="4">
                  <c:v>60-69</c:v>
                </c:pt>
                <c:pt idx="5">
                  <c:v>70&lt;</c:v>
                </c:pt>
                <c:pt idx="6">
                  <c:v>Total</c:v>
                </c:pt>
              </c:strCache>
            </c:strRef>
          </c:cat>
          <c:val>
            <c:numRef>
              <c:f>'მამაკაც კვლევით (2)'!$D$3:$D$9</c:f>
              <c:numCache>
                <c:formatCode>#,##0</c:formatCode>
                <c:ptCount val="7"/>
                <c:pt idx="0">
                  <c:v>4988</c:v>
                </c:pt>
                <c:pt idx="1">
                  <c:v>20666</c:v>
                </c:pt>
                <c:pt idx="2">
                  <c:v>37370</c:v>
                </c:pt>
                <c:pt idx="3">
                  <c:v>31858</c:v>
                </c:pt>
                <c:pt idx="4">
                  <c:v>17396</c:v>
                </c:pt>
                <c:pt idx="5">
                  <c:v>12738</c:v>
                </c:pt>
                <c:pt idx="6">
                  <c:v>125016</c:v>
                </c:pt>
              </c:numCache>
            </c:numRef>
          </c:val>
        </c:ser>
        <c:ser>
          <c:idx val="2"/>
          <c:order val="2"/>
          <c:tx>
            <c:strRef>
              <c:f>'მამაკაც კვლევით (2)'!$E$2</c:f>
              <c:strCache>
                <c:ptCount val="1"/>
                <c:pt idx="0">
                  <c:v>%Anti-HCV+</c:v>
                </c:pt>
              </c:strCache>
            </c:strRef>
          </c:tx>
          <c:spPr>
            <a:solidFill>
              <a:schemeClr val="accent3"/>
            </a:solidFill>
            <a:ln>
              <a:noFill/>
            </a:ln>
            <a:effectLst/>
          </c:spPr>
          <c:invertIfNegative val="0"/>
          <c:cat>
            <c:strRef>
              <c:f>'მამაკაც კვლევით (2)'!$B$3:$B$9</c:f>
              <c:strCache>
                <c:ptCount val="7"/>
                <c:pt idx="0">
                  <c:v>18-29</c:v>
                </c:pt>
                <c:pt idx="1">
                  <c:v>30-39</c:v>
                </c:pt>
                <c:pt idx="2">
                  <c:v>40-49</c:v>
                </c:pt>
                <c:pt idx="3">
                  <c:v>50-59</c:v>
                </c:pt>
                <c:pt idx="4">
                  <c:v>60-69</c:v>
                </c:pt>
                <c:pt idx="5">
                  <c:v>70&lt;</c:v>
                </c:pt>
                <c:pt idx="6">
                  <c:v>Total</c:v>
                </c:pt>
              </c:strCache>
            </c:strRef>
          </c:cat>
          <c:val>
            <c:numRef>
              <c:f>'მამაკაც კვლევით (2)'!$E$3:$E$9</c:f>
              <c:numCache>
                <c:formatCode>0.00%</c:formatCode>
                <c:ptCount val="7"/>
                <c:pt idx="0">
                  <c:v>1.5289919933298184E-2</c:v>
                </c:pt>
                <c:pt idx="1">
                  <c:v>6.5361502941362518E-2</c:v>
                </c:pt>
                <c:pt idx="2">
                  <c:v>0.14213773325117718</c:v>
                </c:pt>
                <c:pt idx="3">
                  <c:v>0.12493480315454691</c:v>
                </c:pt>
                <c:pt idx="4">
                  <c:v>7.5413133572630006E-2</c:v>
                </c:pt>
                <c:pt idx="5">
                  <c:v>5.3643396488627412E-2</c:v>
                </c:pt>
                <c:pt idx="6">
                  <c:v>7.6769840314605528E-2</c:v>
                </c:pt>
              </c:numCache>
            </c:numRef>
          </c:val>
        </c:ser>
        <c:dLbls>
          <c:showLegendKey val="0"/>
          <c:showVal val="0"/>
          <c:showCatName val="0"/>
          <c:showSerName val="0"/>
          <c:showPercent val="0"/>
          <c:showBubbleSize val="0"/>
        </c:dLbls>
        <c:gapWidth val="219"/>
        <c:overlap val="-27"/>
        <c:axId val="-1933388096"/>
        <c:axId val="-1933395168"/>
      </c:barChart>
      <c:catAx>
        <c:axId val="-193338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n-US"/>
          </a:p>
        </c:txPr>
        <c:crossAx val="-1933395168"/>
        <c:crosses val="autoZero"/>
        <c:auto val="1"/>
        <c:lblAlgn val="ctr"/>
        <c:lblOffset val="100"/>
        <c:noMultiLvlLbl val="0"/>
      </c:catAx>
      <c:valAx>
        <c:axId val="-1933395168"/>
        <c:scaling>
          <c:orientation val="minMax"/>
        </c:scaling>
        <c:delete val="0"/>
        <c:axPos val="l"/>
        <c:majorGridlines>
          <c:spPr>
            <a:ln w="6350" cap="flat" cmpd="sng" algn="ctr">
              <a:solidFill>
                <a:schemeClr val="accent1"/>
              </a:solidFill>
              <a:prstDash val="solid"/>
              <a:miter lim="800000"/>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n-US"/>
          </a:p>
        </c:txPr>
        <c:crossAx val="-1933388096"/>
        <c:crosses val="autoZero"/>
        <c:crossBetween val="between"/>
      </c:valAx>
      <c:dTable>
        <c:showHorzBorder val="1"/>
        <c:showVertBorder val="1"/>
        <c:showOutline val="1"/>
        <c:showKeys val="1"/>
        <c:spPr>
          <a:noFill/>
          <a:ln w="6350" cap="flat" cmpd="sng" algn="ctr">
            <a:solidFill>
              <a:schemeClr val="accent1"/>
            </a:solidFill>
            <a:prstDash val="solid"/>
            <a:miter lim="800000"/>
          </a:ln>
          <a:effectLst/>
        </c:spPr>
        <c:txPr>
          <a:bodyPr rot="0" spcFirstLastPara="1" vertOverflow="ellipsis" vert="horz" wrap="square" anchor="ctr" anchorCtr="1"/>
          <a:lstStyle/>
          <a:p>
            <a:pPr rtl="0">
              <a:defRPr sz="1200" b="1" i="0" u="none" strike="noStrike" kern="1200" baseline="0">
                <a:solidFill>
                  <a:srgbClr val="002060"/>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1200" b="1">
          <a:solidFill>
            <a:srgbClr val="00206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rgbClr val="002060"/>
                </a:solidFill>
                <a:latin typeface="+mn-lt"/>
                <a:ea typeface="+mn-ea"/>
                <a:cs typeface="+mn-cs"/>
              </a:defRPr>
            </a:pPr>
            <a:r>
              <a:rPr lang="en-US"/>
              <a:t>Screened Individuals by Sex</a:t>
            </a:r>
          </a:p>
        </c:rich>
      </c:tx>
      <c:layout/>
      <c:overlay val="0"/>
      <c:spPr>
        <a:noFill/>
        <a:ln>
          <a:noFill/>
        </a:ln>
        <a:effectLst/>
      </c:spPr>
      <c:txPr>
        <a:bodyPr rot="0" spcFirstLastPara="1" vertOverflow="ellipsis" vert="horz" wrap="square" anchor="ctr" anchorCtr="1"/>
        <a:lstStyle/>
        <a:p>
          <a:pPr>
            <a:defRPr sz="1440" b="1" i="0" u="none" strike="noStrike" kern="1200" spc="0" baseline="0">
              <a:solidFill>
                <a:srgbClr val="002060"/>
              </a:solidFill>
              <a:latin typeface="+mn-lt"/>
              <a:ea typeface="+mn-ea"/>
              <a:cs typeface="+mn-cs"/>
            </a:defRPr>
          </a:pPr>
          <a:endParaRPr lang="en-US"/>
        </a:p>
      </c:txPr>
    </c:title>
    <c:autoTitleDeleted val="0"/>
    <c:plotArea>
      <c:layout/>
      <c:barChart>
        <c:barDir val="col"/>
        <c:grouping val="clustered"/>
        <c:varyColors val="0"/>
        <c:ser>
          <c:idx val="0"/>
          <c:order val="0"/>
          <c:tx>
            <c:strRef>
              <c:f>'მამაკაც კვლევით (2)'!$B$35</c:f>
              <c:strCache>
                <c:ptCount val="1"/>
                <c:pt idx="0">
                  <c:v>Screened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'მამაკაც კვლევით (2)'!$C$34:$D$34</c:f>
              <c:strCache>
                <c:ptCount val="2"/>
                <c:pt idx="0">
                  <c:v>Male</c:v>
                </c:pt>
                <c:pt idx="1">
                  <c:v>Female</c:v>
                </c:pt>
              </c:strCache>
            </c:strRef>
          </c:cat>
          <c:val>
            <c:numRef>
              <c:f>'მამაკაც კვლევით (2)'!$C$35:$D$35</c:f>
              <c:numCache>
                <c:formatCode>_-* #,##0\ _₾_-;\-* #,##0\ _₾_-;_-* "-"??\ _₾_-;_-@_-</c:formatCode>
                <c:ptCount val="2"/>
                <c:pt idx="0">
                  <c:v>746497</c:v>
                </c:pt>
                <c:pt idx="1">
                  <c:v>881955</c:v>
                </c:pt>
              </c:numCache>
            </c:numRef>
          </c:val>
        </c:ser>
        <c:ser>
          <c:idx val="1"/>
          <c:order val="1"/>
          <c:tx>
            <c:strRef>
              <c:f>'მამაკაც კვლევით (2)'!$B$36</c:f>
              <c:strCache>
                <c:ptCount val="1"/>
                <c:pt idx="0">
                  <c:v>Positive</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'მამაკაც კვლევით (2)'!$C$34:$D$34</c:f>
              <c:strCache>
                <c:ptCount val="2"/>
                <c:pt idx="0">
                  <c:v>Male</c:v>
                </c:pt>
                <c:pt idx="1">
                  <c:v>Female</c:v>
                </c:pt>
              </c:strCache>
            </c:strRef>
          </c:cat>
          <c:val>
            <c:numRef>
              <c:f>'მამაკაც კვლევით (2)'!$C$36:$D$36</c:f>
              <c:numCache>
                <c:formatCode>_-* #,##0\ _₾_-;\-* #,##0\ _₾_-;_-* "-"??\ _₾_-;_-@_-</c:formatCode>
                <c:ptCount val="2"/>
                <c:pt idx="0">
                  <c:v>92830</c:v>
                </c:pt>
                <c:pt idx="1">
                  <c:v>32186</c:v>
                </c:pt>
              </c:numCache>
            </c:numRef>
          </c:val>
        </c:ser>
        <c:dLbls>
          <c:showLegendKey val="0"/>
          <c:showVal val="1"/>
          <c:showCatName val="0"/>
          <c:showSerName val="0"/>
          <c:showPercent val="0"/>
          <c:showBubbleSize val="0"/>
        </c:dLbls>
        <c:gapWidth val="219"/>
        <c:overlap val="-27"/>
        <c:axId val="-1853703504"/>
        <c:axId val="-1853702960"/>
      </c:barChart>
      <c:lineChart>
        <c:grouping val="standard"/>
        <c:varyColors val="0"/>
        <c:ser>
          <c:idx val="2"/>
          <c:order val="2"/>
          <c:tx>
            <c:strRef>
              <c:f>'მამაკაც კვლევით (2)'!$B$37</c:f>
              <c:strCache>
                <c:ptCount val="1"/>
                <c:pt idx="0">
                  <c:v>Positive Rate</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anchor="ctr" anchorCtr="1"/>
              <a:lstStyle/>
              <a:p>
                <a:pPr>
                  <a:defRPr sz="1200"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'მამაკაც კვლევით (2)'!$C$34:$D$34</c:f>
              <c:strCache>
                <c:ptCount val="2"/>
                <c:pt idx="0">
                  <c:v>Male</c:v>
                </c:pt>
                <c:pt idx="1">
                  <c:v>Female</c:v>
                </c:pt>
              </c:strCache>
            </c:strRef>
          </c:cat>
          <c:val>
            <c:numRef>
              <c:f>'მამაკაც კვლევით (2)'!$C$37:$D$37</c:f>
              <c:numCache>
                <c:formatCode>0.0%</c:formatCode>
                <c:ptCount val="2"/>
                <c:pt idx="0">
                  <c:v>0.12435415011714715</c:v>
                </c:pt>
                <c:pt idx="1">
                  <c:v>3.6493925427034259E-2</c:v>
                </c:pt>
              </c:numCache>
            </c:numRef>
          </c:val>
          <c:smooth val="0"/>
        </c:ser>
        <c:dLbls>
          <c:showLegendKey val="0"/>
          <c:showVal val="1"/>
          <c:showCatName val="0"/>
          <c:showSerName val="0"/>
          <c:showPercent val="0"/>
          <c:showBubbleSize val="0"/>
        </c:dLbls>
        <c:marker val="1"/>
        <c:smooth val="0"/>
        <c:axId val="-1853699152"/>
        <c:axId val="-1853702416"/>
      </c:lineChart>
      <c:catAx>
        <c:axId val="-1853703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n-US"/>
          </a:p>
        </c:txPr>
        <c:crossAx val="-1853702960"/>
        <c:crosses val="autoZero"/>
        <c:auto val="1"/>
        <c:lblAlgn val="ctr"/>
        <c:lblOffset val="100"/>
        <c:noMultiLvlLbl val="0"/>
      </c:catAx>
      <c:valAx>
        <c:axId val="-1853702960"/>
        <c:scaling>
          <c:orientation val="minMax"/>
        </c:scaling>
        <c:delete val="0"/>
        <c:axPos val="l"/>
        <c:majorGridlines>
          <c:spPr>
            <a:ln w="6350" cap="flat" cmpd="sng" algn="ctr">
              <a:solidFill>
                <a:schemeClr val="accent1"/>
              </a:solidFill>
              <a:prstDash val="solid"/>
              <a:miter lim="800000"/>
            </a:ln>
            <a:effectLst/>
          </c:spPr>
        </c:majorGridlines>
        <c:numFmt formatCode="_-* #,##0\ _₾_-;\-* #,##0\ _₾_-;_-* &quot;-&quot;??\ _₾_-;_-@_-"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n-US"/>
          </a:p>
        </c:txPr>
        <c:crossAx val="-1853703504"/>
        <c:crosses val="autoZero"/>
        <c:crossBetween val="between"/>
      </c:valAx>
      <c:valAx>
        <c:axId val="-1853702416"/>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n-US"/>
          </a:p>
        </c:txPr>
        <c:crossAx val="-1853699152"/>
        <c:crosses val="max"/>
        <c:crossBetween val="between"/>
      </c:valAx>
      <c:catAx>
        <c:axId val="-1853699152"/>
        <c:scaling>
          <c:orientation val="minMax"/>
        </c:scaling>
        <c:delete val="1"/>
        <c:axPos val="b"/>
        <c:numFmt formatCode="General" sourceLinked="1"/>
        <c:majorTickMark val="none"/>
        <c:minorTickMark val="none"/>
        <c:tickLblPos val="nextTo"/>
        <c:crossAx val="-1853702416"/>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1">
          <a:solidFill>
            <a:srgbClr val="00206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1"/>
          <c:tx>
            <c:strRef>
              <c:f>'Sheet1 (2)'!$A$4</c:f>
              <c:strCache>
                <c:ptCount val="1"/>
                <c:pt idx="0">
                  <c:v>Poitive</c:v>
                </c:pt>
              </c:strCache>
            </c:strRef>
          </c:tx>
          <c:spPr>
            <a:solidFill>
              <a:schemeClr val="accent2"/>
            </a:solidFill>
            <a:ln>
              <a:noFill/>
            </a:ln>
            <a:effectLst/>
          </c:spPr>
          <c:invertIfNegative val="0"/>
          <c:dLbls>
            <c:spPr>
              <a:solidFill>
                <a:schemeClr val="accent2"/>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ln>
                      <a:solidFill>
                        <a:schemeClr val="bg1"/>
                      </a:solidFill>
                    </a:ln>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 (2)'!$B$2:$O$2</c:f>
              <c:strCach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 (01-09)</c:v>
                </c:pt>
              </c:strCache>
            </c:strRef>
          </c:cat>
          <c:val>
            <c:numRef>
              <c:f>'Sheet1 (2)'!$B$4:$O$4</c:f>
              <c:numCache>
                <c:formatCode>_(* #,##0_);_(* \(#,##0\);_(* "-"??_);_(@_)</c:formatCode>
                <c:ptCount val="14"/>
                <c:pt idx="0">
                  <c:v>663</c:v>
                </c:pt>
                <c:pt idx="1">
                  <c:v>827</c:v>
                </c:pt>
                <c:pt idx="2">
                  <c:v>969</c:v>
                </c:pt>
                <c:pt idx="3">
                  <c:v>999</c:v>
                </c:pt>
                <c:pt idx="4">
                  <c:v>915</c:v>
                </c:pt>
                <c:pt idx="5">
                  <c:v>666</c:v>
                </c:pt>
                <c:pt idx="6">
                  <c:v>1276</c:v>
                </c:pt>
                <c:pt idx="7">
                  <c:v>3182</c:v>
                </c:pt>
                <c:pt idx="8">
                  <c:v>6750</c:v>
                </c:pt>
                <c:pt idx="9">
                  <c:v>9059</c:v>
                </c:pt>
                <c:pt idx="10">
                  <c:v>10924</c:v>
                </c:pt>
                <c:pt idx="11">
                  <c:v>7526</c:v>
                </c:pt>
                <c:pt idx="12">
                  <c:v>5088</c:v>
                </c:pt>
                <c:pt idx="13">
                  <c:v>3672</c:v>
                </c:pt>
              </c:numCache>
            </c:numRef>
          </c:val>
          <c:extLst xmlns:c16r2="http://schemas.microsoft.com/office/drawing/2015/06/chart">
            <c:ext xmlns:c16="http://schemas.microsoft.com/office/drawing/2014/chart" uri="{C3380CC4-5D6E-409C-BE32-E72D297353CC}">
              <c16:uniqueId val="{00000000-E50C-AD4E-9FCB-B6EDD71B381D}"/>
            </c:ext>
          </c:extLst>
        </c:ser>
        <c:ser>
          <c:idx val="2"/>
          <c:order val="2"/>
          <c:tx>
            <c:strRef>
              <c:f>'Sheet1 (2)'!$A$5</c:f>
              <c:strCache>
                <c:ptCount val="1"/>
                <c:pt idx="0">
                  <c:v>Negative</c:v>
                </c:pt>
              </c:strCache>
            </c:strRef>
          </c:tx>
          <c:spPr>
            <a:solidFill>
              <a:schemeClr val="accent3"/>
            </a:solidFill>
            <a:ln>
              <a:noFill/>
            </a:ln>
            <a:effectLst/>
          </c:spPr>
          <c:invertIfNegative val="0"/>
          <c:cat>
            <c:strRef>
              <c:f>'Sheet1 (2)'!$B$2:$O$2</c:f>
              <c:strCach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 (01-09)</c:v>
                </c:pt>
              </c:strCache>
            </c:strRef>
          </c:cat>
          <c:val>
            <c:numRef>
              <c:f>'Sheet1 (2)'!$B$5:$O$5</c:f>
              <c:numCache>
                <c:formatCode>_(* #,##0_);_(* \(#,##0\);_(* "-"??_);_(@_)</c:formatCode>
                <c:ptCount val="14"/>
                <c:pt idx="0">
                  <c:v>680</c:v>
                </c:pt>
                <c:pt idx="1">
                  <c:v>628</c:v>
                </c:pt>
                <c:pt idx="2">
                  <c:v>969</c:v>
                </c:pt>
                <c:pt idx="3">
                  <c:v>1078</c:v>
                </c:pt>
                <c:pt idx="4">
                  <c:v>873</c:v>
                </c:pt>
                <c:pt idx="5">
                  <c:v>566</c:v>
                </c:pt>
                <c:pt idx="6">
                  <c:v>1221</c:v>
                </c:pt>
                <c:pt idx="7">
                  <c:v>2816</c:v>
                </c:pt>
                <c:pt idx="8">
                  <c:v>7660</c:v>
                </c:pt>
                <c:pt idx="9">
                  <c:v>9326</c:v>
                </c:pt>
                <c:pt idx="10">
                  <c:v>15101</c:v>
                </c:pt>
                <c:pt idx="11">
                  <c:v>17802</c:v>
                </c:pt>
                <c:pt idx="12">
                  <c:v>18363</c:v>
                </c:pt>
                <c:pt idx="13">
                  <c:v>17724</c:v>
                </c:pt>
              </c:numCache>
            </c:numRef>
          </c:val>
          <c:extLst xmlns:c16r2="http://schemas.microsoft.com/office/drawing/2015/06/chart">
            <c:ext xmlns:c16="http://schemas.microsoft.com/office/drawing/2014/chart" uri="{C3380CC4-5D6E-409C-BE32-E72D297353CC}">
              <c16:uniqueId val="{00000001-E50C-AD4E-9FCB-B6EDD71B381D}"/>
            </c:ext>
          </c:extLst>
        </c:ser>
        <c:dLbls>
          <c:showLegendKey val="0"/>
          <c:showVal val="0"/>
          <c:showCatName val="0"/>
          <c:showSerName val="0"/>
          <c:showPercent val="0"/>
          <c:showBubbleSize val="0"/>
        </c:dLbls>
        <c:gapWidth val="150"/>
        <c:overlap val="100"/>
        <c:axId val="-2048206640"/>
        <c:axId val="-2048201744"/>
        <c:extLst xmlns:c16r2="http://schemas.microsoft.com/office/drawing/2015/06/chart">
          <c:ext xmlns:c15="http://schemas.microsoft.com/office/drawing/2012/chart" uri="{02D57815-91ED-43cb-92C2-25804820EDAC}">
            <c15:filteredBarSeries>
              <c15:ser>
                <c:idx val="0"/>
                <c:order val="0"/>
                <c:tx>
                  <c:strRef>
                    <c:extLst xmlns:c16r2="http://schemas.microsoft.com/office/drawing/2015/06/chart">
                      <c:ext uri="{02D57815-91ED-43cb-92C2-25804820EDAC}">
                        <c15:formulaRef>
                          <c15:sqref>'Sheet1 (2)'!$A$3</c15:sqref>
                        </c15:formulaRef>
                      </c:ext>
                    </c:extLst>
                    <c:strCache>
                      <c:ptCount val="1"/>
                      <c:pt idx="0">
                        <c:v>HCV Tests</c:v>
                      </c:pt>
                    </c:strCache>
                  </c:strRef>
                </c:tx>
                <c:spPr>
                  <a:solidFill>
                    <a:schemeClr val="accent1"/>
                  </a:solidFill>
                  <a:ln>
                    <a:noFill/>
                  </a:ln>
                  <a:effectLst/>
                </c:spPr>
                <c:invertIfNegative val="0"/>
                <c:cat>
                  <c:strRef>
                    <c:extLst xmlns:c16r2="http://schemas.microsoft.com/office/drawing/2015/06/chart">
                      <c:ext uri="{02D57815-91ED-43cb-92C2-25804820EDAC}">
                        <c15:formulaRef>
                          <c15:sqref>'Sheet1 (2)'!$B$2:$O$2</c15:sqref>
                        </c15:formulaRef>
                      </c:ext>
                    </c:extLst>
                    <c:strCach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 (01-09)</c:v>
                      </c:pt>
                    </c:strCache>
                  </c:strRef>
                </c:cat>
                <c:val>
                  <c:numRef>
                    <c:extLst xmlns:c16r2="http://schemas.microsoft.com/office/drawing/2015/06/chart">
                      <c:ext uri="{02D57815-91ED-43cb-92C2-25804820EDAC}">
                        <c15:formulaRef>
                          <c15:sqref>'Sheet1 (2)'!$B$3:$O$3</c15:sqref>
                        </c15:formulaRef>
                      </c:ext>
                    </c:extLst>
                    <c:numCache>
                      <c:formatCode>_(* #,##0_);_(* \(#,##0\);_(* "-"??_);_(@_)</c:formatCode>
                      <c:ptCount val="14"/>
                      <c:pt idx="0">
                        <c:v>1343</c:v>
                      </c:pt>
                      <c:pt idx="1">
                        <c:v>1455</c:v>
                      </c:pt>
                      <c:pt idx="2">
                        <c:v>1938</c:v>
                      </c:pt>
                      <c:pt idx="3">
                        <c:v>2077</c:v>
                      </c:pt>
                      <c:pt idx="4">
                        <c:v>1788</c:v>
                      </c:pt>
                      <c:pt idx="5">
                        <c:v>1232</c:v>
                      </c:pt>
                      <c:pt idx="6">
                        <c:v>2497</c:v>
                      </c:pt>
                      <c:pt idx="7">
                        <c:v>5998</c:v>
                      </c:pt>
                      <c:pt idx="8">
                        <c:v>14410</c:v>
                      </c:pt>
                      <c:pt idx="9">
                        <c:v>18385</c:v>
                      </c:pt>
                      <c:pt idx="10">
                        <c:v>26025</c:v>
                      </c:pt>
                      <c:pt idx="11">
                        <c:v>25328</c:v>
                      </c:pt>
                      <c:pt idx="12">
                        <c:v>23451</c:v>
                      </c:pt>
                      <c:pt idx="13">
                        <c:v>21396</c:v>
                      </c:pt>
                    </c:numCache>
                  </c:numRef>
                </c:val>
                <c:extLst xmlns:c16r2="http://schemas.microsoft.com/office/drawing/2015/06/chart">
                  <c:ext xmlns:c16="http://schemas.microsoft.com/office/drawing/2014/chart" uri="{C3380CC4-5D6E-409C-BE32-E72D297353CC}">
                    <c16:uniqueId val="{00000003-E50C-AD4E-9FCB-B6EDD71B381D}"/>
                  </c:ext>
                </c:extLst>
              </c15:ser>
            </c15:filteredBarSeries>
          </c:ext>
        </c:extLst>
      </c:barChart>
      <c:lineChart>
        <c:grouping val="standard"/>
        <c:varyColors val="0"/>
        <c:ser>
          <c:idx val="3"/>
          <c:order val="3"/>
          <c:tx>
            <c:strRef>
              <c:f>'Sheet1 (2)'!$A$6</c:f>
              <c:strCache>
                <c:ptCount val="1"/>
                <c:pt idx="0">
                  <c:v>AB Positive %</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 (2)'!$B$2:$O$2</c:f>
              <c:strCach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 (01-09)</c:v>
                </c:pt>
              </c:strCache>
            </c:strRef>
          </c:cat>
          <c:val>
            <c:numRef>
              <c:f>'Sheet1 (2)'!$B$6:$O$6</c:f>
              <c:numCache>
                <c:formatCode>0%</c:formatCode>
                <c:ptCount val="14"/>
                <c:pt idx="0">
                  <c:v>0.49367088607594939</c:v>
                </c:pt>
                <c:pt idx="1">
                  <c:v>0.56838487972508589</c:v>
                </c:pt>
                <c:pt idx="2">
                  <c:v>0.5</c:v>
                </c:pt>
                <c:pt idx="3">
                  <c:v>0.48098218584496871</c:v>
                </c:pt>
                <c:pt idx="4">
                  <c:v>0.51174496644295298</c:v>
                </c:pt>
                <c:pt idx="5">
                  <c:v>0.54058441558441561</c:v>
                </c:pt>
                <c:pt idx="6">
                  <c:v>0.51101321585903081</c:v>
                </c:pt>
                <c:pt idx="7">
                  <c:v>0.53051017005668555</c:v>
                </c:pt>
                <c:pt idx="8">
                  <c:v>0.46842470506592643</c:v>
                </c:pt>
                <c:pt idx="9">
                  <c:v>0.49273864563502856</c:v>
                </c:pt>
                <c:pt idx="10">
                  <c:v>0.41975024015369838</c:v>
                </c:pt>
                <c:pt idx="11">
                  <c:v>0.29714150347441565</c:v>
                </c:pt>
                <c:pt idx="12">
                  <c:v>0.21696302929512601</c:v>
                </c:pt>
                <c:pt idx="13">
                  <c:v>0.17162086371284352</c:v>
                </c:pt>
              </c:numCache>
            </c:numRef>
          </c:val>
          <c:smooth val="0"/>
          <c:extLst xmlns:c16r2="http://schemas.microsoft.com/office/drawing/2015/06/chart">
            <c:ext xmlns:c16="http://schemas.microsoft.com/office/drawing/2014/chart" uri="{C3380CC4-5D6E-409C-BE32-E72D297353CC}">
              <c16:uniqueId val="{00000002-E50C-AD4E-9FCB-B6EDD71B381D}"/>
            </c:ext>
          </c:extLst>
        </c:ser>
        <c:dLbls>
          <c:showLegendKey val="0"/>
          <c:showVal val="0"/>
          <c:showCatName val="0"/>
          <c:showSerName val="0"/>
          <c:showPercent val="0"/>
          <c:showBubbleSize val="0"/>
        </c:dLbls>
        <c:marker val="1"/>
        <c:smooth val="0"/>
        <c:axId val="-2048200656"/>
        <c:axId val="-2048195760"/>
      </c:lineChart>
      <c:catAx>
        <c:axId val="-2048206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8201744"/>
        <c:crosses val="autoZero"/>
        <c:auto val="1"/>
        <c:lblAlgn val="ctr"/>
        <c:lblOffset val="100"/>
        <c:noMultiLvlLbl val="0"/>
      </c:catAx>
      <c:valAx>
        <c:axId val="-204820174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8206640"/>
        <c:crosses val="autoZero"/>
        <c:crossBetween val="between"/>
      </c:valAx>
      <c:valAx>
        <c:axId val="-2048195760"/>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8200656"/>
        <c:crosses val="max"/>
        <c:crossBetween val="between"/>
      </c:valAx>
      <c:catAx>
        <c:axId val="-2048200656"/>
        <c:scaling>
          <c:orientation val="minMax"/>
        </c:scaling>
        <c:delete val="1"/>
        <c:axPos val="b"/>
        <c:numFmt formatCode="General" sourceLinked="1"/>
        <c:majorTickMark val="out"/>
        <c:minorTickMark val="none"/>
        <c:tickLblPos val="nextTo"/>
        <c:crossAx val="-204819576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598250218722658"/>
          <c:y val="0.12683970059298144"/>
          <c:w val="0.7004569116360454"/>
          <c:h val="0.80847438514630121"/>
        </c:manualLayout>
      </c:layout>
      <c:barChart>
        <c:barDir val="bar"/>
        <c:grouping val="clustered"/>
        <c:varyColors val="0"/>
        <c:ser>
          <c:idx val="0"/>
          <c:order val="0"/>
          <c:spP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a:effectLst/>
          </c:spPr>
          <c:invertIfNegative val="0"/>
          <c:dPt>
            <c:idx val="4"/>
            <c:invertIfNegative val="0"/>
            <c:bubble3D val="0"/>
            <c:spP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a:effectLst/>
            </c:spPr>
            <c:extLst xmlns:c16r2="http://schemas.microsoft.com/office/drawing/2015/06/chart">
              <c:ext xmlns:c16="http://schemas.microsoft.com/office/drawing/2014/chart" uri="{C3380CC4-5D6E-409C-BE32-E72D297353CC}">
                <c16:uniqueId val="{00000002-3688-4B34-BF6B-CD6E5FF8B64D}"/>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0"/>
              </c:ext>
            </c:extLst>
          </c:dLbls>
          <c:cat>
            <c:strRef>
              <c:f>Sheet1!$A$1:$A$9</c:f>
              <c:strCache>
                <c:ptCount val="9"/>
                <c:pt idx="0">
                  <c:v>Cured</c:v>
                </c:pt>
                <c:pt idx="1">
                  <c:v>Tested for SVR</c:v>
                </c:pt>
                <c:pt idx="2">
                  <c:v>Eligible for SVR</c:v>
                </c:pt>
                <c:pt idx="3">
                  <c:v>Completed Treatment</c:v>
                </c:pt>
                <c:pt idx="4">
                  <c:v>Initiated HCV Treatment</c:v>
                </c:pt>
                <c:pt idx="5">
                  <c:v>HCV Confirmed Chronic Infection</c:v>
                </c:pt>
                <c:pt idx="6">
                  <c:v>HCV Confirmatory Testing  </c:v>
                </c:pt>
                <c:pt idx="7">
                  <c:v>Positive Anti- HCV Test (Tx eligible)**</c:v>
                </c:pt>
                <c:pt idx="8">
                  <c:v>Positive Anti- HCV Test (Total)*</c:v>
                </c:pt>
              </c:strCache>
            </c:strRef>
          </c:cat>
          <c:val>
            <c:numRef>
              <c:f>Sheet1!$B$1:$B$9</c:f>
              <c:numCache>
                <c:formatCode>#,##0</c:formatCode>
                <c:ptCount val="9"/>
                <c:pt idx="0">
                  <c:v>40693</c:v>
                </c:pt>
                <c:pt idx="1">
                  <c:v>41220</c:v>
                </c:pt>
                <c:pt idx="2">
                  <c:v>54490</c:v>
                </c:pt>
                <c:pt idx="3">
                  <c:v>57223</c:v>
                </c:pt>
                <c:pt idx="4">
                  <c:v>62927</c:v>
                </c:pt>
                <c:pt idx="5">
                  <c:v>79955</c:v>
                </c:pt>
                <c:pt idx="6">
                  <c:v>97348</c:v>
                </c:pt>
                <c:pt idx="7">
                  <c:v>121043</c:v>
                </c:pt>
                <c:pt idx="8">
                  <c:v>125323</c:v>
                </c:pt>
              </c:numCache>
            </c:numRef>
          </c:val>
          <c:extLst xmlns:c16r2="http://schemas.microsoft.com/office/drawing/2015/06/chart">
            <c:ext xmlns:c16="http://schemas.microsoft.com/office/drawing/2014/chart" uri="{C3380CC4-5D6E-409C-BE32-E72D297353CC}">
              <c16:uniqueId val="{00000000-6002-4A75-B573-9ACD225ED86F}"/>
            </c:ext>
          </c:extLst>
        </c:ser>
        <c:dLbls>
          <c:showLegendKey val="0"/>
          <c:showVal val="0"/>
          <c:showCatName val="0"/>
          <c:showSerName val="0"/>
          <c:showPercent val="0"/>
          <c:showBubbleSize val="0"/>
        </c:dLbls>
        <c:gapWidth val="100"/>
        <c:axId val="-2097834208"/>
        <c:axId val="-2097832032"/>
      </c:barChart>
      <c:catAx>
        <c:axId val="-209783420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1" i="0" u="none" strike="noStrike" kern="1200" cap="none" spc="0" normalizeH="0" baseline="0">
                <a:solidFill>
                  <a:schemeClr val="tx1"/>
                </a:solidFill>
                <a:latin typeface="+mn-lt"/>
                <a:ea typeface="+mn-ea"/>
                <a:cs typeface="+mn-cs"/>
              </a:defRPr>
            </a:pPr>
            <a:endParaRPr lang="en-US"/>
          </a:p>
        </c:txPr>
        <c:crossAx val="-2097832032"/>
        <c:crosses val="autoZero"/>
        <c:auto val="1"/>
        <c:lblAlgn val="ctr"/>
        <c:lblOffset val="100"/>
        <c:noMultiLvlLbl val="0"/>
      </c:catAx>
      <c:valAx>
        <c:axId val="-2097832032"/>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2097834208"/>
        <c:crosses val="autoZero"/>
        <c:crossBetween val="between"/>
      </c:valAx>
      <c:spPr>
        <a:solidFill>
          <a:schemeClr val="bg1"/>
        </a:solidFill>
        <a:ln>
          <a:solidFill>
            <a:schemeClr val="accent1">
              <a:lumMod val="50000"/>
              <a:alpha val="89000"/>
            </a:schemeClr>
          </a:solidFill>
        </a:ln>
        <a:effectLst/>
      </c:spPr>
    </c:plotArea>
    <c:plotVisOnly val="1"/>
    <c:dispBlanksAs val="gap"/>
    <c:showDLblsOverMax val="0"/>
  </c:chart>
  <c:spPr>
    <a:noFill/>
    <a:ln w="9525" cap="flat" cmpd="sng" algn="ctr">
      <a:solidFill>
        <a:schemeClr val="dk1">
          <a:lumMod val="15000"/>
          <a:lumOff val="85000"/>
        </a:schemeClr>
      </a:solidFill>
      <a:round/>
    </a:ln>
    <a:effectLst/>
  </c:spPr>
  <c:txPr>
    <a:bodyPr/>
    <a:lstStyle/>
    <a:p>
      <a:pPr algn="just">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0"/>
          <c:order val="0"/>
          <c:tx>
            <c:strRef>
              <c:f>Sheet1!$B$1</c:f>
              <c:strCache>
                <c:ptCount val="1"/>
                <c:pt idx="0">
                  <c:v>with elastography (GEL)</c:v>
                </c:pt>
              </c:strCache>
            </c:strRef>
          </c:tx>
          <c:spPr>
            <a:solidFill>
              <a:schemeClr val="tx2">
                <a:lumMod val="75000"/>
                <a:alpha val="85000"/>
              </a:schemeClr>
            </a:solidFill>
            <a:ln w="9525" cap="flat" cmpd="sng" algn="ctr">
              <a:solidFill>
                <a:schemeClr val="accent1">
                  <a:lumMod val="75000"/>
                </a:schemeClr>
              </a:solidFill>
              <a:round/>
            </a:ln>
            <a:effectLst/>
            <a:scene3d>
              <a:camera prst="orthographicFront"/>
              <a:lightRig rig="threePt" dir="t"/>
            </a:scene3d>
            <a:sp3d>
              <a:bevelT w="114300" prst="artDeco"/>
            </a:sp3d>
          </c:spPr>
          <c:dLbls>
            <c:dLbl>
              <c:idx val="0"/>
              <c:layout>
                <c:manualLayout>
                  <c:x val="2.7777777777777776E-2"/>
                  <c:y val="-2.8060326608945908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B2F-47A7-8677-E792723C367E}"/>
                </c:ext>
                <c:ext xmlns:c15="http://schemas.microsoft.com/office/drawing/2012/chart" uri="{CE6537A1-D6FC-4f65-9D91-7224C49458BB}"/>
              </c:extLst>
            </c:dLbl>
            <c:dLbl>
              <c:idx val="3"/>
              <c:layout>
                <c:manualLayout>
                  <c:x val="-4.6296296296296294E-3"/>
                  <c:y val="-3.647842459162834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B2F-47A7-8677-E792723C367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pt idx="0">
                  <c:v>2015</c:v>
                </c:pt>
                <c:pt idx="1">
                  <c:v>2016</c:v>
                </c:pt>
                <c:pt idx="2">
                  <c:v>2017</c:v>
                </c:pt>
                <c:pt idx="3">
                  <c:v>2018</c:v>
                </c:pt>
                <c:pt idx="4">
                  <c:v>2019</c:v>
                </c:pt>
              </c:numCache>
            </c:numRef>
          </c:cat>
          <c:val>
            <c:numRef>
              <c:f>Sheet1!$B$2:$B$6</c:f>
              <c:numCache>
                <c:formatCode>General</c:formatCode>
                <c:ptCount val="5"/>
                <c:pt idx="0">
                  <c:v>336</c:v>
                </c:pt>
                <c:pt idx="1">
                  <c:v>350</c:v>
                </c:pt>
                <c:pt idx="2">
                  <c:v>335.3</c:v>
                </c:pt>
                <c:pt idx="3">
                  <c:v>160.30000000000001</c:v>
                </c:pt>
                <c:pt idx="4">
                  <c:v>0</c:v>
                </c:pt>
              </c:numCache>
            </c:numRef>
          </c:val>
          <c:extLst xmlns:c16r2="http://schemas.microsoft.com/office/drawing/2015/06/chart">
            <c:ext xmlns:c16="http://schemas.microsoft.com/office/drawing/2014/chart" uri="{C3380CC4-5D6E-409C-BE32-E72D297353CC}">
              <c16:uniqueId val="{00000000-EA15-4AF6-9511-46E8FE7DD85A}"/>
            </c:ext>
          </c:extLst>
        </c:ser>
        <c:ser>
          <c:idx val="1"/>
          <c:order val="1"/>
          <c:tx>
            <c:strRef>
              <c:f>Sheet1!$C$1</c:f>
              <c:strCache>
                <c:ptCount val="1"/>
                <c:pt idx="0">
                  <c:v>without elastography(GEL)</c:v>
                </c:pt>
              </c:strCache>
            </c:strRef>
          </c:tx>
          <c:spPr>
            <a:solidFill>
              <a:schemeClr val="accent2">
                <a:lumMod val="75000"/>
              </a:schemeClr>
            </a:solidFill>
            <a:ln w="9525" cap="flat" cmpd="sng" algn="ctr">
              <a:solidFill>
                <a:schemeClr val="accent2">
                  <a:lumMod val="75000"/>
                </a:schemeClr>
              </a:solidFill>
              <a:round/>
            </a:ln>
            <a:effectLst/>
            <a:scene3d>
              <a:camera prst="orthographicFront"/>
              <a:lightRig rig="threePt" dir="t"/>
            </a:scene3d>
            <a:sp3d>
              <a:bevelT prst="relaxedInset"/>
            </a:sp3d>
          </c:spPr>
          <c:dLbls>
            <c:dLbl>
              <c:idx val="0"/>
              <c:layout>
                <c:manualLayout>
                  <c:x val="3.0864197530864196E-2"/>
                  <c:y val="5.6120653217889248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B2F-47A7-8677-E792723C367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pt idx="0">
                  <c:v>2015</c:v>
                </c:pt>
                <c:pt idx="1">
                  <c:v>2016</c:v>
                </c:pt>
                <c:pt idx="2">
                  <c:v>2017</c:v>
                </c:pt>
                <c:pt idx="3">
                  <c:v>2018</c:v>
                </c:pt>
                <c:pt idx="4">
                  <c:v>2019</c:v>
                </c:pt>
              </c:numCache>
            </c:numRef>
          </c:cat>
          <c:val>
            <c:numRef>
              <c:f>Sheet1!$C$2:$C$6</c:f>
              <c:numCache>
                <c:formatCode>General</c:formatCode>
                <c:ptCount val="5"/>
                <c:pt idx="0">
                  <c:v>280</c:v>
                </c:pt>
                <c:pt idx="1">
                  <c:v>294</c:v>
                </c:pt>
                <c:pt idx="2">
                  <c:v>279.3</c:v>
                </c:pt>
                <c:pt idx="3">
                  <c:v>104.3</c:v>
                </c:pt>
                <c:pt idx="4">
                  <c:v>0</c:v>
                </c:pt>
              </c:numCache>
            </c:numRef>
          </c:val>
          <c:extLst xmlns:c16r2="http://schemas.microsoft.com/office/drawing/2015/06/chart">
            <c:ext xmlns:c16="http://schemas.microsoft.com/office/drawing/2014/chart" uri="{C3380CC4-5D6E-409C-BE32-E72D297353CC}">
              <c16:uniqueId val="{00000001-EA15-4AF6-9511-46E8FE7DD85A}"/>
            </c:ext>
          </c:extLst>
        </c:ser>
        <c:dLbls>
          <c:showLegendKey val="0"/>
          <c:showVal val="0"/>
          <c:showCatName val="0"/>
          <c:showSerName val="0"/>
          <c:showPercent val="0"/>
          <c:showBubbleSize val="0"/>
        </c:dLbls>
        <c:axId val="-2094804304"/>
        <c:axId val="-2094803216"/>
      </c:areaChart>
      <c:barChart>
        <c:barDir val="col"/>
        <c:grouping val="clustered"/>
        <c:varyColors val="0"/>
        <c:ser>
          <c:idx val="2"/>
          <c:order val="2"/>
          <c:tx>
            <c:strRef>
              <c:f>Sheet1!$D$1</c:f>
              <c:strCache>
                <c:ptCount val="1"/>
                <c:pt idx="0">
                  <c:v>PHC/HRC</c:v>
                </c:pt>
              </c:strCache>
            </c:strRef>
          </c:tx>
          <c:spPr>
            <a:solidFill>
              <a:srgbClr val="FFFF00"/>
            </a:solidFill>
            <a:ln w="9525" cap="flat" cmpd="sng" algn="ctr">
              <a:solidFill>
                <a:schemeClr val="accent3">
                  <a:lumMod val="75000"/>
                </a:schemeClr>
              </a:solidFill>
              <a:round/>
            </a:ln>
            <a:effectLst/>
          </c:spPr>
          <c:invertIfNegative val="0"/>
          <c:dPt>
            <c:idx val="3"/>
            <c:invertIfNegative val="0"/>
            <c:bubble3D val="0"/>
            <c:spPr>
              <a:solidFill>
                <a:srgbClr val="FFFF00"/>
              </a:solidFill>
              <a:ln w="9525" cap="flat" cmpd="sng" algn="ctr">
                <a:solidFill>
                  <a:schemeClr val="accent3">
                    <a:lumMod val="75000"/>
                  </a:schemeClr>
                </a:solidFill>
                <a:round/>
              </a:ln>
              <a:effectLst/>
              <a:scene3d>
                <a:camera prst="orthographicFront"/>
                <a:lightRig rig="threePt" dir="t"/>
              </a:scene3d>
              <a:sp3d>
                <a:bevelT prst="convex"/>
              </a:sp3d>
            </c:spPr>
            <c:extLst xmlns:c16r2="http://schemas.microsoft.com/office/drawing/2015/06/chart">
              <c:ext xmlns:c16="http://schemas.microsoft.com/office/drawing/2014/chart" uri="{C3380CC4-5D6E-409C-BE32-E72D297353CC}">
                <c16:uniqueId val="{00000000-CB2F-47A7-8677-E792723C367E}"/>
              </c:ext>
            </c:extLst>
          </c:dPt>
          <c:cat>
            <c:numRef>
              <c:f>Sheet1!$A$2:$A$6</c:f>
              <c:numCache>
                <c:formatCode>General</c:formatCode>
                <c:ptCount val="5"/>
                <c:pt idx="0">
                  <c:v>2015</c:v>
                </c:pt>
                <c:pt idx="1">
                  <c:v>2016</c:v>
                </c:pt>
                <c:pt idx="2">
                  <c:v>2017</c:v>
                </c:pt>
                <c:pt idx="3">
                  <c:v>2018</c:v>
                </c:pt>
                <c:pt idx="4">
                  <c:v>2019</c:v>
                </c:pt>
              </c:numCache>
            </c:numRef>
          </c:cat>
          <c:val>
            <c:numRef>
              <c:f>Sheet1!$D$2:$D$6</c:f>
              <c:numCache>
                <c:formatCode>General</c:formatCode>
                <c:ptCount val="5"/>
                <c:pt idx="3">
                  <c:v>70.7</c:v>
                </c:pt>
                <c:pt idx="4">
                  <c:v>0</c:v>
                </c:pt>
              </c:numCache>
            </c:numRef>
          </c:val>
          <c:extLst xmlns:c16r2="http://schemas.microsoft.com/office/drawing/2015/06/chart">
            <c:ext xmlns:c16="http://schemas.microsoft.com/office/drawing/2014/chart" uri="{C3380CC4-5D6E-409C-BE32-E72D297353CC}">
              <c16:uniqueId val="{00000000-B556-4A24-86DF-D4153893B82D}"/>
            </c:ext>
          </c:extLst>
        </c:ser>
        <c:dLbls>
          <c:showLegendKey val="0"/>
          <c:showVal val="0"/>
          <c:showCatName val="0"/>
          <c:showSerName val="0"/>
          <c:showPercent val="0"/>
          <c:showBubbleSize val="0"/>
        </c:dLbls>
        <c:gapWidth val="65"/>
        <c:axId val="-2094804304"/>
        <c:axId val="-2094803216"/>
      </c:barChart>
      <c:catAx>
        <c:axId val="-20948043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2094803216"/>
        <c:crosses val="autoZero"/>
        <c:auto val="1"/>
        <c:lblAlgn val="ctr"/>
        <c:lblOffset val="100"/>
        <c:noMultiLvlLbl val="0"/>
      </c:catAx>
      <c:valAx>
        <c:axId val="-2094803216"/>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09480430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with ribavirin + interferon </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l"/>
            </a:scene3d>
            <a:sp3d prstMaterial="plastic">
              <a:bevelT w="114300" prst="artDeco"/>
            </a:sp3d>
          </c:spPr>
          <c:dLbls>
            <c:dLbl>
              <c:idx val="0"/>
              <c:layout>
                <c:manualLayout>
                  <c:x val="3.8325053229240597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DD3-426F-946D-49D95909FF01}"/>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2015</c:v>
                </c:pt>
                <c:pt idx="1">
                  <c:v>2016</c:v>
                </c:pt>
                <c:pt idx="2">
                  <c:v>2017</c:v>
                </c:pt>
                <c:pt idx="3">
                  <c:v>2018 (PHC/HRC)</c:v>
                </c:pt>
                <c:pt idx="4">
                  <c:v>2019</c:v>
                </c:pt>
              </c:strCache>
            </c:strRef>
          </c:cat>
          <c:val>
            <c:numRef>
              <c:f>Sheet1!$B$2:$B$6</c:f>
              <c:numCache>
                <c:formatCode>General</c:formatCode>
                <c:ptCount val="5"/>
                <c:pt idx="0">
                  <c:v>380.8</c:v>
                </c:pt>
                <c:pt idx="1">
                  <c:v>280</c:v>
                </c:pt>
                <c:pt idx="2">
                  <c:v>165.2</c:v>
                </c:pt>
                <c:pt idx="3">
                  <c:v>0</c:v>
                </c:pt>
                <c:pt idx="4">
                  <c:v>0</c:v>
                </c:pt>
              </c:numCache>
            </c:numRef>
          </c:val>
          <c:extLst xmlns:c16r2="http://schemas.microsoft.com/office/drawing/2015/06/chart">
            <c:ext xmlns:c16="http://schemas.microsoft.com/office/drawing/2014/chart" uri="{C3380CC4-5D6E-409C-BE32-E72D297353CC}">
              <c16:uniqueId val="{00000000-7E63-4F3A-90D2-1A3AC535132C}"/>
            </c:ext>
          </c:extLst>
        </c:ser>
        <c:ser>
          <c:idx val="1"/>
          <c:order val="1"/>
          <c:tx>
            <c:strRef>
              <c:f>Sheet1!$C$1</c:f>
              <c:strCache>
                <c:ptCount val="1"/>
                <c:pt idx="0">
                  <c:v>with ribavirin</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l"/>
            </a:scene3d>
            <a:sp3d prstMaterial="plastic">
              <a:bevelT w="114300" prst="artDeco"/>
            </a:sp3d>
          </c:spPr>
          <c:dLbls>
            <c:dLbl>
              <c:idx val="0"/>
              <c:layout>
                <c:manualLayout>
                  <c:x val="4.1163946061036197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DD3-426F-946D-49D95909FF01}"/>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2015</c:v>
                </c:pt>
                <c:pt idx="1">
                  <c:v>2016</c:v>
                </c:pt>
                <c:pt idx="2">
                  <c:v>2017</c:v>
                </c:pt>
                <c:pt idx="3">
                  <c:v>2018 (PHC/HRC)</c:v>
                </c:pt>
                <c:pt idx="4">
                  <c:v>2019</c:v>
                </c:pt>
              </c:strCache>
            </c:strRef>
          </c:cat>
          <c:val>
            <c:numRef>
              <c:f>Sheet1!$C$2:$C$6</c:f>
              <c:numCache>
                <c:formatCode>General</c:formatCode>
                <c:ptCount val="5"/>
                <c:pt idx="0">
                  <c:v>374.5</c:v>
                </c:pt>
                <c:pt idx="1">
                  <c:v>273.7</c:v>
                </c:pt>
                <c:pt idx="2">
                  <c:v>155.4</c:v>
                </c:pt>
                <c:pt idx="3">
                  <c:v>71.400000000000006</c:v>
                </c:pt>
                <c:pt idx="4">
                  <c:v>0</c:v>
                </c:pt>
              </c:numCache>
            </c:numRef>
          </c:val>
          <c:extLst xmlns:c16r2="http://schemas.microsoft.com/office/drawing/2015/06/chart">
            <c:ext xmlns:c16="http://schemas.microsoft.com/office/drawing/2014/chart" uri="{C3380CC4-5D6E-409C-BE32-E72D297353CC}">
              <c16:uniqueId val="{00000001-7E63-4F3A-90D2-1A3AC535132C}"/>
            </c:ext>
          </c:extLst>
        </c:ser>
        <c:dLbls>
          <c:showLegendKey val="0"/>
          <c:showVal val="0"/>
          <c:showCatName val="0"/>
          <c:showSerName val="0"/>
          <c:showPercent val="0"/>
          <c:showBubbleSize val="0"/>
        </c:dLbls>
        <c:axId val="-2094793968"/>
        <c:axId val="-2094789616"/>
      </c:areaChart>
      <c:barChart>
        <c:barDir val="col"/>
        <c:grouping val="clustered"/>
        <c:varyColors val="0"/>
        <c:ser>
          <c:idx val="2"/>
          <c:order val="2"/>
          <c:tx>
            <c:strRef>
              <c:f>Sheet1!$D$1</c:f>
              <c:strCache>
                <c:ptCount val="1"/>
                <c:pt idx="0">
                  <c:v>without ribavirin</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l"/>
            </a:scene3d>
            <a:sp3d prstMaterial="plastic">
              <a:bevelT w="114300" prst="artDeco"/>
            </a:sp3d>
          </c:spPr>
          <c:invertIfNegative val="0"/>
          <c:dLbls>
            <c:dLbl>
              <c:idx val="2"/>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E63-4F3A-90D2-1A3AC535132C}"/>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2015</c:v>
                </c:pt>
                <c:pt idx="1">
                  <c:v>2016</c:v>
                </c:pt>
                <c:pt idx="2">
                  <c:v>2017</c:v>
                </c:pt>
                <c:pt idx="3">
                  <c:v>2018 (PHC/HRC)</c:v>
                </c:pt>
                <c:pt idx="4">
                  <c:v>2019</c:v>
                </c:pt>
              </c:strCache>
            </c:strRef>
          </c:cat>
          <c:val>
            <c:numRef>
              <c:f>Sheet1!$D$2:$D$6</c:f>
              <c:numCache>
                <c:formatCode>General</c:formatCode>
                <c:ptCount val="5"/>
                <c:pt idx="0">
                  <c:v>0</c:v>
                </c:pt>
                <c:pt idx="1">
                  <c:v>0</c:v>
                </c:pt>
                <c:pt idx="2">
                  <c:v>152.6</c:v>
                </c:pt>
                <c:pt idx="3">
                  <c:v>52.5</c:v>
                </c:pt>
                <c:pt idx="4">
                  <c:v>0</c:v>
                </c:pt>
              </c:numCache>
            </c:numRef>
          </c:val>
          <c:extLst xmlns:c16r2="http://schemas.microsoft.com/office/drawing/2015/06/chart">
            <c:ext xmlns:c16="http://schemas.microsoft.com/office/drawing/2014/chart" uri="{C3380CC4-5D6E-409C-BE32-E72D297353CC}">
              <c16:uniqueId val="{00000002-7E63-4F3A-90D2-1A3AC535132C}"/>
            </c:ext>
          </c:extLst>
        </c:ser>
        <c:dLbls>
          <c:showLegendKey val="0"/>
          <c:showVal val="0"/>
          <c:showCatName val="0"/>
          <c:showSerName val="0"/>
          <c:showPercent val="0"/>
          <c:showBubbleSize val="0"/>
        </c:dLbls>
        <c:gapWidth val="100"/>
        <c:axId val="-2094793968"/>
        <c:axId val="-2094789616"/>
      </c:barChart>
      <c:catAx>
        <c:axId val="-2094793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4789616"/>
        <c:crosses val="autoZero"/>
        <c:auto val="1"/>
        <c:lblAlgn val="ctr"/>
        <c:lblOffset val="100"/>
        <c:noMultiLvlLbl val="0"/>
      </c:catAx>
      <c:valAx>
        <c:axId val="-2094789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4793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8.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8B1584-E9D5-4E63-995E-7D5762DDF4C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ka-GE"/>
        </a:p>
      </dgm:t>
    </dgm:pt>
    <dgm:pt modelId="{B5E98D89-CC0B-4678-91F6-49D18B458D9C}">
      <dgm:prSet phldrT="[Text]" custT="1"/>
      <dgm:spPr>
        <a:solidFill>
          <a:schemeClr val="accent2"/>
        </a:solidFill>
      </dgm:spPr>
      <dgm:t>
        <a:bodyPr/>
        <a:lstStyle/>
        <a:p>
          <a:r>
            <a:rPr lang="en-GB" sz="1400" dirty="0"/>
            <a:t>Promote advocacy, awareness and </a:t>
          </a:r>
          <a:r>
            <a:rPr lang="en-US" sz="1400" dirty="0"/>
            <a:t>education, and partnerships for HCV associated </a:t>
          </a:r>
          <a:r>
            <a:rPr lang="en-GB" sz="1400" dirty="0"/>
            <a:t>resource mobilization</a:t>
          </a:r>
          <a:endParaRPr lang="ka-GE" sz="1400" dirty="0"/>
        </a:p>
      </dgm:t>
    </dgm:pt>
    <dgm:pt modelId="{C8564A05-4026-4032-B561-9B01BF686F9B}" type="parTrans" cxnId="{446A590E-03C2-474B-A94D-74F8F44A86D8}">
      <dgm:prSet/>
      <dgm:spPr/>
      <dgm:t>
        <a:bodyPr/>
        <a:lstStyle/>
        <a:p>
          <a:endParaRPr lang="ka-GE" sz="1400"/>
        </a:p>
      </dgm:t>
    </dgm:pt>
    <dgm:pt modelId="{0CA4CA67-B774-40A4-8AF6-7224F044F156}" type="sibTrans" cxnId="{446A590E-03C2-474B-A94D-74F8F44A86D8}">
      <dgm:prSet/>
      <dgm:spPr/>
      <dgm:t>
        <a:bodyPr/>
        <a:lstStyle/>
        <a:p>
          <a:endParaRPr lang="ka-GE" sz="1400"/>
        </a:p>
      </dgm:t>
    </dgm:pt>
    <dgm:pt modelId="{67208C14-0A51-41B1-B8AE-924CD1EA6CED}">
      <dgm:prSet phldrT="[Text]" custT="1"/>
      <dgm:spPr>
        <a:solidFill>
          <a:schemeClr val="accent3"/>
        </a:solidFill>
      </dgm:spPr>
      <dgm:t>
        <a:bodyPr/>
        <a:lstStyle/>
        <a:p>
          <a:r>
            <a:rPr lang="en-GB" sz="1800" dirty="0"/>
            <a:t>Prevent HCV transmission</a:t>
          </a:r>
          <a:endParaRPr lang="ka-GE" sz="1800" dirty="0"/>
        </a:p>
      </dgm:t>
    </dgm:pt>
    <dgm:pt modelId="{F254FFBA-4E49-438B-9EC0-C5D68F78B712}" type="parTrans" cxnId="{588ED0FA-7C7E-4BC3-B14B-4675E8E7366F}">
      <dgm:prSet/>
      <dgm:spPr/>
      <dgm:t>
        <a:bodyPr/>
        <a:lstStyle/>
        <a:p>
          <a:endParaRPr lang="ka-GE" sz="1400"/>
        </a:p>
      </dgm:t>
    </dgm:pt>
    <dgm:pt modelId="{8FF53A88-B35A-43FA-AEDA-4E745A30AF3B}" type="sibTrans" cxnId="{588ED0FA-7C7E-4BC3-B14B-4675E8E7366F}">
      <dgm:prSet/>
      <dgm:spPr/>
      <dgm:t>
        <a:bodyPr/>
        <a:lstStyle/>
        <a:p>
          <a:endParaRPr lang="ka-GE" sz="1400"/>
        </a:p>
      </dgm:t>
    </dgm:pt>
    <dgm:pt modelId="{6BC3A7A1-E44E-4A7D-BBBF-D2440C7F6E79}">
      <dgm:prSet phldrT="[Text]" custT="1"/>
      <dgm:spPr>
        <a:solidFill>
          <a:schemeClr val="accent5"/>
        </a:solidFill>
      </dgm:spPr>
      <dgm:t>
        <a:bodyPr/>
        <a:lstStyle/>
        <a:p>
          <a:r>
            <a:rPr lang="en-US" sz="1800" dirty="0"/>
            <a:t>Identify </a:t>
          </a:r>
          <a:r>
            <a:rPr lang="en-US" sz="1800" dirty="0" smtClean="0"/>
            <a:t>persons infected </a:t>
          </a:r>
          <a:r>
            <a:rPr lang="en-US" sz="1800" dirty="0"/>
            <a:t>with HCV</a:t>
          </a:r>
          <a:endParaRPr lang="ka-GE" sz="1800" dirty="0"/>
        </a:p>
      </dgm:t>
    </dgm:pt>
    <dgm:pt modelId="{89BF1086-16CD-43A7-9290-EEE57CDC58B9}" type="parTrans" cxnId="{A135D141-9935-4228-B459-3C714D56034D}">
      <dgm:prSet/>
      <dgm:spPr/>
      <dgm:t>
        <a:bodyPr/>
        <a:lstStyle/>
        <a:p>
          <a:endParaRPr lang="ka-GE" sz="1400"/>
        </a:p>
      </dgm:t>
    </dgm:pt>
    <dgm:pt modelId="{9C4E64E2-E8F2-4225-B4BE-AF7751232820}" type="sibTrans" cxnId="{A135D141-9935-4228-B459-3C714D56034D}">
      <dgm:prSet/>
      <dgm:spPr/>
      <dgm:t>
        <a:bodyPr/>
        <a:lstStyle/>
        <a:p>
          <a:endParaRPr lang="ka-GE" sz="1400"/>
        </a:p>
      </dgm:t>
    </dgm:pt>
    <dgm:pt modelId="{7875AAE6-FB61-4792-A58B-1089DA3FC329}">
      <dgm:prSet custT="1"/>
      <dgm:spPr>
        <a:solidFill>
          <a:schemeClr val="accent6"/>
        </a:solidFill>
      </dgm:spPr>
      <dgm:t>
        <a:bodyPr/>
        <a:lstStyle/>
        <a:p>
          <a:r>
            <a:rPr lang="en-GB" sz="1800" dirty="0"/>
            <a:t>Improve HCV </a:t>
          </a:r>
          <a:r>
            <a:rPr lang="en-GB" sz="1800" dirty="0" smtClean="0"/>
            <a:t>laboratory diagnostics</a:t>
          </a:r>
          <a:endParaRPr lang="ka-GE" sz="1800" dirty="0"/>
        </a:p>
      </dgm:t>
    </dgm:pt>
    <dgm:pt modelId="{73035D02-0F7F-4269-BAE0-5EB8F38FD141}" type="parTrans" cxnId="{B07B38C8-3321-41B0-8503-38B947CE3B24}">
      <dgm:prSet/>
      <dgm:spPr/>
      <dgm:t>
        <a:bodyPr/>
        <a:lstStyle/>
        <a:p>
          <a:endParaRPr lang="ka-GE" sz="1400"/>
        </a:p>
      </dgm:t>
    </dgm:pt>
    <dgm:pt modelId="{AE99839E-CFBA-48C5-9148-EED4233196A3}" type="sibTrans" cxnId="{B07B38C8-3321-41B0-8503-38B947CE3B24}">
      <dgm:prSet/>
      <dgm:spPr/>
      <dgm:t>
        <a:bodyPr/>
        <a:lstStyle/>
        <a:p>
          <a:endParaRPr lang="ka-GE" sz="1400"/>
        </a:p>
      </dgm:t>
    </dgm:pt>
    <dgm:pt modelId="{8AFF682F-707D-463C-AFC7-0F431B0E6ACF}">
      <dgm:prSet custT="1"/>
      <dgm:spPr>
        <a:solidFill>
          <a:schemeClr val="tx2">
            <a:lumMod val="50000"/>
          </a:schemeClr>
        </a:solidFill>
      </dgm:spPr>
      <dgm:t>
        <a:bodyPr/>
        <a:lstStyle/>
        <a:p>
          <a:r>
            <a:rPr lang="en-GB" sz="1800" dirty="0"/>
            <a:t>Improve HCV Surveillance</a:t>
          </a:r>
          <a:endParaRPr lang="ka-GE" sz="1800" dirty="0"/>
        </a:p>
      </dgm:t>
    </dgm:pt>
    <dgm:pt modelId="{61D32D1B-0959-491A-A0E6-98ADD28FDC9D}" type="parTrans" cxnId="{5CF38E4B-BE92-409F-9A03-7A1B4FC8E96B}">
      <dgm:prSet/>
      <dgm:spPr/>
      <dgm:t>
        <a:bodyPr/>
        <a:lstStyle/>
        <a:p>
          <a:endParaRPr lang="ka-GE" sz="1400"/>
        </a:p>
      </dgm:t>
    </dgm:pt>
    <dgm:pt modelId="{7968E20B-5FB8-4218-8066-CDB63B82C9B8}" type="sibTrans" cxnId="{5CF38E4B-BE92-409F-9A03-7A1B4FC8E96B}">
      <dgm:prSet/>
      <dgm:spPr/>
      <dgm:t>
        <a:bodyPr/>
        <a:lstStyle/>
        <a:p>
          <a:endParaRPr lang="ka-GE" sz="1400"/>
        </a:p>
      </dgm:t>
    </dgm:pt>
    <dgm:pt modelId="{713E7C88-D0AA-46E9-A7BD-D975F86E0C8D}">
      <dgm:prSet custT="1"/>
      <dgm:spPr>
        <a:solidFill>
          <a:schemeClr val="tx2">
            <a:lumMod val="60000"/>
            <a:lumOff val="40000"/>
          </a:schemeClr>
        </a:solidFill>
      </dgm:spPr>
      <dgm:t>
        <a:bodyPr/>
        <a:lstStyle/>
        <a:p>
          <a:r>
            <a:rPr lang="en-US" sz="1800" dirty="0"/>
            <a:t>Provide HCV </a:t>
          </a:r>
          <a:r>
            <a:rPr lang="en-US" sz="1800" dirty="0" smtClean="0"/>
            <a:t>care </a:t>
          </a:r>
          <a:r>
            <a:rPr lang="en-US" sz="1800" dirty="0"/>
            <a:t>and </a:t>
          </a:r>
          <a:r>
            <a:rPr lang="en-US" sz="1800" dirty="0" smtClean="0"/>
            <a:t>treatment</a:t>
          </a:r>
          <a:endParaRPr lang="ka-GE" sz="1800" dirty="0"/>
        </a:p>
      </dgm:t>
    </dgm:pt>
    <dgm:pt modelId="{1358BB85-FA67-4D01-B237-3A21ABA00CFA}" type="parTrans" cxnId="{03CB155A-3BC0-443D-8572-236962695DF3}">
      <dgm:prSet/>
      <dgm:spPr/>
      <dgm:t>
        <a:bodyPr/>
        <a:lstStyle/>
        <a:p>
          <a:endParaRPr lang="ka-GE" sz="1400"/>
        </a:p>
      </dgm:t>
    </dgm:pt>
    <dgm:pt modelId="{735E7573-0B0B-44BA-A5FB-181255134242}" type="sibTrans" cxnId="{03CB155A-3BC0-443D-8572-236962695DF3}">
      <dgm:prSet/>
      <dgm:spPr/>
      <dgm:t>
        <a:bodyPr/>
        <a:lstStyle/>
        <a:p>
          <a:endParaRPr lang="ka-GE" sz="1400"/>
        </a:p>
      </dgm:t>
    </dgm:pt>
    <dgm:pt modelId="{345A4BFA-8B7A-4BF5-9367-CF2ED92426B9}" type="pres">
      <dgm:prSet presAssocID="{3C8B1584-E9D5-4E63-995E-7D5762DDF4CF}" presName="Name0" presStyleCnt="0">
        <dgm:presLayoutVars>
          <dgm:dir/>
          <dgm:animLvl val="lvl"/>
          <dgm:resizeHandles val="exact"/>
        </dgm:presLayoutVars>
      </dgm:prSet>
      <dgm:spPr/>
      <dgm:t>
        <a:bodyPr/>
        <a:lstStyle/>
        <a:p>
          <a:endParaRPr lang="en-US"/>
        </a:p>
      </dgm:t>
    </dgm:pt>
    <dgm:pt modelId="{946D0235-C1EC-4B87-9D52-3AFB8D3631F0}" type="pres">
      <dgm:prSet presAssocID="{B5E98D89-CC0B-4678-91F6-49D18B458D9C}" presName="linNode" presStyleCnt="0"/>
      <dgm:spPr/>
    </dgm:pt>
    <dgm:pt modelId="{1B7753D2-64D8-46FA-B67D-38E4E21E6834}" type="pres">
      <dgm:prSet presAssocID="{B5E98D89-CC0B-4678-91F6-49D18B458D9C}" presName="parentText" presStyleLbl="node1" presStyleIdx="0" presStyleCnt="6" custScaleX="271196">
        <dgm:presLayoutVars>
          <dgm:chMax val="1"/>
          <dgm:bulletEnabled val="1"/>
        </dgm:presLayoutVars>
      </dgm:prSet>
      <dgm:spPr/>
      <dgm:t>
        <a:bodyPr/>
        <a:lstStyle/>
        <a:p>
          <a:endParaRPr lang="en-US"/>
        </a:p>
      </dgm:t>
    </dgm:pt>
    <dgm:pt modelId="{C1D307B2-34B4-49DD-ACD7-14EB1546384B}" type="pres">
      <dgm:prSet presAssocID="{0CA4CA67-B774-40A4-8AF6-7224F044F156}" presName="sp" presStyleCnt="0"/>
      <dgm:spPr/>
    </dgm:pt>
    <dgm:pt modelId="{1BFD374D-93F9-4A52-9C27-E59E8ACFB39C}" type="pres">
      <dgm:prSet presAssocID="{67208C14-0A51-41B1-B8AE-924CD1EA6CED}" presName="linNode" presStyleCnt="0"/>
      <dgm:spPr/>
    </dgm:pt>
    <dgm:pt modelId="{8892EE52-01F2-4FD9-8DC4-1838F8B4F4EA}" type="pres">
      <dgm:prSet presAssocID="{67208C14-0A51-41B1-B8AE-924CD1EA6CED}" presName="parentText" presStyleLbl="node1" presStyleIdx="1" presStyleCnt="6" custScaleX="271196" custLinFactNeighborX="1232" custLinFactNeighborY="2257">
        <dgm:presLayoutVars>
          <dgm:chMax val="1"/>
          <dgm:bulletEnabled val="1"/>
        </dgm:presLayoutVars>
      </dgm:prSet>
      <dgm:spPr/>
      <dgm:t>
        <a:bodyPr/>
        <a:lstStyle/>
        <a:p>
          <a:endParaRPr lang="en-US"/>
        </a:p>
      </dgm:t>
    </dgm:pt>
    <dgm:pt modelId="{97123D03-1ED0-4464-9EA7-158BF8DCB5B8}" type="pres">
      <dgm:prSet presAssocID="{8FF53A88-B35A-43FA-AEDA-4E745A30AF3B}" presName="sp" presStyleCnt="0"/>
      <dgm:spPr/>
    </dgm:pt>
    <dgm:pt modelId="{0EF2BEC0-7DB2-4FE1-B6D5-84B5C9BBDF15}" type="pres">
      <dgm:prSet presAssocID="{6BC3A7A1-E44E-4A7D-BBBF-D2440C7F6E79}" presName="linNode" presStyleCnt="0"/>
      <dgm:spPr/>
    </dgm:pt>
    <dgm:pt modelId="{F6DAD194-8CB7-4225-B1A0-033216129C7C}" type="pres">
      <dgm:prSet presAssocID="{6BC3A7A1-E44E-4A7D-BBBF-D2440C7F6E79}" presName="parentText" presStyleLbl="node1" presStyleIdx="2" presStyleCnt="6" custScaleX="271196">
        <dgm:presLayoutVars>
          <dgm:chMax val="1"/>
          <dgm:bulletEnabled val="1"/>
        </dgm:presLayoutVars>
      </dgm:prSet>
      <dgm:spPr/>
      <dgm:t>
        <a:bodyPr/>
        <a:lstStyle/>
        <a:p>
          <a:endParaRPr lang="en-US"/>
        </a:p>
      </dgm:t>
    </dgm:pt>
    <dgm:pt modelId="{9314677B-968D-467F-A92F-791501D6ADC3}" type="pres">
      <dgm:prSet presAssocID="{9C4E64E2-E8F2-4225-B4BE-AF7751232820}" presName="sp" presStyleCnt="0"/>
      <dgm:spPr/>
    </dgm:pt>
    <dgm:pt modelId="{A3F98184-5D53-4804-B1C9-084053BD402C}" type="pres">
      <dgm:prSet presAssocID="{7875AAE6-FB61-4792-A58B-1089DA3FC329}" presName="linNode" presStyleCnt="0"/>
      <dgm:spPr/>
    </dgm:pt>
    <dgm:pt modelId="{77D043D0-4B61-4F02-B2F2-D7C7B7189ED2}" type="pres">
      <dgm:prSet presAssocID="{7875AAE6-FB61-4792-A58B-1089DA3FC329}" presName="parentText" presStyleLbl="node1" presStyleIdx="3" presStyleCnt="6" custScaleX="271196">
        <dgm:presLayoutVars>
          <dgm:chMax val="1"/>
          <dgm:bulletEnabled val="1"/>
        </dgm:presLayoutVars>
      </dgm:prSet>
      <dgm:spPr/>
      <dgm:t>
        <a:bodyPr/>
        <a:lstStyle/>
        <a:p>
          <a:endParaRPr lang="en-US"/>
        </a:p>
      </dgm:t>
    </dgm:pt>
    <dgm:pt modelId="{01E955FE-E085-4FDF-80F3-AEAC20D39CDA}" type="pres">
      <dgm:prSet presAssocID="{AE99839E-CFBA-48C5-9148-EED4233196A3}" presName="sp" presStyleCnt="0"/>
      <dgm:spPr/>
    </dgm:pt>
    <dgm:pt modelId="{783E77F5-E947-4983-8D2D-BF9F07EC65B8}" type="pres">
      <dgm:prSet presAssocID="{713E7C88-D0AA-46E9-A7BD-D975F86E0C8D}" presName="linNode" presStyleCnt="0"/>
      <dgm:spPr/>
    </dgm:pt>
    <dgm:pt modelId="{A27F57A2-62BC-4BEC-A551-53D71431E83D}" type="pres">
      <dgm:prSet presAssocID="{713E7C88-D0AA-46E9-A7BD-D975F86E0C8D}" presName="parentText" presStyleLbl="node1" presStyleIdx="4" presStyleCnt="6" custScaleX="271196">
        <dgm:presLayoutVars>
          <dgm:chMax val="1"/>
          <dgm:bulletEnabled val="1"/>
        </dgm:presLayoutVars>
      </dgm:prSet>
      <dgm:spPr/>
      <dgm:t>
        <a:bodyPr/>
        <a:lstStyle/>
        <a:p>
          <a:endParaRPr lang="en-US"/>
        </a:p>
      </dgm:t>
    </dgm:pt>
    <dgm:pt modelId="{7BBCECEF-C905-4DF9-AA6E-24F42E007FB4}" type="pres">
      <dgm:prSet presAssocID="{735E7573-0B0B-44BA-A5FB-181255134242}" presName="sp" presStyleCnt="0"/>
      <dgm:spPr/>
    </dgm:pt>
    <dgm:pt modelId="{7256C1D1-A037-4E95-BECE-E27CE409CD2F}" type="pres">
      <dgm:prSet presAssocID="{8AFF682F-707D-463C-AFC7-0F431B0E6ACF}" presName="linNode" presStyleCnt="0"/>
      <dgm:spPr/>
    </dgm:pt>
    <dgm:pt modelId="{DAE32236-2964-4F68-A826-66814E08FBE6}" type="pres">
      <dgm:prSet presAssocID="{8AFF682F-707D-463C-AFC7-0F431B0E6ACF}" presName="parentText" presStyleLbl="node1" presStyleIdx="5" presStyleCnt="6" custScaleX="271196">
        <dgm:presLayoutVars>
          <dgm:chMax val="1"/>
          <dgm:bulletEnabled val="1"/>
        </dgm:presLayoutVars>
      </dgm:prSet>
      <dgm:spPr/>
      <dgm:t>
        <a:bodyPr/>
        <a:lstStyle/>
        <a:p>
          <a:endParaRPr lang="en-US"/>
        </a:p>
      </dgm:t>
    </dgm:pt>
  </dgm:ptLst>
  <dgm:cxnLst>
    <dgm:cxn modelId="{DAA0F281-32E3-41C6-807A-B515B03F92E1}" type="presOf" srcId="{3C8B1584-E9D5-4E63-995E-7D5762DDF4CF}" destId="{345A4BFA-8B7A-4BF5-9367-CF2ED92426B9}" srcOrd="0" destOrd="0" presId="urn:microsoft.com/office/officeart/2005/8/layout/vList5"/>
    <dgm:cxn modelId="{E1467A5A-6653-48D7-A44D-99B4C283C08B}" type="presOf" srcId="{67208C14-0A51-41B1-B8AE-924CD1EA6CED}" destId="{8892EE52-01F2-4FD9-8DC4-1838F8B4F4EA}" srcOrd="0" destOrd="0" presId="urn:microsoft.com/office/officeart/2005/8/layout/vList5"/>
    <dgm:cxn modelId="{4F70A707-2749-42DC-B1ED-B189A63A631F}" type="presOf" srcId="{6BC3A7A1-E44E-4A7D-BBBF-D2440C7F6E79}" destId="{F6DAD194-8CB7-4225-B1A0-033216129C7C}" srcOrd="0" destOrd="0" presId="urn:microsoft.com/office/officeart/2005/8/layout/vList5"/>
    <dgm:cxn modelId="{7A22C754-3FFF-49B1-83D2-86B2B2ADA47D}" type="presOf" srcId="{713E7C88-D0AA-46E9-A7BD-D975F86E0C8D}" destId="{A27F57A2-62BC-4BEC-A551-53D71431E83D}" srcOrd="0" destOrd="0" presId="urn:microsoft.com/office/officeart/2005/8/layout/vList5"/>
    <dgm:cxn modelId="{446A590E-03C2-474B-A94D-74F8F44A86D8}" srcId="{3C8B1584-E9D5-4E63-995E-7D5762DDF4CF}" destId="{B5E98D89-CC0B-4678-91F6-49D18B458D9C}" srcOrd="0" destOrd="0" parTransId="{C8564A05-4026-4032-B561-9B01BF686F9B}" sibTransId="{0CA4CA67-B774-40A4-8AF6-7224F044F156}"/>
    <dgm:cxn modelId="{03CB155A-3BC0-443D-8572-236962695DF3}" srcId="{3C8B1584-E9D5-4E63-995E-7D5762DDF4CF}" destId="{713E7C88-D0AA-46E9-A7BD-D975F86E0C8D}" srcOrd="4" destOrd="0" parTransId="{1358BB85-FA67-4D01-B237-3A21ABA00CFA}" sibTransId="{735E7573-0B0B-44BA-A5FB-181255134242}"/>
    <dgm:cxn modelId="{5E73CFD7-53FC-40ED-B2CF-A1F3C124263A}" type="presOf" srcId="{7875AAE6-FB61-4792-A58B-1089DA3FC329}" destId="{77D043D0-4B61-4F02-B2F2-D7C7B7189ED2}" srcOrd="0" destOrd="0" presId="urn:microsoft.com/office/officeart/2005/8/layout/vList5"/>
    <dgm:cxn modelId="{C89B1E4D-E960-42EB-8D0C-D030A0FF9185}" type="presOf" srcId="{B5E98D89-CC0B-4678-91F6-49D18B458D9C}" destId="{1B7753D2-64D8-46FA-B67D-38E4E21E6834}" srcOrd="0" destOrd="0" presId="urn:microsoft.com/office/officeart/2005/8/layout/vList5"/>
    <dgm:cxn modelId="{5CF38E4B-BE92-409F-9A03-7A1B4FC8E96B}" srcId="{3C8B1584-E9D5-4E63-995E-7D5762DDF4CF}" destId="{8AFF682F-707D-463C-AFC7-0F431B0E6ACF}" srcOrd="5" destOrd="0" parTransId="{61D32D1B-0959-491A-A0E6-98ADD28FDC9D}" sibTransId="{7968E20B-5FB8-4218-8066-CDB63B82C9B8}"/>
    <dgm:cxn modelId="{0BF5C228-B83A-48FA-A044-39A42FC1AEA4}" type="presOf" srcId="{8AFF682F-707D-463C-AFC7-0F431B0E6ACF}" destId="{DAE32236-2964-4F68-A826-66814E08FBE6}" srcOrd="0" destOrd="0" presId="urn:microsoft.com/office/officeart/2005/8/layout/vList5"/>
    <dgm:cxn modelId="{B07B38C8-3321-41B0-8503-38B947CE3B24}" srcId="{3C8B1584-E9D5-4E63-995E-7D5762DDF4CF}" destId="{7875AAE6-FB61-4792-A58B-1089DA3FC329}" srcOrd="3" destOrd="0" parTransId="{73035D02-0F7F-4269-BAE0-5EB8F38FD141}" sibTransId="{AE99839E-CFBA-48C5-9148-EED4233196A3}"/>
    <dgm:cxn modelId="{A135D141-9935-4228-B459-3C714D56034D}" srcId="{3C8B1584-E9D5-4E63-995E-7D5762DDF4CF}" destId="{6BC3A7A1-E44E-4A7D-BBBF-D2440C7F6E79}" srcOrd="2" destOrd="0" parTransId="{89BF1086-16CD-43A7-9290-EEE57CDC58B9}" sibTransId="{9C4E64E2-E8F2-4225-B4BE-AF7751232820}"/>
    <dgm:cxn modelId="{588ED0FA-7C7E-4BC3-B14B-4675E8E7366F}" srcId="{3C8B1584-E9D5-4E63-995E-7D5762DDF4CF}" destId="{67208C14-0A51-41B1-B8AE-924CD1EA6CED}" srcOrd="1" destOrd="0" parTransId="{F254FFBA-4E49-438B-9EC0-C5D68F78B712}" sibTransId="{8FF53A88-B35A-43FA-AEDA-4E745A30AF3B}"/>
    <dgm:cxn modelId="{21B9782F-5AA6-478B-8D44-EDAE1B6A2283}" type="presParOf" srcId="{345A4BFA-8B7A-4BF5-9367-CF2ED92426B9}" destId="{946D0235-C1EC-4B87-9D52-3AFB8D3631F0}" srcOrd="0" destOrd="0" presId="urn:microsoft.com/office/officeart/2005/8/layout/vList5"/>
    <dgm:cxn modelId="{280696C5-B4EC-4454-8083-7F9D3156E097}" type="presParOf" srcId="{946D0235-C1EC-4B87-9D52-3AFB8D3631F0}" destId="{1B7753D2-64D8-46FA-B67D-38E4E21E6834}" srcOrd="0" destOrd="0" presId="urn:microsoft.com/office/officeart/2005/8/layout/vList5"/>
    <dgm:cxn modelId="{E789EB99-FDDD-4791-9E2A-825F01C3F078}" type="presParOf" srcId="{345A4BFA-8B7A-4BF5-9367-CF2ED92426B9}" destId="{C1D307B2-34B4-49DD-ACD7-14EB1546384B}" srcOrd="1" destOrd="0" presId="urn:microsoft.com/office/officeart/2005/8/layout/vList5"/>
    <dgm:cxn modelId="{F8E80C01-42BC-4A56-8DC3-1934347C0C67}" type="presParOf" srcId="{345A4BFA-8B7A-4BF5-9367-CF2ED92426B9}" destId="{1BFD374D-93F9-4A52-9C27-E59E8ACFB39C}" srcOrd="2" destOrd="0" presId="urn:microsoft.com/office/officeart/2005/8/layout/vList5"/>
    <dgm:cxn modelId="{D2781DA3-EA1E-4002-B9B4-5F67810F8406}" type="presParOf" srcId="{1BFD374D-93F9-4A52-9C27-E59E8ACFB39C}" destId="{8892EE52-01F2-4FD9-8DC4-1838F8B4F4EA}" srcOrd="0" destOrd="0" presId="urn:microsoft.com/office/officeart/2005/8/layout/vList5"/>
    <dgm:cxn modelId="{20343F6F-68CB-4874-BFA3-D22AD20ED0D2}" type="presParOf" srcId="{345A4BFA-8B7A-4BF5-9367-CF2ED92426B9}" destId="{97123D03-1ED0-4464-9EA7-158BF8DCB5B8}" srcOrd="3" destOrd="0" presId="urn:microsoft.com/office/officeart/2005/8/layout/vList5"/>
    <dgm:cxn modelId="{61D3F59A-FFA2-476B-B52F-9723A39A45A6}" type="presParOf" srcId="{345A4BFA-8B7A-4BF5-9367-CF2ED92426B9}" destId="{0EF2BEC0-7DB2-4FE1-B6D5-84B5C9BBDF15}" srcOrd="4" destOrd="0" presId="urn:microsoft.com/office/officeart/2005/8/layout/vList5"/>
    <dgm:cxn modelId="{8FCBE06A-15EC-4074-B349-719B2AC98898}" type="presParOf" srcId="{0EF2BEC0-7DB2-4FE1-B6D5-84B5C9BBDF15}" destId="{F6DAD194-8CB7-4225-B1A0-033216129C7C}" srcOrd="0" destOrd="0" presId="urn:microsoft.com/office/officeart/2005/8/layout/vList5"/>
    <dgm:cxn modelId="{D5C441D4-1680-45F8-A60C-540100FD8388}" type="presParOf" srcId="{345A4BFA-8B7A-4BF5-9367-CF2ED92426B9}" destId="{9314677B-968D-467F-A92F-791501D6ADC3}" srcOrd="5" destOrd="0" presId="urn:microsoft.com/office/officeart/2005/8/layout/vList5"/>
    <dgm:cxn modelId="{0A7552E6-1AB9-4C7E-95A2-5B4F1F3CD806}" type="presParOf" srcId="{345A4BFA-8B7A-4BF5-9367-CF2ED92426B9}" destId="{A3F98184-5D53-4804-B1C9-084053BD402C}" srcOrd="6" destOrd="0" presId="urn:microsoft.com/office/officeart/2005/8/layout/vList5"/>
    <dgm:cxn modelId="{1DC79C1A-81F9-4B9C-9C9D-53BA4D5BD472}" type="presParOf" srcId="{A3F98184-5D53-4804-B1C9-084053BD402C}" destId="{77D043D0-4B61-4F02-B2F2-D7C7B7189ED2}" srcOrd="0" destOrd="0" presId="urn:microsoft.com/office/officeart/2005/8/layout/vList5"/>
    <dgm:cxn modelId="{02EEA282-E9B5-4A80-BF6D-5CE8EA37B19E}" type="presParOf" srcId="{345A4BFA-8B7A-4BF5-9367-CF2ED92426B9}" destId="{01E955FE-E085-4FDF-80F3-AEAC20D39CDA}" srcOrd="7" destOrd="0" presId="urn:microsoft.com/office/officeart/2005/8/layout/vList5"/>
    <dgm:cxn modelId="{0C44FD9E-7A5F-447E-9B1C-2974E6141C2D}" type="presParOf" srcId="{345A4BFA-8B7A-4BF5-9367-CF2ED92426B9}" destId="{783E77F5-E947-4983-8D2D-BF9F07EC65B8}" srcOrd="8" destOrd="0" presId="urn:microsoft.com/office/officeart/2005/8/layout/vList5"/>
    <dgm:cxn modelId="{630D10D7-DF34-4779-AF1F-79DCB6C4CDB2}" type="presParOf" srcId="{783E77F5-E947-4983-8D2D-BF9F07EC65B8}" destId="{A27F57A2-62BC-4BEC-A551-53D71431E83D}" srcOrd="0" destOrd="0" presId="urn:microsoft.com/office/officeart/2005/8/layout/vList5"/>
    <dgm:cxn modelId="{DAB1BD54-14F5-40C0-8666-D78EEBF44B56}" type="presParOf" srcId="{345A4BFA-8B7A-4BF5-9367-CF2ED92426B9}" destId="{7BBCECEF-C905-4DF9-AA6E-24F42E007FB4}" srcOrd="9" destOrd="0" presId="urn:microsoft.com/office/officeart/2005/8/layout/vList5"/>
    <dgm:cxn modelId="{2B5B1CFB-1102-4D6F-8BDD-DDED4A93EC1C}" type="presParOf" srcId="{345A4BFA-8B7A-4BF5-9367-CF2ED92426B9}" destId="{7256C1D1-A037-4E95-BECE-E27CE409CD2F}" srcOrd="10" destOrd="0" presId="urn:microsoft.com/office/officeart/2005/8/layout/vList5"/>
    <dgm:cxn modelId="{34FABA29-F945-4429-9EB0-A01B7F003459}" type="presParOf" srcId="{7256C1D1-A037-4E95-BECE-E27CE409CD2F}" destId="{DAE32236-2964-4F68-A826-66814E08FBE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88FADE-2BE9-4B20-A0E7-131F9111E6D3}"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19E91040-028F-4828-A0D5-CC36F767DDA7}">
      <dgm:prSet phldrT="[Text]" custT="1"/>
      <dgm:spPr/>
      <dgm:t>
        <a:bodyPr/>
        <a:lstStyle/>
        <a:p>
          <a:r>
            <a:rPr lang="en-US" sz="3200" b="1" u="sng" kern="1200" dirty="0" smtClean="0">
              <a:solidFill>
                <a:schemeClr val="bg1"/>
              </a:solidFill>
              <a:effectLst>
                <a:outerShdw blurRad="38100" dist="38100" dir="2700000" algn="tl">
                  <a:srgbClr val="000000">
                    <a:alpha val="43137"/>
                  </a:srgbClr>
                </a:outerShdw>
              </a:effectLst>
              <a:latin typeface="+mj-lt"/>
              <a:ea typeface="+mj-ea"/>
              <a:cs typeface="+mj-cs"/>
            </a:rPr>
            <a:t>Future Plans</a:t>
          </a:r>
          <a:endParaRPr lang="en-US" sz="3200" b="1" u="sng" kern="1200" dirty="0">
            <a:solidFill>
              <a:schemeClr val="bg1"/>
            </a:solidFill>
            <a:effectLst>
              <a:outerShdw blurRad="38100" dist="38100" dir="2700000" algn="tl">
                <a:srgbClr val="000000">
                  <a:alpha val="43137"/>
                </a:srgbClr>
              </a:outerShdw>
            </a:effectLst>
            <a:latin typeface="+mj-lt"/>
            <a:ea typeface="+mj-ea"/>
            <a:cs typeface="+mj-cs"/>
          </a:endParaRPr>
        </a:p>
      </dgm:t>
    </dgm:pt>
    <dgm:pt modelId="{6431F77E-D51F-4856-9F2D-78455C98CFAD}" type="parTrans" cxnId="{35B901A9-0B04-451D-A97A-2E0BEA133394}">
      <dgm:prSet/>
      <dgm:spPr/>
      <dgm:t>
        <a:bodyPr/>
        <a:lstStyle/>
        <a:p>
          <a:endParaRPr lang="en-US"/>
        </a:p>
      </dgm:t>
    </dgm:pt>
    <dgm:pt modelId="{2E7983EF-CC21-4707-9DA2-881FDB55CE00}" type="sibTrans" cxnId="{35B901A9-0B04-451D-A97A-2E0BEA133394}">
      <dgm:prSet/>
      <dgm:spPr/>
      <dgm:t>
        <a:bodyPr/>
        <a:lstStyle/>
        <a:p>
          <a:endParaRPr lang="en-US"/>
        </a:p>
      </dgm:t>
    </dgm:pt>
    <dgm:pt modelId="{64ADB0C5-D14B-4D2A-8E1E-7232E3076E50}">
      <dgm:prSet phldrT="[Text]" custT="1"/>
      <dgm:spPr>
        <a:solidFill>
          <a:schemeClr val="accent2"/>
        </a:solidFill>
      </dgm:spPr>
      <dgm:t>
        <a:bodyPr/>
        <a:lstStyle/>
        <a:p>
          <a:r>
            <a:rPr lang="en-US" sz="1200" b="1" dirty="0" smtClean="0">
              <a:effectLst>
                <a:outerShdw blurRad="38100" dist="38100" dir="2700000" algn="tl">
                  <a:srgbClr val="000000">
                    <a:alpha val="43137"/>
                  </a:srgbClr>
                </a:outerShdw>
              </a:effectLst>
            </a:rPr>
            <a:t>Strengthen Follow-up and  Linkage to Care </a:t>
          </a:r>
          <a:endParaRPr lang="en-US" sz="1200" b="1" dirty="0">
            <a:effectLst>
              <a:outerShdw blurRad="38100" dist="38100" dir="2700000" algn="tl">
                <a:srgbClr val="000000">
                  <a:alpha val="43137"/>
                </a:srgbClr>
              </a:outerShdw>
            </a:effectLst>
          </a:endParaRPr>
        </a:p>
      </dgm:t>
    </dgm:pt>
    <dgm:pt modelId="{AB961AB9-C2A0-447D-A7B0-64A255CF86FB}" type="parTrans" cxnId="{BC994678-C39A-4517-B1DE-8F6B45AD99C2}">
      <dgm:prSet/>
      <dgm:spPr/>
      <dgm:t>
        <a:bodyPr/>
        <a:lstStyle/>
        <a:p>
          <a:endParaRPr lang="en-US"/>
        </a:p>
      </dgm:t>
    </dgm:pt>
    <dgm:pt modelId="{69606000-0B19-44B2-BFF7-FC2347AE1BCB}" type="sibTrans" cxnId="{BC994678-C39A-4517-B1DE-8F6B45AD99C2}">
      <dgm:prSet/>
      <dgm:spPr/>
      <dgm:t>
        <a:bodyPr/>
        <a:lstStyle/>
        <a:p>
          <a:endParaRPr lang="en-US"/>
        </a:p>
      </dgm:t>
    </dgm:pt>
    <dgm:pt modelId="{A75B9523-E6F2-4F3D-9E8C-3BE892C1600C}">
      <dgm:prSet phldrT="[Text]" custT="1"/>
      <dgm:spPr>
        <a:solidFill>
          <a:schemeClr val="accent3"/>
        </a:solidFill>
      </dgm:spPr>
      <dgm:t>
        <a:bodyPr/>
        <a:lstStyle/>
        <a:p>
          <a:r>
            <a:rPr lang="en-US" sz="1200" dirty="0"/>
            <a:t>Strengthen the Involvement of the Primary Healthcare Sector</a:t>
          </a:r>
        </a:p>
      </dgm:t>
    </dgm:pt>
    <dgm:pt modelId="{1C5D606E-307E-463F-A727-C497DF40A74E}" type="parTrans" cxnId="{A70AFC2E-BE59-4E8E-AF22-1BCF5D47252D}">
      <dgm:prSet/>
      <dgm:spPr/>
      <dgm:t>
        <a:bodyPr/>
        <a:lstStyle/>
        <a:p>
          <a:endParaRPr lang="en-US"/>
        </a:p>
      </dgm:t>
    </dgm:pt>
    <dgm:pt modelId="{BB1DBFDD-5AD7-478E-8A28-E35057DBB9DE}" type="sibTrans" cxnId="{A70AFC2E-BE59-4E8E-AF22-1BCF5D47252D}">
      <dgm:prSet/>
      <dgm:spPr/>
      <dgm:t>
        <a:bodyPr/>
        <a:lstStyle/>
        <a:p>
          <a:endParaRPr lang="en-US"/>
        </a:p>
      </dgm:t>
    </dgm:pt>
    <dgm:pt modelId="{9AFE71B2-092E-4616-9534-58239811960D}">
      <dgm:prSet phldrT="[Text]" custT="1"/>
      <dgm:spPr>
        <a:solidFill>
          <a:schemeClr val="accent5"/>
        </a:solidFill>
      </dgm:spPr>
      <dgm:t>
        <a:bodyPr/>
        <a:lstStyle/>
        <a:p>
          <a:r>
            <a:rPr lang="en-US" sz="1400" dirty="0"/>
            <a:t>Implement the  </a:t>
          </a:r>
          <a:r>
            <a:rPr lang="en-US" sz="1400" dirty="0" err="1"/>
            <a:t>Samegrelo-Zemo</a:t>
          </a:r>
          <a:r>
            <a:rPr lang="en-US" sz="1400" dirty="0"/>
            <a:t> </a:t>
          </a:r>
          <a:r>
            <a:rPr lang="en-US" sz="1400" dirty="0" err="1"/>
            <a:t>Svaneti</a:t>
          </a:r>
          <a:r>
            <a:rPr lang="en-US" sz="1400" dirty="0"/>
            <a:t> Project </a:t>
          </a:r>
          <a:r>
            <a:rPr lang="en-US" sz="1400" dirty="0" smtClean="0"/>
            <a:t>Countrywide</a:t>
          </a:r>
          <a:endParaRPr lang="en-US" sz="1400" dirty="0"/>
        </a:p>
      </dgm:t>
    </dgm:pt>
    <dgm:pt modelId="{2ED32E75-8C75-4D97-9FAB-B837DC191EE1}" type="parTrans" cxnId="{1F9A6360-7536-4607-A11E-28F97C2C0DA0}">
      <dgm:prSet/>
      <dgm:spPr/>
      <dgm:t>
        <a:bodyPr/>
        <a:lstStyle/>
        <a:p>
          <a:endParaRPr lang="en-US"/>
        </a:p>
      </dgm:t>
    </dgm:pt>
    <dgm:pt modelId="{07FEA178-B291-44BD-B2FA-CAB5F9BC3A00}" type="sibTrans" cxnId="{1F9A6360-7536-4607-A11E-28F97C2C0DA0}">
      <dgm:prSet/>
      <dgm:spPr/>
      <dgm:t>
        <a:bodyPr/>
        <a:lstStyle/>
        <a:p>
          <a:endParaRPr lang="en-US"/>
        </a:p>
      </dgm:t>
    </dgm:pt>
    <dgm:pt modelId="{85811389-751B-4E16-819C-C49EFCFDA149}">
      <dgm:prSet phldrT="[Text]"/>
      <dgm:spPr>
        <a:solidFill>
          <a:schemeClr val="accent6"/>
        </a:solidFill>
      </dgm:spPr>
      <dgm:t>
        <a:bodyPr/>
        <a:lstStyle/>
        <a:p>
          <a:r>
            <a:rPr lang="en-US" b="1" dirty="0">
              <a:effectLst>
                <a:outerShdw blurRad="38100" dist="38100" dir="2700000" algn="tl">
                  <a:srgbClr val="000000">
                    <a:alpha val="43137"/>
                  </a:srgbClr>
                </a:outerShdw>
              </a:effectLst>
            </a:rPr>
            <a:t>Intensify Enrollment of the Harm Reduction Network </a:t>
          </a:r>
        </a:p>
      </dgm:t>
    </dgm:pt>
    <dgm:pt modelId="{26948961-313C-4D55-A16E-0DA713A08D77}" type="parTrans" cxnId="{732A13E6-76DE-4310-A0D6-2B78743A775D}">
      <dgm:prSet/>
      <dgm:spPr/>
      <dgm:t>
        <a:bodyPr/>
        <a:lstStyle/>
        <a:p>
          <a:endParaRPr lang="en-US"/>
        </a:p>
      </dgm:t>
    </dgm:pt>
    <dgm:pt modelId="{4C2C24C8-BD0F-41D0-B6BD-AB60EBEFEAE9}" type="sibTrans" cxnId="{732A13E6-76DE-4310-A0D6-2B78743A775D}">
      <dgm:prSet/>
      <dgm:spPr/>
      <dgm:t>
        <a:bodyPr/>
        <a:lstStyle/>
        <a:p>
          <a:endParaRPr lang="en-US"/>
        </a:p>
      </dgm:t>
    </dgm:pt>
    <dgm:pt modelId="{430BEAC3-D20C-4CD6-AB3D-15452F4ACFD4}">
      <dgm:prSet phldrT="[Text]" custT="1"/>
      <dgm:spPr>
        <a:solidFill>
          <a:schemeClr val="tx2"/>
        </a:solidFill>
      </dgm:spPr>
      <dgm:t>
        <a:bodyPr/>
        <a:lstStyle/>
        <a:p>
          <a:r>
            <a:rPr lang="en-US" sz="1100" b="1" dirty="0" smtClean="0">
              <a:effectLst>
                <a:outerShdw blurRad="38100" dist="38100" dir="2700000" algn="tl">
                  <a:srgbClr val="000000">
                    <a:alpha val="43137"/>
                  </a:srgbClr>
                </a:outerShdw>
              </a:effectLst>
            </a:rPr>
            <a:t>Strengthen Communication campaigns </a:t>
          </a:r>
          <a:r>
            <a:rPr lang="en-US" sz="1100" b="1" baseline="0" dirty="0" smtClean="0">
              <a:effectLst>
                <a:outerShdw blurRad="38100" dist="38100" dir="2700000" algn="tl">
                  <a:srgbClr val="000000">
                    <a:alpha val="43137"/>
                  </a:srgbClr>
                </a:outerShdw>
              </a:effectLst>
            </a:rPr>
            <a:t> </a:t>
          </a:r>
          <a:endParaRPr lang="en-US" sz="1100" b="1" dirty="0">
            <a:effectLst>
              <a:outerShdw blurRad="38100" dist="38100" dir="2700000" algn="tl">
                <a:srgbClr val="000000">
                  <a:alpha val="43137"/>
                </a:srgbClr>
              </a:outerShdw>
            </a:effectLst>
          </a:endParaRPr>
        </a:p>
      </dgm:t>
    </dgm:pt>
    <dgm:pt modelId="{0390BB76-67E7-442E-8317-006A8CFAF6F7}" type="parTrans" cxnId="{9A56F4DA-7EF7-4EDB-BD7F-C1F8D8661429}">
      <dgm:prSet/>
      <dgm:spPr/>
      <dgm:t>
        <a:bodyPr/>
        <a:lstStyle/>
        <a:p>
          <a:endParaRPr lang="en-US"/>
        </a:p>
      </dgm:t>
    </dgm:pt>
    <dgm:pt modelId="{45FBCFCA-D6B7-4CF6-A85C-2FCF47061C8F}" type="sibTrans" cxnId="{9A56F4DA-7EF7-4EDB-BD7F-C1F8D8661429}">
      <dgm:prSet/>
      <dgm:spPr/>
      <dgm:t>
        <a:bodyPr/>
        <a:lstStyle/>
        <a:p>
          <a:endParaRPr lang="en-US"/>
        </a:p>
      </dgm:t>
    </dgm:pt>
    <dgm:pt modelId="{2B4F5236-5E9F-4B52-9651-5AD223775D65}">
      <dgm:prSet phldrT="[Text]" custScaleX="116508" custScaleY="106896"/>
      <dgm:spPr>
        <a:solidFill>
          <a:schemeClr val="tx2"/>
        </a:solidFill>
      </dgm:spPr>
      <dgm:t>
        <a:bodyPr/>
        <a:lstStyle/>
        <a:p>
          <a:endParaRPr lang="en-US"/>
        </a:p>
      </dgm:t>
    </dgm:pt>
    <dgm:pt modelId="{F6C04432-D266-45AD-BB6A-4A22E80A34F9}" type="parTrans" cxnId="{3EE6CBAE-E16D-4C98-B07C-6F16E3008A0A}">
      <dgm:prSet/>
      <dgm:spPr/>
      <dgm:t>
        <a:bodyPr/>
        <a:lstStyle/>
        <a:p>
          <a:endParaRPr lang="en-US"/>
        </a:p>
      </dgm:t>
    </dgm:pt>
    <dgm:pt modelId="{803962C0-3780-4921-AF54-F3282FC10601}" type="sibTrans" cxnId="{3EE6CBAE-E16D-4C98-B07C-6F16E3008A0A}">
      <dgm:prSet/>
      <dgm:spPr/>
      <dgm:t>
        <a:bodyPr/>
        <a:lstStyle/>
        <a:p>
          <a:endParaRPr lang="en-US"/>
        </a:p>
      </dgm:t>
    </dgm:pt>
    <dgm:pt modelId="{4790CB5E-DD44-41E9-B330-D0FD5D4C8B09}">
      <dgm:prSet phldrT="[Text]"/>
      <dgm:spPr>
        <a:solidFill>
          <a:srgbClr val="FF0000"/>
        </a:solidFill>
      </dgm:spPr>
      <dgm:t>
        <a:bodyPr/>
        <a:lstStyle/>
        <a:p>
          <a:r>
            <a:rPr lang="en-US" b="1" dirty="0" smtClean="0">
              <a:effectLst>
                <a:outerShdw blurRad="38100" dist="38100" dir="2700000" algn="tl">
                  <a:srgbClr val="000000">
                    <a:alpha val="43137"/>
                  </a:srgbClr>
                </a:outerShdw>
              </a:effectLst>
            </a:rPr>
            <a:t>Intensify</a:t>
          </a:r>
          <a:r>
            <a:rPr lang="en-US" b="1" baseline="0" dirty="0" smtClean="0">
              <a:effectLst>
                <a:outerShdw blurRad="38100" dist="38100" dir="2700000" algn="tl">
                  <a:srgbClr val="000000">
                    <a:alpha val="43137"/>
                  </a:srgbClr>
                </a:outerShdw>
              </a:effectLst>
            </a:rPr>
            <a:t> Routine Screening</a:t>
          </a:r>
          <a:endParaRPr lang="en-US" b="1" dirty="0">
            <a:effectLst>
              <a:outerShdw blurRad="38100" dist="38100" dir="2700000" algn="tl">
                <a:srgbClr val="000000">
                  <a:alpha val="43137"/>
                </a:srgbClr>
              </a:outerShdw>
            </a:effectLst>
          </a:endParaRPr>
        </a:p>
      </dgm:t>
    </dgm:pt>
    <dgm:pt modelId="{FA15AA57-DEFC-47B2-B284-AC1EA49880D2}" type="parTrans" cxnId="{76AB2FC1-63DA-4639-A5B2-65363E8C0690}">
      <dgm:prSet/>
      <dgm:spPr/>
      <dgm:t>
        <a:bodyPr/>
        <a:lstStyle/>
        <a:p>
          <a:endParaRPr lang="en-US"/>
        </a:p>
      </dgm:t>
    </dgm:pt>
    <dgm:pt modelId="{659F921D-2307-428E-B45A-71D9AEFFCC04}" type="sibTrans" cxnId="{76AB2FC1-63DA-4639-A5B2-65363E8C0690}">
      <dgm:prSet/>
      <dgm:spPr/>
      <dgm:t>
        <a:bodyPr/>
        <a:lstStyle/>
        <a:p>
          <a:endParaRPr lang="en-US"/>
        </a:p>
      </dgm:t>
    </dgm:pt>
    <dgm:pt modelId="{42539450-DDB2-431E-A2BA-210156788B3F}" type="pres">
      <dgm:prSet presAssocID="{F688FADE-2BE9-4B20-A0E7-131F9111E6D3}" presName="Name0" presStyleCnt="0">
        <dgm:presLayoutVars>
          <dgm:chMax val="1"/>
          <dgm:dir/>
          <dgm:animLvl val="ctr"/>
          <dgm:resizeHandles val="exact"/>
        </dgm:presLayoutVars>
      </dgm:prSet>
      <dgm:spPr/>
      <dgm:t>
        <a:bodyPr/>
        <a:lstStyle/>
        <a:p>
          <a:endParaRPr lang="en-US"/>
        </a:p>
      </dgm:t>
    </dgm:pt>
    <dgm:pt modelId="{BFAC2375-6C9C-4F63-8648-F21D77A27A07}" type="pres">
      <dgm:prSet presAssocID="{19E91040-028F-4828-A0D5-CC36F767DDA7}" presName="centerShape" presStyleLbl="node0" presStyleIdx="0" presStyleCnt="1" custScaleX="122965" custScaleY="117176"/>
      <dgm:spPr/>
      <dgm:t>
        <a:bodyPr/>
        <a:lstStyle/>
        <a:p>
          <a:endParaRPr lang="en-US"/>
        </a:p>
      </dgm:t>
    </dgm:pt>
    <dgm:pt modelId="{95CC651E-E6CB-4AF7-B0BF-B3C9FE0EF28D}" type="pres">
      <dgm:prSet presAssocID="{64ADB0C5-D14B-4D2A-8E1E-7232E3076E50}" presName="node" presStyleLbl="node1" presStyleIdx="0" presStyleCnt="6" custScaleX="115895" custScaleY="114167" custRadScaleRad="100455" custRadScaleInc="863">
        <dgm:presLayoutVars>
          <dgm:bulletEnabled val="1"/>
        </dgm:presLayoutVars>
      </dgm:prSet>
      <dgm:spPr/>
      <dgm:t>
        <a:bodyPr/>
        <a:lstStyle/>
        <a:p>
          <a:endParaRPr lang="en-US"/>
        </a:p>
      </dgm:t>
    </dgm:pt>
    <dgm:pt modelId="{DB6B7FB7-1F47-437D-BCC9-BBC6A0711CA2}" type="pres">
      <dgm:prSet presAssocID="{64ADB0C5-D14B-4D2A-8E1E-7232E3076E50}" presName="dummy" presStyleCnt="0"/>
      <dgm:spPr/>
    </dgm:pt>
    <dgm:pt modelId="{31B6BE16-F7FA-4701-98C9-8A3D4598735B}" type="pres">
      <dgm:prSet presAssocID="{69606000-0B19-44B2-BFF7-FC2347AE1BCB}" presName="sibTrans" presStyleLbl="sibTrans2D1" presStyleIdx="0" presStyleCnt="6"/>
      <dgm:spPr/>
      <dgm:t>
        <a:bodyPr/>
        <a:lstStyle/>
        <a:p>
          <a:endParaRPr lang="en-US"/>
        </a:p>
      </dgm:t>
    </dgm:pt>
    <dgm:pt modelId="{70B75FF9-864F-4A9A-ADB1-E997D494BF0F}" type="pres">
      <dgm:prSet presAssocID="{430BEAC3-D20C-4CD6-AB3D-15452F4ACFD4}" presName="node" presStyleLbl="node1" presStyleIdx="1" presStyleCnt="6" custScaleX="121215" custScaleY="116430">
        <dgm:presLayoutVars>
          <dgm:bulletEnabled val="1"/>
        </dgm:presLayoutVars>
      </dgm:prSet>
      <dgm:spPr/>
      <dgm:t>
        <a:bodyPr/>
        <a:lstStyle/>
        <a:p>
          <a:endParaRPr lang="en-US"/>
        </a:p>
      </dgm:t>
    </dgm:pt>
    <dgm:pt modelId="{51C57509-D1F5-4014-B55B-4DD3B18A96BE}" type="pres">
      <dgm:prSet presAssocID="{430BEAC3-D20C-4CD6-AB3D-15452F4ACFD4}" presName="dummy" presStyleCnt="0"/>
      <dgm:spPr/>
    </dgm:pt>
    <dgm:pt modelId="{5C630C70-46A1-444F-AF25-6898009598B9}" type="pres">
      <dgm:prSet presAssocID="{45FBCFCA-D6B7-4CF6-A85C-2FCF47061C8F}" presName="sibTrans" presStyleLbl="sibTrans2D1" presStyleIdx="1" presStyleCnt="6"/>
      <dgm:spPr/>
      <dgm:t>
        <a:bodyPr/>
        <a:lstStyle/>
        <a:p>
          <a:endParaRPr lang="en-US"/>
        </a:p>
      </dgm:t>
    </dgm:pt>
    <dgm:pt modelId="{391CA048-53E0-4262-8F01-334C5406D851}" type="pres">
      <dgm:prSet presAssocID="{4790CB5E-DD44-41E9-B330-D0FD5D4C8B09}" presName="node" presStyleLbl="node1" presStyleIdx="2" presStyleCnt="6" custScaleX="116508" custScaleY="106896">
        <dgm:presLayoutVars>
          <dgm:bulletEnabled val="1"/>
        </dgm:presLayoutVars>
      </dgm:prSet>
      <dgm:spPr/>
      <dgm:t>
        <a:bodyPr/>
        <a:lstStyle/>
        <a:p>
          <a:endParaRPr lang="en-US"/>
        </a:p>
      </dgm:t>
    </dgm:pt>
    <dgm:pt modelId="{8666DEC1-C977-44A3-8AF7-0D9BE12DE433}" type="pres">
      <dgm:prSet presAssocID="{4790CB5E-DD44-41E9-B330-D0FD5D4C8B09}" presName="dummy" presStyleCnt="0"/>
      <dgm:spPr/>
    </dgm:pt>
    <dgm:pt modelId="{9DDCEAB4-E956-4130-B538-9512386293BF}" type="pres">
      <dgm:prSet presAssocID="{659F921D-2307-428E-B45A-71D9AEFFCC04}" presName="sibTrans" presStyleLbl="sibTrans2D1" presStyleIdx="2" presStyleCnt="6"/>
      <dgm:spPr/>
      <dgm:t>
        <a:bodyPr/>
        <a:lstStyle/>
        <a:p>
          <a:endParaRPr lang="en-US"/>
        </a:p>
      </dgm:t>
    </dgm:pt>
    <dgm:pt modelId="{05C59391-168D-4863-BE3C-20B89E7F512B}" type="pres">
      <dgm:prSet presAssocID="{A75B9523-E6F2-4F3D-9E8C-3BE892C1600C}" presName="node" presStyleLbl="node1" presStyleIdx="3" presStyleCnt="6" custScaleX="126038" custScaleY="121661">
        <dgm:presLayoutVars>
          <dgm:bulletEnabled val="1"/>
        </dgm:presLayoutVars>
      </dgm:prSet>
      <dgm:spPr/>
      <dgm:t>
        <a:bodyPr/>
        <a:lstStyle/>
        <a:p>
          <a:endParaRPr lang="en-US"/>
        </a:p>
      </dgm:t>
    </dgm:pt>
    <dgm:pt modelId="{174C5B64-8124-4404-88F0-548F502D759D}" type="pres">
      <dgm:prSet presAssocID="{A75B9523-E6F2-4F3D-9E8C-3BE892C1600C}" presName="dummy" presStyleCnt="0"/>
      <dgm:spPr/>
    </dgm:pt>
    <dgm:pt modelId="{32039755-8215-435C-8C51-A19D05C96043}" type="pres">
      <dgm:prSet presAssocID="{BB1DBFDD-5AD7-478E-8A28-E35057DBB9DE}" presName="sibTrans" presStyleLbl="sibTrans2D1" presStyleIdx="3" presStyleCnt="6"/>
      <dgm:spPr/>
      <dgm:t>
        <a:bodyPr/>
        <a:lstStyle/>
        <a:p>
          <a:endParaRPr lang="en-US"/>
        </a:p>
      </dgm:t>
    </dgm:pt>
    <dgm:pt modelId="{11C2AD67-9AC6-4195-9670-CC670A2C5339}" type="pres">
      <dgm:prSet presAssocID="{9AFE71B2-092E-4616-9534-58239811960D}" presName="node" presStyleLbl="node1" presStyleIdx="4" presStyleCnt="6" custScaleX="125790" custScaleY="129121">
        <dgm:presLayoutVars>
          <dgm:bulletEnabled val="1"/>
        </dgm:presLayoutVars>
      </dgm:prSet>
      <dgm:spPr/>
      <dgm:t>
        <a:bodyPr/>
        <a:lstStyle/>
        <a:p>
          <a:endParaRPr lang="en-US"/>
        </a:p>
      </dgm:t>
    </dgm:pt>
    <dgm:pt modelId="{047C129D-1CB8-4884-9495-CF5DB1C1293E}" type="pres">
      <dgm:prSet presAssocID="{9AFE71B2-092E-4616-9534-58239811960D}" presName="dummy" presStyleCnt="0"/>
      <dgm:spPr/>
    </dgm:pt>
    <dgm:pt modelId="{9E12DCF7-2379-468E-AA7C-DAFA3B46EDC6}" type="pres">
      <dgm:prSet presAssocID="{07FEA178-B291-44BD-B2FA-CAB5F9BC3A00}" presName="sibTrans" presStyleLbl="sibTrans2D1" presStyleIdx="4" presStyleCnt="6"/>
      <dgm:spPr/>
      <dgm:t>
        <a:bodyPr/>
        <a:lstStyle/>
        <a:p>
          <a:endParaRPr lang="en-US"/>
        </a:p>
      </dgm:t>
    </dgm:pt>
    <dgm:pt modelId="{29ECC9DD-978B-4E02-BD17-B408D4256F03}" type="pres">
      <dgm:prSet presAssocID="{85811389-751B-4E16-819C-C49EFCFDA149}" presName="node" presStyleLbl="node1" presStyleIdx="5" presStyleCnt="6" custScaleX="116508" custScaleY="106896">
        <dgm:presLayoutVars>
          <dgm:bulletEnabled val="1"/>
        </dgm:presLayoutVars>
      </dgm:prSet>
      <dgm:spPr/>
      <dgm:t>
        <a:bodyPr/>
        <a:lstStyle/>
        <a:p>
          <a:endParaRPr lang="en-US"/>
        </a:p>
      </dgm:t>
    </dgm:pt>
    <dgm:pt modelId="{615E49D5-D8A0-463F-8B73-3CBFF5B6FAF1}" type="pres">
      <dgm:prSet presAssocID="{85811389-751B-4E16-819C-C49EFCFDA149}" presName="dummy" presStyleCnt="0"/>
      <dgm:spPr/>
    </dgm:pt>
    <dgm:pt modelId="{652A055A-CBFA-46C6-B7D8-C84127D37251}" type="pres">
      <dgm:prSet presAssocID="{4C2C24C8-BD0F-41D0-B6BD-AB60EBEFEAE9}" presName="sibTrans" presStyleLbl="sibTrans2D1" presStyleIdx="5" presStyleCnt="6"/>
      <dgm:spPr/>
      <dgm:t>
        <a:bodyPr/>
        <a:lstStyle/>
        <a:p>
          <a:endParaRPr lang="en-US"/>
        </a:p>
      </dgm:t>
    </dgm:pt>
  </dgm:ptLst>
  <dgm:cxnLst>
    <dgm:cxn modelId="{CB25DCF0-6245-4305-AB78-2639277C657F}" type="presOf" srcId="{659F921D-2307-428E-B45A-71D9AEFFCC04}" destId="{9DDCEAB4-E956-4130-B538-9512386293BF}" srcOrd="0" destOrd="0" presId="urn:microsoft.com/office/officeart/2005/8/layout/radial6"/>
    <dgm:cxn modelId="{9A56F4DA-7EF7-4EDB-BD7F-C1F8D8661429}" srcId="{19E91040-028F-4828-A0D5-CC36F767DDA7}" destId="{430BEAC3-D20C-4CD6-AB3D-15452F4ACFD4}" srcOrd="1" destOrd="0" parTransId="{0390BB76-67E7-442E-8317-006A8CFAF6F7}" sibTransId="{45FBCFCA-D6B7-4CF6-A85C-2FCF47061C8F}"/>
    <dgm:cxn modelId="{FBFDDCEE-AFB4-45CE-A9D6-B3741E149C8F}" type="presOf" srcId="{07FEA178-B291-44BD-B2FA-CAB5F9BC3A00}" destId="{9E12DCF7-2379-468E-AA7C-DAFA3B46EDC6}" srcOrd="0" destOrd="0" presId="urn:microsoft.com/office/officeart/2005/8/layout/radial6"/>
    <dgm:cxn modelId="{1F9A6360-7536-4607-A11E-28F97C2C0DA0}" srcId="{19E91040-028F-4828-A0D5-CC36F767DDA7}" destId="{9AFE71B2-092E-4616-9534-58239811960D}" srcOrd="4" destOrd="0" parTransId="{2ED32E75-8C75-4D97-9FAB-B837DC191EE1}" sibTransId="{07FEA178-B291-44BD-B2FA-CAB5F9BC3A00}"/>
    <dgm:cxn modelId="{A70AFC2E-BE59-4E8E-AF22-1BCF5D47252D}" srcId="{19E91040-028F-4828-A0D5-CC36F767DDA7}" destId="{A75B9523-E6F2-4F3D-9E8C-3BE892C1600C}" srcOrd="3" destOrd="0" parTransId="{1C5D606E-307E-463F-A727-C497DF40A74E}" sibTransId="{BB1DBFDD-5AD7-478E-8A28-E35057DBB9DE}"/>
    <dgm:cxn modelId="{35B901A9-0B04-451D-A97A-2E0BEA133394}" srcId="{F688FADE-2BE9-4B20-A0E7-131F9111E6D3}" destId="{19E91040-028F-4828-A0D5-CC36F767DDA7}" srcOrd="0" destOrd="0" parTransId="{6431F77E-D51F-4856-9F2D-78455C98CFAD}" sibTransId="{2E7983EF-CC21-4707-9DA2-881FDB55CE00}"/>
    <dgm:cxn modelId="{76AB2FC1-63DA-4639-A5B2-65363E8C0690}" srcId="{19E91040-028F-4828-A0D5-CC36F767DDA7}" destId="{4790CB5E-DD44-41E9-B330-D0FD5D4C8B09}" srcOrd="2" destOrd="0" parTransId="{FA15AA57-DEFC-47B2-B284-AC1EA49880D2}" sibTransId="{659F921D-2307-428E-B45A-71D9AEFFCC04}"/>
    <dgm:cxn modelId="{7BFE96F0-4B1F-4686-8433-2B6FCE55842E}" type="presOf" srcId="{9AFE71B2-092E-4616-9534-58239811960D}" destId="{11C2AD67-9AC6-4195-9670-CC670A2C5339}" srcOrd="0" destOrd="0" presId="urn:microsoft.com/office/officeart/2005/8/layout/radial6"/>
    <dgm:cxn modelId="{049F387F-0074-4346-AEC1-A61E2C381E8A}" type="presOf" srcId="{4C2C24C8-BD0F-41D0-B6BD-AB60EBEFEAE9}" destId="{652A055A-CBFA-46C6-B7D8-C84127D37251}" srcOrd="0" destOrd="0" presId="urn:microsoft.com/office/officeart/2005/8/layout/radial6"/>
    <dgm:cxn modelId="{3EE6CBAE-E16D-4C98-B07C-6F16E3008A0A}" srcId="{F688FADE-2BE9-4B20-A0E7-131F9111E6D3}" destId="{2B4F5236-5E9F-4B52-9651-5AD223775D65}" srcOrd="1" destOrd="0" parTransId="{F6C04432-D266-45AD-BB6A-4A22E80A34F9}" sibTransId="{803962C0-3780-4921-AF54-F3282FC10601}"/>
    <dgm:cxn modelId="{8D1A9CF1-6238-4D53-8E99-79221534A6C9}" type="presOf" srcId="{69606000-0B19-44B2-BFF7-FC2347AE1BCB}" destId="{31B6BE16-F7FA-4701-98C9-8A3D4598735B}" srcOrd="0" destOrd="0" presId="urn:microsoft.com/office/officeart/2005/8/layout/radial6"/>
    <dgm:cxn modelId="{2873BAAA-7C77-4031-A888-B420323F7021}" type="presOf" srcId="{A75B9523-E6F2-4F3D-9E8C-3BE892C1600C}" destId="{05C59391-168D-4863-BE3C-20B89E7F512B}" srcOrd="0" destOrd="0" presId="urn:microsoft.com/office/officeart/2005/8/layout/radial6"/>
    <dgm:cxn modelId="{7D6651DB-0BDC-44CF-ACBD-C2DA92B72E87}" type="presOf" srcId="{BB1DBFDD-5AD7-478E-8A28-E35057DBB9DE}" destId="{32039755-8215-435C-8C51-A19D05C96043}" srcOrd="0" destOrd="0" presId="urn:microsoft.com/office/officeart/2005/8/layout/radial6"/>
    <dgm:cxn modelId="{BFF83396-86CF-444E-81A2-037C90744266}" type="presOf" srcId="{F688FADE-2BE9-4B20-A0E7-131F9111E6D3}" destId="{42539450-DDB2-431E-A2BA-210156788B3F}" srcOrd="0" destOrd="0" presId="urn:microsoft.com/office/officeart/2005/8/layout/radial6"/>
    <dgm:cxn modelId="{B0BDFB19-841C-4040-BDCA-FC721E840A71}" type="presOf" srcId="{19E91040-028F-4828-A0D5-CC36F767DDA7}" destId="{BFAC2375-6C9C-4F63-8648-F21D77A27A07}" srcOrd="0" destOrd="0" presId="urn:microsoft.com/office/officeart/2005/8/layout/radial6"/>
    <dgm:cxn modelId="{0AAA437E-1082-4666-836A-D51B955BEBB8}" type="presOf" srcId="{85811389-751B-4E16-819C-C49EFCFDA149}" destId="{29ECC9DD-978B-4E02-BD17-B408D4256F03}" srcOrd="0" destOrd="0" presId="urn:microsoft.com/office/officeart/2005/8/layout/radial6"/>
    <dgm:cxn modelId="{BC994678-C39A-4517-B1DE-8F6B45AD99C2}" srcId="{19E91040-028F-4828-A0D5-CC36F767DDA7}" destId="{64ADB0C5-D14B-4D2A-8E1E-7232E3076E50}" srcOrd="0" destOrd="0" parTransId="{AB961AB9-C2A0-447D-A7B0-64A255CF86FB}" sibTransId="{69606000-0B19-44B2-BFF7-FC2347AE1BCB}"/>
    <dgm:cxn modelId="{EC2610D4-4566-42D9-8626-B56FCD6004C0}" type="presOf" srcId="{430BEAC3-D20C-4CD6-AB3D-15452F4ACFD4}" destId="{70B75FF9-864F-4A9A-ADB1-E997D494BF0F}" srcOrd="0" destOrd="0" presId="urn:microsoft.com/office/officeart/2005/8/layout/radial6"/>
    <dgm:cxn modelId="{CF073F9D-E369-4CDB-B717-A37EB5C18CC1}" type="presOf" srcId="{4790CB5E-DD44-41E9-B330-D0FD5D4C8B09}" destId="{391CA048-53E0-4262-8F01-334C5406D851}" srcOrd="0" destOrd="0" presId="urn:microsoft.com/office/officeart/2005/8/layout/radial6"/>
    <dgm:cxn modelId="{E45EE000-00F7-4325-BB90-69EBDF21BF3D}" type="presOf" srcId="{45FBCFCA-D6B7-4CF6-A85C-2FCF47061C8F}" destId="{5C630C70-46A1-444F-AF25-6898009598B9}" srcOrd="0" destOrd="0" presId="urn:microsoft.com/office/officeart/2005/8/layout/radial6"/>
    <dgm:cxn modelId="{21F4F853-5CCB-4669-AD76-0ECC405A05B0}" type="presOf" srcId="{64ADB0C5-D14B-4D2A-8E1E-7232E3076E50}" destId="{95CC651E-E6CB-4AF7-B0BF-B3C9FE0EF28D}" srcOrd="0" destOrd="0" presId="urn:microsoft.com/office/officeart/2005/8/layout/radial6"/>
    <dgm:cxn modelId="{732A13E6-76DE-4310-A0D6-2B78743A775D}" srcId="{19E91040-028F-4828-A0D5-CC36F767DDA7}" destId="{85811389-751B-4E16-819C-C49EFCFDA149}" srcOrd="5" destOrd="0" parTransId="{26948961-313C-4D55-A16E-0DA713A08D77}" sibTransId="{4C2C24C8-BD0F-41D0-B6BD-AB60EBEFEAE9}"/>
    <dgm:cxn modelId="{19CA8909-6066-4545-B2B9-ED28741F9B48}" type="presParOf" srcId="{42539450-DDB2-431E-A2BA-210156788B3F}" destId="{BFAC2375-6C9C-4F63-8648-F21D77A27A07}" srcOrd="0" destOrd="0" presId="urn:microsoft.com/office/officeart/2005/8/layout/radial6"/>
    <dgm:cxn modelId="{15E37AAB-DD64-46F1-8AA4-DDA9EB7EA205}" type="presParOf" srcId="{42539450-DDB2-431E-A2BA-210156788B3F}" destId="{95CC651E-E6CB-4AF7-B0BF-B3C9FE0EF28D}" srcOrd="1" destOrd="0" presId="urn:microsoft.com/office/officeart/2005/8/layout/radial6"/>
    <dgm:cxn modelId="{5CF55208-135C-42E0-BEB5-C711E6011F71}" type="presParOf" srcId="{42539450-DDB2-431E-A2BA-210156788B3F}" destId="{DB6B7FB7-1F47-437D-BCC9-BBC6A0711CA2}" srcOrd="2" destOrd="0" presId="urn:microsoft.com/office/officeart/2005/8/layout/radial6"/>
    <dgm:cxn modelId="{CA33B9C3-AD23-43FC-A167-2F2A3DF99553}" type="presParOf" srcId="{42539450-DDB2-431E-A2BA-210156788B3F}" destId="{31B6BE16-F7FA-4701-98C9-8A3D4598735B}" srcOrd="3" destOrd="0" presId="urn:microsoft.com/office/officeart/2005/8/layout/radial6"/>
    <dgm:cxn modelId="{E01762C4-32B2-4C3F-9BE3-3E109A949781}" type="presParOf" srcId="{42539450-DDB2-431E-A2BA-210156788B3F}" destId="{70B75FF9-864F-4A9A-ADB1-E997D494BF0F}" srcOrd="4" destOrd="0" presId="urn:microsoft.com/office/officeart/2005/8/layout/radial6"/>
    <dgm:cxn modelId="{06D31F54-88AF-4DBB-8764-2EE2C1927868}" type="presParOf" srcId="{42539450-DDB2-431E-A2BA-210156788B3F}" destId="{51C57509-D1F5-4014-B55B-4DD3B18A96BE}" srcOrd="5" destOrd="0" presId="urn:microsoft.com/office/officeart/2005/8/layout/radial6"/>
    <dgm:cxn modelId="{E1289137-99D6-4747-B0BF-5047F343DE01}" type="presParOf" srcId="{42539450-DDB2-431E-A2BA-210156788B3F}" destId="{5C630C70-46A1-444F-AF25-6898009598B9}" srcOrd="6" destOrd="0" presId="urn:microsoft.com/office/officeart/2005/8/layout/radial6"/>
    <dgm:cxn modelId="{A8741A09-7D6F-4347-AE3A-0CAD16D5B71A}" type="presParOf" srcId="{42539450-DDB2-431E-A2BA-210156788B3F}" destId="{391CA048-53E0-4262-8F01-334C5406D851}" srcOrd="7" destOrd="0" presId="urn:microsoft.com/office/officeart/2005/8/layout/radial6"/>
    <dgm:cxn modelId="{C2F49EFF-2A97-40A2-AAF8-8905A8980096}" type="presParOf" srcId="{42539450-DDB2-431E-A2BA-210156788B3F}" destId="{8666DEC1-C977-44A3-8AF7-0D9BE12DE433}" srcOrd="8" destOrd="0" presId="urn:microsoft.com/office/officeart/2005/8/layout/radial6"/>
    <dgm:cxn modelId="{3B9FD7A4-EECB-4694-8E76-062F8F2866A4}" type="presParOf" srcId="{42539450-DDB2-431E-A2BA-210156788B3F}" destId="{9DDCEAB4-E956-4130-B538-9512386293BF}" srcOrd="9" destOrd="0" presId="urn:microsoft.com/office/officeart/2005/8/layout/radial6"/>
    <dgm:cxn modelId="{D0E20313-BFA3-42CF-8F6E-3A42CF156F8C}" type="presParOf" srcId="{42539450-DDB2-431E-A2BA-210156788B3F}" destId="{05C59391-168D-4863-BE3C-20B89E7F512B}" srcOrd="10" destOrd="0" presId="urn:microsoft.com/office/officeart/2005/8/layout/radial6"/>
    <dgm:cxn modelId="{7A5C477C-5719-4757-BA17-B791163F874D}" type="presParOf" srcId="{42539450-DDB2-431E-A2BA-210156788B3F}" destId="{174C5B64-8124-4404-88F0-548F502D759D}" srcOrd="11" destOrd="0" presId="urn:microsoft.com/office/officeart/2005/8/layout/radial6"/>
    <dgm:cxn modelId="{1B70AB17-D474-4FBA-B083-D2CB73A556EA}" type="presParOf" srcId="{42539450-DDB2-431E-A2BA-210156788B3F}" destId="{32039755-8215-435C-8C51-A19D05C96043}" srcOrd="12" destOrd="0" presId="urn:microsoft.com/office/officeart/2005/8/layout/radial6"/>
    <dgm:cxn modelId="{07FEA161-3FBF-4414-8C62-B68A0FB802B0}" type="presParOf" srcId="{42539450-DDB2-431E-A2BA-210156788B3F}" destId="{11C2AD67-9AC6-4195-9670-CC670A2C5339}" srcOrd="13" destOrd="0" presId="urn:microsoft.com/office/officeart/2005/8/layout/radial6"/>
    <dgm:cxn modelId="{7FE2FED0-E224-4801-A2FB-D02F25EAC777}" type="presParOf" srcId="{42539450-DDB2-431E-A2BA-210156788B3F}" destId="{047C129D-1CB8-4884-9495-CF5DB1C1293E}" srcOrd="14" destOrd="0" presId="urn:microsoft.com/office/officeart/2005/8/layout/radial6"/>
    <dgm:cxn modelId="{CE16B3B2-AF8F-4250-A0C6-A8F02535E8A6}" type="presParOf" srcId="{42539450-DDB2-431E-A2BA-210156788B3F}" destId="{9E12DCF7-2379-468E-AA7C-DAFA3B46EDC6}" srcOrd="15" destOrd="0" presId="urn:microsoft.com/office/officeart/2005/8/layout/radial6"/>
    <dgm:cxn modelId="{92D5A4F1-C30D-448A-8509-2C41A2938EA6}" type="presParOf" srcId="{42539450-DDB2-431E-A2BA-210156788B3F}" destId="{29ECC9DD-978B-4E02-BD17-B408D4256F03}" srcOrd="16" destOrd="0" presId="urn:microsoft.com/office/officeart/2005/8/layout/radial6"/>
    <dgm:cxn modelId="{C51A99B3-04F3-44E6-8DD9-EE33D6E76867}" type="presParOf" srcId="{42539450-DDB2-431E-A2BA-210156788B3F}" destId="{615E49D5-D8A0-463F-8B73-3CBFF5B6FAF1}" srcOrd="17" destOrd="0" presId="urn:microsoft.com/office/officeart/2005/8/layout/radial6"/>
    <dgm:cxn modelId="{6F0C63EC-57CE-4CFD-82FB-CD03DD7E21DA}" type="presParOf" srcId="{42539450-DDB2-431E-A2BA-210156788B3F}" destId="{652A055A-CBFA-46C6-B7D8-C84127D37251}"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753D2-64D8-46FA-B67D-38E4E21E6834}">
      <dsp:nvSpPr>
        <dsp:cNvPr id="0" name=""/>
        <dsp:cNvSpPr/>
      </dsp:nvSpPr>
      <dsp:spPr>
        <a:xfrm>
          <a:off x="42848" y="1220"/>
          <a:ext cx="3531063" cy="710647"/>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GB" sz="1400" kern="1200" dirty="0"/>
            <a:t>Promote advocacy, awareness and </a:t>
          </a:r>
          <a:r>
            <a:rPr lang="en-US" sz="1400" kern="1200" dirty="0"/>
            <a:t>education, and partnerships for HCV associated </a:t>
          </a:r>
          <a:r>
            <a:rPr lang="en-GB" sz="1400" kern="1200" dirty="0"/>
            <a:t>resource mobilization</a:t>
          </a:r>
          <a:endParaRPr lang="ka-GE" sz="1400" kern="1200" dirty="0"/>
        </a:p>
      </dsp:txBody>
      <dsp:txXfrm>
        <a:off x="77539" y="35911"/>
        <a:ext cx="3461681" cy="641265"/>
      </dsp:txXfrm>
    </dsp:sp>
    <dsp:sp modelId="{8892EE52-01F2-4FD9-8DC4-1838F8B4F4EA}">
      <dsp:nvSpPr>
        <dsp:cNvPr id="0" name=""/>
        <dsp:cNvSpPr/>
      </dsp:nvSpPr>
      <dsp:spPr>
        <a:xfrm>
          <a:off x="58889" y="763440"/>
          <a:ext cx="3531063" cy="710647"/>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kern="1200" dirty="0"/>
            <a:t>Prevent HCV transmission</a:t>
          </a:r>
          <a:endParaRPr lang="ka-GE" sz="1800" kern="1200" dirty="0"/>
        </a:p>
      </dsp:txBody>
      <dsp:txXfrm>
        <a:off x="93580" y="798131"/>
        <a:ext cx="3461681" cy="641265"/>
      </dsp:txXfrm>
    </dsp:sp>
    <dsp:sp modelId="{F6DAD194-8CB7-4225-B1A0-033216129C7C}">
      <dsp:nvSpPr>
        <dsp:cNvPr id="0" name=""/>
        <dsp:cNvSpPr/>
      </dsp:nvSpPr>
      <dsp:spPr>
        <a:xfrm>
          <a:off x="42848" y="1493581"/>
          <a:ext cx="3531063" cy="710647"/>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a:t>Identify </a:t>
          </a:r>
          <a:r>
            <a:rPr lang="en-US" sz="1800" kern="1200" dirty="0" smtClean="0"/>
            <a:t>persons infected </a:t>
          </a:r>
          <a:r>
            <a:rPr lang="en-US" sz="1800" kern="1200" dirty="0"/>
            <a:t>with HCV</a:t>
          </a:r>
          <a:endParaRPr lang="ka-GE" sz="1800" kern="1200" dirty="0"/>
        </a:p>
      </dsp:txBody>
      <dsp:txXfrm>
        <a:off x="77539" y="1528272"/>
        <a:ext cx="3461681" cy="641265"/>
      </dsp:txXfrm>
    </dsp:sp>
    <dsp:sp modelId="{77D043D0-4B61-4F02-B2F2-D7C7B7189ED2}">
      <dsp:nvSpPr>
        <dsp:cNvPr id="0" name=""/>
        <dsp:cNvSpPr/>
      </dsp:nvSpPr>
      <dsp:spPr>
        <a:xfrm>
          <a:off x="42848" y="2239761"/>
          <a:ext cx="3531063" cy="710647"/>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kern="1200" dirty="0"/>
            <a:t>Improve HCV </a:t>
          </a:r>
          <a:r>
            <a:rPr lang="en-GB" sz="1800" kern="1200" dirty="0" smtClean="0"/>
            <a:t>laboratory diagnostics</a:t>
          </a:r>
          <a:endParaRPr lang="ka-GE" sz="1800" kern="1200" dirty="0"/>
        </a:p>
      </dsp:txBody>
      <dsp:txXfrm>
        <a:off x="77539" y="2274452"/>
        <a:ext cx="3461681" cy="641265"/>
      </dsp:txXfrm>
    </dsp:sp>
    <dsp:sp modelId="{A27F57A2-62BC-4BEC-A551-53D71431E83D}">
      <dsp:nvSpPr>
        <dsp:cNvPr id="0" name=""/>
        <dsp:cNvSpPr/>
      </dsp:nvSpPr>
      <dsp:spPr>
        <a:xfrm>
          <a:off x="42848" y="2985942"/>
          <a:ext cx="3531063" cy="710647"/>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a:t>Provide HCV </a:t>
          </a:r>
          <a:r>
            <a:rPr lang="en-US" sz="1800" kern="1200" dirty="0" smtClean="0"/>
            <a:t>care </a:t>
          </a:r>
          <a:r>
            <a:rPr lang="en-US" sz="1800" kern="1200" dirty="0"/>
            <a:t>and </a:t>
          </a:r>
          <a:r>
            <a:rPr lang="en-US" sz="1800" kern="1200" dirty="0" smtClean="0"/>
            <a:t>treatment</a:t>
          </a:r>
          <a:endParaRPr lang="ka-GE" sz="1800" kern="1200" dirty="0"/>
        </a:p>
      </dsp:txBody>
      <dsp:txXfrm>
        <a:off x="77539" y="3020633"/>
        <a:ext cx="3461681" cy="641265"/>
      </dsp:txXfrm>
    </dsp:sp>
    <dsp:sp modelId="{DAE32236-2964-4F68-A826-66814E08FBE6}">
      <dsp:nvSpPr>
        <dsp:cNvPr id="0" name=""/>
        <dsp:cNvSpPr/>
      </dsp:nvSpPr>
      <dsp:spPr>
        <a:xfrm>
          <a:off x="42848" y="3732122"/>
          <a:ext cx="3531063" cy="710647"/>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kern="1200" dirty="0"/>
            <a:t>Improve HCV Surveillance</a:t>
          </a:r>
          <a:endParaRPr lang="ka-GE" sz="1800" kern="1200" dirty="0"/>
        </a:p>
      </dsp:txBody>
      <dsp:txXfrm>
        <a:off x="77539" y="3766813"/>
        <a:ext cx="3461681" cy="6412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0.0675</cdr:x>
      <cdr:y>0.92281</cdr:y>
    </cdr:from>
    <cdr:to>
      <cdr:x>0.25</cdr:x>
      <cdr:y>0.97963</cdr:y>
    </cdr:to>
    <cdr:sp macro="" textlink="">
      <cdr:nvSpPr>
        <cdr:cNvPr id="2" name="TextBox 1"/>
        <cdr:cNvSpPr txBox="1"/>
      </cdr:nvSpPr>
      <cdr:spPr>
        <a:xfrm xmlns:a="http://schemas.openxmlformats.org/drawingml/2006/main">
          <a:off x="809468" y="6086008"/>
          <a:ext cx="2188564" cy="3747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0.03875</cdr:x>
      <cdr:y>0.94554</cdr:y>
    </cdr:from>
    <cdr:to>
      <cdr:x>0.22125</cdr:x>
      <cdr:y>0.96372</cdr:y>
    </cdr:to>
    <cdr:sp macro="" textlink="">
      <cdr:nvSpPr>
        <cdr:cNvPr id="3" name="TextBox 2"/>
        <cdr:cNvSpPr txBox="1"/>
      </cdr:nvSpPr>
      <cdr:spPr>
        <a:xfrm xmlns:a="http://schemas.openxmlformats.org/drawingml/2006/main">
          <a:off x="464694" y="6235909"/>
          <a:ext cx="2188564" cy="1199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0.5261</cdr:x>
      <cdr:y>0.21176</cdr:y>
    </cdr:from>
    <cdr:to>
      <cdr:x>0.6011</cdr:x>
      <cdr:y>0.26078</cdr:y>
    </cdr:to>
    <cdr:sp macro="" textlink="">
      <cdr:nvSpPr>
        <cdr:cNvPr id="12" name="TextBox 11"/>
        <cdr:cNvSpPr txBox="1"/>
      </cdr:nvSpPr>
      <cdr:spPr>
        <a:xfrm xmlns:a="http://schemas.openxmlformats.org/drawingml/2006/main">
          <a:off x="6414247" y="1452281"/>
          <a:ext cx="914400" cy="3361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0.29706</cdr:x>
      <cdr:y>0.07843</cdr:y>
    </cdr:from>
    <cdr:to>
      <cdr:x>0.37206</cdr:x>
      <cdr:y>0.21176</cdr:y>
    </cdr:to>
    <cdr:sp macro="" textlink="">
      <cdr:nvSpPr>
        <cdr:cNvPr id="8" name="TextBox 7"/>
        <cdr:cNvSpPr txBox="1"/>
      </cdr:nvSpPr>
      <cdr:spPr>
        <a:xfrm xmlns:a="http://schemas.openxmlformats.org/drawingml/2006/main">
          <a:off x="3621741" y="53788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0.35833</cdr:x>
      <cdr:y>0.24815</cdr:y>
    </cdr:from>
    <cdr:to>
      <cdr:x>0.45833</cdr:x>
      <cdr:y>0.29259</cdr:y>
    </cdr:to>
    <cdr:sp macro="" textlink="">
      <cdr:nvSpPr>
        <cdr:cNvPr id="5" name="TextBox 4"/>
        <cdr:cNvSpPr txBox="1"/>
      </cdr:nvSpPr>
      <cdr:spPr>
        <a:xfrm xmlns:a="http://schemas.openxmlformats.org/drawingml/2006/main">
          <a:off x="3276600" y="1276348"/>
          <a:ext cx="9144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0.375</cdr:x>
      <cdr:y>0.29259</cdr:y>
    </cdr:from>
    <cdr:to>
      <cdr:x>0.475</cdr:x>
      <cdr:y>0.42593</cdr:y>
    </cdr:to>
    <cdr:sp macro="" textlink="">
      <cdr:nvSpPr>
        <cdr:cNvPr id="6" name="TextBox 5"/>
        <cdr:cNvSpPr txBox="1"/>
      </cdr:nvSpPr>
      <cdr:spPr>
        <a:xfrm xmlns:a="http://schemas.openxmlformats.org/drawingml/2006/main">
          <a:off x="3429000" y="1504948"/>
          <a:ext cx="914400" cy="685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0.30455</cdr:x>
      <cdr:y>0.4628</cdr:y>
    </cdr:from>
    <cdr:to>
      <cdr:x>0.41289</cdr:x>
      <cdr:y>0.51702</cdr:y>
    </cdr:to>
    <cdr:sp macro="" textlink="">
      <cdr:nvSpPr>
        <cdr:cNvPr id="13" name="TextBox 1"/>
        <cdr:cNvSpPr txBox="1"/>
      </cdr:nvSpPr>
      <cdr:spPr>
        <a:xfrm xmlns:a="http://schemas.openxmlformats.org/drawingml/2006/main">
          <a:off x="2784767" y="2380411"/>
          <a:ext cx="990661" cy="27888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t>78.7%</a:t>
          </a:r>
        </a:p>
        <a:p xmlns:a="http://schemas.openxmlformats.org/drawingml/2006/main">
          <a:endParaRPr lang="en-US" dirty="0"/>
        </a:p>
        <a:p xmlns:a="http://schemas.openxmlformats.org/drawingml/2006/main">
          <a:endParaRPr lang="en-US" sz="1100" dirty="0" smtClean="0"/>
        </a:p>
      </cdr:txBody>
    </cdr:sp>
  </cdr:relSizeAnchor>
  <cdr:relSizeAnchor xmlns:cdr="http://schemas.openxmlformats.org/drawingml/2006/chartDrawing">
    <cdr:from>
      <cdr:x>0.30376</cdr:x>
      <cdr:y>0.81854</cdr:y>
    </cdr:from>
    <cdr:to>
      <cdr:x>0.4121</cdr:x>
      <cdr:y>0.88407</cdr:y>
    </cdr:to>
    <cdr:sp macro="" textlink="">
      <cdr:nvSpPr>
        <cdr:cNvPr id="14" name="TextBox 1"/>
        <cdr:cNvSpPr txBox="1"/>
      </cdr:nvSpPr>
      <cdr:spPr>
        <a:xfrm xmlns:a="http://schemas.openxmlformats.org/drawingml/2006/main">
          <a:off x="2777564" y="4210151"/>
          <a:ext cx="990661" cy="33705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t>98.7%</a:t>
          </a:r>
        </a:p>
        <a:p xmlns:a="http://schemas.openxmlformats.org/drawingml/2006/main">
          <a:endParaRPr lang="en-US" dirty="0"/>
        </a:p>
        <a:p xmlns:a="http://schemas.openxmlformats.org/drawingml/2006/main">
          <a:endParaRPr lang="en-US" sz="1100" dirty="0" smtClean="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9" y="0"/>
            <a:ext cx="2946400" cy="498475"/>
          </a:xfrm>
          <a:prstGeom prst="rect">
            <a:avLst/>
          </a:prstGeom>
        </p:spPr>
        <p:txBody>
          <a:bodyPr vert="horz" lIns="91440" tIns="45720" rIns="91440" bIns="45720" rtlCol="0"/>
          <a:lstStyle>
            <a:lvl1pPr algn="r">
              <a:defRPr sz="1200"/>
            </a:lvl1pPr>
          </a:lstStyle>
          <a:p>
            <a:fld id="{1E37B8EB-3778-4088-8AC0-A3891E8F0E3D}" type="datetimeFigureOut">
              <a:rPr lang="en-US" smtClean="0"/>
              <a:t>11/13/2019</a:t>
            </a:fld>
            <a:endParaRPr lang="en-US"/>
          </a:p>
        </p:txBody>
      </p:sp>
      <p:sp>
        <p:nvSpPr>
          <p:cNvPr id="4" name="Footer Placeholder 3"/>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9" y="9431338"/>
            <a:ext cx="2946400" cy="498475"/>
          </a:xfrm>
          <a:prstGeom prst="rect">
            <a:avLst/>
          </a:prstGeom>
        </p:spPr>
        <p:txBody>
          <a:bodyPr vert="horz" lIns="91440" tIns="45720" rIns="91440" bIns="45720" rtlCol="0" anchor="b"/>
          <a:lstStyle>
            <a:lvl1pPr algn="r">
              <a:defRPr sz="1200"/>
            </a:lvl1pPr>
          </a:lstStyle>
          <a:p>
            <a:fld id="{B255AC6E-1FFB-49B0-B848-F4F7E7B2B6E3}" type="slidenum">
              <a:rPr lang="en-US" smtClean="0"/>
              <a:t>‹#›</a:t>
            </a:fld>
            <a:endParaRPr lang="en-US"/>
          </a:p>
        </p:txBody>
      </p:sp>
    </p:spTree>
    <p:extLst>
      <p:ext uri="{BB962C8B-B14F-4D97-AF65-F5344CB8AC3E}">
        <p14:creationId xmlns:p14="http://schemas.microsoft.com/office/powerpoint/2010/main" val="3645793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200" cy="497845"/>
          </a:xfrm>
          <a:prstGeom prst="rect">
            <a:avLst/>
          </a:prstGeom>
        </p:spPr>
        <p:txBody>
          <a:bodyPr vert="horz" lIns="91440" tIns="45720" rIns="91440" bIns="45720" rtlCol="0"/>
          <a:lstStyle>
            <a:lvl1pPr algn="l">
              <a:defRPr sz="1200"/>
            </a:lvl1pPr>
          </a:lstStyle>
          <a:p>
            <a:endParaRPr lang="ka-GE"/>
          </a:p>
        </p:txBody>
      </p:sp>
      <p:sp>
        <p:nvSpPr>
          <p:cNvPr id="3" name="Date Placeholder 2"/>
          <p:cNvSpPr>
            <a:spLocks noGrp="1"/>
          </p:cNvSpPr>
          <p:nvPr>
            <p:ph type="dt" idx="1"/>
          </p:nvPr>
        </p:nvSpPr>
        <p:spPr>
          <a:xfrm>
            <a:off x="3850947" y="2"/>
            <a:ext cx="2945199" cy="497845"/>
          </a:xfrm>
          <a:prstGeom prst="rect">
            <a:avLst/>
          </a:prstGeom>
        </p:spPr>
        <p:txBody>
          <a:bodyPr vert="horz" lIns="91440" tIns="45720" rIns="91440" bIns="45720" rtlCol="0"/>
          <a:lstStyle>
            <a:lvl1pPr algn="r">
              <a:defRPr sz="1200"/>
            </a:lvl1pPr>
          </a:lstStyle>
          <a:p>
            <a:fld id="{DB9690FC-691C-41BC-89D3-B094747A9953}" type="datetimeFigureOut">
              <a:rPr lang="ka-GE" smtClean="0"/>
              <a:t>13.11.2019</a:t>
            </a:fld>
            <a:endParaRPr lang="ka-G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ka-GE"/>
          </a:p>
        </p:txBody>
      </p:sp>
      <p:sp>
        <p:nvSpPr>
          <p:cNvPr id="5" name="Notes Placeholder 4"/>
          <p:cNvSpPr>
            <a:spLocks noGrp="1"/>
          </p:cNvSpPr>
          <p:nvPr>
            <p:ph type="body" sz="quarter" idx="3"/>
          </p:nvPr>
        </p:nvSpPr>
        <p:spPr>
          <a:xfrm>
            <a:off x="679310" y="4778639"/>
            <a:ext cx="5439058" cy="390994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6" name="Footer Placeholder 5"/>
          <p:cNvSpPr>
            <a:spLocks noGrp="1"/>
          </p:cNvSpPr>
          <p:nvPr>
            <p:ph type="ftr" sz="quarter" idx="4"/>
          </p:nvPr>
        </p:nvSpPr>
        <p:spPr>
          <a:xfrm>
            <a:off x="0" y="9431969"/>
            <a:ext cx="2945200" cy="497845"/>
          </a:xfrm>
          <a:prstGeom prst="rect">
            <a:avLst/>
          </a:prstGeom>
        </p:spPr>
        <p:txBody>
          <a:bodyPr vert="horz" lIns="91440" tIns="45720" rIns="91440" bIns="45720" rtlCol="0" anchor="b"/>
          <a:lstStyle>
            <a:lvl1pPr algn="l">
              <a:defRPr sz="1200"/>
            </a:lvl1pPr>
          </a:lstStyle>
          <a:p>
            <a:endParaRPr lang="ka-GE"/>
          </a:p>
        </p:txBody>
      </p:sp>
      <p:sp>
        <p:nvSpPr>
          <p:cNvPr id="7" name="Slide Number Placeholder 6"/>
          <p:cNvSpPr>
            <a:spLocks noGrp="1"/>
          </p:cNvSpPr>
          <p:nvPr>
            <p:ph type="sldNum" sz="quarter" idx="5"/>
          </p:nvPr>
        </p:nvSpPr>
        <p:spPr>
          <a:xfrm>
            <a:off x="3850947" y="9431969"/>
            <a:ext cx="2945199" cy="497845"/>
          </a:xfrm>
          <a:prstGeom prst="rect">
            <a:avLst/>
          </a:prstGeom>
        </p:spPr>
        <p:txBody>
          <a:bodyPr vert="horz" lIns="91440" tIns="45720" rIns="91440" bIns="45720" rtlCol="0" anchor="b"/>
          <a:lstStyle>
            <a:lvl1pPr algn="r">
              <a:defRPr sz="1200"/>
            </a:lvl1pPr>
          </a:lstStyle>
          <a:p>
            <a:fld id="{55BCBED4-FF19-44B7-8DDE-5284BACB1013}" type="slidenum">
              <a:rPr lang="ka-GE" smtClean="0"/>
              <a:t>‹#›</a:t>
            </a:fld>
            <a:endParaRPr lang="ka-GE"/>
          </a:p>
        </p:txBody>
      </p:sp>
    </p:spTree>
    <p:extLst>
      <p:ext uri="{BB962C8B-B14F-4D97-AF65-F5344CB8AC3E}">
        <p14:creationId xmlns:p14="http://schemas.microsoft.com/office/powerpoint/2010/main" val="2975215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1183108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smtClean="0">
              <a:solidFill>
                <a:schemeClr val="tx1">
                  <a:lumMod val="85000"/>
                  <a:lumOff val="15000"/>
                </a:schemeClr>
              </a:solidFill>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55BCBED4-FF19-44B7-8DDE-5284BACB1013}" type="slidenum">
              <a:rPr lang="ka-GE" smtClean="0"/>
              <a:t>10</a:t>
            </a:fld>
            <a:endParaRPr lang="ka-GE"/>
          </a:p>
        </p:txBody>
      </p:sp>
    </p:spTree>
    <p:extLst>
      <p:ext uri="{BB962C8B-B14F-4D97-AF65-F5344CB8AC3E}">
        <p14:creationId xmlns:p14="http://schemas.microsoft.com/office/powerpoint/2010/main" val="2933040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CBED4-FF19-44B7-8DDE-5284BACB1013}" type="slidenum">
              <a:rPr lang="ka-GE" smtClean="0"/>
              <a:t>11</a:t>
            </a:fld>
            <a:endParaRPr lang="ka-GE"/>
          </a:p>
        </p:txBody>
      </p:sp>
    </p:spTree>
    <p:extLst>
      <p:ext uri="{BB962C8B-B14F-4D97-AF65-F5344CB8AC3E}">
        <p14:creationId xmlns:p14="http://schemas.microsoft.com/office/powerpoint/2010/main" val="1911392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CBED4-FF19-44B7-8DDE-5284BACB1013}" type="slidenum">
              <a:rPr lang="ka-GE" smtClean="0"/>
              <a:t>12</a:t>
            </a:fld>
            <a:endParaRPr lang="ka-GE"/>
          </a:p>
        </p:txBody>
      </p:sp>
    </p:spTree>
    <p:extLst>
      <p:ext uri="{BB962C8B-B14F-4D97-AF65-F5344CB8AC3E}">
        <p14:creationId xmlns:p14="http://schemas.microsoft.com/office/powerpoint/2010/main" val="2586500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Another important point of decentralization is to reduce the financial barrier. on the next two slides you can see how cost of diagnostic tests for patients was change through years. should be noted that cost significantly decreased in 2018, when we started decentralization project and simplified diagnostic algorithms for this reason.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And since august of this year,</a:t>
            </a:r>
            <a:r>
              <a:rPr lang="en-US" sz="1200" kern="1200" dirty="0" smtClean="0">
                <a:solidFill>
                  <a:schemeClr val="tx1"/>
                </a:solidFill>
                <a:effectLst/>
                <a:latin typeface="+mn-lt"/>
                <a:ea typeface="+mn-ea"/>
                <a:cs typeface="+mn-cs"/>
              </a:rPr>
              <a:t> we abolished all copayments for patients and the cost of diagnostic tests for all patients are fully covered by the government. This should result in greater enrollment in the coming months. It is expected that the flow will increase</a:t>
            </a:r>
          </a:p>
          <a:p>
            <a:endParaRPr lang="en-US" dirty="0"/>
          </a:p>
        </p:txBody>
      </p:sp>
      <p:sp>
        <p:nvSpPr>
          <p:cNvPr id="4" name="Slide Number Placeholder 3"/>
          <p:cNvSpPr>
            <a:spLocks noGrp="1"/>
          </p:cNvSpPr>
          <p:nvPr>
            <p:ph type="sldNum" sz="quarter" idx="10"/>
          </p:nvPr>
        </p:nvSpPr>
        <p:spPr/>
        <p:txBody>
          <a:bodyPr/>
          <a:lstStyle/>
          <a:p>
            <a:fld id="{1596E53F-DC86-4A08-BE7C-67F4255D3749}" type="slidenum">
              <a:rPr lang="en-US" smtClean="0"/>
              <a:t>13</a:t>
            </a:fld>
            <a:endParaRPr lang="en-US"/>
          </a:p>
        </p:txBody>
      </p:sp>
    </p:spTree>
    <p:extLst>
      <p:ext uri="{BB962C8B-B14F-4D97-AF65-F5344CB8AC3E}">
        <p14:creationId xmlns:p14="http://schemas.microsoft.com/office/powerpoint/2010/main" val="3578606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96E53F-DC86-4A08-BE7C-67F4255D3749}" type="slidenum">
              <a:rPr lang="en-US" smtClean="0"/>
              <a:t>14</a:t>
            </a:fld>
            <a:endParaRPr lang="en-US"/>
          </a:p>
        </p:txBody>
      </p:sp>
    </p:spTree>
    <p:extLst>
      <p:ext uri="{BB962C8B-B14F-4D97-AF65-F5344CB8AC3E}">
        <p14:creationId xmlns:p14="http://schemas.microsoft.com/office/powerpoint/2010/main" val="2884306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CBED4-FF19-44B7-8DDE-5284BACB1013}" type="slidenum">
              <a:rPr lang="ka-GE" smtClean="0"/>
              <a:t>15</a:t>
            </a:fld>
            <a:endParaRPr lang="ka-GE"/>
          </a:p>
        </p:txBody>
      </p:sp>
    </p:spTree>
    <p:extLst>
      <p:ext uri="{BB962C8B-B14F-4D97-AF65-F5344CB8AC3E}">
        <p14:creationId xmlns:p14="http://schemas.microsoft.com/office/powerpoint/2010/main" val="1985525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endParaRPr>
          </a:p>
          <a:p>
            <a:endParaRPr lang="en-US" dirty="0"/>
          </a:p>
        </p:txBody>
      </p:sp>
      <p:sp>
        <p:nvSpPr>
          <p:cNvPr id="4" name="Slide Number Placeholder 3"/>
          <p:cNvSpPr>
            <a:spLocks noGrp="1"/>
          </p:cNvSpPr>
          <p:nvPr>
            <p:ph type="sldNum" sz="quarter" idx="10"/>
          </p:nvPr>
        </p:nvSpPr>
        <p:spPr/>
        <p:txBody>
          <a:bodyPr/>
          <a:lstStyle/>
          <a:p>
            <a:fld id="{55BCBED4-FF19-44B7-8DDE-5284BACB1013}" type="slidenum">
              <a:rPr lang="ka-GE" smtClean="0"/>
              <a:t>16</a:t>
            </a:fld>
            <a:endParaRPr lang="ka-GE"/>
          </a:p>
        </p:txBody>
      </p:sp>
    </p:spTree>
    <p:extLst>
      <p:ext uri="{BB962C8B-B14F-4D97-AF65-F5344CB8AC3E}">
        <p14:creationId xmlns:p14="http://schemas.microsoft.com/office/powerpoint/2010/main" val="3346914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buFont typeface="Wingdings" panose="05000000000000000000" pitchFamily="2" charset="2"/>
              <a:buChar char="Ø"/>
            </a:pPr>
            <a:endParaRPr lang="en-US" dirty="0"/>
          </a:p>
        </p:txBody>
      </p:sp>
      <p:sp>
        <p:nvSpPr>
          <p:cNvPr id="4" name="Slide Number Placeholder 3"/>
          <p:cNvSpPr>
            <a:spLocks noGrp="1"/>
          </p:cNvSpPr>
          <p:nvPr>
            <p:ph type="sldNum" sz="quarter" idx="10"/>
          </p:nvPr>
        </p:nvSpPr>
        <p:spPr/>
        <p:txBody>
          <a:bodyPr/>
          <a:lstStyle/>
          <a:p>
            <a:fld id="{55BCBED4-FF19-44B7-8DDE-5284BACB1013}" type="slidenum">
              <a:rPr lang="ka-GE" smtClean="0"/>
              <a:t>17</a:t>
            </a:fld>
            <a:endParaRPr lang="ka-GE"/>
          </a:p>
        </p:txBody>
      </p:sp>
    </p:spTree>
    <p:extLst>
      <p:ext uri="{BB962C8B-B14F-4D97-AF65-F5344CB8AC3E}">
        <p14:creationId xmlns:p14="http://schemas.microsoft.com/office/powerpoint/2010/main" val="794734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3981980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60076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CBED4-FF19-44B7-8DDE-5284BACB1013}" type="slidenum">
              <a:rPr lang="ka-GE" smtClean="0"/>
              <a:t>4</a:t>
            </a:fld>
            <a:endParaRPr lang="ka-GE"/>
          </a:p>
        </p:txBody>
      </p:sp>
    </p:spTree>
    <p:extLst>
      <p:ext uri="{BB962C8B-B14F-4D97-AF65-F5344CB8AC3E}">
        <p14:creationId xmlns:p14="http://schemas.microsoft.com/office/powerpoint/2010/main" val="1880822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CBED4-FF19-44B7-8DDE-5284BACB1013}" type="slidenum">
              <a:rPr lang="ka-GE" smtClean="0"/>
              <a:t>5</a:t>
            </a:fld>
            <a:endParaRPr lang="ka-GE"/>
          </a:p>
        </p:txBody>
      </p:sp>
    </p:spTree>
    <p:extLst>
      <p:ext uri="{BB962C8B-B14F-4D97-AF65-F5344CB8AC3E}">
        <p14:creationId xmlns:p14="http://schemas.microsoft.com/office/powerpoint/2010/main" val="3667185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CBED4-FF19-44B7-8DDE-5284BACB1013}" type="slidenum">
              <a:rPr lang="ka-GE" smtClean="0"/>
              <a:t>6</a:t>
            </a:fld>
            <a:endParaRPr lang="ka-GE"/>
          </a:p>
        </p:txBody>
      </p:sp>
    </p:spTree>
    <p:extLst>
      <p:ext uri="{BB962C8B-B14F-4D97-AF65-F5344CB8AC3E}">
        <p14:creationId xmlns:p14="http://schemas.microsoft.com/office/powerpoint/2010/main" val="315819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5BCBED4-FF19-44B7-8DDE-5284BACB1013}" type="slidenum">
              <a:rPr lang="ka-GE" smtClean="0"/>
              <a:t>7</a:t>
            </a:fld>
            <a:endParaRPr lang="ka-GE"/>
          </a:p>
        </p:txBody>
      </p:sp>
    </p:spTree>
    <p:extLst>
      <p:ext uri="{BB962C8B-B14F-4D97-AF65-F5344CB8AC3E}">
        <p14:creationId xmlns:p14="http://schemas.microsoft.com/office/powerpoint/2010/main" val="3432884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CBED4-FF19-44B7-8DDE-5284BACB1013}" type="slidenum">
              <a:rPr lang="ka-GE" smtClean="0"/>
              <a:t>8</a:t>
            </a:fld>
            <a:endParaRPr lang="ka-GE"/>
          </a:p>
        </p:txBody>
      </p:sp>
    </p:spTree>
    <p:extLst>
      <p:ext uri="{BB962C8B-B14F-4D97-AF65-F5344CB8AC3E}">
        <p14:creationId xmlns:p14="http://schemas.microsoft.com/office/powerpoint/2010/main" val="1824867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CBED4-FF19-44B7-8DDE-5284BACB1013}" type="slidenum">
              <a:rPr lang="ka-GE" smtClean="0"/>
              <a:t>9</a:t>
            </a:fld>
            <a:endParaRPr lang="ka-GE"/>
          </a:p>
        </p:txBody>
      </p:sp>
    </p:spTree>
    <p:extLst>
      <p:ext uri="{BB962C8B-B14F-4D97-AF65-F5344CB8AC3E}">
        <p14:creationId xmlns:p14="http://schemas.microsoft.com/office/powerpoint/2010/main" val="2134004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CB975E-CD6C-441E-A07B-D657ECD97421}" type="datetime1">
              <a:rPr lang="en-US">
                <a:solidFill>
                  <a:prstClr val="black">
                    <a:tint val="75000"/>
                  </a:prstClr>
                </a:solidFill>
              </a:rPr>
              <a:pPr>
                <a:defRPr/>
              </a:pPr>
              <a:t>11/13/2019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1B76FD4-9C7C-4FB7-8DA8-6C94B568D20C}" type="slidenum">
              <a:rPr lang="en-US">
                <a:solidFill>
                  <a:prstClr val="black">
                    <a:tint val="75000"/>
                  </a:prstClr>
                </a:solidFill>
              </a:rPr>
              <a:pPr>
                <a:defRPr/>
              </a:pPr>
              <a:t>‹#›</a:t>
            </a:fld>
            <a:endParaRPr lang="en-US">
              <a:solidFill>
                <a:prstClr val="black">
                  <a:tint val="75000"/>
                </a:prstClr>
              </a:solidFill>
            </a:endParaRPr>
          </a:p>
        </p:txBody>
      </p:sp>
      <p:pic>
        <p:nvPicPr>
          <p:cNvPr id="1026" name="Picture 2" descr="á¡áá¥áá áááááá¡ á¨á áááá¡, á¯áááá ááááááá¡á áá á¡ááªáááá£á á áááªááá¡ á¡áááááá¡á¢á á - áááááá á áááá áá"/>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12" y="11113"/>
            <a:ext cx="3860800" cy="571501"/>
          </a:xfrm>
          <a:prstGeom prst="rect">
            <a:avLst/>
          </a:prstGeom>
          <a:solidFill>
            <a:schemeClr val="bg1"/>
          </a:solidFill>
        </p:spPr>
      </p:pic>
    </p:spTree>
    <p:extLst>
      <p:ext uri="{BB962C8B-B14F-4D97-AF65-F5344CB8AC3E}">
        <p14:creationId xmlns:p14="http://schemas.microsoft.com/office/powerpoint/2010/main" val="15299854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9747C2-710D-4F89-9B4E-61548951AB2D}" type="datetime1">
              <a:rPr lang="en-US">
                <a:solidFill>
                  <a:prstClr val="black">
                    <a:tint val="75000"/>
                  </a:prstClr>
                </a:solidFill>
              </a:rPr>
              <a:pPr>
                <a:defRPr/>
              </a:pPr>
              <a:t>11/13/2019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87A61E6-2D68-40C9-B133-94F66584BC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1869915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9FFAFB-1253-48DA-87CC-94F44FB5E089}" type="datetime1">
              <a:rPr lang="en-US">
                <a:solidFill>
                  <a:prstClr val="black">
                    <a:tint val="75000"/>
                  </a:prstClr>
                </a:solidFill>
              </a:rPr>
              <a:pPr>
                <a:defRPr/>
              </a:pPr>
              <a:t>11/13/2019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246330C-CC95-44DC-8345-068D35688B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999725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34575A-4521-4A2C-B4AE-D5D1BC4425FB}" type="datetime1">
              <a:rPr lang="en-US">
                <a:solidFill>
                  <a:prstClr val="black">
                    <a:tint val="75000"/>
                  </a:prstClr>
                </a:solidFill>
              </a:rPr>
              <a:pPr>
                <a:defRPr/>
              </a:pPr>
              <a:t>11/13/2019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B481AA-70E7-4BD4-B817-48858F874E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629032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414217-1ABD-42DF-8DDE-42929C18B2B4}" type="datetime1">
              <a:rPr lang="en-US">
                <a:solidFill>
                  <a:prstClr val="black">
                    <a:tint val="75000"/>
                  </a:prstClr>
                </a:solidFill>
              </a:rPr>
              <a:pPr>
                <a:defRPr/>
              </a:pPr>
              <a:t>11/13/2019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0E27D6B-BE32-483A-98FD-4FFE045C95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352116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CB975E-CD6C-441E-A07B-D657ECD97421}" type="datetime1">
              <a:rPr lang="en-US">
                <a:solidFill>
                  <a:prstClr val="black">
                    <a:tint val="75000"/>
                  </a:prstClr>
                </a:solidFill>
              </a:rPr>
              <a:pPr>
                <a:defRPr/>
              </a:pPr>
              <a:t>11/13/2019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1B76FD4-9C7C-4FB7-8DA8-6C94B568D20C}" type="slidenum">
              <a:rPr lang="en-US">
                <a:solidFill>
                  <a:prstClr val="black">
                    <a:tint val="75000"/>
                  </a:prstClr>
                </a:solidFill>
              </a:rPr>
              <a:pPr>
                <a:defRPr/>
              </a:pPr>
              <a:t>‹#›</a:t>
            </a:fld>
            <a:endParaRPr lang="en-US">
              <a:solidFill>
                <a:prstClr val="black">
                  <a:tint val="75000"/>
                </a:prstClr>
              </a:solidFill>
            </a:endParaRPr>
          </a:p>
        </p:txBody>
      </p:sp>
      <p:pic>
        <p:nvPicPr>
          <p:cNvPr id="1026" name="Picture 2" descr="á¡áá¥áá áááááá¡ á¨á áááá¡, á¯áááá ááááááá¡á áá á¡ááªáááá£á á áááªááá¡ á¡áááááá¡á¢á á - áááááá á áááá áá"/>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12" y="11113"/>
            <a:ext cx="3860800" cy="571501"/>
          </a:xfrm>
          <a:prstGeom prst="rect">
            <a:avLst/>
          </a:prstGeom>
          <a:solidFill>
            <a:schemeClr val="bg1"/>
          </a:solidFill>
        </p:spPr>
      </p:pic>
    </p:spTree>
    <p:extLst>
      <p:ext uri="{BB962C8B-B14F-4D97-AF65-F5344CB8AC3E}">
        <p14:creationId xmlns:p14="http://schemas.microsoft.com/office/powerpoint/2010/main" val="280075111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914400"/>
            <a:ext cx="10972800" cy="1143000"/>
          </a:xfrm>
        </p:spPr>
        <p:txBody>
          <a:bodyPr>
            <a:normAutofit/>
          </a:bodyPr>
          <a:lstStyle>
            <a:lvl1pPr>
              <a:defRPr sz="3200" b="1">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609600" y="2286001"/>
            <a:ext cx="10972800" cy="3840163"/>
          </a:xfrm>
        </p:spPr>
        <p:txBody>
          <a:bodyPr>
            <a:normAutofit/>
          </a:bodyPr>
          <a:lstStyle>
            <a:lvl1pPr>
              <a:defRPr sz="2400" b="1"/>
            </a:lvl1pPr>
            <a:lvl2pPr>
              <a:defRPr sz="2400" b="1"/>
            </a:lvl2pPr>
            <a:lvl3pPr>
              <a:defRPr sz="2400" b="1"/>
            </a:lvl3pPr>
            <a:lvl4pPr>
              <a:defRPr sz="2400" b="1"/>
            </a:lvl4pPr>
            <a:lvl5pPr>
              <a:defRPr sz="24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713C878-C189-405F-B9DA-B69F4DFAF7F7}" type="datetime1">
              <a:rPr lang="en-US">
                <a:solidFill>
                  <a:prstClr val="black">
                    <a:tint val="75000"/>
                  </a:prstClr>
                </a:solidFill>
              </a:rPr>
              <a:pPr>
                <a:defRPr/>
              </a:pPr>
              <a:t>11/13/2019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C8379A-5A7A-4A2E-B8BF-0FBCB5EBCE88}" type="slidenum">
              <a:rPr lang="en-US">
                <a:solidFill>
                  <a:prstClr val="black">
                    <a:tint val="75000"/>
                  </a:prstClr>
                </a:solidFill>
              </a:rPr>
              <a:pPr>
                <a:defRPr/>
              </a:pPr>
              <a:t>‹#›</a:t>
            </a:fld>
            <a:endParaRPr lang="en-US">
              <a:solidFill>
                <a:prstClr val="black">
                  <a:tint val="75000"/>
                </a:prstClr>
              </a:solidFill>
            </a:endParaRPr>
          </a:p>
        </p:txBody>
      </p:sp>
      <p:pic>
        <p:nvPicPr>
          <p:cNvPr id="8" name="Picture 2" descr="á¡áá¥áá áááááá¡ á¨á áááá¡, á¯áááá ááááááá¡á áá á¡ááªáááá£á á áááªááá¡ á¡áááááá¡á¢á á - áááááá á áááá áá"/>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12" y="11113"/>
            <a:ext cx="3860800" cy="571501"/>
          </a:xfrm>
          <a:prstGeom prst="rect">
            <a:avLst/>
          </a:prstGeom>
          <a:solidFill>
            <a:schemeClr val="bg1"/>
          </a:solidFill>
        </p:spPr>
      </p:pic>
    </p:spTree>
    <p:extLst>
      <p:ext uri="{BB962C8B-B14F-4D97-AF65-F5344CB8AC3E}">
        <p14:creationId xmlns:p14="http://schemas.microsoft.com/office/powerpoint/2010/main" val="9662557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949FA4-8579-4447-8FCC-3D1B9635BF74}" type="datetime1">
              <a:rPr lang="en-US">
                <a:solidFill>
                  <a:prstClr val="black">
                    <a:tint val="75000"/>
                  </a:prstClr>
                </a:solidFill>
              </a:rPr>
              <a:pPr>
                <a:defRPr/>
              </a:pPr>
              <a:t>11/13/2019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9C0B1F-730C-4DDB-B480-D7F9647335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431926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B9A632E-2EAF-4E63-9483-61ED90974AF3}" type="datetime1">
              <a:rPr lang="en-US">
                <a:solidFill>
                  <a:prstClr val="black">
                    <a:tint val="75000"/>
                  </a:prstClr>
                </a:solidFill>
              </a:rPr>
              <a:pPr>
                <a:defRPr/>
              </a:pPr>
              <a:t>11/13/2019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F920FA9-B43B-4707-8306-3A5AACD7A3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084831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solidFill>
                  <a:prstClr val="black">
                    <a:tint val="75000"/>
                  </a:prstClr>
                </a:solidFill>
              </a:rPr>
              <a:pPr>
                <a:defRPr/>
              </a:pPr>
              <a:t>11/13/2019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7502039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solidFill>
                  <a:prstClr val="black">
                    <a:tint val="75000"/>
                  </a:prstClr>
                </a:solidFill>
              </a:rPr>
              <a:pPr>
                <a:defRPr/>
              </a:pPr>
              <a:t>11/13/2019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445849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914400"/>
            <a:ext cx="10972800" cy="1143000"/>
          </a:xfrm>
        </p:spPr>
        <p:txBody>
          <a:bodyPr>
            <a:normAutofit/>
          </a:bodyPr>
          <a:lstStyle>
            <a:lvl1pPr>
              <a:defRPr sz="3200" b="1">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609600" y="2286001"/>
            <a:ext cx="10972800" cy="3840163"/>
          </a:xfrm>
        </p:spPr>
        <p:txBody>
          <a:bodyPr>
            <a:normAutofit/>
          </a:bodyPr>
          <a:lstStyle>
            <a:lvl1pPr>
              <a:defRPr sz="2400" b="1"/>
            </a:lvl1pPr>
            <a:lvl2pPr>
              <a:defRPr sz="2400" b="1"/>
            </a:lvl2pPr>
            <a:lvl3pPr>
              <a:defRPr sz="2400" b="1"/>
            </a:lvl3pPr>
            <a:lvl4pPr>
              <a:defRPr sz="2400" b="1"/>
            </a:lvl4pPr>
            <a:lvl5pPr>
              <a:defRPr sz="24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713C878-C189-405F-B9DA-B69F4DFAF7F7}" type="datetime1">
              <a:rPr lang="en-US">
                <a:solidFill>
                  <a:prstClr val="black">
                    <a:tint val="75000"/>
                  </a:prstClr>
                </a:solidFill>
              </a:rPr>
              <a:pPr>
                <a:defRPr/>
              </a:pPr>
              <a:t>11/13/2019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C8379A-5A7A-4A2E-B8BF-0FBCB5EBCE88}" type="slidenum">
              <a:rPr lang="en-US">
                <a:solidFill>
                  <a:prstClr val="black">
                    <a:tint val="75000"/>
                  </a:prstClr>
                </a:solidFill>
              </a:rPr>
              <a:pPr>
                <a:defRPr/>
              </a:pPr>
              <a:t>‹#›</a:t>
            </a:fld>
            <a:endParaRPr lang="en-US">
              <a:solidFill>
                <a:prstClr val="black">
                  <a:tint val="75000"/>
                </a:prstClr>
              </a:solidFill>
            </a:endParaRPr>
          </a:p>
        </p:txBody>
      </p:sp>
      <p:pic>
        <p:nvPicPr>
          <p:cNvPr id="8" name="Picture 2" descr="á¡áá¥áá áááááá¡ á¨á áááá¡, á¯áááá ááááááá¡á áá á¡ááªáááá£á á áááªááá¡ á¡áááááá¡á¢á á - áááááá á áááá áá"/>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12" y="11113"/>
            <a:ext cx="3860800" cy="571501"/>
          </a:xfrm>
          <a:prstGeom prst="rect">
            <a:avLst/>
          </a:prstGeom>
          <a:solidFill>
            <a:schemeClr val="bg1"/>
          </a:solidFill>
        </p:spPr>
      </p:pic>
    </p:spTree>
    <p:extLst>
      <p:ext uri="{BB962C8B-B14F-4D97-AF65-F5344CB8AC3E}">
        <p14:creationId xmlns:p14="http://schemas.microsoft.com/office/powerpoint/2010/main" val="425420643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solidFill>
                  <a:prstClr val="black">
                    <a:tint val="75000"/>
                  </a:prstClr>
                </a:solidFill>
              </a:rPr>
              <a:pPr>
                <a:defRPr/>
              </a:pPr>
              <a:t>11/13/2019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8925561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A3B805C-3638-4343-824D-74BC941BBC01}" type="datetime1">
              <a:rPr lang="en-US">
                <a:solidFill>
                  <a:prstClr val="black">
                    <a:tint val="75000"/>
                  </a:prstClr>
                </a:solidFill>
              </a:rPr>
              <a:pPr>
                <a:defRPr/>
              </a:pPr>
              <a:t>11/13/2019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49279DC-B643-403A-8DFE-89408F36052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8282682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3329F3-120A-4180-B9FC-AC7AF240AD46}" type="datetime1">
              <a:rPr lang="en-US">
                <a:solidFill>
                  <a:prstClr val="black">
                    <a:tint val="75000"/>
                  </a:prstClr>
                </a:solidFill>
              </a:rPr>
              <a:pPr>
                <a:defRPr/>
              </a:pPr>
              <a:t>11/13/2019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0152BB2-22F5-4389-B625-20DF7C5227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8225039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9747C2-710D-4F89-9B4E-61548951AB2D}" type="datetime1">
              <a:rPr lang="en-US">
                <a:solidFill>
                  <a:prstClr val="black">
                    <a:tint val="75000"/>
                  </a:prstClr>
                </a:solidFill>
              </a:rPr>
              <a:pPr>
                <a:defRPr/>
              </a:pPr>
              <a:t>11/13/2019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87A61E6-2D68-40C9-B133-94F66584BC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0023019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9FFAFB-1253-48DA-87CC-94F44FB5E089}" type="datetime1">
              <a:rPr lang="en-US">
                <a:solidFill>
                  <a:prstClr val="black">
                    <a:tint val="75000"/>
                  </a:prstClr>
                </a:solidFill>
              </a:rPr>
              <a:pPr>
                <a:defRPr/>
              </a:pPr>
              <a:t>11/13/2019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246330C-CC95-44DC-8345-068D35688B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0374364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34575A-4521-4A2C-B4AE-D5D1BC4425FB}" type="datetime1">
              <a:rPr lang="en-US">
                <a:solidFill>
                  <a:prstClr val="black">
                    <a:tint val="75000"/>
                  </a:prstClr>
                </a:solidFill>
              </a:rPr>
              <a:pPr>
                <a:defRPr/>
              </a:pPr>
              <a:t>11/13/2019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B481AA-70E7-4BD4-B817-48858F874E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9095549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414217-1ABD-42DF-8DDE-42929C18B2B4}" type="datetime1">
              <a:rPr lang="en-US">
                <a:solidFill>
                  <a:prstClr val="black">
                    <a:tint val="75000"/>
                  </a:prstClr>
                </a:solidFill>
              </a:rPr>
              <a:pPr>
                <a:defRPr/>
              </a:pPr>
              <a:t>11/13/2019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0E27D6B-BE32-483A-98FD-4FFE045C95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593235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949FA4-8579-4447-8FCC-3D1B9635BF74}" type="datetime1">
              <a:rPr lang="en-US">
                <a:solidFill>
                  <a:prstClr val="black">
                    <a:tint val="75000"/>
                  </a:prstClr>
                </a:solidFill>
              </a:rPr>
              <a:pPr>
                <a:defRPr/>
              </a:pPr>
              <a:t>11/13/2019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9C0B1F-730C-4DDB-B480-D7F9647335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339981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B9A632E-2EAF-4E63-9483-61ED90974AF3}" type="datetime1">
              <a:rPr lang="en-US">
                <a:solidFill>
                  <a:prstClr val="black">
                    <a:tint val="75000"/>
                  </a:prstClr>
                </a:solidFill>
              </a:rPr>
              <a:pPr>
                <a:defRPr/>
              </a:pPr>
              <a:t>11/13/2019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F920FA9-B43B-4707-8306-3A5AACD7A3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704861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solidFill>
                  <a:prstClr val="black">
                    <a:tint val="75000"/>
                  </a:prstClr>
                </a:solidFill>
              </a:rPr>
              <a:pPr>
                <a:defRPr/>
              </a:pPr>
              <a:t>11/13/2019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356315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solidFill>
                  <a:prstClr val="black">
                    <a:tint val="75000"/>
                  </a:prstClr>
                </a:solidFill>
              </a:rPr>
              <a:pPr>
                <a:defRPr/>
              </a:pPr>
              <a:t>11/13/2019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67013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solidFill>
                  <a:prstClr val="black">
                    <a:tint val="75000"/>
                  </a:prstClr>
                </a:solidFill>
              </a:rPr>
              <a:pPr>
                <a:defRPr/>
              </a:pPr>
              <a:t>11/13/2019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613573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A3B805C-3638-4343-824D-74BC941BBC01}" type="datetime1">
              <a:rPr lang="en-US">
                <a:solidFill>
                  <a:prstClr val="black">
                    <a:tint val="75000"/>
                  </a:prstClr>
                </a:solidFill>
              </a:rPr>
              <a:pPr>
                <a:defRPr/>
              </a:pPr>
              <a:t>11/13/2019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49279DC-B643-403A-8DFE-89408F36052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770956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3329F3-120A-4180-B9FC-AC7AF240AD46}" type="datetime1">
              <a:rPr lang="en-US">
                <a:solidFill>
                  <a:prstClr val="black">
                    <a:tint val="75000"/>
                  </a:prstClr>
                </a:solidFill>
              </a:rPr>
              <a:pPr>
                <a:defRPr/>
              </a:pPr>
              <a:t>11/13/2019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0152BB2-22F5-4389-B625-20DF7C5227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301464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fontAlgn="base">
              <a:spcBef>
                <a:spcPct val="0"/>
              </a:spcBef>
              <a:spcAft>
                <a:spcPct val="0"/>
              </a:spcAft>
              <a:defRPr/>
            </a:pPr>
            <a:fld id="{0F9BA302-D067-4A9D-A03E-FD0E04E82735}" type="datetime1">
              <a:rPr lang="en-US">
                <a:solidFill>
                  <a:prstClr val="black">
                    <a:tint val="75000"/>
                  </a:prstClr>
                </a:solidFill>
                <a:latin typeface="Arial" charset="0"/>
                <a:cs typeface="Arial" charset="0"/>
              </a:rPr>
              <a:pPr fontAlgn="base">
                <a:spcBef>
                  <a:spcPct val="0"/>
                </a:spcBef>
                <a:spcAft>
                  <a:spcPct val="0"/>
                </a:spcAft>
                <a:defRPr/>
              </a:pPr>
              <a:t>11/13/2019</a:t>
            </a:fld>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fontAlgn="base">
              <a:spcBef>
                <a:spcPct val="0"/>
              </a:spcBef>
              <a:spcAft>
                <a:spcPct val="0"/>
              </a:spcAft>
              <a:defRPr/>
            </a:pPr>
            <a:fld id="{B8E7E6CF-B8FF-4B76-821B-9C96A18B3440}"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pic>
        <p:nvPicPr>
          <p:cNvPr id="1031" name="Picture 6" descr="MOH ppt-02.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descr="MOH ppt-02.jpg"/>
          <p:cNvPicPr>
            <a:picLocks noChangeAspect="1"/>
          </p:cNvPicPr>
          <p:nvPr/>
        </p:nvPicPr>
        <p:blipFill>
          <a:blip r:embed="rId15">
            <a:extLst>
              <a:ext uri="{28A0092B-C50C-407E-A947-70E740481C1C}">
                <a14:useLocalDpi xmlns:a14="http://schemas.microsoft.com/office/drawing/2010/main" val="0"/>
              </a:ext>
            </a:extLst>
          </a:blip>
          <a:srcRect t="24446" r="72501" b="62219"/>
          <a:stretch>
            <a:fillRect/>
          </a:stretch>
        </p:blipFill>
        <p:spPr bwMode="auto">
          <a:xfrm>
            <a:off x="203200" y="533400"/>
            <a:ext cx="335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á¡áá¥áá áááááá¡ á¨á áááá¡, á¯áááá ááááááá¡á áá á¡ááªáááá£á á áááªááá¡ á¡áááááá¡á¢á á - áááááá á áááá áá"/>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7912" y="11113"/>
            <a:ext cx="3860800" cy="571501"/>
          </a:xfrm>
          <a:prstGeom prst="rect">
            <a:avLst/>
          </a:prstGeom>
          <a:solidFill>
            <a:schemeClr val="bg1"/>
          </a:solidFill>
        </p:spPr>
      </p:pic>
    </p:spTree>
    <p:extLst>
      <p:ext uri="{BB962C8B-B14F-4D97-AF65-F5344CB8AC3E}">
        <p14:creationId xmlns:p14="http://schemas.microsoft.com/office/powerpoint/2010/main" val="37696881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iming>
    <p:tnLst>
      <p:par>
        <p:cTn id="1" dur="indefinite" restart="never" nodeType="tmRoot"/>
      </p:par>
    </p:tnLst>
  </p:timing>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fontAlgn="base">
              <a:spcBef>
                <a:spcPct val="0"/>
              </a:spcBef>
              <a:spcAft>
                <a:spcPct val="0"/>
              </a:spcAft>
              <a:defRPr/>
            </a:pPr>
            <a:fld id="{0F9BA302-D067-4A9D-A03E-FD0E04E82735}" type="datetime1">
              <a:rPr lang="en-US">
                <a:solidFill>
                  <a:prstClr val="black">
                    <a:tint val="75000"/>
                  </a:prstClr>
                </a:solidFill>
                <a:latin typeface="Arial" charset="0"/>
                <a:cs typeface="Arial" charset="0"/>
              </a:rPr>
              <a:pPr fontAlgn="base">
                <a:spcBef>
                  <a:spcPct val="0"/>
                </a:spcBef>
                <a:spcAft>
                  <a:spcPct val="0"/>
                </a:spcAft>
                <a:defRPr/>
              </a:pPr>
              <a:t>11/13/2019</a:t>
            </a:fld>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fontAlgn="base">
              <a:spcBef>
                <a:spcPct val="0"/>
              </a:spcBef>
              <a:spcAft>
                <a:spcPct val="0"/>
              </a:spcAft>
              <a:defRPr/>
            </a:pPr>
            <a:fld id="{B8E7E6CF-B8FF-4B76-821B-9C96A18B3440}"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pic>
        <p:nvPicPr>
          <p:cNvPr id="1031" name="Picture 6" descr="MOH ppt-02.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descr="MOH ppt-02.jpg"/>
          <p:cNvPicPr>
            <a:picLocks noChangeAspect="1"/>
          </p:cNvPicPr>
          <p:nvPr/>
        </p:nvPicPr>
        <p:blipFill>
          <a:blip r:embed="rId15">
            <a:extLst>
              <a:ext uri="{28A0092B-C50C-407E-A947-70E740481C1C}">
                <a14:useLocalDpi xmlns:a14="http://schemas.microsoft.com/office/drawing/2010/main" val="0"/>
              </a:ext>
            </a:extLst>
          </a:blip>
          <a:srcRect t="24446" r="72501" b="62219"/>
          <a:stretch>
            <a:fillRect/>
          </a:stretch>
        </p:blipFill>
        <p:spPr bwMode="auto">
          <a:xfrm>
            <a:off x="203200" y="533400"/>
            <a:ext cx="335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á¡áá¥áá áááááá¡ á¨á áááá¡, á¯áááá ááááááá¡á áá á¡ááªáááá£á á áááªááá¡ á¡áááááá¡á¢á á - áááááá á áááá áá"/>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7912" y="11113"/>
            <a:ext cx="3860800" cy="571501"/>
          </a:xfrm>
          <a:prstGeom prst="rect">
            <a:avLst/>
          </a:prstGeom>
          <a:solidFill>
            <a:schemeClr val="bg1"/>
          </a:solidFill>
        </p:spPr>
      </p:pic>
    </p:spTree>
    <p:extLst>
      <p:ext uri="{BB962C8B-B14F-4D97-AF65-F5344CB8AC3E}">
        <p14:creationId xmlns:p14="http://schemas.microsoft.com/office/powerpoint/2010/main" val="141825071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iming>
    <p:tnLst>
      <p:par>
        <p:cTn id="1" dur="indefinite" restart="never" nodeType="tmRoot"/>
      </p:par>
    </p:tnLst>
  </p:timing>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22.jpeg"/><Relationship Id="rId11" Type="http://schemas.openxmlformats.org/officeDocument/2006/relationships/image" Target="../media/image14.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chart" Target="../charts/chart5.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914400"/>
            <a:ext cx="8991600" cy="2990850"/>
          </a:xfrm>
        </p:spPr>
        <p:txBody>
          <a:bodyPr/>
          <a:lstStyle/>
          <a:p>
            <a:r>
              <a:rPr lang="en-US" sz="4800" b="1" dirty="0"/>
              <a:t/>
            </a:r>
            <a:br>
              <a:rPr lang="en-US" sz="4800" b="1" dirty="0"/>
            </a:br>
            <a:r>
              <a:rPr lang="en-US" sz="4800" b="1" dirty="0">
                <a:solidFill>
                  <a:schemeClr val="tx2"/>
                </a:solidFill>
                <a:effectLst>
                  <a:outerShdw blurRad="38100" dist="38100" dir="2700000" algn="tl">
                    <a:srgbClr val="000000">
                      <a:alpha val="43137"/>
                    </a:srgbClr>
                  </a:outerShdw>
                </a:effectLst>
              </a:rPr>
              <a:t>The road to</a:t>
            </a:r>
            <a:br>
              <a:rPr lang="en-US" sz="4800" b="1" dirty="0">
                <a:solidFill>
                  <a:schemeClr val="tx2"/>
                </a:solidFill>
                <a:effectLst>
                  <a:outerShdw blurRad="38100" dist="38100" dir="2700000" algn="tl">
                    <a:srgbClr val="000000">
                      <a:alpha val="43137"/>
                    </a:srgbClr>
                  </a:outerShdw>
                </a:effectLst>
              </a:rPr>
            </a:br>
            <a:r>
              <a:rPr lang="en-US" sz="4800" b="1" dirty="0" smtClean="0">
                <a:solidFill>
                  <a:schemeClr val="tx2"/>
                </a:solidFill>
                <a:effectLst>
                  <a:outerShdw blurRad="38100" dist="38100" dir="2700000" algn="tl">
                    <a:srgbClr val="000000">
                      <a:alpha val="43137"/>
                    </a:srgbClr>
                  </a:outerShdw>
                </a:effectLst>
              </a:rPr>
              <a:t>Hepatitis C (HCV) </a:t>
            </a:r>
            <a:r>
              <a:rPr lang="en-US" sz="4800" b="1" dirty="0">
                <a:solidFill>
                  <a:schemeClr val="tx2"/>
                </a:solidFill>
                <a:effectLst>
                  <a:outerShdw blurRad="38100" dist="38100" dir="2700000" algn="tl">
                    <a:srgbClr val="000000">
                      <a:alpha val="43137"/>
                    </a:srgbClr>
                  </a:outerShdw>
                </a:effectLst>
              </a:rPr>
              <a:t>Elimination in Georgia</a:t>
            </a:r>
            <a:r>
              <a:rPr lang="en-US" altLang="en-US" sz="4800" b="1" dirty="0">
                <a:solidFill>
                  <a:schemeClr val="tx2">
                    <a:lumMod val="75000"/>
                  </a:schemeClr>
                </a:solidFill>
                <a:effectLst>
                  <a:outerShdw blurRad="38100" dist="38100" dir="2700000" algn="tl">
                    <a:srgbClr val="000000">
                      <a:alpha val="43137"/>
                    </a:srgbClr>
                  </a:outerShdw>
                </a:effectLst>
                <a:latin typeface="Century Schoolbook" pitchFamily="18" charset="0"/>
              </a:rPr>
              <a:t/>
            </a:r>
            <a:br>
              <a:rPr lang="en-US" altLang="en-US" sz="4800" b="1" dirty="0">
                <a:solidFill>
                  <a:schemeClr val="tx2">
                    <a:lumMod val="75000"/>
                  </a:schemeClr>
                </a:solidFill>
                <a:effectLst>
                  <a:outerShdw blurRad="38100" dist="38100" dir="2700000" algn="tl">
                    <a:srgbClr val="000000">
                      <a:alpha val="43137"/>
                    </a:srgbClr>
                  </a:outerShdw>
                </a:effectLst>
                <a:latin typeface="Century Schoolbook" pitchFamily="18" charset="0"/>
              </a:rPr>
            </a:br>
            <a:r>
              <a:rPr lang="ru-RU" altLang="en-US" sz="4800" b="1" dirty="0">
                <a:solidFill>
                  <a:schemeClr val="tx2">
                    <a:lumMod val="75000"/>
                  </a:schemeClr>
                </a:solidFill>
                <a:latin typeface="Arial" charset="0"/>
              </a:rPr>
              <a:t/>
            </a:r>
            <a:br>
              <a:rPr lang="ru-RU" altLang="en-US" sz="4800" b="1" dirty="0">
                <a:solidFill>
                  <a:schemeClr val="tx2">
                    <a:lumMod val="75000"/>
                  </a:schemeClr>
                </a:solidFill>
                <a:latin typeface="Arial" charset="0"/>
              </a:rPr>
            </a:br>
            <a:endParaRPr lang="en-US" sz="4800" b="1" dirty="0">
              <a:solidFill>
                <a:schemeClr val="tx2">
                  <a:lumMod val="75000"/>
                </a:schemeClr>
              </a:solidFill>
            </a:endParaRPr>
          </a:p>
        </p:txBody>
      </p:sp>
      <p:sp>
        <p:nvSpPr>
          <p:cNvPr id="4" name="Subtitle 3"/>
          <p:cNvSpPr>
            <a:spLocks noGrp="1"/>
          </p:cNvSpPr>
          <p:nvPr>
            <p:ph type="subTitle" idx="1"/>
          </p:nvPr>
        </p:nvSpPr>
        <p:spPr>
          <a:xfrm>
            <a:off x="2590800" y="4313259"/>
            <a:ext cx="7010400" cy="1371600"/>
          </a:xfrm>
        </p:spPr>
        <p:txBody>
          <a:bodyPr/>
          <a:lstStyle/>
          <a:p>
            <a:r>
              <a:rPr lang="en-US" sz="2400" b="1" dirty="0" smtClean="0">
                <a:solidFill>
                  <a:schemeClr val="tx2">
                    <a:lumMod val="50000"/>
                  </a:schemeClr>
                </a:solidFill>
                <a:latin typeface="+mj-lt"/>
              </a:rPr>
              <a:t>Ministry </a:t>
            </a:r>
            <a:r>
              <a:rPr lang="en-US" sz="2400" b="1" dirty="0">
                <a:solidFill>
                  <a:schemeClr val="tx2">
                    <a:lumMod val="50000"/>
                  </a:schemeClr>
                </a:solidFill>
                <a:latin typeface="+mj-lt"/>
              </a:rPr>
              <a:t>of Internally Displaced Persons from </a:t>
            </a:r>
            <a:r>
              <a:rPr lang="en-US" sz="2400" b="1" dirty="0" smtClean="0">
                <a:solidFill>
                  <a:schemeClr val="tx2">
                    <a:lumMod val="50000"/>
                  </a:schemeClr>
                </a:solidFill>
                <a:latin typeface="+mj-lt"/>
              </a:rPr>
              <a:t>the Occupied</a:t>
            </a:r>
            <a:r>
              <a:rPr lang="en-US" sz="2400" b="1" dirty="0">
                <a:solidFill>
                  <a:schemeClr val="tx2">
                    <a:lumMod val="50000"/>
                  </a:schemeClr>
                </a:solidFill>
                <a:latin typeface="+mj-lt"/>
              </a:rPr>
              <a:t> </a:t>
            </a:r>
            <a:r>
              <a:rPr lang="en-US" sz="2400" b="1" dirty="0" smtClean="0">
                <a:solidFill>
                  <a:schemeClr val="tx2">
                    <a:lumMod val="50000"/>
                  </a:schemeClr>
                </a:solidFill>
                <a:latin typeface="+mj-lt"/>
              </a:rPr>
              <a:t>Territories</a:t>
            </a:r>
            <a:r>
              <a:rPr lang="en-US" sz="2400" b="1" dirty="0">
                <a:solidFill>
                  <a:schemeClr val="tx2">
                    <a:lumMod val="50000"/>
                  </a:schemeClr>
                </a:solidFill>
                <a:latin typeface="+mj-lt"/>
              </a:rPr>
              <a:t>, Labor, Health, and </a:t>
            </a:r>
            <a:r>
              <a:rPr lang="en-US" sz="2400" b="1" dirty="0" smtClean="0">
                <a:solidFill>
                  <a:schemeClr val="tx2">
                    <a:lumMod val="50000"/>
                  </a:schemeClr>
                </a:solidFill>
                <a:latin typeface="+mj-lt"/>
              </a:rPr>
              <a:t>Social Affairs</a:t>
            </a:r>
          </a:p>
          <a:p>
            <a:r>
              <a:rPr lang="ka-GE" sz="2400" b="1" dirty="0">
                <a:solidFill>
                  <a:schemeClr val="tx2">
                    <a:lumMod val="50000"/>
                  </a:schemeClr>
                </a:solidFill>
                <a:latin typeface="+mj-lt"/>
                <a:cs typeface="Arial" panose="020B0604020202020204" pitchFamily="34" charset="0"/>
              </a:rPr>
              <a:t> </a:t>
            </a:r>
            <a:r>
              <a:rPr lang="en-US" sz="2400" b="1" dirty="0" smtClean="0">
                <a:solidFill>
                  <a:schemeClr val="tx2">
                    <a:lumMod val="50000"/>
                  </a:schemeClr>
                </a:solidFill>
                <a:latin typeface="+mj-lt"/>
                <a:cs typeface="Arial" panose="020B0604020202020204" pitchFamily="34" charset="0"/>
              </a:rPr>
              <a:t>Tbilisi, Georgia; 19</a:t>
            </a:r>
            <a:r>
              <a:rPr lang="en-US" sz="2400" b="1" baseline="30000" dirty="0" smtClean="0">
                <a:solidFill>
                  <a:schemeClr val="tx2">
                    <a:lumMod val="50000"/>
                  </a:schemeClr>
                </a:solidFill>
                <a:latin typeface="+mj-lt"/>
                <a:cs typeface="Arial" panose="020B0604020202020204" pitchFamily="34" charset="0"/>
              </a:rPr>
              <a:t>th</a:t>
            </a:r>
            <a:r>
              <a:rPr lang="en-US" sz="2400" b="1" dirty="0" smtClean="0">
                <a:solidFill>
                  <a:schemeClr val="tx2">
                    <a:lumMod val="50000"/>
                  </a:schemeClr>
                </a:solidFill>
                <a:latin typeface="+mj-lt"/>
                <a:cs typeface="Arial" panose="020B0604020202020204" pitchFamily="34" charset="0"/>
              </a:rPr>
              <a:t> </a:t>
            </a:r>
            <a:r>
              <a:rPr lang="en-US" sz="2400" b="1" dirty="0">
                <a:solidFill>
                  <a:schemeClr val="tx2">
                    <a:lumMod val="50000"/>
                  </a:schemeClr>
                </a:solidFill>
                <a:latin typeface="+mj-lt"/>
                <a:cs typeface="Arial" panose="020B0604020202020204" pitchFamily="34" charset="0"/>
              </a:rPr>
              <a:t>of </a:t>
            </a:r>
            <a:r>
              <a:rPr lang="en-US" sz="2400" b="1" dirty="0" smtClean="0">
                <a:solidFill>
                  <a:schemeClr val="tx2">
                    <a:lumMod val="50000"/>
                  </a:schemeClr>
                </a:solidFill>
                <a:latin typeface="+mj-lt"/>
                <a:cs typeface="Arial" panose="020B0604020202020204" pitchFamily="34" charset="0"/>
              </a:rPr>
              <a:t>November</a:t>
            </a:r>
            <a:endParaRPr lang="en-US" sz="2400" b="1" dirty="0">
              <a:solidFill>
                <a:schemeClr val="tx2">
                  <a:lumMod val="50000"/>
                </a:schemeClr>
              </a:solidFill>
              <a:latin typeface="+mj-lt"/>
              <a:cs typeface="Arial" panose="020B0604020202020204" pitchFamily="34" charset="0"/>
            </a:endParaRPr>
          </a:p>
          <a:p>
            <a:endParaRPr lang="en-US" sz="1800" dirty="0"/>
          </a:p>
          <a:p>
            <a:r>
              <a:rPr lang="ka-GE" sz="1800" b="1" i="1" dirty="0">
                <a:solidFill>
                  <a:schemeClr val="tx2"/>
                </a:solidFill>
                <a:latin typeface="Arial" panose="020B0604020202020204" pitchFamily="34" charset="0"/>
                <a:cs typeface="Arial" panose="020B0604020202020204" pitchFamily="34" charset="0"/>
              </a:rPr>
              <a:t> </a:t>
            </a:r>
            <a:endParaRPr lang="en-US" sz="1800" b="1" i="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2837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77" y="516063"/>
            <a:ext cx="10972800" cy="1143000"/>
          </a:xfrm>
        </p:spPr>
        <p:txBody>
          <a:bodyPr>
            <a:normAutofit/>
          </a:bodyPr>
          <a:lstStyle/>
          <a:p>
            <a:r>
              <a:rPr lang="en-US" u="sng" dirty="0">
                <a:solidFill>
                  <a:schemeClr val="accent1"/>
                </a:solidFill>
              </a:rPr>
              <a:t>Concept: Three Diseases (HIV/HCV/TB) Under One Umbrella </a:t>
            </a:r>
            <a:br>
              <a:rPr lang="en-US" u="sng" dirty="0">
                <a:solidFill>
                  <a:schemeClr val="accent1"/>
                </a:solidFill>
              </a:rPr>
            </a:br>
            <a:endParaRPr lang="en-US" u="sng" dirty="0">
              <a:solidFill>
                <a:schemeClr val="accent1"/>
              </a:solidFill>
            </a:endParaRPr>
          </a:p>
        </p:txBody>
      </p:sp>
      <p:sp>
        <p:nvSpPr>
          <p:cNvPr id="5" name="Rectangle 4"/>
          <p:cNvSpPr/>
          <p:nvPr/>
        </p:nvSpPr>
        <p:spPr>
          <a:xfrm>
            <a:off x="188710" y="1265778"/>
            <a:ext cx="3625300" cy="4544834"/>
          </a:xfrm>
          <a:prstGeom prst="rect">
            <a:avLst/>
          </a:prstGeom>
          <a:ln>
            <a:solidFill>
              <a:schemeClr val="accent1"/>
            </a:solidFill>
          </a:ln>
        </p:spPr>
        <p:txBody>
          <a:bodyPr wrap="square">
            <a:spAutoFit/>
          </a:bodyPr>
          <a:lstStyle/>
          <a:p>
            <a:pPr marL="214313" indent="-214313">
              <a:spcBef>
                <a:spcPts val="434"/>
              </a:spcBef>
              <a:buClr>
                <a:srgbClr val="4F81BD"/>
              </a:buClr>
              <a:buSzPct val="85000"/>
              <a:buFont typeface="Wingdings" panose="05000000000000000000" pitchFamily="2" charset="2"/>
              <a:buChar char="Ø"/>
            </a:pPr>
            <a:r>
              <a:rPr lang="en-US" sz="1400" b="1" dirty="0">
                <a:solidFill>
                  <a:schemeClr val="tx1">
                    <a:lumMod val="85000"/>
                    <a:lumOff val="15000"/>
                  </a:schemeClr>
                </a:solidFill>
                <a:latin typeface="Calibri" panose="020F0502020204030204" pitchFamily="34" charset="0"/>
                <a:ea typeface="Arial" panose="020B0604020202020204" pitchFamily="34" charset="0"/>
                <a:cs typeface="Calibri" panose="020F0502020204030204" pitchFamily="34" charset="0"/>
              </a:rPr>
              <a:t>Pilot project in </a:t>
            </a:r>
            <a:r>
              <a:rPr lang="en-US" sz="1400" b="1" dirty="0" err="1">
                <a:solidFill>
                  <a:schemeClr val="tx1">
                    <a:lumMod val="85000"/>
                    <a:lumOff val="15000"/>
                  </a:schemeClr>
                </a:solidFill>
                <a:latin typeface="Calibri" panose="020F0502020204030204" pitchFamily="34" charset="0"/>
                <a:ea typeface="Arial" panose="020B0604020202020204" pitchFamily="34" charset="0"/>
                <a:cs typeface="Calibri" panose="020F0502020204030204" pitchFamily="34" charset="0"/>
              </a:rPr>
              <a:t>Samegrelo-Zemo</a:t>
            </a:r>
            <a:r>
              <a:rPr lang="en-US" sz="1400" b="1" dirty="0">
                <a:solidFill>
                  <a:schemeClr val="tx1">
                    <a:lumMod val="85000"/>
                    <a:lumOff val="15000"/>
                  </a:schemeClr>
                </a:solidFill>
                <a:latin typeface="Calibri" panose="020F0502020204030204" pitchFamily="34" charset="0"/>
                <a:ea typeface="Arial" panose="020B0604020202020204" pitchFamily="34" charset="0"/>
                <a:cs typeface="Calibri" panose="020F0502020204030204" pitchFamily="34" charset="0"/>
              </a:rPr>
              <a:t> </a:t>
            </a:r>
            <a:r>
              <a:rPr lang="en-US" sz="1400" b="1" dirty="0" err="1">
                <a:solidFill>
                  <a:schemeClr val="tx1">
                    <a:lumMod val="85000"/>
                    <a:lumOff val="15000"/>
                  </a:schemeClr>
                </a:solidFill>
                <a:latin typeface="Calibri" panose="020F0502020204030204" pitchFamily="34" charset="0"/>
                <a:ea typeface="Arial" panose="020B0604020202020204" pitchFamily="34" charset="0"/>
                <a:cs typeface="Calibri" panose="020F0502020204030204" pitchFamily="34" charset="0"/>
              </a:rPr>
              <a:t>Svaneti</a:t>
            </a:r>
            <a:r>
              <a:rPr lang="en-US" sz="1400" b="1" dirty="0">
                <a:solidFill>
                  <a:schemeClr val="tx1">
                    <a:lumMod val="85000"/>
                    <a:lumOff val="15000"/>
                  </a:schemeClr>
                </a:solidFill>
                <a:latin typeface="Calibri" panose="020F0502020204030204" pitchFamily="34" charset="0"/>
                <a:ea typeface="Arial" panose="020B0604020202020204" pitchFamily="34" charset="0"/>
                <a:cs typeface="Calibri" panose="020F0502020204030204" pitchFamily="34" charset="0"/>
              </a:rPr>
              <a:t> region was launched in November, </a:t>
            </a:r>
            <a:r>
              <a:rPr lang="en-US" sz="1400" b="1" dirty="0" smtClean="0">
                <a:solidFill>
                  <a:schemeClr val="tx1">
                    <a:lumMod val="85000"/>
                    <a:lumOff val="15000"/>
                  </a:schemeClr>
                </a:solidFill>
                <a:latin typeface="Calibri" panose="020F0502020204030204" pitchFamily="34" charset="0"/>
                <a:ea typeface="Arial" panose="020B0604020202020204" pitchFamily="34" charset="0"/>
                <a:cs typeface="Calibri" panose="020F0502020204030204" pitchFamily="34" charset="0"/>
              </a:rPr>
              <a:t>2017</a:t>
            </a:r>
            <a:endParaRPr lang="en-US" sz="1400" b="1" dirty="0" smtClean="0">
              <a:latin typeface="Calibri" panose="020F0502020204030204" pitchFamily="34" charset="0"/>
              <a:cs typeface="Calibri" panose="020F0502020204030204" pitchFamily="34" charset="0"/>
            </a:endParaRPr>
          </a:p>
          <a:p>
            <a:pPr marL="214313" indent="-214313">
              <a:spcBef>
                <a:spcPts val="434"/>
              </a:spcBef>
              <a:buClr>
                <a:srgbClr val="4F81BD"/>
              </a:buClr>
              <a:buSzPct val="85000"/>
              <a:buFont typeface="Wingdings" panose="05000000000000000000" pitchFamily="2" charset="2"/>
              <a:buChar char="Ø"/>
            </a:pPr>
            <a:r>
              <a:rPr lang="en-US" sz="1400" b="1" dirty="0" smtClean="0">
                <a:latin typeface="Calibri" panose="020F0502020204030204" pitchFamily="34" charset="0"/>
                <a:cs typeface="Calibri" panose="020F0502020204030204" pitchFamily="34" charset="0"/>
              </a:rPr>
              <a:t>Integrated HCV/HIV/TB screening </a:t>
            </a:r>
            <a:r>
              <a:rPr lang="en-US" sz="1400" b="1" dirty="0">
                <a:latin typeface="Calibri" panose="020F0502020204030204" pitchFamily="34" charset="0"/>
                <a:cs typeface="Calibri" panose="020F0502020204030204" pitchFamily="34" charset="0"/>
              </a:rPr>
              <a:t>protocol approved </a:t>
            </a:r>
            <a:r>
              <a:rPr lang="en-US" sz="1400" b="1" dirty="0" smtClean="0">
                <a:latin typeface="Calibri" panose="020F0502020204030204" pitchFamily="34" charset="0"/>
                <a:cs typeface="Calibri" panose="020F0502020204030204" pitchFamily="34" charset="0"/>
              </a:rPr>
              <a:t>- </a:t>
            </a:r>
            <a:r>
              <a:rPr lang="en-US" sz="1400" b="1" dirty="0">
                <a:solidFill>
                  <a:srgbClr val="DA0000"/>
                </a:solidFill>
                <a:latin typeface="Calibri" panose="020F0502020204030204" pitchFamily="34" charset="0"/>
                <a:cs typeface="Calibri" panose="020F0502020204030204" pitchFamily="34" charset="0"/>
              </a:rPr>
              <a:t>Target for screening </a:t>
            </a:r>
            <a:r>
              <a:rPr lang="en-GB" sz="1400" b="1" dirty="0">
                <a:solidFill>
                  <a:srgbClr val="DA0000"/>
                </a:solidFill>
                <a:latin typeface="Calibri" panose="020F0502020204030204" pitchFamily="34" charset="0"/>
                <a:cs typeface="Calibri" panose="020F0502020204030204" pitchFamily="34" charset="0"/>
              </a:rPr>
              <a:t>- </a:t>
            </a:r>
            <a:r>
              <a:rPr lang="en-US" sz="1400" b="1" dirty="0">
                <a:solidFill>
                  <a:srgbClr val="DA0000"/>
                </a:solidFill>
                <a:latin typeface="Calibri" panose="020F0502020204030204" pitchFamily="34" charset="0"/>
                <a:cs typeface="Calibri" panose="020F0502020204030204" pitchFamily="34" charset="0"/>
              </a:rPr>
              <a:t>40% of local population </a:t>
            </a:r>
            <a:endParaRPr lang="en-US" sz="1400" b="1" dirty="0">
              <a:latin typeface="Calibri" panose="020F0502020204030204" pitchFamily="34" charset="0"/>
              <a:cs typeface="Calibri" panose="020F0502020204030204" pitchFamily="34" charset="0"/>
            </a:endParaRPr>
          </a:p>
          <a:p>
            <a:pPr marL="214313" indent="-214313">
              <a:spcBef>
                <a:spcPts val="434"/>
              </a:spcBef>
              <a:buClr>
                <a:srgbClr val="4F81BD"/>
              </a:buClr>
              <a:buSzPct val="85000"/>
              <a:buFont typeface="Wingdings" panose="05000000000000000000" pitchFamily="2" charset="2"/>
              <a:buChar char="Ø"/>
            </a:pPr>
            <a:endParaRPr lang="en-US" sz="1400" b="1" dirty="0">
              <a:latin typeface="Calibri" panose="020F0502020204030204" pitchFamily="34" charset="0"/>
              <a:cs typeface="Calibri" panose="020F0502020204030204" pitchFamily="34" charset="0"/>
            </a:endParaRPr>
          </a:p>
          <a:p>
            <a:pPr marL="214313" indent="-214313">
              <a:spcBef>
                <a:spcPts val="434"/>
              </a:spcBef>
              <a:buClr>
                <a:srgbClr val="4F81BD"/>
              </a:buClr>
              <a:buSzPct val="85000"/>
              <a:buFont typeface="Wingdings" panose="05000000000000000000" pitchFamily="2" charset="2"/>
              <a:buChar char="Ø"/>
            </a:pPr>
            <a:r>
              <a:rPr lang="en-US" sz="1400" b="1" dirty="0">
                <a:latin typeface="Calibri" panose="020F0502020204030204" pitchFamily="34" charset="0"/>
                <a:cs typeface="Calibri" panose="020F0502020204030204" pitchFamily="34" charset="0"/>
              </a:rPr>
              <a:t>454 doctors and nurses trained</a:t>
            </a:r>
          </a:p>
          <a:p>
            <a:pPr marL="214313" indent="-214313">
              <a:spcBef>
                <a:spcPts val="434"/>
              </a:spcBef>
              <a:buClr>
                <a:srgbClr val="4F81BD"/>
              </a:buClr>
              <a:buSzPct val="85000"/>
              <a:buFont typeface="Wingdings" panose="05000000000000000000" pitchFamily="2" charset="2"/>
              <a:buChar char="Ø"/>
            </a:pPr>
            <a:endParaRPr lang="en-US" sz="1400" b="1" dirty="0">
              <a:latin typeface="Calibri" panose="020F0502020204030204" pitchFamily="34" charset="0"/>
              <a:cs typeface="Calibri" panose="020F0502020204030204" pitchFamily="34" charset="0"/>
            </a:endParaRPr>
          </a:p>
          <a:p>
            <a:pPr marL="214313" indent="-214313">
              <a:spcBef>
                <a:spcPts val="434"/>
              </a:spcBef>
              <a:buClr>
                <a:srgbClr val="4F81BD"/>
              </a:buClr>
              <a:buSzPct val="85000"/>
              <a:buFont typeface="Wingdings" panose="05000000000000000000" pitchFamily="2" charset="2"/>
              <a:buChar char="Ø"/>
            </a:pPr>
            <a:r>
              <a:rPr lang="en-US" sz="1400" b="1" dirty="0">
                <a:latin typeface="Calibri" panose="020F0502020204030204" pitchFamily="34" charset="0"/>
                <a:cs typeface="Calibri" panose="020F0502020204030204" pitchFamily="34" charset="0"/>
              </a:rPr>
              <a:t>Integrated multidisciplinary service monitoring groups established</a:t>
            </a:r>
          </a:p>
          <a:p>
            <a:pPr marL="214313" indent="-214313">
              <a:spcBef>
                <a:spcPts val="434"/>
              </a:spcBef>
              <a:buClr>
                <a:srgbClr val="4F81BD"/>
              </a:buClr>
              <a:buSzPct val="85000"/>
              <a:buFont typeface="Wingdings" panose="05000000000000000000" pitchFamily="2" charset="2"/>
              <a:buChar char="Ø"/>
            </a:pPr>
            <a:endParaRPr lang="en-US" sz="1400" b="1" dirty="0">
              <a:latin typeface="Calibri" panose="020F0502020204030204" pitchFamily="34" charset="0"/>
              <a:cs typeface="Calibri" panose="020F0502020204030204" pitchFamily="34" charset="0"/>
            </a:endParaRPr>
          </a:p>
          <a:p>
            <a:pPr marL="214313" indent="-214313">
              <a:spcBef>
                <a:spcPts val="434"/>
              </a:spcBef>
              <a:buClr>
                <a:srgbClr val="4F81BD"/>
              </a:buClr>
              <a:buSzPct val="85000"/>
              <a:buFont typeface="Wingdings" panose="05000000000000000000" pitchFamily="2" charset="2"/>
              <a:buChar char="Ø"/>
            </a:pPr>
            <a:r>
              <a:rPr lang="en-US" sz="1400" b="1" dirty="0">
                <a:latin typeface="Calibri" panose="020F0502020204030204" pitchFamily="34" charset="0"/>
                <a:cs typeface="Calibri" panose="020F0502020204030204" pitchFamily="34" charset="0"/>
              </a:rPr>
              <a:t>Municipal programs supporting pilot implementation </a:t>
            </a:r>
            <a:r>
              <a:rPr lang="en-US" sz="1400" b="1" dirty="0" smtClean="0">
                <a:latin typeface="Calibri" panose="020F0502020204030204" pitchFamily="34" charset="0"/>
                <a:cs typeface="Calibri" panose="020F0502020204030204" pitchFamily="34" charset="0"/>
              </a:rPr>
              <a:t>approved</a:t>
            </a:r>
          </a:p>
          <a:p>
            <a:endParaRPr lang="en-US" sz="1400" b="1" dirty="0">
              <a:solidFill>
                <a:schemeClr val="tx1">
                  <a:lumMod val="85000"/>
                  <a:lumOff val="15000"/>
                </a:schemeClr>
              </a:solidFill>
              <a:latin typeface="Calibri" panose="020F0502020204030204" pitchFamily="34" charset="0"/>
              <a:cs typeface="Calibri" panose="020F0502020204030204" pitchFamily="34" charset="0"/>
            </a:endParaRPr>
          </a:p>
          <a:p>
            <a:r>
              <a:rPr lang="en-US" sz="1400" b="1" dirty="0" smtClean="0">
                <a:solidFill>
                  <a:schemeClr val="tx1">
                    <a:lumMod val="85000"/>
                    <a:lumOff val="15000"/>
                  </a:schemeClr>
                </a:solidFill>
                <a:latin typeface="Calibri" panose="020F0502020204030204" pitchFamily="34" charset="0"/>
                <a:cs typeface="Calibri" panose="020F0502020204030204" pitchFamily="34" charset="0"/>
              </a:rPr>
              <a:t>In </a:t>
            </a:r>
            <a:r>
              <a:rPr lang="en-US" sz="1400" b="1" dirty="0">
                <a:solidFill>
                  <a:schemeClr val="tx1">
                    <a:lumMod val="85000"/>
                    <a:lumOff val="15000"/>
                  </a:schemeClr>
                </a:solidFill>
                <a:latin typeface="Calibri" panose="020F0502020204030204" pitchFamily="34" charset="0"/>
                <a:cs typeface="Calibri" panose="020F0502020204030204" pitchFamily="34" charset="0"/>
              </a:rPr>
              <a:t>8 months 89,602 persons were screened on HCV, HIV and TB among </a:t>
            </a:r>
            <a:r>
              <a:rPr lang="en-US" sz="1400" b="1" dirty="0" smtClean="0">
                <a:solidFill>
                  <a:schemeClr val="tx1">
                    <a:lumMod val="85000"/>
                    <a:lumOff val="15000"/>
                  </a:schemeClr>
                </a:solidFill>
                <a:latin typeface="Calibri" panose="020F0502020204030204" pitchFamily="34" charset="0"/>
                <a:cs typeface="Calibri" panose="020F0502020204030204" pitchFamily="34" charset="0"/>
              </a:rPr>
              <a:t>which</a:t>
            </a:r>
            <a:endParaRPr lang="en-US" sz="1400" b="1" dirty="0">
              <a:solidFill>
                <a:schemeClr val="tx1">
                  <a:lumMod val="85000"/>
                  <a:lumOff val="15000"/>
                </a:schemeClr>
              </a:solidFill>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US" sz="1400" b="1" dirty="0">
                <a:solidFill>
                  <a:schemeClr val="tx1">
                    <a:lumMod val="85000"/>
                    <a:lumOff val="15000"/>
                  </a:schemeClr>
                </a:solidFill>
                <a:latin typeface="Calibri" panose="020F0502020204030204" pitchFamily="34" charset="0"/>
                <a:cs typeface="Calibri" panose="020F0502020204030204" pitchFamily="34" charset="0"/>
              </a:rPr>
              <a:t>Anti-HCV+  2350 cases</a:t>
            </a:r>
          </a:p>
          <a:p>
            <a:pPr marL="214313" indent="-214313">
              <a:buFont typeface="Arial" panose="020B0604020202020204" pitchFamily="34" charset="0"/>
              <a:buChar char="•"/>
            </a:pPr>
            <a:r>
              <a:rPr lang="en-US" sz="1400" b="1" dirty="0">
                <a:solidFill>
                  <a:schemeClr val="tx1">
                    <a:lumMod val="85000"/>
                    <a:lumOff val="15000"/>
                  </a:schemeClr>
                </a:solidFill>
                <a:latin typeface="Calibri" panose="020F0502020204030204" pitchFamily="34" charset="0"/>
                <a:cs typeface="Calibri" panose="020F0502020204030204" pitchFamily="34" charset="0"/>
              </a:rPr>
              <a:t>Anti-HIV+ 37 cases </a:t>
            </a:r>
          </a:p>
          <a:p>
            <a:pPr marL="214313" indent="-214313">
              <a:buFont typeface="Arial" panose="020B0604020202020204" pitchFamily="34" charset="0"/>
              <a:buChar char="•"/>
            </a:pPr>
            <a:r>
              <a:rPr lang="en-US" sz="1400" b="1" dirty="0">
                <a:solidFill>
                  <a:schemeClr val="tx1">
                    <a:lumMod val="85000"/>
                    <a:lumOff val="15000"/>
                  </a:schemeClr>
                </a:solidFill>
                <a:latin typeface="Calibri" panose="020F0502020204030204" pitchFamily="34" charset="0"/>
                <a:cs typeface="Calibri" panose="020F0502020204030204" pitchFamily="34" charset="0"/>
              </a:rPr>
              <a:t>Presumptive TB 177 </a:t>
            </a:r>
            <a:r>
              <a:rPr lang="en-US" sz="1400" b="1" dirty="0" smtClean="0">
                <a:solidFill>
                  <a:schemeClr val="tx1">
                    <a:lumMod val="85000"/>
                    <a:lumOff val="15000"/>
                  </a:schemeClr>
                </a:solidFill>
                <a:latin typeface="Calibri" panose="020F0502020204030204" pitchFamily="34" charset="0"/>
                <a:cs typeface="Calibri" panose="020F0502020204030204" pitchFamily="34" charset="0"/>
              </a:rPr>
              <a:t>cases</a:t>
            </a:r>
            <a:endParaRPr lang="en-US" sz="1400" b="1"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6" name="TextBox 5"/>
          <p:cNvSpPr txBox="1"/>
          <p:nvPr/>
        </p:nvSpPr>
        <p:spPr>
          <a:xfrm>
            <a:off x="3912664" y="1947156"/>
            <a:ext cx="2109934" cy="2677656"/>
          </a:xfrm>
          <a:prstGeom prst="rect">
            <a:avLst/>
          </a:prstGeom>
          <a:noFill/>
          <a:ln w="19050">
            <a:solidFill>
              <a:schemeClr val="accent1">
                <a:lumMod val="50000"/>
              </a:schemeClr>
            </a:solidFill>
          </a:ln>
        </p:spPr>
        <p:txBody>
          <a:bodyPr wrap="square" rtlCol="0">
            <a:spAutoFit/>
          </a:bodyPr>
          <a:lstStyle/>
          <a:p>
            <a:pPr marL="285750" indent="-285750">
              <a:buFont typeface="Arial" panose="020B0604020202020204" pitchFamily="34" charset="0"/>
              <a:buChar char="•"/>
            </a:pPr>
            <a:r>
              <a:rPr lang="en-US" sz="1400" b="1" dirty="0" smtClean="0"/>
              <a:t>Following the </a:t>
            </a:r>
            <a:r>
              <a:rPr lang="en-US" sz="1400" b="1" dirty="0" err="1" smtClean="0"/>
              <a:t>Samegrelo-Zemo</a:t>
            </a:r>
            <a:r>
              <a:rPr lang="en-US" sz="1400" b="1" dirty="0" smtClean="0"/>
              <a:t> </a:t>
            </a:r>
            <a:r>
              <a:rPr lang="en-US" sz="1400" b="1" dirty="0" err="1" smtClean="0"/>
              <a:t>Svaneti</a:t>
            </a:r>
            <a:r>
              <a:rPr lang="en-US" sz="1400" b="1" dirty="0" smtClean="0"/>
              <a:t> example, a similar project has been initiated in the </a:t>
            </a:r>
            <a:r>
              <a:rPr lang="en-US" sz="1400" b="1" dirty="0" err="1" smtClean="0"/>
              <a:t>Adjara</a:t>
            </a:r>
            <a:r>
              <a:rPr lang="en-US" sz="1400" b="1" dirty="0" smtClean="0"/>
              <a:t> region</a:t>
            </a:r>
          </a:p>
          <a:p>
            <a:pPr marL="285750" indent="-285750">
              <a:buFont typeface="Arial" panose="020B0604020202020204" pitchFamily="34" charset="0"/>
              <a:buChar char="•"/>
            </a:pPr>
            <a:r>
              <a:rPr lang="en-US" sz="1400" b="1" dirty="0" smtClean="0"/>
              <a:t> </a:t>
            </a:r>
            <a:r>
              <a:rPr lang="en-US" sz="1400" b="1" dirty="0" err="1" smtClean="0"/>
              <a:t>Guria</a:t>
            </a:r>
            <a:r>
              <a:rPr lang="en-US" sz="1400" b="1" dirty="0" smtClean="0"/>
              <a:t>, </a:t>
            </a:r>
            <a:r>
              <a:rPr lang="en-US" sz="1400" b="1" dirty="0" err="1" smtClean="0"/>
              <a:t>Racha-Lechkhumi</a:t>
            </a:r>
            <a:r>
              <a:rPr lang="en-US" sz="1400" b="1" dirty="0" smtClean="0"/>
              <a:t> and </a:t>
            </a:r>
            <a:r>
              <a:rPr lang="en-US" sz="1400" b="1" dirty="0" err="1" smtClean="0"/>
              <a:t>Kvemo</a:t>
            </a:r>
            <a:r>
              <a:rPr lang="en-US" sz="1400" b="1" dirty="0" smtClean="0"/>
              <a:t> </a:t>
            </a:r>
            <a:r>
              <a:rPr lang="en-US" sz="1400" b="1" dirty="0" err="1" smtClean="0"/>
              <a:t>Svaneti</a:t>
            </a:r>
            <a:r>
              <a:rPr lang="en-US" sz="1400" b="1" dirty="0" smtClean="0"/>
              <a:t>, Kutaisi</a:t>
            </a:r>
            <a:r>
              <a:rPr lang="en-US" sz="1400" b="1" dirty="0"/>
              <a:t>, </a:t>
            </a:r>
            <a:r>
              <a:rPr lang="en-US" sz="1400" b="1" dirty="0" err="1"/>
              <a:t>Kharagauli</a:t>
            </a:r>
            <a:r>
              <a:rPr lang="en-US" sz="1400" b="1" dirty="0"/>
              <a:t> will </a:t>
            </a:r>
            <a:r>
              <a:rPr lang="en-US" sz="1400" b="1" dirty="0" smtClean="0"/>
              <a:t>be introduced to the program</a:t>
            </a:r>
            <a:r>
              <a:rPr lang="en-US" sz="1400" b="1" dirty="0"/>
              <a:t> </a:t>
            </a:r>
            <a:r>
              <a:rPr lang="en-US" sz="1400" b="1" dirty="0" smtClean="0"/>
              <a:t>next</a:t>
            </a:r>
            <a:endParaRPr lang="en-US" sz="1400" b="1" dirty="0"/>
          </a:p>
        </p:txBody>
      </p:sp>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2598" y="1591984"/>
            <a:ext cx="6164276" cy="3892421"/>
          </a:xfrm>
          <a:prstGeom prst="rect">
            <a:avLst/>
          </a:prstGeom>
          <a:ln>
            <a:noFill/>
          </a:ln>
          <a:effectLst>
            <a:softEdge rad="112500"/>
          </a:effectLst>
        </p:spPr>
      </p:pic>
      <p:sp>
        <p:nvSpPr>
          <p:cNvPr id="8" name="Oval 7"/>
          <p:cNvSpPr/>
          <p:nvPr/>
        </p:nvSpPr>
        <p:spPr>
          <a:xfrm>
            <a:off x="8346193" y="2624822"/>
            <a:ext cx="999846" cy="661162"/>
          </a:xfrm>
          <a:prstGeom prst="ellipse">
            <a:avLst/>
          </a:prstGeom>
          <a:solidFill>
            <a:schemeClr val="accent6">
              <a:lumMod val="20000"/>
              <a:lumOff val="80000"/>
              <a:alpha val="10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346193" y="3239854"/>
            <a:ext cx="685655" cy="530501"/>
          </a:xfrm>
          <a:prstGeom prst="ellipse">
            <a:avLst/>
          </a:prstGeom>
          <a:noFill/>
          <a:ln w="19050">
            <a:solidFill>
              <a:srgbClr val="FFFF00"/>
            </a:soli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676661" y="3756093"/>
            <a:ext cx="392127" cy="248240"/>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414458" y="3841882"/>
            <a:ext cx="797859" cy="230832"/>
          </a:xfrm>
          <a:prstGeom prst="rect">
            <a:avLst/>
          </a:prstGeom>
          <a:noFill/>
        </p:spPr>
        <p:txBody>
          <a:bodyPr wrap="square" rtlCol="0">
            <a:spAutoFit/>
          </a:bodyPr>
          <a:lstStyle/>
          <a:p>
            <a:r>
              <a:rPr lang="en-US" sz="900" b="1" dirty="0" err="1" smtClean="0"/>
              <a:t>Kharagauli</a:t>
            </a:r>
            <a:endParaRPr lang="en-US" sz="900" b="1" dirty="0"/>
          </a:p>
        </p:txBody>
      </p:sp>
      <p:sp>
        <p:nvSpPr>
          <p:cNvPr id="12" name="Oval 11"/>
          <p:cNvSpPr/>
          <p:nvPr/>
        </p:nvSpPr>
        <p:spPr>
          <a:xfrm>
            <a:off x="8458513" y="3841882"/>
            <a:ext cx="618015" cy="278684"/>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811567" y="2126782"/>
            <a:ext cx="779447" cy="759802"/>
          </a:xfrm>
          <a:prstGeom prst="ellipse">
            <a:avLst/>
          </a:prstGeom>
          <a:solidFill>
            <a:schemeClr val="accent6">
              <a:lumMod val="20000"/>
              <a:lumOff val="80000"/>
              <a:alpha val="1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526414" y="4113731"/>
            <a:ext cx="705823" cy="487530"/>
          </a:xfrm>
          <a:prstGeom prst="ellipse">
            <a:avLst/>
          </a:prstGeom>
          <a:solidFill>
            <a:schemeClr val="accent6">
              <a:lumMod val="20000"/>
              <a:lumOff val="80000"/>
              <a:alpha val="1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79983" y="1226241"/>
            <a:ext cx="1917406" cy="1441829"/>
          </a:xfrm>
          <a:prstGeom prst="rect">
            <a:avLst/>
          </a:prstGeom>
        </p:spPr>
      </p:pic>
    </p:spTree>
    <p:extLst>
      <p:ext uri="{BB962C8B-B14F-4D97-AF65-F5344CB8AC3E}">
        <p14:creationId xmlns:p14="http://schemas.microsoft.com/office/powerpoint/2010/main" val="282941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2000" tmFilter="0, 0; .2, .5; .8, .5; 1, 0"/>
                                        <p:tgtEl>
                                          <p:spTgt spid="8"/>
                                        </p:tgtEl>
                                      </p:cBhvr>
                                    </p:animEffect>
                                    <p:animScale>
                                      <p:cBhvr>
                                        <p:cTn id="7" dur="1000" autoRev="1" fill="hold"/>
                                        <p:tgtEl>
                                          <p:spTgt spid="8"/>
                                        </p:tgtEl>
                                      </p:cBhvr>
                                      <p:by x="105000" y="105000"/>
                                    </p:animScale>
                                  </p:childTnLst>
                                </p:cTn>
                              </p:par>
                              <p:par>
                                <p:cTn id="8" presetID="26" presetClass="emph" presetSubtype="0" repeatCount="indefinite" fill="hold" grpId="0" nodeType="withEffect">
                                  <p:stCondLst>
                                    <p:cond delay="0"/>
                                  </p:stCondLst>
                                  <p:childTnLst>
                                    <p:animEffect transition="out" filter="fade">
                                      <p:cBhvr>
                                        <p:cTn id="9" dur="2000" tmFilter="0, 0; .2, .5; .8, .5; 1, 0"/>
                                        <p:tgtEl>
                                          <p:spTgt spid="9"/>
                                        </p:tgtEl>
                                      </p:cBhvr>
                                    </p:animEffect>
                                    <p:animScale>
                                      <p:cBhvr>
                                        <p:cTn id="10" dur="1000" autoRev="1" fill="hold"/>
                                        <p:tgtEl>
                                          <p:spTgt spid="9"/>
                                        </p:tgtEl>
                                      </p:cBhvr>
                                      <p:by x="105000" y="105000"/>
                                    </p:animScale>
                                  </p:childTnLst>
                                </p:cTn>
                              </p:par>
                              <p:par>
                                <p:cTn id="11" presetID="26" presetClass="emph" presetSubtype="0" repeatCount="indefinite" fill="hold" grpId="0" nodeType="withEffect">
                                  <p:stCondLst>
                                    <p:cond delay="0"/>
                                  </p:stCondLst>
                                  <p:childTnLst>
                                    <p:animEffect transition="out" filter="fade">
                                      <p:cBhvr>
                                        <p:cTn id="12" dur="2000" tmFilter="0, 0; .2, .5; .8, .5; 1, 0"/>
                                        <p:tgtEl>
                                          <p:spTgt spid="10"/>
                                        </p:tgtEl>
                                      </p:cBhvr>
                                    </p:animEffect>
                                    <p:animScale>
                                      <p:cBhvr>
                                        <p:cTn id="13" dur="1000" autoRev="1" fill="hold"/>
                                        <p:tgtEl>
                                          <p:spTgt spid="10"/>
                                        </p:tgtEl>
                                      </p:cBhvr>
                                      <p:by x="105000" y="105000"/>
                                    </p:animScale>
                                  </p:childTnLst>
                                </p:cTn>
                              </p:par>
                              <p:par>
                                <p:cTn id="14" presetID="26" presetClass="emph" presetSubtype="0" repeatCount="indefinite" fill="hold" grpId="0" nodeType="withEffect">
                                  <p:stCondLst>
                                    <p:cond delay="0"/>
                                  </p:stCondLst>
                                  <p:childTnLst>
                                    <p:animEffect transition="out" filter="fade">
                                      <p:cBhvr>
                                        <p:cTn id="15" dur="2000" tmFilter="0, 0; .2, .5; .8, .5; 1, 0"/>
                                        <p:tgtEl>
                                          <p:spTgt spid="12"/>
                                        </p:tgtEl>
                                      </p:cBhvr>
                                    </p:animEffect>
                                    <p:animScale>
                                      <p:cBhvr>
                                        <p:cTn id="16" dur="1000" autoRev="1" fill="hold"/>
                                        <p:tgtEl>
                                          <p:spTgt spid="12"/>
                                        </p:tgtEl>
                                      </p:cBhvr>
                                      <p:by x="105000" y="105000"/>
                                    </p:animScale>
                                  </p:childTnLst>
                                </p:cTn>
                              </p:par>
                              <p:par>
                                <p:cTn id="17" presetID="26" presetClass="emph" presetSubtype="0" repeatCount="indefinite" fill="hold" grpId="0" nodeType="withEffect">
                                  <p:stCondLst>
                                    <p:cond delay="0"/>
                                  </p:stCondLst>
                                  <p:childTnLst>
                                    <p:animEffect transition="out" filter="fade">
                                      <p:cBhvr>
                                        <p:cTn id="18" dur="2000" tmFilter="0, 0; .2, .5; .8, .5; 1, 0"/>
                                        <p:tgtEl>
                                          <p:spTgt spid="13"/>
                                        </p:tgtEl>
                                      </p:cBhvr>
                                    </p:animEffect>
                                    <p:animScale>
                                      <p:cBhvr>
                                        <p:cTn id="19" dur="1000" autoRev="1" fill="hold"/>
                                        <p:tgtEl>
                                          <p:spTgt spid="13"/>
                                        </p:tgtEl>
                                      </p:cBhvr>
                                      <p:by x="105000" y="105000"/>
                                    </p:animScale>
                                  </p:childTnLst>
                                </p:cTn>
                              </p:par>
                              <p:par>
                                <p:cTn id="20" presetID="26" presetClass="emph" presetSubtype="0" repeatCount="indefinite" fill="hold" grpId="0" nodeType="withEffect">
                                  <p:stCondLst>
                                    <p:cond delay="0"/>
                                  </p:stCondLst>
                                  <p:childTnLst>
                                    <p:animEffect transition="out" filter="fade">
                                      <p:cBhvr>
                                        <p:cTn id="21" dur="2000" tmFilter="0, 0; .2, .5; .8, .5; 1, 0"/>
                                        <p:tgtEl>
                                          <p:spTgt spid="14"/>
                                        </p:tgtEl>
                                      </p:cBhvr>
                                    </p:animEffect>
                                    <p:animScale>
                                      <p:cBhvr>
                                        <p:cTn id="22" dur="1000" autoRev="1" fill="hold"/>
                                        <p:tgtEl>
                                          <p:spTgt spid="14"/>
                                        </p:tgtEl>
                                      </p:cBhvr>
                                      <p:by x="105000" y="105000"/>
                                    </p:animScale>
                                  </p:childTnLst>
                                </p:cTn>
                              </p:par>
                              <p:par>
                                <p:cTn id="23" presetID="53" presetClass="entr" presetSubtype="16"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447" y="87297"/>
            <a:ext cx="10972800" cy="1143000"/>
          </a:xfrm>
        </p:spPr>
        <p:txBody>
          <a:bodyPr/>
          <a:lstStyle/>
          <a:p>
            <a:r>
              <a:rPr lang="en-US" sz="3200" b="1" u="sng" dirty="0">
                <a:solidFill>
                  <a:schemeClr val="accent1"/>
                </a:solidFill>
                <a:effectLst>
                  <a:outerShdw blurRad="38100" dist="38100" dir="2700000" algn="tl">
                    <a:srgbClr val="000000">
                      <a:alpha val="43137"/>
                    </a:srgbClr>
                  </a:outerShdw>
                </a:effectLst>
              </a:rPr>
              <a:t>Treatment Providers</a:t>
            </a:r>
          </a:p>
        </p:txBody>
      </p:sp>
      <p:pic>
        <p:nvPicPr>
          <p:cNvPr id="3" name="Picture 2" descr="Image result for á¡áá¥áá áááááá¡ á á£áá"/>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1992924" y="994116"/>
            <a:ext cx="8466221" cy="409814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2522006" y="5117758"/>
            <a:ext cx="7408055" cy="4533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flipH="1" flipV="1">
            <a:off x="3310995" y="5214480"/>
            <a:ext cx="194166" cy="259930"/>
          </a:xfrm>
          <a:prstGeom prst="ellipse">
            <a:avLst/>
          </a:pr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Oval 5"/>
          <p:cNvSpPr/>
          <p:nvPr/>
        </p:nvSpPr>
        <p:spPr>
          <a:xfrm flipH="1" flipV="1">
            <a:off x="5662033" y="5203070"/>
            <a:ext cx="194166" cy="259930"/>
          </a:xfrm>
          <a:prstGeom prst="ellipse">
            <a:avLst/>
          </a:pr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Oval 6"/>
          <p:cNvSpPr/>
          <p:nvPr/>
        </p:nvSpPr>
        <p:spPr>
          <a:xfrm flipH="1" flipV="1">
            <a:off x="8013071" y="5214480"/>
            <a:ext cx="194166" cy="259930"/>
          </a:xfrm>
          <a:prstGeom prst="ellipse">
            <a:avLst/>
          </a:pr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TextBox 7"/>
          <p:cNvSpPr txBox="1"/>
          <p:nvPr/>
        </p:nvSpPr>
        <p:spPr>
          <a:xfrm>
            <a:off x="2751182" y="5537119"/>
            <a:ext cx="1507958" cy="369332"/>
          </a:xfrm>
          <a:prstGeom prst="rect">
            <a:avLst/>
          </a:prstGeom>
          <a:noFill/>
        </p:spPr>
        <p:txBody>
          <a:bodyPr wrap="square" rtlCol="0">
            <a:spAutoFit/>
          </a:bodyPr>
          <a:lstStyle/>
          <a:p>
            <a:r>
              <a:rPr lang="en-US" b="1" dirty="0" smtClean="0"/>
              <a:t>2015 </a:t>
            </a:r>
            <a:r>
              <a:rPr lang="en-US" dirty="0" smtClean="0"/>
              <a:t>- 4 sites</a:t>
            </a:r>
            <a:endParaRPr lang="en-US" dirty="0"/>
          </a:p>
        </p:txBody>
      </p:sp>
      <p:sp>
        <p:nvSpPr>
          <p:cNvPr id="9" name="TextBox 8"/>
          <p:cNvSpPr txBox="1"/>
          <p:nvPr/>
        </p:nvSpPr>
        <p:spPr>
          <a:xfrm>
            <a:off x="5062544" y="5535226"/>
            <a:ext cx="1722303" cy="369332"/>
          </a:xfrm>
          <a:prstGeom prst="rect">
            <a:avLst/>
          </a:prstGeom>
          <a:noFill/>
        </p:spPr>
        <p:txBody>
          <a:bodyPr wrap="square" rtlCol="0">
            <a:spAutoFit/>
          </a:bodyPr>
          <a:lstStyle/>
          <a:p>
            <a:r>
              <a:rPr lang="en-US" b="1" dirty="0" smtClean="0"/>
              <a:t>2018</a:t>
            </a:r>
            <a:r>
              <a:rPr lang="ka-GE" b="1" dirty="0" smtClean="0"/>
              <a:t> </a:t>
            </a:r>
            <a:r>
              <a:rPr lang="en-US" dirty="0" smtClean="0"/>
              <a:t>-</a:t>
            </a:r>
            <a:r>
              <a:rPr lang="ka-GE" dirty="0" smtClean="0"/>
              <a:t> </a:t>
            </a:r>
            <a:r>
              <a:rPr lang="en-US" dirty="0" smtClean="0"/>
              <a:t>42 sites</a:t>
            </a:r>
            <a:endParaRPr lang="en-US" dirty="0"/>
          </a:p>
        </p:txBody>
      </p:sp>
      <p:sp>
        <p:nvSpPr>
          <p:cNvPr id="10" name="TextBox 9"/>
          <p:cNvSpPr txBox="1"/>
          <p:nvPr/>
        </p:nvSpPr>
        <p:spPr>
          <a:xfrm>
            <a:off x="7205472" y="5535226"/>
            <a:ext cx="4814580" cy="369332"/>
          </a:xfrm>
          <a:prstGeom prst="rect">
            <a:avLst/>
          </a:prstGeom>
          <a:noFill/>
        </p:spPr>
        <p:txBody>
          <a:bodyPr wrap="square" rtlCol="0">
            <a:spAutoFit/>
          </a:bodyPr>
          <a:lstStyle/>
          <a:p>
            <a:r>
              <a:rPr lang="en-US" b="1" dirty="0" smtClean="0"/>
              <a:t>2019 </a:t>
            </a:r>
            <a:r>
              <a:rPr lang="en-US" dirty="0" smtClean="0"/>
              <a:t>- 70 sites in the decentralization process</a:t>
            </a:r>
            <a:endParaRPr lang="en-US" dirty="0"/>
          </a:p>
        </p:txBody>
      </p:sp>
    </p:spTree>
    <p:extLst>
      <p:ext uri="{BB962C8B-B14F-4D97-AF65-F5344CB8AC3E}">
        <p14:creationId xmlns:p14="http://schemas.microsoft.com/office/powerpoint/2010/main" val="3202755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19200" y="357569"/>
            <a:ext cx="10972800" cy="11430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defTabSz="914378" eaLnBrk="0" hangingPunct="0">
              <a:defRPr/>
            </a:pPr>
            <a:r>
              <a:rPr lang="en-US" sz="3200" b="1" u="sng" dirty="0">
                <a:solidFill>
                  <a:schemeClr val="accent1"/>
                </a:solidFill>
                <a:effectLst>
                  <a:outerShdw blurRad="38100" dist="38100" dir="2700000" algn="tl">
                    <a:srgbClr val="000000">
                      <a:alpha val="43137"/>
                    </a:srgbClr>
                  </a:outerShdw>
                </a:effectLst>
              </a:rPr>
              <a:t>Georgia Hepatitis C Elimination Program Care Cascade, April 28, 2015 – October 31, 2019</a:t>
            </a:r>
          </a:p>
        </p:txBody>
      </p:sp>
      <p:grpSp>
        <p:nvGrpSpPr>
          <p:cNvPr id="6" name="Group 5"/>
          <p:cNvGrpSpPr/>
          <p:nvPr/>
        </p:nvGrpSpPr>
        <p:grpSpPr>
          <a:xfrm>
            <a:off x="205717" y="929069"/>
            <a:ext cx="9144000" cy="5143500"/>
            <a:chOff x="0" y="2"/>
            <a:chExt cx="9144000" cy="5143500"/>
          </a:xfrm>
        </p:grpSpPr>
        <p:graphicFrame>
          <p:nvGraphicFramePr>
            <p:cNvPr id="7" name="Chart 6"/>
            <p:cNvGraphicFramePr>
              <a:graphicFrameLocks/>
            </p:cNvGraphicFramePr>
            <p:nvPr>
              <p:extLst>
                <p:ext uri="{D42A27DB-BD31-4B8C-83A1-F6EECF244321}">
                  <p14:modId xmlns:p14="http://schemas.microsoft.com/office/powerpoint/2010/main" val="4074041831"/>
                </p:ext>
              </p:extLst>
            </p:nvPr>
          </p:nvGraphicFramePr>
          <p:xfrm>
            <a:off x="0" y="2"/>
            <a:ext cx="9144000" cy="51435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p:cNvSpPr txBox="1"/>
            <p:nvPr/>
          </p:nvSpPr>
          <p:spPr>
            <a:xfrm>
              <a:off x="2784767" y="2842249"/>
              <a:ext cx="990600" cy="27889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effectLst/>
                  <a:uLnTx/>
                  <a:uFillTx/>
                  <a:ea typeface="+mn-ea"/>
                  <a:cs typeface="+mn-cs"/>
                </a:rPr>
                <a:t>90.9%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effectLst/>
                <a:uLnTx/>
                <a:uFillTx/>
                <a:latin typeface="Calibri" panose="020F0502020204030204"/>
                <a:ea typeface="+mn-ea"/>
                <a:cs typeface="+mn-cs"/>
              </a:endParaRPr>
            </a:p>
          </p:txBody>
        </p:sp>
        <p:sp>
          <p:nvSpPr>
            <p:cNvPr id="9" name="TextBox 1"/>
            <p:cNvSpPr txBox="1"/>
            <p:nvPr/>
          </p:nvSpPr>
          <p:spPr>
            <a:xfrm>
              <a:off x="2784767" y="1455748"/>
              <a:ext cx="990600" cy="27889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80.4</a:t>
              </a:r>
              <a:r>
                <a:rPr kumimoji="0" lang="en-US" sz="1200" b="0" i="0" u="none" strike="noStrike" kern="1200" cap="none" spc="0" normalizeH="0" baseline="0" noProof="0" dirty="0" smtClean="0">
                  <a:ln>
                    <a:noFill/>
                  </a:ln>
                  <a:effectLst/>
                  <a:uLnTx/>
                  <a:uFillTx/>
                  <a:ea typeface="+mn-ea"/>
                  <a:cs typeface="+mn-cs"/>
                </a:rPr>
                <a:t>%</a:t>
              </a:r>
              <a:endParaRPr kumimoji="0" lang="en-US" sz="1200" b="0" i="0" u="none" strike="noStrike" kern="1200" cap="none" spc="0" normalizeH="0" baseline="0" noProof="0" dirty="0">
                <a:ln>
                  <a:noFill/>
                </a:ln>
                <a:effectLst/>
                <a:uLnTx/>
                <a:uFillTx/>
                <a:ea typeface="+mn-ea"/>
                <a:cs typeface="+mn-cs"/>
              </a:endParaRPr>
            </a:p>
          </p:txBody>
        </p:sp>
        <p:sp>
          <p:nvSpPr>
            <p:cNvPr id="10" name="Down Arrow 9"/>
            <p:cNvSpPr/>
            <p:nvPr/>
          </p:nvSpPr>
          <p:spPr>
            <a:xfrm>
              <a:off x="2593315" y="1979401"/>
              <a:ext cx="154218" cy="168447"/>
            </a:xfrm>
            <a:prstGeom prst="down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chemeClr val="tx1"/>
                </a:solidFill>
              </a:endParaRPr>
            </a:p>
          </p:txBody>
        </p:sp>
        <p:sp>
          <p:nvSpPr>
            <p:cNvPr id="11" name="TextBox 1"/>
            <p:cNvSpPr txBox="1"/>
            <p:nvPr/>
          </p:nvSpPr>
          <p:spPr>
            <a:xfrm>
              <a:off x="2784707" y="1916693"/>
              <a:ext cx="990660" cy="27888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82.1%</a:t>
              </a:r>
              <a:endParaRPr lang="en-US" sz="1100" dirty="0" smtClean="0"/>
            </a:p>
          </p:txBody>
        </p:sp>
        <p:sp>
          <p:nvSpPr>
            <p:cNvPr id="12" name="TextBox 1"/>
            <p:cNvSpPr txBox="1"/>
            <p:nvPr/>
          </p:nvSpPr>
          <p:spPr>
            <a:xfrm>
              <a:off x="2784767" y="991138"/>
              <a:ext cx="990660" cy="27888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96.6% </a:t>
              </a:r>
            </a:p>
          </p:txBody>
        </p:sp>
        <p:sp>
          <p:nvSpPr>
            <p:cNvPr id="13" name="TextBox 1"/>
            <p:cNvSpPr txBox="1"/>
            <p:nvPr/>
          </p:nvSpPr>
          <p:spPr>
            <a:xfrm>
              <a:off x="2785319" y="3308035"/>
              <a:ext cx="990660" cy="27888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95.2%</a:t>
              </a:r>
            </a:p>
          </p:txBody>
        </p:sp>
        <p:sp>
          <p:nvSpPr>
            <p:cNvPr id="14" name="TextBox 1"/>
            <p:cNvSpPr txBox="1"/>
            <p:nvPr/>
          </p:nvSpPr>
          <p:spPr>
            <a:xfrm>
              <a:off x="2784767" y="3773812"/>
              <a:ext cx="990660" cy="27888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75.6%</a:t>
              </a:r>
            </a:p>
          </p:txBody>
        </p:sp>
        <p:sp>
          <p:nvSpPr>
            <p:cNvPr id="15" name="Down Arrow 14"/>
            <p:cNvSpPr/>
            <p:nvPr/>
          </p:nvSpPr>
          <p:spPr>
            <a:xfrm>
              <a:off x="2593526" y="1028383"/>
              <a:ext cx="154218" cy="168447"/>
            </a:xfrm>
            <a:prstGeom prst="down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chemeClr val="tx1"/>
                </a:solidFill>
              </a:endParaRPr>
            </a:p>
          </p:txBody>
        </p:sp>
        <p:sp>
          <p:nvSpPr>
            <p:cNvPr id="16" name="Down Arrow 15"/>
            <p:cNvSpPr/>
            <p:nvPr/>
          </p:nvSpPr>
          <p:spPr>
            <a:xfrm>
              <a:off x="2589174" y="1510970"/>
              <a:ext cx="154218" cy="168447"/>
            </a:xfrm>
            <a:prstGeom prst="down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chemeClr val="tx1"/>
                </a:solidFill>
              </a:endParaRPr>
            </a:p>
          </p:txBody>
        </p:sp>
        <p:sp>
          <p:nvSpPr>
            <p:cNvPr id="17" name="Down Arrow 16"/>
            <p:cNvSpPr/>
            <p:nvPr/>
          </p:nvSpPr>
          <p:spPr>
            <a:xfrm>
              <a:off x="2589882" y="2433723"/>
              <a:ext cx="154218" cy="168447"/>
            </a:xfrm>
            <a:prstGeom prst="down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chemeClr val="tx1"/>
                </a:solidFill>
              </a:endParaRPr>
            </a:p>
          </p:txBody>
        </p:sp>
        <p:sp>
          <p:nvSpPr>
            <p:cNvPr id="18" name="Down Arrow 17"/>
            <p:cNvSpPr/>
            <p:nvPr/>
          </p:nvSpPr>
          <p:spPr>
            <a:xfrm>
              <a:off x="2589174" y="2885073"/>
              <a:ext cx="154218" cy="168447"/>
            </a:xfrm>
            <a:prstGeom prst="down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chemeClr val="tx1"/>
                </a:solidFill>
              </a:endParaRPr>
            </a:p>
          </p:txBody>
        </p:sp>
        <p:sp>
          <p:nvSpPr>
            <p:cNvPr id="19" name="Down Arrow 18"/>
            <p:cNvSpPr/>
            <p:nvPr/>
          </p:nvSpPr>
          <p:spPr>
            <a:xfrm>
              <a:off x="2597563" y="3363253"/>
              <a:ext cx="154218" cy="168447"/>
            </a:xfrm>
            <a:prstGeom prst="down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chemeClr val="tx1"/>
                </a:solidFill>
              </a:endParaRPr>
            </a:p>
          </p:txBody>
        </p:sp>
        <p:sp>
          <p:nvSpPr>
            <p:cNvPr id="20" name="Down Arrow 19"/>
            <p:cNvSpPr/>
            <p:nvPr/>
          </p:nvSpPr>
          <p:spPr>
            <a:xfrm>
              <a:off x="2596147" y="3817575"/>
              <a:ext cx="154218" cy="168447"/>
            </a:xfrm>
            <a:prstGeom prst="down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chemeClr val="tx1"/>
                </a:solidFill>
              </a:endParaRPr>
            </a:p>
          </p:txBody>
        </p:sp>
        <p:sp>
          <p:nvSpPr>
            <p:cNvPr id="21" name="Down Arrow 20"/>
            <p:cNvSpPr/>
            <p:nvPr/>
          </p:nvSpPr>
          <p:spPr>
            <a:xfrm>
              <a:off x="2598271" y="4290413"/>
              <a:ext cx="154218" cy="168447"/>
            </a:xfrm>
            <a:prstGeom prst="down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chemeClr val="tx1"/>
                </a:solidFill>
              </a:endParaRPr>
            </a:p>
          </p:txBody>
        </p:sp>
      </p:grpSp>
      <p:sp>
        <p:nvSpPr>
          <p:cNvPr id="22" name="TextBox 21"/>
          <p:cNvSpPr txBox="1"/>
          <p:nvPr/>
        </p:nvSpPr>
        <p:spPr>
          <a:xfrm>
            <a:off x="5171326" y="5377634"/>
            <a:ext cx="5658951" cy="400110"/>
          </a:xfrm>
          <a:prstGeom prst="rect">
            <a:avLst/>
          </a:prstGeom>
          <a:noFill/>
        </p:spPr>
        <p:txBody>
          <a:bodyPr wrap="square" rtlCol="0">
            <a:spAutoFit/>
          </a:bodyPr>
          <a:lstStyle/>
          <a:p>
            <a:r>
              <a:rPr lang="en-US" sz="1000" dirty="0" smtClean="0"/>
              <a:t>*   Among persons with PID.  Does not include persons with 15-digit code</a:t>
            </a:r>
          </a:p>
          <a:p>
            <a:r>
              <a:rPr lang="en-US" sz="1000" dirty="0" smtClean="0"/>
              <a:t>** Age ≥ 12 with no mortality data prior to confirmation</a:t>
            </a:r>
            <a:endParaRPr lang="en-US" sz="1000" dirty="0"/>
          </a:p>
        </p:txBody>
      </p:sp>
      <p:cxnSp>
        <p:nvCxnSpPr>
          <p:cNvPr id="24" name="Elbow Connector 23"/>
          <p:cNvCxnSpPr/>
          <p:nvPr/>
        </p:nvCxnSpPr>
        <p:spPr>
          <a:xfrm>
            <a:off x="8733034" y="1818526"/>
            <a:ext cx="1643865" cy="307371"/>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6" name="Elbow Connector 25"/>
          <p:cNvCxnSpPr/>
          <p:nvPr/>
        </p:nvCxnSpPr>
        <p:spPr>
          <a:xfrm flipV="1">
            <a:off x="7304926" y="2125897"/>
            <a:ext cx="2465798" cy="662837"/>
          </a:xfrm>
          <a:prstGeom prst="bentConnector3">
            <a:avLst/>
          </a:prstGeom>
        </p:spPr>
        <p:style>
          <a:lnRef idx="3">
            <a:schemeClr val="accent2"/>
          </a:lnRef>
          <a:fillRef idx="0">
            <a:schemeClr val="accent2"/>
          </a:fillRef>
          <a:effectRef idx="2">
            <a:schemeClr val="accent2"/>
          </a:effectRef>
          <a:fontRef idx="minor">
            <a:schemeClr val="tx1"/>
          </a:fontRef>
        </p:style>
      </p:cxnSp>
      <p:cxnSp>
        <p:nvCxnSpPr>
          <p:cNvPr id="28" name="Elbow Connector 27"/>
          <p:cNvCxnSpPr/>
          <p:nvPr/>
        </p:nvCxnSpPr>
        <p:spPr>
          <a:xfrm>
            <a:off x="6482993" y="3124641"/>
            <a:ext cx="3667874" cy="238149"/>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0" name="Elbow Connector 29"/>
          <p:cNvCxnSpPr/>
          <p:nvPr/>
        </p:nvCxnSpPr>
        <p:spPr>
          <a:xfrm flipV="1">
            <a:off x="5671335" y="3362790"/>
            <a:ext cx="2784296" cy="335907"/>
          </a:xfrm>
          <a:prstGeom prst="bentConnector3">
            <a:avLst/>
          </a:prstGeom>
        </p:spPr>
        <p:style>
          <a:lnRef idx="3">
            <a:schemeClr val="accent2"/>
          </a:lnRef>
          <a:fillRef idx="0">
            <a:schemeClr val="accent2"/>
          </a:fillRef>
          <a:effectRef idx="2">
            <a:schemeClr val="accent2"/>
          </a:effectRef>
          <a:fontRef idx="minor">
            <a:schemeClr val="tx1"/>
          </a:fontRef>
        </p:style>
      </p:cxnSp>
      <p:sp>
        <p:nvSpPr>
          <p:cNvPr id="31" name="TextBox 30"/>
          <p:cNvSpPr txBox="1"/>
          <p:nvPr/>
        </p:nvSpPr>
        <p:spPr>
          <a:xfrm>
            <a:off x="10388763" y="1920205"/>
            <a:ext cx="1803237" cy="954107"/>
          </a:xfrm>
          <a:prstGeom prst="rect">
            <a:avLst/>
          </a:prstGeom>
          <a:noFill/>
          <a:ln>
            <a:solidFill>
              <a:schemeClr val="accent1">
                <a:lumMod val="50000"/>
              </a:schemeClr>
            </a:solidFill>
          </a:ln>
        </p:spPr>
        <p:txBody>
          <a:bodyPr wrap="square" rtlCol="0">
            <a:spAutoFit/>
          </a:bodyPr>
          <a:lstStyle/>
          <a:p>
            <a:r>
              <a:rPr lang="en-US" sz="1400" b="1" dirty="0" smtClean="0">
                <a:solidFill>
                  <a:srgbClr val="FF0000"/>
                </a:solidFill>
              </a:rPr>
              <a:t>27,975</a:t>
            </a:r>
            <a:r>
              <a:rPr lang="en-US" sz="1400" dirty="0" smtClean="0"/>
              <a:t> </a:t>
            </a:r>
            <a:r>
              <a:rPr lang="en-US" sz="1400" b="1" dirty="0" smtClean="0"/>
              <a:t>Anti-HCV+ individuals  did not get a confirmatory test</a:t>
            </a:r>
            <a:endParaRPr lang="en-US" sz="1400" b="1" dirty="0"/>
          </a:p>
        </p:txBody>
      </p:sp>
      <p:sp>
        <p:nvSpPr>
          <p:cNvPr id="34" name="TextBox 33"/>
          <p:cNvSpPr txBox="1"/>
          <p:nvPr/>
        </p:nvSpPr>
        <p:spPr>
          <a:xfrm>
            <a:off x="10150866" y="3048832"/>
            <a:ext cx="1928451" cy="738664"/>
          </a:xfrm>
          <a:prstGeom prst="rect">
            <a:avLst/>
          </a:prstGeom>
          <a:noFill/>
          <a:ln>
            <a:solidFill>
              <a:schemeClr val="accent1">
                <a:lumMod val="50000"/>
              </a:schemeClr>
            </a:solidFill>
          </a:ln>
        </p:spPr>
        <p:txBody>
          <a:bodyPr wrap="square" rtlCol="0">
            <a:spAutoFit/>
          </a:bodyPr>
          <a:lstStyle/>
          <a:p>
            <a:r>
              <a:rPr lang="en-US" sz="1400" b="1" dirty="0" smtClean="0">
                <a:solidFill>
                  <a:srgbClr val="FF0000"/>
                </a:solidFill>
              </a:rPr>
              <a:t>17,028 </a:t>
            </a:r>
            <a:r>
              <a:rPr lang="en-US" sz="1400" b="1" dirty="0" smtClean="0"/>
              <a:t>HCV RNA+ individuals did not initiate treatment</a:t>
            </a:r>
            <a:endParaRPr lang="en-US" sz="1400" b="1" dirty="0"/>
          </a:p>
        </p:txBody>
      </p:sp>
    </p:spTree>
    <p:extLst>
      <p:ext uri="{BB962C8B-B14F-4D97-AF65-F5344CB8AC3E}">
        <p14:creationId xmlns:p14="http://schemas.microsoft.com/office/powerpoint/2010/main" val="1799764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65635"/>
            <a:ext cx="9404723" cy="1400530"/>
          </a:xfrm>
        </p:spPr>
        <p:txBody>
          <a:bodyPr>
            <a:normAutofit/>
          </a:bodyPr>
          <a:lstStyle/>
          <a:p>
            <a:r>
              <a:rPr lang="en-US" dirty="0" smtClean="0">
                <a:solidFill>
                  <a:schemeClr val="accent1"/>
                </a:solidFill>
              </a:rPr>
              <a:t>               </a:t>
            </a:r>
            <a:r>
              <a:rPr lang="en-US" u="sng" dirty="0" smtClean="0">
                <a:solidFill>
                  <a:schemeClr val="accent1"/>
                </a:solidFill>
              </a:rPr>
              <a:t>Cost </a:t>
            </a:r>
            <a:r>
              <a:rPr lang="en-US" u="sng" dirty="0">
                <a:solidFill>
                  <a:schemeClr val="accent1"/>
                </a:solidFill>
              </a:rPr>
              <a:t>of Diagnostic before treatment for patient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07243320"/>
              </p:ext>
            </p:extLst>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C94B287D-35D6-47D5-A81F-BD22A5930EF7}" type="slidenum">
              <a:rPr lang="en-US" smtClean="0"/>
              <a:t>13</a:t>
            </a:fld>
            <a:endParaRPr lang="en-US"/>
          </a:p>
        </p:txBody>
      </p:sp>
    </p:spTree>
    <p:extLst>
      <p:ext uri="{BB962C8B-B14F-4D97-AF65-F5344CB8AC3E}">
        <p14:creationId xmlns:p14="http://schemas.microsoft.com/office/powerpoint/2010/main" val="2216846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526" y="452723"/>
            <a:ext cx="9404723" cy="1201906"/>
          </a:xfrm>
        </p:spPr>
        <p:txBody>
          <a:bodyPr>
            <a:normAutofit/>
          </a:bodyPr>
          <a:lstStyle/>
          <a:p>
            <a:r>
              <a:rPr lang="en-US" u="sng" dirty="0">
                <a:solidFill>
                  <a:schemeClr val="accent1"/>
                </a:solidFill>
              </a:rPr>
              <a:t>Diagnostic for 12 week treatment monitoring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14786820"/>
              </p:ext>
            </p:extLst>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C94B287D-35D6-47D5-A81F-BD22A5930EF7}" type="slidenum">
              <a:rPr lang="en-US" smtClean="0"/>
              <a:t>14</a:t>
            </a:fld>
            <a:endParaRPr lang="en-US"/>
          </a:p>
        </p:txBody>
      </p:sp>
    </p:spTree>
    <p:extLst>
      <p:ext uri="{BB962C8B-B14F-4D97-AF65-F5344CB8AC3E}">
        <p14:creationId xmlns:p14="http://schemas.microsoft.com/office/powerpoint/2010/main" val="309560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863" y="493295"/>
            <a:ext cx="10972800" cy="1143000"/>
          </a:xfrm>
        </p:spPr>
        <p:txBody>
          <a:bodyPr>
            <a:normAutofit/>
          </a:bodyPr>
          <a:lstStyle/>
          <a:p>
            <a:r>
              <a:rPr lang="en-US" u="sng" dirty="0">
                <a:solidFill>
                  <a:schemeClr val="accent1"/>
                </a:solidFill>
              </a:rPr>
              <a:t>Enrollment in the HCV Treatment Program</a:t>
            </a:r>
            <a:br>
              <a:rPr lang="en-US" u="sng" dirty="0">
                <a:solidFill>
                  <a:schemeClr val="accent1"/>
                </a:solidFill>
              </a:rPr>
            </a:br>
            <a:endParaRPr lang="en-US" u="sng" dirty="0">
              <a:solidFill>
                <a:schemeClr val="accent1"/>
              </a:solidFill>
            </a:endParaRPr>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3659382710"/>
              </p:ext>
            </p:extLst>
          </p:nvPr>
        </p:nvGraphicFramePr>
        <p:xfrm>
          <a:off x="1715529" y="1450569"/>
          <a:ext cx="8497018" cy="4348163"/>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2256840" y="2439466"/>
            <a:ext cx="1295402" cy="1623417"/>
            <a:chOff x="1400175" y="2929533"/>
            <a:chExt cx="1466852" cy="1623417"/>
          </a:xfrm>
        </p:grpSpPr>
        <p:cxnSp>
          <p:nvCxnSpPr>
            <p:cNvPr id="6" name="Straight Arrow Connector 5"/>
            <p:cNvCxnSpPr/>
            <p:nvPr/>
          </p:nvCxnSpPr>
          <p:spPr>
            <a:xfrm>
              <a:off x="1724025" y="3362325"/>
              <a:ext cx="0" cy="1190625"/>
            </a:xfrm>
            <a:prstGeom prst="straightConnector1">
              <a:avLst/>
            </a:prstGeom>
            <a:ln w="25400">
              <a:tailEnd type="triangle" w="med" len="lg"/>
            </a:ln>
            <a:scene3d>
              <a:camera prst="orthographicFront"/>
              <a:lightRig rig="threePt" dir="t"/>
            </a:scene3d>
            <a:sp3d>
              <a:bevelT/>
            </a:sp3d>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1400175" y="2929533"/>
              <a:ext cx="1466852" cy="367873"/>
            </a:xfrm>
            <a:prstGeom prst="flowChartTerminator">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100" dirty="0"/>
                <a:t>SOF </a:t>
              </a:r>
              <a:r>
                <a:rPr lang="en-US" sz="1050" dirty="0"/>
                <a:t>introduced</a:t>
              </a:r>
              <a:endParaRPr lang="ka-GE" sz="1100" dirty="0"/>
            </a:p>
          </p:txBody>
        </p:sp>
      </p:grpSp>
      <p:grpSp>
        <p:nvGrpSpPr>
          <p:cNvPr id="8" name="Group 7"/>
          <p:cNvGrpSpPr/>
          <p:nvPr/>
        </p:nvGrpSpPr>
        <p:grpSpPr>
          <a:xfrm>
            <a:off x="3552242" y="2278599"/>
            <a:ext cx="1630212" cy="1613892"/>
            <a:chOff x="2867027" y="2786658"/>
            <a:chExt cx="1714497" cy="1613892"/>
          </a:xfrm>
        </p:grpSpPr>
        <p:cxnSp>
          <p:nvCxnSpPr>
            <p:cNvPr id="9" name="Straight Arrow Connector 8"/>
            <p:cNvCxnSpPr/>
            <p:nvPr/>
          </p:nvCxnSpPr>
          <p:spPr>
            <a:xfrm>
              <a:off x="3209925" y="3209925"/>
              <a:ext cx="0" cy="1190625"/>
            </a:xfrm>
            <a:prstGeom prst="straightConnector1">
              <a:avLst/>
            </a:prstGeom>
            <a:ln w="25400">
              <a:headEnd type="none"/>
              <a:tailEnd type="triangle" w="med" len="lg"/>
            </a:ln>
            <a:scene3d>
              <a:camera prst="orthographicFront"/>
              <a:lightRig rig="threePt" dir="t"/>
            </a:scene3d>
            <a:sp3d>
              <a:bevelT/>
            </a:sp3d>
          </p:spPr>
          <p:style>
            <a:lnRef idx="3">
              <a:schemeClr val="accent5"/>
            </a:lnRef>
            <a:fillRef idx="0">
              <a:schemeClr val="accent5"/>
            </a:fillRef>
            <a:effectRef idx="2">
              <a:schemeClr val="accent5"/>
            </a:effectRef>
            <a:fontRef idx="minor">
              <a:schemeClr val="tx1"/>
            </a:fontRef>
          </p:style>
        </p:cxnSp>
        <p:sp>
          <p:nvSpPr>
            <p:cNvPr id="10" name="TextBox 9"/>
            <p:cNvSpPr txBox="1"/>
            <p:nvPr/>
          </p:nvSpPr>
          <p:spPr>
            <a:xfrm>
              <a:off x="2867027" y="2786658"/>
              <a:ext cx="1714497" cy="367873"/>
            </a:xfrm>
            <a:prstGeom prst="flowChartTerminator">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1100" dirty="0"/>
                <a:t>LDV/SOF </a:t>
              </a:r>
              <a:r>
                <a:rPr lang="en-US" sz="1050" dirty="0"/>
                <a:t>introduced</a:t>
              </a:r>
              <a:endParaRPr lang="ka-GE" sz="1100" dirty="0"/>
            </a:p>
          </p:txBody>
        </p:sp>
      </p:grpSp>
      <p:cxnSp>
        <p:nvCxnSpPr>
          <p:cNvPr id="11" name="Straight Arrow Connector 10"/>
          <p:cNvCxnSpPr/>
          <p:nvPr/>
        </p:nvCxnSpPr>
        <p:spPr>
          <a:xfrm>
            <a:off x="6391237" y="2089933"/>
            <a:ext cx="2611" cy="1564648"/>
          </a:xfrm>
          <a:prstGeom prst="straightConnector1">
            <a:avLst/>
          </a:prstGeom>
          <a:ln w="38100" cap="flat" cmpd="sng" algn="ctr">
            <a:solidFill>
              <a:schemeClr val="accent2"/>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12" name="TextBox 11"/>
          <p:cNvSpPr txBox="1"/>
          <p:nvPr/>
        </p:nvSpPr>
        <p:spPr>
          <a:xfrm rot="16200000">
            <a:off x="5902366" y="2563366"/>
            <a:ext cx="1372492" cy="276999"/>
          </a:xfrm>
          <a:prstGeom prst="rect">
            <a:avLst/>
          </a:prstGeom>
          <a:noFill/>
        </p:spPr>
        <p:txBody>
          <a:bodyPr wrap="square" rtlCol="0">
            <a:spAutoFit/>
          </a:bodyPr>
          <a:lstStyle/>
          <a:p>
            <a:r>
              <a:rPr lang="en-US" sz="1200" b="1" dirty="0">
                <a:solidFill>
                  <a:srgbClr val="ED7D31"/>
                </a:solidFill>
              </a:rPr>
              <a:t>Decentralization</a:t>
            </a:r>
            <a:endParaRPr lang="en-GB" sz="1200" b="1" dirty="0">
              <a:solidFill>
                <a:srgbClr val="ED7D31"/>
              </a:solidFill>
            </a:endParaRPr>
          </a:p>
        </p:txBody>
      </p:sp>
      <p:grpSp>
        <p:nvGrpSpPr>
          <p:cNvPr id="13" name="Group 12"/>
          <p:cNvGrpSpPr/>
          <p:nvPr/>
        </p:nvGrpSpPr>
        <p:grpSpPr>
          <a:xfrm>
            <a:off x="6829299" y="2439466"/>
            <a:ext cx="1469661" cy="1455956"/>
            <a:chOff x="2867027" y="2786658"/>
            <a:chExt cx="1714497" cy="1613892"/>
          </a:xfrm>
          <a:solidFill>
            <a:srgbClr val="FF0000"/>
          </a:solidFill>
        </p:grpSpPr>
        <p:cxnSp>
          <p:nvCxnSpPr>
            <p:cNvPr id="14" name="Straight Arrow Connector 13"/>
            <p:cNvCxnSpPr/>
            <p:nvPr/>
          </p:nvCxnSpPr>
          <p:spPr>
            <a:xfrm>
              <a:off x="3209925" y="3209925"/>
              <a:ext cx="0" cy="1190625"/>
            </a:xfrm>
            <a:prstGeom prst="straightConnector1">
              <a:avLst/>
            </a:prstGeom>
            <a:grpFill/>
            <a:ln w="25400">
              <a:headEnd type="none"/>
              <a:tailEnd type="triangle" w="med" len="lg"/>
            </a:ln>
            <a:scene3d>
              <a:camera prst="orthographicFront"/>
              <a:lightRig rig="threePt" dir="t"/>
            </a:scene3d>
            <a:sp3d>
              <a:bevelT/>
            </a:sp3d>
          </p:spPr>
          <p:style>
            <a:lnRef idx="3">
              <a:schemeClr val="accent5"/>
            </a:lnRef>
            <a:fillRef idx="0">
              <a:schemeClr val="accent5"/>
            </a:fillRef>
            <a:effectRef idx="2">
              <a:schemeClr val="accent5"/>
            </a:effectRef>
            <a:fontRef idx="minor">
              <a:schemeClr val="tx1"/>
            </a:fontRef>
          </p:style>
        </p:cxnSp>
        <p:sp>
          <p:nvSpPr>
            <p:cNvPr id="15" name="TextBox 14"/>
            <p:cNvSpPr txBox="1"/>
            <p:nvPr/>
          </p:nvSpPr>
          <p:spPr>
            <a:xfrm>
              <a:off x="2867027" y="2786658"/>
              <a:ext cx="1714497" cy="367873"/>
            </a:xfrm>
            <a:prstGeom prst="flowChartTerminator">
              <a:avLst/>
            </a:prstGeom>
            <a:grp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1100" dirty="0"/>
                <a:t>SOF/VEL </a:t>
              </a:r>
              <a:r>
                <a:rPr lang="en-US" sz="1050" dirty="0"/>
                <a:t>introduced</a:t>
              </a:r>
              <a:endParaRPr lang="ka-GE" sz="1100" dirty="0"/>
            </a:p>
          </p:txBody>
        </p:sp>
      </p:grpSp>
      <p:grpSp>
        <p:nvGrpSpPr>
          <p:cNvPr id="16" name="Group 15"/>
          <p:cNvGrpSpPr/>
          <p:nvPr/>
        </p:nvGrpSpPr>
        <p:grpSpPr>
          <a:xfrm>
            <a:off x="8652535" y="3165304"/>
            <a:ext cx="2057560" cy="1421859"/>
            <a:chOff x="2867027" y="2786658"/>
            <a:chExt cx="2286740" cy="1815288"/>
          </a:xfrm>
          <a:solidFill>
            <a:srgbClr val="FF0000"/>
          </a:solidFill>
        </p:grpSpPr>
        <p:cxnSp>
          <p:nvCxnSpPr>
            <p:cNvPr id="17" name="Straight Arrow Connector 16"/>
            <p:cNvCxnSpPr/>
            <p:nvPr/>
          </p:nvCxnSpPr>
          <p:spPr>
            <a:xfrm>
              <a:off x="3513017" y="3411320"/>
              <a:ext cx="0" cy="1190626"/>
            </a:xfrm>
            <a:prstGeom prst="straightConnector1">
              <a:avLst/>
            </a:prstGeom>
            <a:grpFill/>
            <a:ln w="25400">
              <a:headEnd type="none"/>
              <a:tailEnd type="triangle" w="med" len="lg"/>
            </a:ln>
            <a:scene3d>
              <a:camera prst="orthographicFront"/>
              <a:lightRig rig="threePt" dir="t"/>
            </a:scene3d>
            <a:sp3d>
              <a:bevelT/>
            </a:sp3d>
          </p:spPr>
          <p:style>
            <a:lnRef idx="3">
              <a:schemeClr val="accent5"/>
            </a:lnRef>
            <a:fillRef idx="0">
              <a:schemeClr val="accent5"/>
            </a:fillRef>
            <a:effectRef idx="2">
              <a:schemeClr val="accent5"/>
            </a:effectRef>
            <a:fontRef idx="minor">
              <a:schemeClr val="tx1"/>
            </a:fontRef>
          </p:style>
        </p:cxnSp>
        <p:sp>
          <p:nvSpPr>
            <p:cNvPr id="18" name="TextBox 17"/>
            <p:cNvSpPr txBox="1"/>
            <p:nvPr/>
          </p:nvSpPr>
          <p:spPr>
            <a:xfrm>
              <a:off x="2867027" y="2786658"/>
              <a:ext cx="2286740" cy="442037"/>
            </a:xfrm>
            <a:prstGeom prst="flowChartTerminator">
              <a:avLst/>
            </a:prstGeom>
            <a:solidFill>
              <a:schemeClr val="accent6"/>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1000" dirty="0" smtClean="0"/>
                <a:t>SOF/VEL/VOX to be introduced</a:t>
              </a:r>
              <a:endParaRPr lang="ka-GE" sz="1000" dirty="0"/>
            </a:p>
          </p:txBody>
        </p:sp>
      </p:grpSp>
    </p:spTree>
    <p:extLst>
      <p:ext uri="{BB962C8B-B14F-4D97-AF65-F5344CB8AC3E}">
        <p14:creationId xmlns:p14="http://schemas.microsoft.com/office/powerpoint/2010/main" val="111043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childTnLst>
                                    <p:animEffect transition="out" filter="fade">
                                      <p:cBhvr>
                                        <p:cTn id="6" dur="1000" tmFilter="0, 0; .2, .5; .8, .5; 1, 0"/>
                                        <p:tgtEl>
                                          <p:spTgt spid="13"/>
                                        </p:tgtEl>
                                      </p:cBhvr>
                                    </p:animEffect>
                                    <p:animScale>
                                      <p:cBhvr>
                                        <p:cTn id="7" dur="500" autoRev="1" fill="hold"/>
                                        <p:tgtEl>
                                          <p:spTgt spid="13"/>
                                        </p:tgtEl>
                                      </p:cBhvr>
                                      <p:by x="105000" y="105000"/>
                                    </p:animScale>
                                  </p:childTnLst>
                                </p:cTn>
                              </p:par>
                            </p:childTnLst>
                          </p:cTn>
                        </p:par>
                        <p:par>
                          <p:cTn id="8" fill="hold">
                            <p:stCondLst>
                              <p:cond delay="1000"/>
                            </p:stCondLst>
                            <p:childTnLst>
                              <p:par>
                                <p:cTn id="9" presetID="26" presetClass="emph" presetSubtype="0" repeatCount="indefinite" fill="hold" nodeType="afterEffect">
                                  <p:stCondLst>
                                    <p:cond delay="0"/>
                                  </p:stCondLst>
                                  <p:childTnLst>
                                    <p:animEffect transition="out" filter="fade">
                                      <p:cBhvr>
                                        <p:cTn id="10" dur="1000" tmFilter="0, 0; .2, .5; .8, .5; 1, 0"/>
                                        <p:tgtEl>
                                          <p:spTgt spid="16"/>
                                        </p:tgtEl>
                                      </p:cBhvr>
                                    </p:animEffect>
                                    <p:animScale>
                                      <p:cBhvr>
                                        <p:cTn id="11" dur="50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488418212"/>
              </p:ext>
            </p:extLst>
          </p:nvPr>
        </p:nvGraphicFramePr>
        <p:xfrm>
          <a:off x="1611507" y="954506"/>
          <a:ext cx="9794429" cy="4784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9155349" y="3978408"/>
            <a:ext cx="2676988" cy="1477328"/>
          </a:xfrm>
          <a:prstGeom prst="rect">
            <a:avLst/>
          </a:prstGeom>
          <a:ln>
            <a:solidFill>
              <a:srgbClr val="FF0000"/>
            </a:solidFill>
          </a:ln>
        </p:spPr>
        <p:txBody>
          <a:bodyPr wrap="square">
            <a:spAutoFit/>
          </a:bodyPr>
          <a:lstStyle/>
          <a:p>
            <a:pPr marL="285750" indent="-285750">
              <a:buFont typeface="Arial" panose="020B0604020202020204" pitchFamily="34" charset="0"/>
              <a:buChar char="•"/>
            </a:pPr>
            <a:r>
              <a:rPr lang="en-US" b="1" dirty="0" smtClean="0">
                <a:solidFill>
                  <a:schemeClr val="accent1">
                    <a:lumMod val="50000"/>
                  </a:schemeClr>
                </a:solidFill>
              </a:rPr>
              <a:t>1 712 358 </a:t>
            </a:r>
            <a:r>
              <a:rPr lang="en-US" dirty="0">
                <a:solidFill>
                  <a:schemeClr val="accent1">
                    <a:lumMod val="50000"/>
                  </a:schemeClr>
                </a:solidFill>
              </a:rPr>
              <a:t>adults have been screened</a:t>
            </a:r>
          </a:p>
          <a:p>
            <a:endParaRPr lang="en-US" dirty="0">
              <a:solidFill>
                <a:schemeClr val="accent1">
                  <a:lumMod val="50000"/>
                </a:schemeClr>
              </a:solidFill>
            </a:endParaRPr>
          </a:p>
          <a:p>
            <a:pPr marL="285750" indent="-285750">
              <a:buFont typeface="Arial" panose="020B0604020202020204" pitchFamily="34" charset="0"/>
              <a:buChar char="•"/>
            </a:pPr>
            <a:r>
              <a:rPr lang="en-US" b="1" dirty="0" smtClean="0">
                <a:solidFill>
                  <a:schemeClr val="accent1">
                    <a:lumMod val="50000"/>
                  </a:schemeClr>
                </a:solidFill>
              </a:rPr>
              <a:t>1 100 000 </a:t>
            </a:r>
            <a:r>
              <a:rPr lang="en-US" dirty="0">
                <a:solidFill>
                  <a:schemeClr val="accent1">
                    <a:lumMod val="50000"/>
                  </a:schemeClr>
                </a:solidFill>
              </a:rPr>
              <a:t>adults are left to screen</a:t>
            </a:r>
          </a:p>
        </p:txBody>
      </p:sp>
      <p:cxnSp>
        <p:nvCxnSpPr>
          <p:cNvPr id="6" name="Straight Arrow Connector 5"/>
          <p:cNvCxnSpPr/>
          <p:nvPr/>
        </p:nvCxnSpPr>
        <p:spPr>
          <a:xfrm flipV="1">
            <a:off x="8406063" y="4539916"/>
            <a:ext cx="690382" cy="160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3026664" y="1261872"/>
            <a:ext cx="2748498" cy="5456"/>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1363" y="961458"/>
            <a:ext cx="2533435" cy="2862322"/>
          </a:xfrm>
          <a:prstGeom prst="rect">
            <a:avLst/>
          </a:prstGeom>
          <a:ln>
            <a:solidFill>
              <a:schemeClr val="accent2"/>
            </a:solidFill>
          </a:ln>
        </p:spPr>
        <p:txBody>
          <a:bodyPr wrap="square">
            <a:spAutoFit/>
          </a:bodyPr>
          <a:lstStyle/>
          <a:p>
            <a:pPr marL="285750" indent="-285750">
              <a:buFont typeface="Arial" panose="020B0604020202020204" pitchFamily="34" charset="0"/>
              <a:buChar char="•"/>
            </a:pPr>
            <a:r>
              <a:rPr lang="en-US" b="1" dirty="0" smtClean="0">
                <a:solidFill>
                  <a:schemeClr val="accent1">
                    <a:lumMod val="50000"/>
                  </a:schemeClr>
                </a:solidFill>
                <a:cs typeface="Calibri" panose="020F0502020204030204" pitchFamily="34" charset="0"/>
              </a:rPr>
              <a:t>79,955</a:t>
            </a:r>
            <a:r>
              <a:rPr lang="en-US" b="1" dirty="0" smtClean="0">
                <a:solidFill>
                  <a:schemeClr val="accent1">
                    <a:lumMod val="50000"/>
                  </a:schemeClr>
                </a:solidFill>
                <a:latin typeface="Calibri" panose="020F0502020204030204" pitchFamily="34" charset="0"/>
                <a:cs typeface="Calibri" panose="020F0502020204030204" pitchFamily="34" charset="0"/>
              </a:rPr>
              <a:t> </a:t>
            </a:r>
            <a:r>
              <a:rPr lang="en-US" dirty="0">
                <a:solidFill>
                  <a:schemeClr val="accent1">
                    <a:lumMod val="50000"/>
                  </a:schemeClr>
                </a:solidFill>
                <a:latin typeface="Calibri" panose="020F0502020204030204" pitchFamily="34" charset="0"/>
                <a:cs typeface="Calibri" panose="020F0502020204030204" pitchFamily="34" charset="0"/>
              </a:rPr>
              <a:t>adults were Diagnosed HCV RNA+ by Screening</a:t>
            </a:r>
          </a:p>
          <a:p>
            <a:endParaRPr lang="en-US" dirty="0">
              <a:solidFill>
                <a:schemeClr val="accent1">
                  <a:lumMod val="50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dirty="0" smtClean="0">
                <a:solidFill>
                  <a:schemeClr val="accent1">
                    <a:lumMod val="50000"/>
                  </a:schemeClr>
                </a:solidFill>
                <a:latin typeface="Calibri" panose="020F0502020204030204" pitchFamily="34" charset="0"/>
                <a:cs typeface="Calibri" panose="020F0502020204030204" pitchFamily="34" charset="0"/>
              </a:rPr>
              <a:t>17,028</a:t>
            </a:r>
            <a:r>
              <a:rPr lang="en-US" dirty="0" smtClean="0">
                <a:solidFill>
                  <a:schemeClr val="accent1">
                    <a:lumMod val="50000"/>
                  </a:schemeClr>
                </a:solidFill>
                <a:latin typeface="Calibri" panose="020F0502020204030204" pitchFamily="34" charset="0"/>
                <a:cs typeface="Calibri" panose="020F0502020204030204" pitchFamily="34" charset="0"/>
              </a:rPr>
              <a:t> HCV </a:t>
            </a:r>
            <a:r>
              <a:rPr lang="en-US" dirty="0">
                <a:solidFill>
                  <a:schemeClr val="accent1">
                    <a:lumMod val="50000"/>
                  </a:schemeClr>
                </a:solidFill>
                <a:latin typeface="Calibri" panose="020F0502020204030204" pitchFamily="34" charset="0"/>
                <a:cs typeface="Calibri" panose="020F0502020204030204" pitchFamily="34" charset="0"/>
              </a:rPr>
              <a:t>RNA+ individuals have not initiated treatment</a:t>
            </a:r>
          </a:p>
          <a:p>
            <a:pPr marL="285750" indent="-285750">
              <a:buFont typeface="Arial" panose="020B0604020202020204" pitchFamily="34" charset="0"/>
              <a:buChar char="•"/>
            </a:pPr>
            <a:endParaRPr lang="en-US" dirty="0">
              <a:solidFill>
                <a:schemeClr val="accent1">
                  <a:lumMod val="50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dirty="0" smtClean="0">
                <a:solidFill>
                  <a:schemeClr val="accent1">
                    <a:lumMod val="50000"/>
                  </a:schemeClr>
                </a:solidFill>
                <a:latin typeface="Calibri" panose="020F0502020204030204" pitchFamily="34" charset="0"/>
                <a:cs typeface="Calibri" panose="020F0502020204030204" pitchFamily="34" charset="0"/>
              </a:rPr>
              <a:t>21,3% </a:t>
            </a:r>
            <a:r>
              <a:rPr lang="en-US" dirty="0">
                <a:solidFill>
                  <a:schemeClr val="accent1">
                    <a:lumMod val="50000"/>
                  </a:schemeClr>
                </a:solidFill>
                <a:latin typeface="Calibri" panose="020F0502020204030204" pitchFamily="34" charset="0"/>
                <a:cs typeface="Calibri" panose="020F0502020204030204" pitchFamily="34" charset="0"/>
              </a:rPr>
              <a:t>of cases are left to find</a:t>
            </a:r>
          </a:p>
        </p:txBody>
      </p:sp>
    </p:spTree>
    <p:extLst>
      <p:ext uri="{BB962C8B-B14F-4D97-AF65-F5344CB8AC3E}">
        <p14:creationId xmlns:p14="http://schemas.microsoft.com/office/powerpoint/2010/main" val="2494345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468" y="164592"/>
            <a:ext cx="10972800" cy="1143000"/>
          </a:xfrm>
        </p:spPr>
        <p:txBody>
          <a:bodyPr/>
          <a:lstStyle/>
          <a:p>
            <a:r>
              <a:rPr lang="en-US" u="sng" dirty="0">
                <a:solidFill>
                  <a:schemeClr val="accent1"/>
                </a:solidFill>
              </a:rPr>
              <a:t>Conclusion</a:t>
            </a:r>
            <a:endParaRPr lang="en-US" dirty="0"/>
          </a:p>
        </p:txBody>
      </p:sp>
      <p:sp>
        <p:nvSpPr>
          <p:cNvPr id="4" name="Content Placeholder 2"/>
          <p:cNvSpPr>
            <a:spLocks noGrp="1"/>
          </p:cNvSpPr>
          <p:nvPr>
            <p:ph idx="1"/>
          </p:nvPr>
        </p:nvSpPr>
        <p:spPr>
          <a:xfrm>
            <a:off x="740979" y="1119350"/>
            <a:ext cx="10750067" cy="5060733"/>
          </a:xfrm>
          <a:ln>
            <a:noFill/>
          </a:ln>
        </p:spPr>
        <p:txBody>
          <a:bodyPr>
            <a:noAutofit/>
          </a:bodyPr>
          <a:lstStyle/>
          <a:p>
            <a:pPr>
              <a:spcBef>
                <a:spcPts val="600"/>
              </a:spcBef>
              <a:spcAft>
                <a:spcPts val="600"/>
              </a:spcAft>
              <a:buFont typeface="Wingdings" panose="05000000000000000000" pitchFamily="2" charset="2"/>
              <a:buChar char="Ø"/>
            </a:pPr>
            <a:r>
              <a:rPr lang="en-US" sz="2000" dirty="0">
                <a:solidFill>
                  <a:schemeClr val="accent1">
                    <a:lumMod val="75000"/>
                  </a:schemeClr>
                </a:solidFill>
              </a:rPr>
              <a:t>HCV Elimination program is a major driver for Health System Strengthening and advancing Public Health Agenda in Georgia, especially for HIV and TB. HCV elimination program supports the development of other key public health programs such as Safe Blood, Infection Control, Harm Reduction, etc.   </a:t>
            </a:r>
          </a:p>
          <a:p>
            <a:pPr>
              <a:spcBef>
                <a:spcPts val="600"/>
              </a:spcBef>
              <a:spcAft>
                <a:spcPts val="600"/>
              </a:spcAft>
              <a:buFont typeface="Wingdings" panose="05000000000000000000" pitchFamily="2" charset="2"/>
              <a:buChar char="Ø"/>
            </a:pPr>
            <a:r>
              <a:rPr lang="en-US" sz="2000" dirty="0">
                <a:solidFill>
                  <a:schemeClr val="accent1">
                    <a:lumMod val="75000"/>
                  </a:schemeClr>
                </a:solidFill>
              </a:rPr>
              <a:t>In </a:t>
            </a:r>
            <a:r>
              <a:rPr lang="en-US" sz="2000" dirty="0" smtClean="0">
                <a:solidFill>
                  <a:schemeClr val="accent1">
                    <a:lumMod val="75000"/>
                  </a:schemeClr>
                </a:solidFill>
              </a:rPr>
              <a:t>almost 4 years of </a:t>
            </a:r>
            <a:r>
              <a:rPr lang="en-US" sz="2000" dirty="0">
                <a:solidFill>
                  <a:schemeClr val="accent1">
                    <a:lumMod val="75000"/>
                  </a:schemeClr>
                </a:solidFill>
              </a:rPr>
              <a:t>the HCV Elimination Program, Georgia has scaled up the screening and treatment services achieving impressive results - </a:t>
            </a:r>
            <a:r>
              <a:rPr lang="en-US" sz="2000" dirty="0" smtClean="0">
                <a:solidFill>
                  <a:schemeClr val="accent1">
                    <a:lumMod val="75000"/>
                  </a:schemeClr>
                </a:solidFill>
              </a:rPr>
              <a:t>49% </a:t>
            </a:r>
            <a:r>
              <a:rPr lang="en-US" sz="2000" dirty="0">
                <a:solidFill>
                  <a:schemeClr val="accent1">
                    <a:lumMod val="75000"/>
                  </a:schemeClr>
                </a:solidFill>
              </a:rPr>
              <a:t>treatment coverage with </a:t>
            </a:r>
            <a:r>
              <a:rPr lang="en-US" sz="2000" dirty="0" smtClean="0">
                <a:solidFill>
                  <a:schemeClr val="accent1">
                    <a:lumMod val="75000"/>
                  </a:schemeClr>
                </a:solidFill>
              </a:rPr>
              <a:t>98.7% </a:t>
            </a:r>
            <a:r>
              <a:rPr lang="en-US" sz="2000" dirty="0">
                <a:solidFill>
                  <a:schemeClr val="accent1">
                    <a:lumMod val="75000"/>
                  </a:schemeClr>
                </a:solidFill>
              </a:rPr>
              <a:t>cure rate</a:t>
            </a:r>
          </a:p>
          <a:p>
            <a:pPr>
              <a:spcBef>
                <a:spcPts val="600"/>
              </a:spcBef>
              <a:spcAft>
                <a:spcPts val="600"/>
              </a:spcAft>
              <a:buFont typeface="Wingdings" panose="05000000000000000000" pitchFamily="2" charset="2"/>
              <a:buChar char="Ø"/>
            </a:pPr>
            <a:r>
              <a:rPr lang="en-US" sz="2000" dirty="0">
                <a:solidFill>
                  <a:schemeClr val="accent1">
                    <a:lumMod val="75000"/>
                  </a:schemeClr>
                </a:solidFill>
              </a:rPr>
              <a:t>Enhancing HCV testing and linkage to care and treatment services are critical to reaching the 2020 HCV elimination goals </a:t>
            </a:r>
          </a:p>
          <a:p>
            <a:pPr>
              <a:spcBef>
                <a:spcPts val="600"/>
              </a:spcBef>
              <a:spcAft>
                <a:spcPts val="600"/>
              </a:spcAft>
              <a:buFont typeface="Wingdings" panose="05000000000000000000" pitchFamily="2" charset="2"/>
              <a:buChar char="Ø"/>
            </a:pPr>
            <a:r>
              <a:rPr lang="en-US" sz="2000" dirty="0">
                <a:solidFill>
                  <a:schemeClr val="accent1">
                    <a:lumMod val="75000"/>
                  </a:schemeClr>
                </a:solidFill>
              </a:rPr>
              <a:t>Provision of HCV screening, confirmation, care and treatment services at non-specialized settings nearer to patients’ homes is critical for achieving the elimination </a:t>
            </a:r>
            <a:r>
              <a:rPr lang="en-US" sz="2000" dirty="0" smtClean="0">
                <a:solidFill>
                  <a:schemeClr val="accent1">
                    <a:lumMod val="75000"/>
                  </a:schemeClr>
                </a:solidFill>
              </a:rPr>
              <a:t>goals: Decentralization </a:t>
            </a:r>
            <a:r>
              <a:rPr lang="en-US" sz="2000" dirty="0">
                <a:solidFill>
                  <a:schemeClr val="accent1">
                    <a:lumMod val="75000"/>
                  </a:schemeClr>
                </a:solidFill>
              </a:rPr>
              <a:t>and integration of HCV/HIV/TB services’ delivery in primary care or harm reduction settings </a:t>
            </a:r>
            <a:r>
              <a:rPr lang="en-US" sz="2000" dirty="0" smtClean="0">
                <a:solidFill>
                  <a:schemeClr val="accent1">
                    <a:lumMod val="75000"/>
                  </a:schemeClr>
                </a:solidFill>
              </a:rPr>
              <a:t>are key strategies to follow</a:t>
            </a:r>
            <a:endParaRPr lang="en-US" sz="2000" dirty="0">
              <a:solidFill>
                <a:schemeClr val="accent1">
                  <a:lumMod val="75000"/>
                </a:schemeClr>
              </a:solidFill>
            </a:endParaRPr>
          </a:p>
          <a:p>
            <a:pPr>
              <a:spcBef>
                <a:spcPts val="600"/>
              </a:spcBef>
              <a:spcAft>
                <a:spcPts val="600"/>
              </a:spcAft>
              <a:buFont typeface="Wingdings" panose="05000000000000000000" pitchFamily="2" charset="2"/>
              <a:buChar char="Ø"/>
            </a:pPr>
            <a:r>
              <a:rPr lang="en-US" sz="2000" dirty="0">
                <a:solidFill>
                  <a:schemeClr val="accent1">
                    <a:lumMod val="75000"/>
                  </a:schemeClr>
                </a:solidFill>
              </a:rPr>
              <a:t>Lessons learned from the Georgia elimination program can inform programs in other countries striving to eliminate HCV as a public health threat.</a:t>
            </a:r>
          </a:p>
        </p:txBody>
      </p:sp>
    </p:spTree>
    <p:extLst>
      <p:ext uri="{BB962C8B-B14F-4D97-AF65-F5344CB8AC3E}">
        <p14:creationId xmlns:p14="http://schemas.microsoft.com/office/powerpoint/2010/main" val="1603127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
            </a:r>
            <a:br>
              <a:rPr lang="en-US" dirty="0"/>
            </a:br>
            <a:endParaRPr lang="en-US" dirty="0"/>
          </a:p>
        </p:txBody>
      </p:sp>
      <p:sp>
        <p:nvSpPr>
          <p:cNvPr id="11" name="Content Placeholder 2"/>
          <p:cNvSpPr>
            <a:spLocks noGrp="1"/>
          </p:cNvSpPr>
          <p:nvPr>
            <p:ph idx="4294967295"/>
          </p:nvPr>
        </p:nvSpPr>
        <p:spPr>
          <a:xfrm>
            <a:off x="248458" y="3035904"/>
            <a:ext cx="7080250" cy="4813300"/>
          </a:xfrm>
        </p:spPr>
        <p:txBody>
          <a:bodyPr>
            <a:noAutofit/>
          </a:bodyPr>
          <a:lstStyle/>
          <a:p>
            <a:pPr marL="0" indent="0">
              <a:lnSpc>
                <a:spcPct val="150000"/>
              </a:lnSpc>
              <a:buNone/>
            </a:pPr>
            <a:r>
              <a:rPr lang="en-US" sz="1800" dirty="0" smtClean="0">
                <a:solidFill>
                  <a:schemeClr val="accent5">
                    <a:lumMod val="50000"/>
                  </a:schemeClr>
                </a:solidFill>
              </a:rPr>
              <a:t>HCV </a:t>
            </a:r>
            <a:r>
              <a:rPr lang="en-US" sz="1800" dirty="0">
                <a:solidFill>
                  <a:schemeClr val="accent5">
                    <a:lumMod val="50000"/>
                  </a:schemeClr>
                </a:solidFill>
              </a:rPr>
              <a:t>Elimination Program </a:t>
            </a:r>
            <a:r>
              <a:rPr lang="en-US" sz="1800" dirty="0" smtClean="0">
                <a:solidFill>
                  <a:schemeClr val="accent5">
                    <a:lumMod val="50000"/>
                  </a:schemeClr>
                </a:solidFill>
              </a:rPr>
              <a:t>Providers </a:t>
            </a:r>
          </a:p>
          <a:p>
            <a:pPr marL="0" indent="0">
              <a:lnSpc>
                <a:spcPct val="150000"/>
              </a:lnSpc>
              <a:buNone/>
            </a:pPr>
            <a:r>
              <a:rPr lang="en-US" sz="1800" dirty="0" smtClean="0">
                <a:solidFill>
                  <a:schemeClr val="accent5">
                    <a:lumMod val="50000"/>
                  </a:schemeClr>
                </a:solidFill>
              </a:rPr>
              <a:t>TAG Members</a:t>
            </a:r>
          </a:p>
          <a:p>
            <a:pPr marL="0" indent="0">
              <a:lnSpc>
                <a:spcPct val="150000"/>
              </a:lnSpc>
              <a:buNone/>
            </a:pPr>
            <a:endParaRPr lang="en-US" sz="1800" dirty="0">
              <a:solidFill>
                <a:schemeClr val="accent5">
                  <a:lumMod val="50000"/>
                </a:schemeClr>
              </a:solidFill>
            </a:endParaRPr>
          </a:p>
        </p:txBody>
      </p:sp>
      <p:sp>
        <p:nvSpPr>
          <p:cNvPr id="9" name="Title 1"/>
          <p:cNvSpPr txBox="1">
            <a:spLocks/>
          </p:cNvSpPr>
          <p:nvPr/>
        </p:nvSpPr>
        <p:spPr>
          <a:xfrm>
            <a:off x="4081592" y="-71309"/>
            <a:ext cx="8601075" cy="1169061"/>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sz="4000" u="sng" dirty="0">
                <a:solidFill>
                  <a:schemeClr val="accent1">
                    <a:lumMod val="75000"/>
                  </a:schemeClr>
                </a:solidFill>
                <a:latin typeface="+mn-lt"/>
              </a:rPr>
              <a:t>Acknowledgements</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656169"/>
            <a:ext cx="2129956" cy="1157582"/>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0960" y="1610564"/>
            <a:ext cx="3249373" cy="1043326"/>
          </a:xfrm>
          <a:prstGeom prst="rect">
            <a:avLst/>
          </a:prstGeom>
        </p:spPr>
      </p:pic>
      <p:pic>
        <p:nvPicPr>
          <p:cNvPr id="15" name="Picture 2" descr="https://upload.wikimedia.org/wikipedia/en/thumb/5/56/Gilead_Sciences_Logo.svg/1280px-Gilead_Sciences_Logo.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6708" y="1676388"/>
            <a:ext cx="2817564" cy="79023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www.liver-institute.org/images/lifer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50157" y="1537340"/>
            <a:ext cx="2063783" cy="10019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http://heartlandtrc.org/wp-content/uploads/2016/04/EHC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81592" y="2876043"/>
            <a:ext cx="1877359" cy="101545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hepatitis-delta.org/assets/WHA-logo-en-jpe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26708" y="3041073"/>
            <a:ext cx="2904331" cy="75437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www.worldhepatitisday.org/sites/default/files/campaign_materials/nohep.logo_squar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68328" y="2876043"/>
            <a:ext cx="1945612" cy="137704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51683" y="4525354"/>
            <a:ext cx="4142199" cy="1439414"/>
          </a:xfrm>
          <a:prstGeom prst="rect">
            <a:avLst/>
          </a:prstGeom>
        </p:spPr>
      </p:pic>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88583" y="4019323"/>
            <a:ext cx="3305900" cy="2203933"/>
          </a:xfrm>
          <a:prstGeom prst="rect">
            <a:avLst/>
          </a:prstGeom>
        </p:spPr>
      </p:pic>
      <p:pic>
        <p:nvPicPr>
          <p:cNvPr id="4" name="Picture 3"/>
          <p:cNvPicPr>
            <a:picLocks noChangeAspect="1"/>
          </p:cNvPicPr>
          <p:nvPr/>
        </p:nvPicPr>
        <p:blipFill rotWithShape="1">
          <a:blip r:embed="rId11">
            <a:extLst>
              <a:ext uri="{28A0092B-C50C-407E-A947-70E740481C1C}">
                <a14:useLocalDpi xmlns:a14="http://schemas.microsoft.com/office/drawing/2010/main" val="0"/>
              </a:ext>
            </a:extLst>
          </a:blip>
          <a:srcRect t="-6680" r="88302"/>
          <a:stretch/>
        </p:blipFill>
        <p:spPr>
          <a:xfrm>
            <a:off x="783593" y="4158535"/>
            <a:ext cx="2100604" cy="1436077"/>
          </a:xfrm>
          <a:prstGeom prst="rect">
            <a:avLst/>
          </a:prstGeom>
        </p:spPr>
      </p:pic>
    </p:spTree>
    <p:extLst>
      <p:ext uri="{BB962C8B-B14F-4D97-AF65-F5344CB8AC3E}">
        <p14:creationId xmlns:p14="http://schemas.microsoft.com/office/powerpoint/2010/main" val="2260786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txBox="1">
            <a:spLocks noGrp="1"/>
          </p:cNvSpPr>
          <p:nvPr>
            <p:ph type="title"/>
          </p:nvPr>
        </p:nvSpPr>
        <p:spPr>
          <a:xfrm>
            <a:off x="812800" y="695571"/>
            <a:ext cx="10972800" cy="584775"/>
          </a:xfrm>
          <a:prstGeom prst="rect">
            <a:avLst/>
          </a:prstGeom>
          <a:noFill/>
        </p:spPr>
        <p:txBody>
          <a:bodyPr wrap="square" rtlCol="0">
            <a:spAutoFit/>
          </a:bodyPr>
          <a:lstStyle/>
          <a:p>
            <a:r>
              <a:rPr lang="en-US" u="sng" dirty="0">
                <a:solidFill>
                  <a:schemeClr val="accent1"/>
                </a:solidFill>
              </a:rPr>
              <a:t>HCV </a:t>
            </a:r>
            <a:r>
              <a:rPr lang="en-US" u="sng" dirty="0" err="1">
                <a:solidFill>
                  <a:schemeClr val="accent1"/>
                </a:solidFill>
              </a:rPr>
              <a:t>Seroprevalence</a:t>
            </a:r>
            <a:r>
              <a:rPr lang="en-US" u="sng" dirty="0">
                <a:solidFill>
                  <a:schemeClr val="accent1"/>
                </a:solidFill>
              </a:rPr>
              <a:t> Survey, 2015</a:t>
            </a:r>
          </a:p>
        </p:txBody>
      </p:sp>
      <p:pic>
        <p:nvPicPr>
          <p:cNvPr id="11" name="Picture 10"/>
          <p:cNvPicPr>
            <a:picLocks noChangeAspect="1"/>
          </p:cNvPicPr>
          <p:nvPr/>
        </p:nvPicPr>
        <p:blipFill>
          <a:blip r:embed="rId3"/>
          <a:stretch>
            <a:fillRect/>
          </a:stretch>
        </p:blipFill>
        <p:spPr>
          <a:xfrm>
            <a:off x="175148" y="1559459"/>
            <a:ext cx="4962339" cy="1808251"/>
          </a:xfrm>
          <a:prstGeom prst="rect">
            <a:avLst/>
          </a:prstGeom>
        </p:spPr>
      </p:pic>
      <p:graphicFrame>
        <p:nvGraphicFramePr>
          <p:cNvPr id="12" name="Chart 11"/>
          <p:cNvGraphicFramePr/>
          <p:nvPr>
            <p:extLst>
              <p:ext uri="{D42A27DB-BD31-4B8C-83A1-F6EECF244321}">
                <p14:modId xmlns:p14="http://schemas.microsoft.com/office/powerpoint/2010/main" val="1723831776"/>
              </p:ext>
            </p:extLst>
          </p:nvPr>
        </p:nvGraphicFramePr>
        <p:xfrm>
          <a:off x="245534" y="3570546"/>
          <a:ext cx="4144908" cy="2726552"/>
        </p:xfrm>
        <a:graphic>
          <a:graphicData uri="http://schemas.openxmlformats.org/drawingml/2006/chart">
            <c:chart xmlns:c="http://schemas.openxmlformats.org/drawingml/2006/chart" xmlns:r="http://schemas.openxmlformats.org/officeDocument/2006/relationships" r:id="rId4"/>
          </a:graphicData>
        </a:graphic>
      </p:graphicFrame>
      <p:pic>
        <p:nvPicPr>
          <p:cNvPr id="13" name="Picture 12"/>
          <p:cNvPicPr>
            <a:picLocks noChangeAspect="1"/>
          </p:cNvPicPr>
          <p:nvPr/>
        </p:nvPicPr>
        <p:blipFill>
          <a:blip r:embed="rId5"/>
          <a:stretch>
            <a:fillRect/>
          </a:stretch>
        </p:blipFill>
        <p:spPr>
          <a:xfrm>
            <a:off x="5655026" y="1551815"/>
            <a:ext cx="5646593" cy="808527"/>
          </a:xfrm>
          <a:prstGeom prst="rect">
            <a:avLst/>
          </a:prstGeom>
        </p:spPr>
      </p:pic>
      <p:pic>
        <p:nvPicPr>
          <p:cNvPr id="14" name="Content Placeholder 4"/>
          <p:cNvPicPr>
            <a:picLocks noGrp="1"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37487" y="2228032"/>
            <a:ext cx="6971381" cy="3739706"/>
          </a:xfrm>
          <a:prstGeom prst="rect">
            <a:avLst/>
          </a:prstGeom>
          <a:ln>
            <a:noFill/>
          </a:ln>
          <a:effectLst>
            <a:softEdge rad="112500"/>
          </a:effectLst>
        </p:spPr>
      </p:pic>
    </p:spTree>
    <p:extLst>
      <p:ext uri="{BB962C8B-B14F-4D97-AF65-F5344CB8AC3E}">
        <p14:creationId xmlns:p14="http://schemas.microsoft.com/office/powerpoint/2010/main" val="2021971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nvPr>
        </p:nvGraphicFramePr>
        <p:xfrm>
          <a:off x="245534" y="3570546"/>
          <a:ext cx="4144908" cy="272655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030084" y="380246"/>
            <a:ext cx="10972800" cy="1143000"/>
          </a:xfrm>
        </p:spPr>
        <p:txBody>
          <a:bodyPr>
            <a:normAutofit/>
          </a:bodyPr>
          <a:lstStyle/>
          <a:p>
            <a:r>
              <a:rPr lang="en-US" u="sng" dirty="0">
                <a:solidFill>
                  <a:schemeClr val="accent1"/>
                </a:solidFill>
              </a:rPr>
              <a:t>Georgian HCV Elimination Program – Best Example of Universality</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725" y="1318565"/>
            <a:ext cx="11086617" cy="494938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066" y="878947"/>
            <a:ext cx="1485141" cy="1485141"/>
          </a:xfrm>
          <a:prstGeom prst="rect">
            <a:avLst/>
          </a:prstGeom>
        </p:spPr>
      </p:pic>
    </p:spTree>
    <p:extLst>
      <p:ext uri="{BB962C8B-B14F-4D97-AF65-F5344CB8AC3E}">
        <p14:creationId xmlns:p14="http://schemas.microsoft.com/office/powerpoint/2010/main" val="922209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0681" y="1958575"/>
            <a:ext cx="11725695" cy="4010401"/>
            <a:chOff x="0" y="1966884"/>
            <a:chExt cx="10491432" cy="4583866"/>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33246"/>
              <a:ext cx="10097256" cy="451750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7112" y="6045196"/>
              <a:ext cx="274320" cy="274320"/>
            </a:xfrm>
            <a:prstGeom prst="rect">
              <a:avLst/>
            </a:prstGeom>
          </p:spPr>
        </p:pic>
        <p:sp>
          <p:nvSpPr>
            <p:cNvPr id="10" name="TextBox 9"/>
            <p:cNvSpPr txBox="1"/>
            <p:nvPr/>
          </p:nvSpPr>
          <p:spPr>
            <a:xfrm>
              <a:off x="1254438" y="1966884"/>
              <a:ext cx="2730129" cy="267860"/>
            </a:xfrm>
            <a:prstGeom prst="rect">
              <a:avLst/>
            </a:prstGeom>
            <a:noFill/>
          </p:spPr>
          <p:txBody>
            <a:bodyPr wrap="square" rtlCol="0">
              <a:spAutoFit/>
            </a:bodyPr>
            <a:lstStyle/>
            <a:p>
              <a:r>
                <a:rPr lang="en-US" sz="1200" dirty="0">
                  <a:solidFill>
                    <a:srgbClr val="005594"/>
                  </a:solidFill>
                </a:rPr>
                <a:t>Patient inclusion criteria removed</a:t>
              </a:r>
            </a:p>
          </p:txBody>
        </p:sp>
        <p:sp>
          <p:nvSpPr>
            <p:cNvPr id="11" name="TextBox 10"/>
            <p:cNvSpPr txBox="1"/>
            <p:nvPr/>
          </p:nvSpPr>
          <p:spPr>
            <a:xfrm>
              <a:off x="1594346" y="2344377"/>
              <a:ext cx="2545092" cy="446433"/>
            </a:xfrm>
            <a:prstGeom prst="rect">
              <a:avLst/>
            </a:prstGeom>
            <a:noFill/>
          </p:spPr>
          <p:txBody>
            <a:bodyPr wrap="square" rtlCol="0">
              <a:spAutoFit/>
            </a:bodyPr>
            <a:lstStyle/>
            <a:p>
              <a:r>
                <a:rPr lang="en-US" sz="1200" dirty="0">
                  <a:solidFill>
                    <a:srgbClr val="005594"/>
                  </a:solidFill>
                </a:rPr>
                <a:t>Long-term Elimination </a:t>
              </a:r>
            </a:p>
            <a:p>
              <a:r>
                <a:rPr lang="en-US" sz="1200" dirty="0">
                  <a:solidFill>
                    <a:srgbClr val="005594"/>
                  </a:solidFill>
                </a:rPr>
                <a:t>Strategy 2016-2020 approved</a:t>
              </a:r>
            </a:p>
          </p:txBody>
        </p:sp>
        <p:sp>
          <p:nvSpPr>
            <p:cNvPr id="12" name="TextBox 11"/>
            <p:cNvSpPr txBox="1"/>
            <p:nvPr/>
          </p:nvSpPr>
          <p:spPr>
            <a:xfrm>
              <a:off x="1957606" y="3081467"/>
              <a:ext cx="2426626" cy="446433"/>
            </a:xfrm>
            <a:prstGeom prst="rect">
              <a:avLst/>
            </a:prstGeom>
            <a:noFill/>
          </p:spPr>
          <p:txBody>
            <a:bodyPr wrap="square" rtlCol="0">
              <a:spAutoFit/>
            </a:bodyPr>
            <a:lstStyle/>
            <a:p>
              <a:r>
                <a:rPr lang="en-US" sz="1200" dirty="0">
                  <a:solidFill>
                    <a:srgbClr val="005594"/>
                  </a:solidFill>
                </a:rPr>
                <a:t>LDV/SOF based regimens </a:t>
              </a:r>
            </a:p>
            <a:p>
              <a:r>
                <a:rPr lang="en-US" sz="1200" dirty="0">
                  <a:solidFill>
                    <a:srgbClr val="005594"/>
                  </a:solidFill>
                </a:rPr>
                <a:t>introduced to the program</a:t>
              </a:r>
            </a:p>
          </p:txBody>
        </p:sp>
        <p:sp>
          <p:nvSpPr>
            <p:cNvPr id="13" name="TextBox 12"/>
            <p:cNvSpPr txBox="1"/>
            <p:nvPr/>
          </p:nvSpPr>
          <p:spPr>
            <a:xfrm>
              <a:off x="1697102" y="4953332"/>
              <a:ext cx="1887177" cy="267860"/>
            </a:xfrm>
            <a:prstGeom prst="rect">
              <a:avLst/>
            </a:prstGeom>
            <a:noFill/>
          </p:spPr>
          <p:txBody>
            <a:bodyPr wrap="square" rtlCol="0">
              <a:spAutoFit/>
            </a:bodyPr>
            <a:lstStyle/>
            <a:p>
              <a:r>
                <a:rPr lang="en-US" sz="1200" dirty="0">
                  <a:solidFill>
                    <a:srgbClr val="005594"/>
                  </a:solidFill>
                </a:rPr>
                <a:t>World Hepatitis Summit</a:t>
              </a:r>
            </a:p>
          </p:txBody>
        </p:sp>
        <p:sp>
          <p:nvSpPr>
            <p:cNvPr id="19" name="TextBox 18"/>
            <p:cNvSpPr txBox="1"/>
            <p:nvPr/>
          </p:nvSpPr>
          <p:spPr>
            <a:xfrm>
              <a:off x="598316" y="5402988"/>
              <a:ext cx="2885093" cy="625007"/>
            </a:xfrm>
            <a:prstGeom prst="rect">
              <a:avLst/>
            </a:prstGeom>
            <a:noFill/>
          </p:spPr>
          <p:txBody>
            <a:bodyPr wrap="square" rtlCol="0">
              <a:spAutoFit/>
            </a:bodyPr>
            <a:lstStyle/>
            <a:p>
              <a:r>
                <a:rPr lang="en-US" sz="1200" dirty="0">
                  <a:solidFill>
                    <a:srgbClr val="005594"/>
                  </a:solidFill>
                </a:rPr>
                <a:t>Memorandum of Understanding between Georgian Government and Gilead Sciences</a:t>
              </a:r>
            </a:p>
          </p:txBody>
        </p:sp>
        <p:sp>
          <p:nvSpPr>
            <p:cNvPr id="20" name="TextBox 19"/>
            <p:cNvSpPr txBox="1"/>
            <p:nvPr/>
          </p:nvSpPr>
          <p:spPr>
            <a:xfrm>
              <a:off x="88622" y="6005583"/>
              <a:ext cx="3133593" cy="527681"/>
            </a:xfrm>
            <a:prstGeom prst="rect">
              <a:avLst/>
            </a:prstGeom>
            <a:noFill/>
          </p:spPr>
          <p:txBody>
            <a:bodyPr wrap="square" rtlCol="0">
              <a:spAutoFit/>
            </a:bodyPr>
            <a:lstStyle/>
            <a:p>
              <a:pPr algn="ctr"/>
              <a:r>
                <a:rPr lang="en-US" sz="1200" dirty="0">
                  <a:solidFill>
                    <a:srgbClr val="005594"/>
                  </a:solidFill>
                </a:rPr>
                <a:t>Initial phase of HCV elimination action plan</a:t>
              </a:r>
              <a:r>
                <a:rPr lang="ka-GE" sz="1200" dirty="0">
                  <a:solidFill>
                    <a:srgbClr val="005594"/>
                  </a:solidFill>
                </a:rPr>
                <a:t> </a:t>
              </a:r>
              <a:r>
                <a:rPr lang="en-US" sz="1200" dirty="0">
                  <a:solidFill>
                    <a:srgbClr val="005594"/>
                  </a:solidFill>
                </a:rPr>
                <a:t>and start of the program</a:t>
              </a:r>
            </a:p>
          </p:txBody>
        </p:sp>
        <p:sp>
          <p:nvSpPr>
            <p:cNvPr id="21" name="TextBox 20"/>
            <p:cNvSpPr txBox="1"/>
            <p:nvPr/>
          </p:nvSpPr>
          <p:spPr>
            <a:xfrm rot="4197141">
              <a:off x="7562967" y="2798831"/>
              <a:ext cx="828378" cy="275380"/>
            </a:xfrm>
            <a:prstGeom prst="rect">
              <a:avLst/>
            </a:prstGeom>
            <a:noFill/>
          </p:spPr>
          <p:txBody>
            <a:bodyPr wrap="square" rtlCol="0">
              <a:spAutoFit/>
            </a:bodyPr>
            <a:lstStyle/>
            <a:p>
              <a:r>
                <a:rPr lang="en-US" sz="1400" dirty="0">
                  <a:solidFill>
                    <a:schemeClr val="accent1"/>
                  </a:solidFill>
                </a:rPr>
                <a:t>2018</a:t>
              </a:r>
            </a:p>
          </p:txBody>
        </p:sp>
        <p:sp>
          <p:nvSpPr>
            <p:cNvPr id="22" name="TextBox 21"/>
            <p:cNvSpPr txBox="1"/>
            <p:nvPr/>
          </p:nvSpPr>
          <p:spPr>
            <a:xfrm rot="17379829">
              <a:off x="7241162" y="5685195"/>
              <a:ext cx="635245" cy="315732"/>
            </a:xfrm>
            <a:prstGeom prst="rect">
              <a:avLst/>
            </a:prstGeom>
            <a:noFill/>
          </p:spPr>
          <p:txBody>
            <a:bodyPr wrap="square" rtlCol="0">
              <a:spAutoFit/>
            </a:bodyPr>
            <a:lstStyle/>
            <a:p>
              <a:r>
                <a:rPr lang="en-US" sz="1400" dirty="0">
                  <a:solidFill>
                    <a:srgbClr val="00C3B0"/>
                  </a:solidFill>
                </a:rPr>
                <a:t>2017</a:t>
              </a:r>
            </a:p>
          </p:txBody>
        </p:sp>
        <p:sp>
          <p:nvSpPr>
            <p:cNvPr id="23" name="TextBox 22"/>
            <p:cNvSpPr txBox="1"/>
            <p:nvPr/>
          </p:nvSpPr>
          <p:spPr>
            <a:xfrm rot="17527617">
              <a:off x="3342942" y="5442477"/>
              <a:ext cx="814669" cy="270401"/>
            </a:xfrm>
            <a:prstGeom prst="rect">
              <a:avLst/>
            </a:prstGeom>
            <a:noFill/>
          </p:spPr>
          <p:txBody>
            <a:bodyPr wrap="square" rtlCol="0">
              <a:spAutoFit/>
            </a:bodyPr>
            <a:lstStyle/>
            <a:p>
              <a:r>
                <a:rPr lang="en-US" sz="1400" dirty="0">
                  <a:solidFill>
                    <a:srgbClr val="FF9D15"/>
                  </a:solidFill>
                </a:rPr>
                <a:t>2015</a:t>
              </a:r>
            </a:p>
          </p:txBody>
        </p:sp>
        <p:sp>
          <p:nvSpPr>
            <p:cNvPr id="24" name="TextBox 23"/>
            <p:cNvSpPr txBox="1"/>
            <p:nvPr/>
          </p:nvSpPr>
          <p:spPr>
            <a:xfrm>
              <a:off x="4663819" y="2408841"/>
              <a:ext cx="3055016" cy="527681"/>
            </a:xfrm>
            <a:prstGeom prst="rect">
              <a:avLst/>
            </a:prstGeom>
            <a:noFill/>
          </p:spPr>
          <p:txBody>
            <a:bodyPr wrap="square" rtlCol="0">
              <a:spAutoFit/>
            </a:bodyPr>
            <a:lstStyle/>
            <a:p>
              <a:pPr algn="ctr"/>
              <a:r>
                <a:rPr lang="en-US" sz="1200" b="1" dirty="0" smtClean="0">
                  <a:solidFill>
                    <a:srgbClr val="005594"/>
                  </a:solidFill>
                </a:rPr>
                <a:t>Geographic and financial access to </a:t>
              </a:r>
            </a:p>
            <a:p>
              <a:pPr algn="ctr"/>
              <a:r>
                <a:rPr lang="en-US" sz="1200" b="1" dirty="0" smtClean="0">
                  <a:solidFill>
                    <a:srgbClr val="005594"/>
                  </a:solidFill>
                </a:rPr>
                <a:t>diagnostic services - significantly increased</a:t>
              </a:r>
              <a:endParaRPr lang="en-US" sz="1200" b="1" dirty="0">
                <a:solidFill>
                  <a:srgbClr val="005594"/>
                </a:solidFill>
              </a:endParaRPr>
            </a:p>
          </p:txBody>
        </p:sp>
        <p:sp>
          <p:nvSpPr>
            <p:cNvPr id="25" name="TextBox 24"/>
            <p:cNvSpPr txBox="1"/>
            <p:nvPr/>
          </p:nvSpPr>
          <p:spPr>
            <a:xfrm>
              <a:off x="5596171" y="3925900"/>
              <a:ext cx="2692295" cy="267860"/>
            </a:xfrm>
            <a:prstGeom prst="rect">
              <a:avLst/>
            </a:prstGeom>
            <a:noFill/>
          </p:spPr>
          <p:txBody>
            <a:bodyPr wrap="square" rtlCol="0">
              <a:spAutoFit/>
            </a:bodyPr>
            <a:lstStyle/>
            <a:p>
              <a:r>
                <a:rPr lang="en-US" sz="1200" b="1" dirty="0">
                  <a:solidFill>
                    <a:srgbClr val="FF0000"/>
                  </a:solidFill>
                </a:rPr>
                <a:t>Decentralization of HCV services</a:t>
              </a:r>
            </a:p>
          </p:txBody>
        </p:sp>
        <p:sp>
          <p:nvSpPr>
            <p:cNvPr id="26" name="TextBox 25"/>
            <p:cNvSpPr txBox="1"/>
            <p:nvPr/>
          </p:nvSpPr>
          <p:spPr>
            <a:xfrm>
              <a:off x="5852919" y="4611702"/>
              <a:ext cx="2178800" cy="267860"/>
            </a:xfrm>
            <a:prstGeom prst="rect">
              <a:avLst/>
            </a:prstGeom>
            <a:noFill/>
          </p:spPr>
          <p:txBody>
            <a:bodyPr wrap="square" rtlCol="0">
              <a:spAutoFit/>
            </a:bodyPr>
            <a:lstStyle/>
            <a:p>
              <a:r>
                <a:rPr lang="en-US" sz="1200" dirty="0">
                  <a:solidFill>
                    <a:srgbClr val="005594"/>
                  </a:solidFill>
                </a:rPr>
                <a:t>2nd World Hepatitis Summit</a:t>
              </a:r>
            </a:p>
          </p:txBody>
        </p:sp>
        <p:sp>
          <p:nvSpPr>
            <p:cNvPr id="27" name="TextBox 26"/>
            <p:cNvSpPr txBox="1"/>
            <p:nvPr/>
          </p:nvSpPr>
          <p:spPr>
            <a:xfrm>
              <a:off x="4543119" y="5575509"/>
              <a:ext cx="2707739" cy="527681"/>
            </a:xfrm>
            <a:prstGeom prst="rect">
              <a:avLst/>
            </a:prstGeom>
            <a:noFill/>
          </p:spPr>
          <p:txBody>
            <a:bodyPr wrap="square" rtlCol="0">
              <a:spAutoFit/>
            </a:bodyPr>
            <a:lstStyle/>
            <a:p>
              <a:pPr algn="ctr"/>
              <a:r>
                <a:rPr lang="en-US" sz="1200" dirty="0">
                  <a:solidFill>
                    <a:srgbClr val="005594"/>
                  </a:solidFill>
                </a:rPr>
                <a:t>HCV Screening Protocol approved by the Ministry</a:t>
              </a:r>
            </a:p>
          </p:txBody>
        </p:sp>
        <p:sp>
          <p:nvSpPr>
            <p:cNvPr id="28" name="TextBox 27"/>
            <p:cNvSpPr txBox="1"/>
            <p:nvPr/>
          </p:nvSpPr>
          <p:spPr>
            <a:xfrm>
              <a:off x="4813614" y="5008257"/>
              <a:ext cx="2711109" cy="527681"/>
            </a:xfrm>
            <a:prstGeom prst="rect">
              <a:avLst/>
            </a:prstGeom>
            <a:noFill/>
          </p:spPr>
          <p:txBody>
            <a:bodyPr wrap="square" rtlCol="0">
              <a:spAutoFit/>
            </a:bodyPr>
            <a:lstStyle/>
            <a:p>
              <a:pPr algn="ctr"/>
              <a:r>
                <a:rPr lang="en-US" sz="1200" dirty="0">
                  <a:solidFill>
                    <a:srgbClr val="005594"/>
                  </a:solidFill>
                </a:rPr>
                <a:t>Enhancement of electronic information systems</a:t>
              </a:r>
            </a:p>
          </p:txBody>
        </p:sp>
        <p:sp>
          <p:nvSpPr>
            <p:cNvPr id="29" name="TextBox 28"/>
            <p:cNvSpPr txBox="1"/>
            <p:nvPr/>
          </p:nvSpPr>
          <p:spPr>
            <a:xfrm rot="4197141">
              <a:off x="3332705" y="2658726"/>
              <a:ext cx="980146" cy="315732"/>
            </a:xfrm>
            <a:prstGeom prst="rect">
              <a:avLst/>
            </a:prstGeom>
            <a:noFill/>
          </p:spPr>
          <p:txBody>
            <a:bodyPr wrap="square" rtlCol="0">
              <a:spAutoFit/>
            </a:bodyPr>
            <a:lstStyle/>
            <a:p>
              <a:r>
                <a:rPr lang="en-US" sz="1400" dirty="0">
                  <a:solidFill>
                    <a:srgbClr val="FFCC00"/>
                  </a:solidFill>
                </a:rPr>
                <a:t>2016</a:t>
              </a:r>
            </a:p>
          </p:txBody>
        </p:sp>
        <p:sp>
          <p:nvSpPr>
            <p:cNvPr id="30" name="TextBox 29"/>
            <p:cNvSpPr txBox="1"/>
            <p:nvPr/>
          </p:nvSpPr>
          <p:spPr>
            <a:xfrm>
              <a:off x="2737524" y="3738141"/>
              <a:ext cx="2730129" cy="267860"/>
            </a:xfrm>
            <a:prstGeom prst="rect">
              <a:avLst/>
            </a:prstGeom>
            <a:noFill/>
          </p:spPr>
          <p:txBody>
            <a:bodyPr wrap="square" rtlCol="0">
              <a:spAutoFit/>
            </a:bodyPr>
            <a:lstStyle/>
            <a:p>
              <a:r>
                <a:rPr lang="en-US" sz="1200" dirty="0">
                  <a:solidFill>
                    <a:srgbClr val="005594"/>
                  </a:solidFill>
                </a:rPr>
                <a:t>TAG established</a:t>
              </a:r>
            </a:p>
          </p:txBody>
        </p:sp>
        <p:sp>
          <p:nvSpPr>
            <p:cNvPr id="31" name="TextBox 30"/>
            <p:cNvSpPr txBox="1"/>
            <p:nvPr/>
          </p:nvSpPr>
          <p:spPr>
            <a:xfrm>
              <a:off x="4186906" y="6152600"/>
              <a:ext cx="3031314" cy="267860"/>
            </a:xfrm>
            <a:prstGeom prst="rect">
              <a:avLst/>
            </a:prstGeom>
            <a:noFill/>
          </p:spPr>
          <p:txBody>
            <a:bodyPr wrap="square" rtlCol="0">
              <a:spAutoFit/>
            </a:bodyPr>
            <a:lstStyle/>
            <a:p>
              <a:r>
                <a:rPr lang="en-US" sz="1200" dirty="0">
                  <a:solidFill>
                    <a:srgbClr val="005594"/>
                  </a:solidFill>
                </a:rPr>
                <a:t>TAG recommendation on decentralization</a:t>
              </a:r>
            </a:p>
          </p:txBody>
        </p:sp>
        <p:sp>
          <p:nvSpPr>
            <p:cNvPr id="32" name="TextBox 31"/>
            <p:cNvSpPr txBox="1"/>
            <p:nvPr/>
          </p:nvSpPr>
          <p:spPr>
            <a:xfrm>
              <a:off x="341992" y="4235044"/>
              <a:ext cx="2791601" cy="357147"/>
            </a:xfrm>
            <a:prstGeom prst="rect">
              <a:avLst/>
            </a:prstGeom>
            <a:noFill/>
          </p:spPr>
          <p:txBody>
            <a:bodyPr wrap="square" rtlCol="0">
              <a:spAutoFit/>
            </a:bodyPr>
            <a:lstStyle/>
            <a:p>
              <a:r>
                <a:rPr lang="en-US" dirty="0">
                  <a:solidFill>
                    <a:srgbClr val="005594"/>
                  </a:solidFill>
                </a:rPr>
                <a:t>Overall SVR rate 98%</a:t>
              </a:r>
            </a:p>
          </p:txBody>
        </p:sp>
        <p:sp>
          <p:nvSpPr>
            <p:cNvPr id="33" name="TextBox 32"/>
            <p:cNvSpPr txBox="1"/>
            <p:nvPr/>
          </p:nvSpPr>
          <p:spPr>
            <a:xfrm>
              <a:off x="5122479" y="3143177"/>
              <a:ext cx="2789580" cy="738753"/>
            </a:xfrm>
            <a:prstGeom prst="rect">
              <a:avLst/>
            </a:prstGeom>
            <a:noFill/>
          </p:spPr>
          <p:txBody>
            <a:bodyPr wrap="square" rtlCol="0">
              <a:spAutoFit/>
            </a:bodyPr>
            <a:lstStyle/>
            <a:p>
              <a:pPr algn="ctr"/>
              <a:r>
                <a:rPr lang="en-US" sz="1200" b="1" dirty="0">
                  <a:solidFill>
                    <a:srgbClr val="005594"/>
                  </a:solidFill>
                </a:rPr>
                <a:t>Moving from vertical to horizontal service delivery systems through active engagement of PHC centers</a:t>
              </a:r>
            </a:p>
          </p:txBody>
        </p:sp>
        <p:sp>
          <p:nvSpPr>
            <p:cNvPr id="34" name="Rectangle 33"/>
            <p:cNvSpPr/>
            <p:nvPr/>
          </p:nvSpPr>
          <p:spPr>
            <a:xfrm>
              <a:off x="4129369" y="4326197"/>
              <a:ext cx="4079601" cy="2139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Elimination through Decentralization </a:t>
              </a:r>
              <a:endParaRPr lang="en-GB" sz="1400" dirty="0"/>
            </a:p>
          </p:txBody>
        </p:sp>
      </p:grpSp>
      <p:sp>
        <p:nvSpPr>
          <p:cNvPr id="35" name="Rectangle 34"/>
          <p:cNvSpPr/>
          <p:nvPr/>
        </p:nvSpPr>
        <p:spPr>
          <a:xfrm>
            <a:off x="1902594" y="1201065"/>
            <a:ext cx="10061419" cy="830997"/>
          </a:xfrm>
          <a:prstGeom prst="rect">
            <a:avLst/>
          </a:prstGeom>
        </p:spPr>
        <p:txBody>
          <a:bodyPr wrap="square">
            <a:spAutoFit/>
          </a:bodyPr>
          <a:lstStyle/>
          <a:p>
            <a:pPr algn="r"/>
            <a:r>
              <a:rPr lang="en-US" sz="2400" b="1" dirty="0" smtClean="0">
                <a:solidFill>
                  <a:srgbClr val="003564"/>
                </a:solidFill>
              </a:rPr>
              <a:t>62% </a:t>
            </a:r>
            <a:r>
              <a:rPr lang="en-US" sz="2400" b="1" dirty="0">
                <a:solidFill>
                  <a:srgbClr val="003564"/>
                </a:solidFill>
              </a:rPr>
              <a:t>(</a:t>
            </a:r>
            <a:r>
              <a:rPr lang="en-US" sz="2400" b="1" dirty="0" smtClean="0">
                <a:solidFill>
                  <a:srgbClr val="003564"/>
                </a:solidFill>
              </a:rPr>
              <a:t>1.71million</a:t>
            </a:r>
            <a:r>
              <a:rPr lang="en-US" sz="2400" b="1" dirty="0">
                <a:solidFill>
                  <a:srgbClr val="003564"/>
                </a:solidFill>
              </a:rPr>
              <a:t>) </a:t>
            </a:r>
            <a:r>
              <a:rPr lang="en-US" sz="2400" dirty="0">
                <a:solidFill>
                  <a:srgbClr val="003564"/>
                </a:solidFill>
              </a:rPr>
              <a:t>of </a:t>
            </a:r>
            <a:r>
              <a:rPr lang="en-US" sz="2400" dirty="0" smtClean="0">
                <a:solidFill>
                  <a:srgbClr val="003564"/>
                </a:solidFill>
              </a:rPr>
              <a:t>the adult </a:t>
            </a:r>
            <a:r>
              <a:rPr lang="en-US" sz="2400" dirty="0">
                <a:solidFill>
                  <a:srgbClr val="003564"/>
                </a:solidFill>
              </a:rPr>
              <a:t>population </a:t>
            </a:r>
            <a:r>
              <a:rPr lang="en-US" sz="2400" dirty="0" smtClean="0">
                <a:solidFill>
                  <a:srgbClr val="003564"/>
                </a:solidFill>
              </a:rPr>
              <a:t>has been </a:t>
            </a:r>
            <a:r>
              <a:rPr lang="en-US" sz="2400" dirty="0">
                <a:solidFill>
                  <a:srgbClr val="003564"/>
                </a:solidFill>
              </a:rPr>
              <a:t>screened </a:t>
            </a:r>
            <a:r>
              <a:rPr lang="en-US" sz="2400" dirty="0" smtClean="0">
                <a:solidFill>
                  <a:srgbClr val="003564"/>
                </a:solidFill>
              </a:rPr>
              <a:t>for </a:t>
            </a:r>
            <a:r>
              <a:rPr lang="en-US" sz="2400" dirty="0">
                <a:solidFill>
                  <a:srgbClr val="003564"/>
                </a:solidFill>
              </a:rPr>
              <a:t>HCV</a:t>
            </a:r>
            <a:br>
              <a:rPr lang="en-US" sz="2400" dirty="0">
                <a:solidFill>
                  <a:srgbClr val="003564"/>
                </a:solidFill>
              </a:rPr>
            </a:br>
            <a:r>
              <a:rPr lang="en-US" sz="2400" b="1" dirty="0" smtClean="0">
                <a:solidFill>
                  <a:srgbClr val="003564"/>
                </a:solidFill>
              </a:rPr>
              <a:t>62,927 </a:t>
            </a:r>
            <a:r>
              <a:rPr lang="en-US" sz="2400" b="1" dirty="0">
                <a:solidFill>
                  <a:srgbClr val="003564"/>
                </a:solidFill>
              </a:rPr>
              <a:t>people </a:t>
            </a:r>
            <a:r>
              <a:rPr lang="en-US" sz="2400" b="1" dirty="0" smtClean="0">
                <a:solidFill>
                  <a:srgbClr val="003564"/>
                </a:solidFill>
              </a:rPr>
              <a:t>(</a:t>
            </a:r>
            <a:r>
              <a:rPr lang="ka-GE" sz="2400" b="1" dirty="0" smtClean="0">
                <a:solidFill>
                  <a:srgbClr val="003564"/>
                </a:solidFill>
              </a:rPr>
              <a:t>49</a:t>
            </a:r>
            <a:r>
              <a:rPr lang="en-US" sz="2400" b="1" dirty="0" smtClean="0">
                <a:solidFill>
                  <a:srgbClr val="003564"/>
                </a:solidFill>
              </a:rPr>
              <a:t>% </a:t>
            </a:r>
            <a:r>
              <a:rPr lang="en-US" sz="2400" b="1" dirty="0">
                <a:solidFill>
                  <a:srgbClr val="003564"/>
                </a:solidFill>
              </a:rPr>
              <a:t>of the target) </a:t>
            </a:r>
            <a:r>
              <a:rPr lang="en-US" sz="2400" dirty="0">
                <a:solidFill>
                  <a:srgbClr val="003564"/>
                </a:solidFill>
              </a:rPr>
              <a:t>are enrolled in treatment </a:t>
            </a:r>
            <a:endParaRPr lang="en-US" sz="2400" dirty="0"/>
          </a:p>
        </p:txBody>
      </p:sp>
      <p:sp>
        <p:nvSpPr>
          <p:cNvPr id="36" name="Title 1"/>
          <p:cNvSpPr txBox="1">
            <a:spLocks/>
          </p:cNvSpPr>
          <p:nvPr/>
        </p:nvSpPr>
        <p:spPr>
          <a:xfrm>
            <a:off x="890226" y="-170766"/>
            <a:ext cx="1051560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spcAft>
                <a:spcPct val="0"/>
              </a:spcAft>
            </a:pPr>
            <a:r>
              <a:rPr lang="en-US" sz="3200" b="1" u="sng" dirty="0">
                <a:solidFill>
                  <a:schemeClr val="accent1"/>
                </a:solidFill>
                <a:effectLst>
                  <a:outerShdw blurRad="38100" dist="38100" dir="2700000" algn="tl">
                    <a:srgbClr val="000000">
                      <a:alpha val="43137"/>
                    </a:srgbClr>
                  </a:outerShdw>
                </a:effectLst>
              </a:rPr>
              <a:t>Road Towards HCV Elimination</a:t>
            </a:r>
          </a:p>
        </p:txBody>
      </p:sp>
      <p:cxnSp>
        <p:nvCxnSpPr>
          <p:cNvPr id="3" name="Straight Connector 2"/>
          <p:cNvCxnSpPr/>
          <p:nvPr/>
        </p:nvCxnSpPr>
        <p:spPr>
          <a:xfrm flipH="1">
            <a:off x="11131875" y="4205050"/>
            <a:ext cx="764090" cy="19531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9371566" y="5217439"/>
            <a:ext cx="2142354" cy="201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9558666" y="5667943"/>
            <a:ext cx="1749491" cy="201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9411802" y="6057508"/>
            <a:ext cx="1749491" cy="201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9390058" y="4897081"/>
            <a:ext cx="2272980" cy="49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9591543" y="4611757"/>
            <a:ext cx="2159667" cy="645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767413" y="4205050"/>
            <a:ext cx="3194876" cy="430887"/>
          </a:xfrm>
          <a:prstGeom prst="rect">
            <a:avLst/>
          </a:prstGeom>
          <a:noFill/>
        </p:spPr>
        <p:txBody>
          <a:bodyPr wrap="square" rtlCol="0">
            <a:spAutoFit/>
          </a:bodyPr>
          <a:lstStyle/>
          <a:p>
            <a:pPr algn="ctr"/>
            <a:r>
              <a:rPr lang="en-US" sz="1100" dirty="0">
                <a:solidFill>
                  <a:srgbClr val="005594"/>
                </a:solidFill>
              </a:rPr>
              <a:t>First Regional Consultation on Viral Hepatitis in the WHO European </a:t>
            </a:r>
            <a:r>
              <a:rPr lang="en-US" sz="1100" dirty="0" smtClean="0">
                <a:solidFill>
                  <a:srgbClr val="005594"/>
                </a:solidFill>
              </a:rPr>
              <a:t>Region Held in Tbilisi</a:t>
            </a:r>
            <a:endParaRPr lang="en-US" sz="1100" dirty="0">
              <a:solidFill>
                <a:srgbClr val="005594"/>
              </a:solidFill>
            </a:endParaRPr>
          </a:p>
        </p:txBody>
      </p:sp>
      <p:sp>
        <p:nvSpPr>
          <p:cNvPr id="48" name="Right Arrow 47"/>
          <p:cNvSpPr/>
          <p:nvPr/>
        </p:nvSpPr>
        <p:spPr>
          <a:xfrm>
            <a:off x="11172488" y="3870807"/>
            <a:ext cx="1058437" cy="46025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9298489" y="3995389"/>
            <a:ext cx="2519887" cy="1871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rot="17521394">
            <a:off x="11483724" y="5037118"/>
            <a:ext cx="572800" cy="307777"/>
          </a:xfrm>
          <a:prstGeom prst="rect">
            <a:avLst/>
          </a:prstGeom>
          <a:noFill/>
        </p:spPr>
        <p:txBody>
          <a:bodyPr wrap="square" rtlCol="0">
            <a:spAutoFit/>
          </a:bodyPr>
          <a:lstStyle/>
          <a:p>
            <a:r>
              <a:rPr lang="en-US" sz="1400" dirty="0" smtClean="0">
                <a:solidFill>
                  <a:srgbClr val="00B0F0"/>
                </a:solidFill>
              </a:rPr>
              <a:t>2019</a:t>
            </a:r>
            <a:endParaRPr lang="en-US" sz="1400" dirty="0">
              <a:solidFill>
                <a:srgbClr val="00B0F0"/>
              </a:solidFill>
            </a:endParaRPr>
          </a:p>
        </p:txBody>
      </p:sp>
      <p:sp>
        <p:nvSpPr>
          <p:cNvPr id="53" name="TextBox 52"/>
          <p:cNvSpPr txBox="1"/>
          <p:nvPr/>
        </p:nvSpPr>
        <p:spPr>
          <a:xfrm>
            <a:off x="9214793" y="4622392"/>
            <a:ext cx="2805243" cy="261610"/>
          </a:xfrm>
          <a:prstGeom prst="rect">
            <a:avLst/>
          </a:prstGeom>
          <a:noFill/>
        </p:spPr>
        <p:txBody>
          <a:bodyPr wrap="square" rtlCol="0">
            <a:spAutoFit/>
          </a:bodyPr>
          <a:lstStyle/>
          <a:p>
            <a:r>
              <a:rPr lang="en-US" sz="1100" dirty="0" smtClean="0">
                <a:solidFill>
                  <a:srgbClr val="005594"/>
                </a:solidFill>
              </a:rPr>
              <a:t>6</a:t>
            </a:r>
            <a:r>
              <a:rPr lang="en-US" sz="1100" baseline="30000" dirty="0" smtClean="0">
                <a:solidFill>
                  <a:srgbClr val="005594"/>
                </a:solidFill>
              </a:rPr>
              <a:t>th</a:t>
            </a:r>
            <a:r>
              <a:rPr lang="en-US" sz="1100" dirty="0" smtClean="0">
                <a:solidFill>
                  <a:srgbClr val="005594"/>
                </a:solidFill>
              </a:rPr>
              <a:t> National HCV Workshop in March</a:t>
            </a:r>
            <a:endParaRPr lang="en-US" sz="1100" dirty="0">
              <a:solidFill>
                <a:srgbClr val="005594"/>
              </a:solidFill>
            </a:endParaRPr>
          </a:p>
        </p:txBody>
      </p:sp>
      <p:sp>
        <p:nvSpPr>
          <p:cNvPr id="56" name="TextBox 55"/>
          <p:cNvSpPr txBox="1"/>
          <p:nvPr/>
        </p:nvSpPr>
        <p:spPr>
          <a:xfrm>
            <a:off x="8715940" y="4931089"/>
            <a:ext cx="2858684" cy="261610"/>
          </a:xfrm>
          <a:prstGeom prst="rect">
            <a:avLst/>
          </a:prstGeom>
          <a:noFill/>
        </p:spPr>
        <p:txBody>
          <a:bodyPr wrap="square" rtlCol="0">
            <a:spAutoFit/>
          </a:bodyPr>
          <a:lstStyle/>
          <a:p>
            <a:pPr algn="ctr"/>
            <a:r>
              <a:rPr lang="en-US" sz="1100" dirty="0" smtClean="0">
                <a:solidFill>
                  <a:srgbClr val="005594"/>
                </a:solidFill>
              </a:rPr>
              <a:t>Expansion of HCV service decentralization</a:t>
            </a:r>
            <a:endParaRPr lang="en-US" sz="1100" dirty="0">
              <a:solidFill>
                <a:srgbClr val="005594"/>
              </a:solidFill>
            </a:endParaRPr>
          </a:p>
        </p:txBody>
      </p:sp>
      <p:sp>
        <p:nvSpPr>
          <p:cNvPr id="59" name="TextBox 58"/>
          <p:cNvSpPr txBox="1"/>
          <p:nvPr/>
        </p:nvSpPr>
        <p:spPr>
          <a:xfrm>
            <a:off x="9051571" y="5301344"/>
            <a:ext cx="2416629" cy="430887"/>
          </a:xfrm>
          <a:prstGeom prst="rect">
            <a:avLst/>
          </a:prstGeom>
          <a:noFill/>
        </p:spPr>
        <p:txBody>
          <a:bodyPr wrap="square" rtlCol="0">
            <a:spAutoFit/>
          </a:bodyPr>
          <a:lstStyle/>
          <a:p>
            <a:pPr algn="ctr"/>
            <a:r>
              <a:rPr lang="en-US" sz="1100" dirty="0" smtClean="0">
                <a:solidFill>
                  <a:srgbClr val="005594"/>
                </a:solidFill>
              </a:rPr>
              <a:t>New Medication Vosevi (SOF/VEL/VOX) to be introduced </a:t>
            </a:r>
            <a:endParaRPr lang="en-US" sz="1100" dirty="0">
              <a:solidFill>
                <a:srgbClr val="005594"/>
              </a:solidFill>
            </a:endParaRPr>
          </a:p>
        </p:txBody>
      </p:sp>
      <p:sp>
        <p:nvSpPr>
          <p:cNvPr id="61" name="TextBox 60"/>
          <p:cNvSpPr txBox="1"/>
          <p:nvPr/>
        </p:nvSpPr>
        <p:spPr>
          <a:xfrm>
            <a:off x="8311372" y="5626621"/>
            <a:ext cx="3690455" cy="430887"/>
          </a:xfrm>
          <a:prstGeom prst="rect">
            <a:avLst/>
          </a:prstGeom>
          <a:noFill/>
        </p:spPr>
        <p:txBody>
          <a:bodyPr wrap="square" rtlCol="0">
            <a:spAutoFit/>
          </a:bodyPr>
          <a:lstStyle/>
          <a:p>
            <a:pPr algn="ctr"/>
            <a:r>
              <a:rPr lang="en-US" sz="1100" dirty="0" smtClean="0">
                <a:solidFill>
                  <a:srgbClr val="005594"/>
                </a:solidFill>
              </a:rPr>
              <a:t>Initiating integrated screening on the </a:t>
            </a:r>
          </a:p>
          <a:p>
            <a:pPr algn="ctr"/>
            <a:r>
              <a:rPr lang="en-US" sz="1100" dirty="0" smtClean="0">
                <a:solidFill>
                  <a:srgbClr val="005594"/>
                </a:solidFill>
              </a:rPr>
              <a:t>whole country level</a:t>
            </a:r>
            <a:endParaRPr lang="en-US" sz="1100" dirty="0">
              <a:solidFill>
                <a:srgbClr val="005594"/>
              </a:solidFill>
            </a:endParaRPr>
          </a:p>
        </p:txBody>
      </p:sp>
      <p:cxnSp>
        <p:nvCxnSpPr>
          <p:cNvPr id="45" name="Straight Connector 44"/>
          <p:cNvCxnSpPr/>
          <p:nvPr/>
        </p:nvCxnSpPr>
        <p:spPr>
          <a:xfrm>
            <a:off x="11108553" y="2083625"/>
            <a:ext cx="810733" cy="190313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9497144" y="3633544"/>
            <a:ext cx="2272980" cy="49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9359446" y="2795029"/>
            <a:ext cx="2143168" cy="769441"/>
          </a:xfrm>
          <a:prstGeom prst="rect">
            <a:avLst/>
          </a:prstGeom>
          <a:noFill/>
        </p:spPr>
        <p:txBody>
          <a:bodyPr wrap="square" rtlCol="0">
            <a:spAutoFit/>
          </a:bodyPr>
          <a:lstStyle/>
          <a:p>
            <a:pPr algn="ctr"/>
            <a:r>
              <a:rPr lang="en-US" sz="1100" b="1" dirty="0" smtClean="0">
                <a:solidFill>
                  <a:srgbClr val="FF0000"/>
                </a:solidFill>
              </a:rPr>
              <a:t>Georgia was awarded as a center of excellence in viral hepatitis elimination at the International Liver Congress, 2019</a:t>
            </a:r>
            <a:endParaRPr lang="en-US" sz="1100" b="1" dirty="0">
              <a:solidFill>
                <a:srgbClr val="FF0000"/>
              </a:solidFill>
            </a:endParaRPr>
          </a:p>
        </p:txBody>
      </p:sp>
    </p:spTree>
    <p:extLst>
      <p:ext uri="{BB962C8B-B14F-4D97-AF65-F5344CB8AC3E}">
        <p14:creationId xmlns:p14="http://schemas.microsoft.com/office/powerpoint/2010/main" val="3119556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272" y="483388"/>
            <a:ext cx="10972800" cy="1143000"/>
          </a:xfrm>
        </p:spPr>
        <p:txBody>
          <a:bodyPr>
            <a:normAutofit/>
          </a:bodyPr>
          <a:lstStyle/>
          <a:p>
            <a:r>
              <a:rPr lang="en-US" u="sng" dirty="0">
                <a:solidFill>
                  <a:schemeClr val="accent1"/>
                </a:solidFill>
              </a:rPr>
              <a:t>National HCV Elimination Strategy</a:t>
            </a:r>
            <a:br>
              <a:rPr lang="en-US" u="sng" dirty="0">
                <a:solidFill>
                  <a:schemeClr val="accent1"/>
                </a:solidFill>
              </a:rPr>
            </a:br>
            <a:endParaRPr lang="en-US" u="sng" dirty="0">
              <a:solidFill>
                <a:schemeClr val="accent1"/>
              </a:solidFill>
            </a:endParaRPr>
          </a:p>
        </p:txBody>
      </p:sp>
      <p:sp>
        <p:nvSpPr>
          <p:cNvPr id="4" name="Content Placeholder 2"/>
          <p:cNvSpPr>
            <a:spLocks noGrp="1"/>
          </p:cNvSpPr>
          <p:nvPr>
            <p:ph idx="1"/>
          </p:nvPr>
        </p:nvSpPr>
        <p:spPr>
          <a:xfrm>
            <a:off x="841396" y="1511440"/>
            <a:ext cx="5282930" cy="1562195"/>
          </a:xfrm>
        </p:spPr>
        <p:txBody>
          <a:bodyPr>
            <a:normAutofit/>
          </a:bodyPr>
          <a:lstStyle/>
          <a:p>
            <a:pPr marL="0" indent="0">
              <a:buNone/>
            </a:pPr>
            <a:r>
              <a:rPr lang="en-US" altLang="en-US" sz="2000" b="1" dirty="0" smtClean="0">
                <a:solidFill>
                  <a:schemeClr val="accent2"/>
                </a:solidFill>
                <a:latin typeface="+mj-lt"/>
              </a:rPr>
              <a:t>                                     Goal</a:t>
            </a:r>
            <a:endParaRPr lang="en-US" altLang="en-US" sz="2000" b="1" dirty="0">
              <a:solidFill>
                <a:schemeClr val="accent2"/>
              </a:solidFill>
              <a:latin typeface="+mj-lt"/>
            </a:endParaRPr>
          </a:p>
          <a:p>
            <a:pPr marL="0" indent="0" algn="ctr">
              <a:buNone/>
            </a:pPr>
            <a:endParaRPr lang="en-US" altLang="en-US" sz="900" b="1" dirty="0">
              <a:solidFill>
                <a:srgbClr val="0070C0"/>
              </a:solidFill>
              <a:latin typeface="+mj-lt"/>
            </a:endParaRPr>
          </a:p>
          <a:p>
            <a:pPr marL="0" indent="0" algn="ctr">
              <a:buNone/>
            </a:pPr>
            <a:r>
              <a:rPr lang="en-US" altLang="en-US" sz="1800" b="1" dirty="0">
                <a:solidFill>
                  <a:srgbClr val="003564"/>
                </a:solidFill>
                <a:latin typeface="+mj-lt"/>
              </a:rPr>
              <a:t>Elimination of HCV by ensuring prevention, diagnostics and treatment of the disease</a:t>
            </a:r>
          </a:p>
        </p:txBody>
      </p:sp>
      <p:sp>
        <p:nvSpPr>
          <p:cNvPr id="5" name="Title 1"/>
          <p:cNvSpPr txBox="1">
            <a:spLocks/>
          </p:cNvSpPr>
          <p:nvPr/>
        </p:nvSpPr>
        <p:spPr bwMode="auto">
          <a:xfrm>
            <a:off x="722272" y="2751838"/>
            <a:ext cx="4826879" cy="436745"/>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82500" lnSpcReduction="20000"/>
          </a:bodyPr>
          <a:lstStyle>
            <a:lvl1pPr algn="ctr" rtl="0" fontAlgn="base">
              <a:spcBef>
                <a:spcPct val="0"/>
              </a:spcBef>
              <a:spcAft>
                <a:spcPct val="0"/>
              </a:spcAft>
              <a:defRPr sz="3200" b="1" kern="1200">
                <a:solidFill>
                  <a:schemeClr val="tx1"/>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mtClean="0">
                <a:solidFill>
                  <a:schemeClr val="accent3"/>
                </a:solidFill>
              </a:rPr>
              <a:t>Targets</a:t>
            </a:r>
            <a:endParaRPr lang="en-US" altLang="en-US" dirty="0">
              <a:solidFill>
                <a:schemeClr val="accent3"/>
              </a:solidFill>
            </a:endParaRPr>
          </a:p>
        </p:txBody>
      </p:sp>
      <p:sp>
        <p:nvSpPr>
          <p:cNvPr id="6" name="Content Placeholder 2"/>
          <p:cNvSpPr txBox="1">
            <a:spLocks/>
          </p:cNvSpPr>
          <p:nvPr/>
        </p:nvSpPr>
        <p:spPr>
          <a:xfrm>
            <a:off x="1246932" y="3216871"/>
            <a:ext cx="3777557" cy="704553"/>
          </a:xfrm>
          <a:prstGeom prst="rect">
            <a:avLst/>
          </a:prstGeom>
          <a:ln>
            <a:no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altLang="en-US" b="1" dirty="0">
                <a:solidFill>
                  <a:srgbClr val="C00000"/>
                </a:solidFill>
                <a:latin typeface="+mj-lt"/>
              </a:rPr>
              <a:t>90-95-95</a:t>
            </a:r>
            <a:endParaRPr lang="en-US" altLang="en-US" sz="4000" b="1" dirty="0">
              <a:solidFill>
                <a:srgbClr val="C00000"/>
              </a:solidFill>
              <a:latin typeface="+mj-lt"/>
            </a:endParaRPr>
          </a:p>
        </p:txBody>
      </p:sp>
      <p:sp>
        <p:nvSpPr>
          <p:cNvPr id="7" name="Content Placeholder 2"/>
          <p:cNvSpPr txBox="1">
            <a:spLocks/>
          </p:cNvSpPr>
          <p:nvPr/>
        </p:nvSpPr>
        <p:spPr bwMode="auto">
          <a:xfrm>
            <a:off x="0" y="3883021"/>
            <a:ext cx="6227896" cy="2169825"/>
          </a:xfrm>
          <a:prstGeom prst="rect">
            <a:avLst/>
          </a:prstGeom>
          <a:noFill/>
          <a:ln>
            <a:noFill/>
          </a:ln>
          <a:extLst/>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ctr">
              <a:spcBef>
                <a:spcPts val="675"/>
              </a:spcBef>
              <a:spcAft>
                <a:spcPts val="675"/>
              </a:spcAft>
              <a:buNone/>
              <a:defRPr/>
            </a:pPr>
            <a:r>
              <a:rPr lang="en-US" sz="2000" b="1" dirty="0">
                <a:solidFill>
                  <a:schemeClr val="accent6"/>
                </a:solidFill>
                <a:latin typeface="+mj-lt"/>
              </a:rPr>
              <a:t>By 2020</a:t>
            </a:r>
          </a:p>
          <a:p>
            <a:pPr marL="417017" algn="ctr">
              <a:spcBef>
                <a:spcPts val="675"/>
              </a:spcBef>
              <a:spcAft>
                <a:spcPts val="675"/>
              </a:spcAft>
              <a:buClr>
                <a:schemeClr val="accent5">
                  <a:lumMod val="25000"/>
                </a:schemeClr>
              </a:buClr>
              <a:buSzPct val="135000"/>
              <a:buFont typeface="Wingdings" panose="05000000000000000000" pitchFamily="2" charset="2"/>
              <a:buChar char="ü"/>
              <a:defRPr/>
            </a:pPr>
            <a:r>
              <a:rPr lang="en-US" sz="2000" b="1" dirty="0">
                <a:solidFill>
                  <a:srgbClr val="FF0000"/>
                </a:solidFill>
                <a:latin typeface="+mj-lt"/>
              </a:rPr>
              <a:t>90% </a:t>
            </a:r>
            <a:r>
              <a:rPr lang="en-US" sz="2000" b="1" dirty="0">
                <a:solidFill>
                  <a:srgbClr val="005594"/>
                </a:solidFill>
                <a:latin typeface="+mj-lt"/>
              </a:rPr>
              <a:t>of people living with HCV are diagnosed </a:t>
            </a:r>
            <a:r>
              <a:rPr lang="en-US" sz="2000" b="1" dirty="0" smtClean="0">
                <a:solidFill>
                  <a:srgbClr val="FF0000"/>
                </a:solidFill>
                <a:latin typeface="+mj-lt"/>
              </a:rPr>
              <a:t>(</a:t>
            </a:r>
            <a:r>
              <a:rPr lang="nl-NL" sz="2000" b="1" dirty="0" smtClean="0">
                <a:solidFill>
                  <a:srgbClr val="FF0000"/>
                </a:solidFill>
                <a:latin typeface="+mj-lt"/>
              </a:rPr>
              <a:t>n=</a:t>
            </a:r>
            <a:r>
              <a:rPr lang="en-US" sz="2000" b="1" dirty="0" smtClean="0">
                <a:solidFill>
                  <a:srgbClr val="FF0000"/>
                </a:solidFill>
                <a:latin typeface="+mj-lt"/>
              </a:rPr>
              <a:t>135,000</a:t>
            </a:r>
            <a:r>
              <a:rPr lang="en-US" sz="2000" b="1" dirty="0">
                <a:solidFill>
                  <a:srgbClr val="FF0000"/>
                </a:solidFill>
                <a:latin typeface="+mj-lt"/>
              </a:rPr>
              <a:t>)</a:t>
            </a:r>
            <a:endParaRPr lang="en-US" sz="2000" b="1" dirty="0">
              <a:solidFill>
                <a:srgbClr val="005594"/>
              </a:solidFill>
              <a:latin typeface="+mj-lt"/>
            </a:endParaRPr>
          </a:p>
          <a:p>
            <a:pPr marL="417017" algn="ctr">
              <a:spcBef>
                <a:spcPts val="675"/>
              </a:spcBef>
              <a:spcAft>
                <a:spcPts val="675"/>
              </a:spcAft>
              <a:buClr>
                <a:schemeClr val="accent5">
                  <a:lumMod val="25000"/>
                </a:schemeClr>
              </a:buClr>
              <a:buSzPct val="135000"/>
              <a:buFont typeface="Wingdings" panose="05000000000000000000" pitchFamily="2" charset="2"/>
              <a:buChar char="ü"/>
              <a:defRPr/>
            </a:pPr>
            <a:r>
              <a:rPr lang="en-US" sz="2000" b="1" dirty="0">
                <a:solidFill>
                  <a:srgbClr val="FF0000"/>
                </a:solidFill>
                <a:latin typeface="+mj-lt"/>
              </a:rPr>
              <a:t>95%</a:t>
            </a:r>
            <a:r>
              <a:rPr lang="en-US" sz="2000" b="1" dirty="0">
                <a:latin typeface="+mj-lt"/>
              </a:rPr>
              <a:t> </a:t>
            </a:r>
            <a:r>
              <a:rPr lang="en-US" sz="2000" b="1" dirty="0">
                <a:solidFill>
                  <a:srgbClr val="005594"/>
                </a:solidFill>
                <a:latin typeface="+mj-lt"/>
              </a:rPr>
              <a:t>of those diagnosed are treated </a:t>
            </a:r>
            <a:r>
              <a:rPr lang="en-US" sz="2000" b="1" dirty="0" smtClean="0">
                <a:solidFill>
                  <a:srgbClr val="FF0000"/>
                </a:solidFill>
                <a:latin typeface="+mj-lt"/>
              </a:rPr>
              <a:t>(n=128,250</a:t>
            </a:r>
            <a:r>
              <a:rPr lang="en-US" sz="2000" b="1" dirty="0">
                <a:solidFill>
                  <a:srgbClr val="FF0000"/>
                </a:solidFill>
                <a:latin typeface="+mj-lt"/>
              </a:rPr>
              <a:t>)</a:t>
            </a:r>
          </a:p>
          <a:p>
            <a:pPr marL="417017" algn="ctr">
              <a:spcBef>
                <a:spcPts val="675"/>
              </a:spcBef>
              <a:spcAft>
                <a:spcPts val="675"/>
              </a:spcAft>
              <a:buClr>
                <a:schemeClr val="accent5">
                  <a:lumMod val="25000"/>
                </a:schemeClr>
              </a:buClr>
              <a:buSzPct val="135000"/>
              <a:buFont typeface="Wingdings" panose="05000000000000000000" pitchFamily="2" charset="2"/>
              <a:buChar char="ü"/>
              <a:defRPr/>
            </a:pPr>
            <a:r>
              <a:rPr lang="en-US" sz="2000" b="1" dirty="0">
                <a:solidFill>
                  <a:srgbClr val="FF0000"/>
                </a:solidFill>
                <a:latin typeface="+mj-lt"/>
              </a:rPr>
              <a:t>95%</a:t>
            </a:r>
            <a:r>
              <a:rPr lang="en-US" sz="2000" b="1" dirty="0">
                <a:latin typeface="+mj-lt"/>
              </a:rPr>
              <a:t> </a:t>
            </a:r>
            <a:r>
              <a:rPr lang="en-US" sz="2000" b="1" dirty="0">
                <a:solidFill>
                  <a:srgbClr val="005594"/>
                </a:solidFill>
                <a:latin typeface="+mj-lt"/>
              </a:rPr>
              <a:t>of those treated are cured </a:t>
            </a:r>
            <a:r>
              <a:rPr lang="en-US" sz="2000" b="1" dirty="0" smtClean="0">
                <a:solidFill>
                  <a:srgbClr val="FF0000"/>
                </a:solidFill>
                <a:latin typeface="+mj-lt"/>
              </a:rPr>
              <a:t>(n=122,000</a:t>
            </a:r>
            <a:r>
              <a:rPr lang="en-US" sz="2000" b="1" dirty="0">
                <a:solidFill>
                  <a:srgbClr val="FF0000"/>
                </a:solidFill>
                <a:latin typeface="+mj-lt"/>
              </a:rPr>
              <a:t>)</a:t>
            </a:r>
          </a:p>
        </p:txBody>
      </p:sp>
      <p:graphicFrame>
        <p:nvGraphicFramePr>
          <p:cNvPr id="11" name="Content Placeholder 2"/>
          <p:cNvGraphicFramePr>
            <a:graphicFrameLocks/>
          </p:cNvGraphicFramePr>
          <p:nvPr>
            <p:extLst>
              <p:ext uri="{D42A27DB-BD31-4B8C-83A1-F6EECF244321}">
                <p14:modId xmlns:p14="http://schemas.microsoft.com/office/powerpoint/2010/main" val="1230621465"/>
              </p:ext>
            </p:extLst>
          </p:nvPr>
        </p:nvGraphicFramePr>
        <p:xfrm>
          <a:off x="7143142" y="1454243"/>
          <a:ext cx="3616760" cy="44439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p:cNvPicPr/>
          <p:nvPr/>
        </p:nvPicPr>
        <p:blipFill>
          <a:blip r:embed="rId8" cstate="print">
            <a:extLst>
              <a:ext uri="{28A0092B-C50C-407E-A947-70E740481C1C}">
                <a14:useLocalDpi xmlns:a14="http://schemas.microsoft.com/office/drawing/2010/main" val="0"/>
              </a:ext>
            </a:extLst>
          </a:blip>
          <a:stretch>
            <a:fillRect/>
          </a:stretch>
        </p:blipFill>
        <p:spPr>
          <a:xfrm>
            <a:off x="10942667" y="703891"/>
            <a:ext cx="928491" cy="13672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99157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953629" y="431632"/>
            <a:ext cx="8601075" cy="65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fontAlgn="base">
              <a:spcBef>
                <a:spcPct val="0"/>
              </a:spcBef>
              <a:spcAft>
                <a:spcPct val="0"/>
              </a:spcAft>
              <a:defRPr sz="3200" b="1" kern="1200">
                <a:solidFill>
                  <a:schemeClr val="tx1"/>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ka-GE" u="sng" dirty="0">
                <a:solidFill>
                  <a:schemeClr val="accent1"/>
                </a:solidFill>
              </a:rPr>
              <a:t>The screening groups</a:t>
            </a:r>
            <a:endParaRPr lang="en-US" u="sng" dirty="0">
              <a:solidFill>
                <a:schemeClr val="accent1"/>
              </a:solidFill>
            </a:endParaRPr>
          </a:p>
        </p:txBody>
      </p:sp>
      <p:sp>
        <p:nvSpPr>
          <p:cNvPr id="5" name="Rectangle 4"/>
          <p:cNvSpPr/>
          <p:nvPr/>
        </p:nvSpPr>
        <p:spPr>
          <a:xfrm>
            <a:off x="556145" y="1062779"/>
            <a:ext cx="10943560" cy="54212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ln>
                  <a:solidFill>
                    <a:sysClr val="windowText" lastClr="000000"/>
                  </a:solidFill>
                </a:ln>
                <a:solidFill>
                  <a:schemeClr val="tx1"/>
                </a:solidFill>
                <a:latin typeface="+mj-lt"/>
              </a:rPr>
              <a:t>Anti-HCV Screening</a:t>
            </a:r>
            <a:endParaRPr lang="ka-GE" dirty="0">
              <a:ln>
                <a:solidFill>
                  <a:sysClr val="windowText" lastClr="000000"/>
                </a:solidFill>
              </a:ln>
              <a:solidFill>
                <a:schemeClr val="tx1"/>
              </a:solidFill>
              <a:latin typeface="+mj-lt"/>
            </a:endParaRPr>
          </a:p>
        </p:txBody>
      </p:sp>
      <p:sp>
        <p:nvSpPr>
          <p:cNvPr id="6" name="Rectangle 5"/>
          <p:cNvSpPr/>
          <p:nvPr/>
        </p:nvSpPr>
        <p:spPr>
          <a:xfrm>
            <a:off x="6319440" y="3399518"/>
            <a:ext cx="1064605" cy="10878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a:solidFill>
                  <a:srgbClr val="002060"/>
                </a:solidFill>
              </a:rPr>
              <a:t>Prisoners</a:t>
            </a:r>
            <a:endParaRPr lang="ka-GE" sz="1400" dirty="0">
              <a:solidFill>
                <a:srgbClr val="002060"/>
              </a:solidFill>
            </a:endParaRPr>
          </a:p>
        </p:txBody>
      </p:sp>
      <p:sp>
        <p:nvSpPr>
          <p:cNvPr id="7" name="Rectangle 6"/>
          <p:cNvSpPr/>
          <p:nvPr/>
        </p:nvSpPr>
        <p:spPr>
          <a:xfrm>
            <a:off x="5231026" y="3392909"/>
            <a:ext cx="994995" cy="1095154"/>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ka-GE" sz="1400" dirty="0">
                <a:solidFill>
                  <a:srgbClr val="002060"/>
                </a:solidFill>
              </a:rPr>
              <a:t>High risk groups</a:t>
            </a:r>
            <a:endParaRPr lang="ka-GE" sz="1400" dirty="0">
              <a:solidFill>
                <a:srgbClr val="002060"/>
              </a:solidFill>
            </a:endParaRPr>
          </a:p>
        </p:txBody>
      </p:sp>
      <p:sp>
        <p:nvSpPr>
          <p:cNvPr id="8" name="Rectangle 7"/>
          <p:cNvSpPr/>
          <p:nvPr/>
        </p:nvSpPr>
        <p:spPr>
          <a:xfrm>
            <a:off x="2813346" y="3374101"/>
            <a:ext cx="1166445" cy="9144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ka-GE" sz="1400" dirty="0">
                <a:solidFill>
                  <a:srgbClr val="002060"/>
                </a:solidFill>
              </a:rPr>
              <a:t>Hospitalized patients</a:t>
            </a:r>
            <a:endParaRPr lang="ka-GE" sz="1400" dirty="0">
              <a:solidFill>
                <a:srgbClr val="002060"/>
              </a:solidFill>
            </a:endParaRPr>
          </a:p>
        </p:txBody>
      </p:sp>
      <p:sp>
        <p:nvSpPr>
          <p:cNvPr id="9" name="Rectangle 8"/>
          <p:cNvSpPr/>
          <p:nvPr/>
        </p:nvSpPr>
        <p:spPr>
          <a:xfrm>
            <a:off x="1482156" y="3374101"/>
            <a:ext cx="1104899" cy="9144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ka-GE" sz="1400" dirty="0">
                <a:solidFill>
                  <a:srgbClr val="002060"/>
                </a:solidFill>
              </a:rPr>
              <a:t>Blood donors</a:t>
            </a:r>
            <a:endParaRPr lang="ka-GE" sz="1400" dirty="0">
              <a:solidFill>
                <a:srgbClr val="002060"/>
              </a:solidFill>
            </a:endParaRPr>
          </a:p>
        </p:txBody>
      </p:sp>
      <p:sp>
        <p:nvSpPr>
          <p:cNvPr id="10" name="Rectangle 9"/>
          <p:cNvSpPr/>
          <p:nvPr/>
        </p:nvSpPr>
        <p:spPr>
          <a:xfrm>
            <a:off x="7468827" y="3369766"/>
            <a:ext cx="1270096" cy="1200313"/>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ka-GE" sz="1400" dirty="0">
                <a:solidFill>
                  <a:srgbClr val="002060"/>
                </a:solidFill>
              </a:rPr>
              <a:t>General Population</a:t>
            </a:r>
            <a:r>
              <a:rPr lang="ka-GE" altLang="ka-GE" sz="1400" dirty="0">
                <a:solidFill>
                  <a:srgbClr val="002060"/>
                </a:solidFill>
              </a:rPr>
              <a:t>, </a:t>
            </a:r>
            <a:r>
              <a:rPr lang="en-US" altLang="ka-GE" sz="1400" dirty="0">
                <a:solidFill>
                  <a:srgbClr val="002060"/>
                </a:solidFill>
              </a:rPr>
              <a:t>Ambulatory Patients</a:t>
            </a:r>
            <a:r>
              <a:rPr lang="ka-GE" altLang="ka-GE" sz="1400" dirty="0">
                <a:solidFill>
                  <a:srgbClr val="002060"/>
                </a:solidFill>
              </a:rPr>
              <a:t>, </a:t>
            </a:r>
            <a:endParaRPr lang="en-US" altLang="ka-GE" sz="1400" dirty="0">
              <a:solidFill>
                <a:srgbClr val="002060"/>
              </a:solidFill>
            </a:endParaRPr>
          </a:p>
          <a:p>
            <a:pPr algn="ctr"/>
            <a:r>
              <a:rPr lang="en-US" altLang="ka-GE" sz="1400" dirty="0">
                <a:solidFill>
                  <a:srgbClr val="002060"/>
                </a:solidFill>
              </a:rPr>
              <a:t>Chronic Patients</a:t>
            </a:r>
            <a:endParaRPr lang="ka-GE" sz="1400" dirty="0"/>
          </a:p>
        </p:txBody>
      </p:sp>
      <p:sp>
        <p:nvSpPr>
          <p:cNvPr id="11" name="Rectangle 10"/>
          <p:cNvSpPr/>
          <p:nvPr/>
        </p:nvSpPr>
        <p:spPr>
          <a:xfrm>
            <a:off x="4153805" y="3399518"/>
            <a:ext cx="914400" cy="9144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ka-GE" sz="1400" dirty="0">
                <a:solidFill>
                  <a:srgbClr val="002060"/>
                </a:solidFill>
              </a:rPr>
              <a:t>Recruits</a:t>
            </a:r>
            <a:endParaRPr lang="ka-GE" sz="1400" dirty="0">
              <a:solidFill>
                <a:srgbClr val="002060"/>
              </a:solidFill>
            </a:endParaRPr>
          </a:p>
        </p:txBody>
      </p:sp>
      <p:sp>
        <p:nvSpPr>
          <p:cNvPr id="12" name="Rectangle 11"/>
          <p:cNvSpPr/>
          <p:nvPr/>
        </p:nvSpPr>
        <p:spPr>
          <a:xfrm>
            <a:off x="633543" y="2055600"/>
            <a:ext cx="4031826" cy="738664"/>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a-GE" b="1" dirty="0">
                <a:solidFill>
                  <a:srgbClr val="002060"/>
                </a:solidFill>
              </a:rPr>
              <a:t>Mandatory for service providers</a:t>
            </a:r>
            <a:endParaRPr lang="ka-GE" b="1" dirty="0">
              <a:solidFill>
                <a:srgbClr val="002060"/>
              </a:solidFill>
            </a:endParaRPr>
          </a:p>
        </p:txBody>
      </p:sp>
      <p:sp>
        <p:nvSpPr>
          <p:cNvPr id="13" name="Rectangle 12"/>
          <p:cNvSpPr/>
          <p:nvPr/>
        </p:nvSpPr>
        <p:spPr>
          <a:xfrm>
            <a:off x="5078584" y="2048301"/>
            <a:ext cx="3248987" cy="738664"/>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a-GE" b="1" dirty="0">
                <a:solidFill>
                  <a:srgbClr val="002060"/>
                </a:solidFill>
              </a:rPr>
              <a:t>Optional for service providers</a:t>
            </a:r>
            <a:endParaRPr lang="ka-GE" b="1" dirty="0">
              <a:solidFill>
                <a:srgbClr val="002060"/>
              </a:solidFill>
            </a:endParaRPr>
          </a:p>
        </p:txBody>
      </p:sp>
      <p:sp>
        <p:nvSpPr>
          <p:cNvPr id="14" name="Rectangle 13"/>
          <p:cNvSpPr/>
          <p:nvPr/>
        </p:nvSpPr>
        <p:spPr>
          <a:xfrm>
            <a:off x="1466754" y="4912606"/>
            <a:ext cx="1135701" cy="996501"/>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ka-GE" sz="1200" dirty="0">
                <a:solidFill>
                  <a:srgbClr val="002060"/>
                </a:solidFill>
              </a:rPr>
              <a:t>Blood banks</a:t>
            </a:r>
            <a:endParaRPr lang="ka-GE" sz="1200" dirty="0"/>
          </a:p>
        </p:txBody>
      </p:sp>
      <p:sp>
        <p:nvSpPr>
          <p:cNvPr id="15" name="Rectangle 14"/>
          <p:cNvSpPr/>
          <p:nvPr/>
        </p:nvSpPr>
        <p:spPr>
          <a:xfrm>
            <a:off x="2853309" y="4946500"/>
            <a:ext cx="1086518" cy="9965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ka-GE" sz="1200" dirty="0">
                <a:solidFill>
                  <a:srgbClr val="002060"/>
                </a:solidFill>
              </a:rPr>
              <a:t>Licensed hospitals</a:t>
            </a:r>
            <a:endParaRPr lang="ka-GE" sz="1200" dirty="0"/>
          </a:p>
        </p:txBody>
      </p:sp>
      <p:sp>
        <p:nvSpPr>
          <p:cNvPr id="16" name="Rectangle 15"/>
          <p:cNvSpPr/>
          <p:nvPr/>
        </p:nvSpPr>
        <p:spPr>
          <a:xfrm>
            <a:off x="5231026" y="5021917"/>
            <a:ext cx="2011385" cy="921083"/>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ka-GE" sz="1400" dirty="0">
                <a:solidFill>
                  <a:srgbClr val="002060"/>
                </a:solidFill>
              </a:rPr>
              <a:t>Global Fund's Project, the state programs for treating  HIV / AIDS and Tuberculosis</a:t>
            </a:r>
            <a:endParaRPr lang="ka-GE" sz="1400" dirty="0">
              <a:solidFill>
                <a:srgbClr val="002060"/>
              </a:solidFill>
            </a:endParaRPr>
          </a:p>
        </p:txBody>
      </p:sp>
      <p:sp>
        <p:nvSpPr>
          <p:cNvPr id="17" name="Rectangle 16"/>
          <p:cNvSpPr/>
          <p:nvPr/>
        </p:nvSpPr>
        <p:spPr>
          <a:xfrm>
            <a:off x="4060555" y="4912759"/>
            <a:ext cx="1007650" cy="1030241"/>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ka-GE" sz="1200" dirty="0">
                <a:solidFill>
                  <a:srgbClr val="002060"/>
                </a:solidFill>
              </a:rPr>
              <a:t>Ministry of Defense</a:t>
            </a:r>
            <a:endParaRPr lang="ka-GE" sz="1200" dirty="0">
              <a:solidFill>
                <a:srgbClr val="002060"/>
              </a:solidFill>
            </a:endParaRPr>
          </a:p>
        </p:txBody>
      </p:sp>
      <p:sp>
        <p:nvSpPr>
          <p:cNvPr id="18" name="Rectangle 17"/>
          <p:cNvSpPr/>
          <p:nvPr/>
        </p:nvSpPr>
        <p:spPr>
          <a:xfrm>
            <a:off x="7468827" y="5021917"/>
            <a:ext cx="1964470" cy="921083"/>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ka-GE" sz="1600" dirty="0">
                <a:solidFill>
                  <a:srgbClr val="002060"/>
                </a:solidFill>
              </a:rPr>
              <a:t>The state program of Hepatitis C Management</a:t>
            </a:r>
            <a:endParaRPr lang="ka-GE" sz="1600" dirty="0">
              <a:solidFill>
                <a:srgbClr val="002060"/>
              </a:solidFill>
            </a:endParaRPr>
          </a:p>
        </p:txBody>
      </p:sp>
      <p:sp>
        <p:nvSpPr>
          <p:cNvPr id="19" name="Down Arrow 18"/>
          <p:cNvSpPr/>
          <p:nvPr/>
        </p:nvSpPr>
        <p:spPr>
          <a:xfrm>
            <a:off x="695994" y="2917480"/>
            <a:ext cx="321135" cy="356347"/>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0" name="Down Arrow 19"/>
          <p:cNvSpPr/>
          <p:nvPr/>
        </p:nvSpPr>
        <p:spPr>
          <a:xfrm>
            <a:off x="1874038" y="2900121"/>
            <a:ext cx="321135" cy="356347"/>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Down Arrow 20"/>
          <p:cNvSpPr/>
          <p:nvPr/>
        </p:nvSpPr>
        <p:spPr>
          <a:xfrm>
            <a:off x="3195080" y="2918157"/>
            <a:ext cx="321135" cy="356347"/>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Down Arrow 21"/>
          <p:cNvSpPr/>
          <p:nvPr/>
        </p:nvSpPr>
        <p:spPr>
          <a:xfrm>
            <a:off x="4286140" y="2917480"/>
            <a:ext cx="321135" cy="356347"/>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3" name="Down Arrow 22"/>
          <p:cNvSpPr/>
          <p:nvPr/>
        </p:nvSpPr>
        <p:spPr>
          <a:xfrm>
            <a:off x="535426" y="4440132"/>
            <a:ext cx="321135" cy="356347"/>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Down Arrow 23"/>
          <p:cNvSpPr/>
          <p:nvPr/>
        </p:nvSpPr>
        <p:spPr>
          <a:xfrm>
            <a:off x="1891444" y="4465670"/>
            <a:ext cx="321135" cy="356347"/>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5" name="Down Arrow 24"/>
          <p:cNvSpPr/>
          <p:nvPr/>
        </p:nvSpPr>
        <p:spPr>
          <a:xfrm>
            <a:off x="3220571" y="4428648"/>
            <a:ext cx="321135" cy="356347"/>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6" name="Down Arrow 25"/>
          <p:cNvSpPr/>
          <p:nvPr/>
        </p:nvSpPr>
        <p:spPr>
          <a:xfrm>
            <a:off x="4413883" y="4410331"/>
            <a:ext cx="321135" cy="356347"/>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7" name="Down Arrow 26"/>
          <p:cNvSpPr/>
          <p:nvPr/>
        </p:nvSpPr>
        <p:spPr>
          <a:xfrm>
            <a:off x="2622713" y="1601139"/>
            <a:ext cx="321135" cy="356347"/>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8" name="Down Arrow 27"/>
          <p:cNvSpPr/>
          <p:nvPr/>
        </p:nvSpPr>
        <p:spPr>
          <a:xfrm>
            <a:off x="6378405" y="1655421"/>
            <a:ext cx="321135" cy="356347"/>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9" name="Down Arrow 28"/>
          <p:cNvSpPr/>
          <p:nvPr/>
        </p:nvSpPr>
        <p:spPr>
          <a:xfrm>
            <a:off x="5471478" y="2902476"/>
            <a:ext cx="321135" cy="356347"/>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0" name="Down Arrow 29"/>
          <p:cNvSpPr/>
          <p:nvPr/>
        </p:nvSpPr>
        <p:spPr>
          <a:xfrm>
            <a:off x="6681391" y="2900121"/>
            <a:ext cx="321135" cy="356347"/>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1" name="Down Arrow 30"/>
          <p:cNvSpPr/>
          <p:nvPr/>
        </p:nvSpPr>
        <p:spPr>
          <a:xfrm>
            <a:off x="7841865" y="2869398"/>
            <a:ext cx="321135" cy="356347"/>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2" name="Down Arrow 31"/>
          <p:cNvSpPr/>
          <p:nvPr/>
        </p:nvSpPr>
        <p:spPr>
          <a:xfrm>
            <a:off x="5567955" y="4544827"/>
            <a:ext cx="321135" cy="356347"/>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3" name="Down Arrow 32"/>
          <p:cNvSpPr/>
          <p:nvPr/>
        </p:nvSpPr>
        <p:spPr>
          <a:xfrm>
            <a:off x="6824154" y="4544827"/>
            <a:ext cx="321135" cy="356347"/>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4" name="Down Arrow 33"/>
          <p:cNvSpPr/>
          <p:nvPr/>
        </p:nvSpPr>
        <p:spPr>
          <a:xfrm>
            <a:off x="7769125" y="4618305"/>
            <a:ext cx="321135" cy="356347"/>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5" name="Right Arrow 34"/>
          <p:cNvSpPr/>
          <p:nvPr/>
        </p:nvSpPr>
        <p:spPr>
          <a:xfrm>
            <a:off x="6066012" y="4570079"/>
            <a:ext cx="607481" cy="36982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6" name="Down Arrow 35"/>
          <p:cNvSpPr/>
          <p:nvPr/>
        </p:nvSpPr>
        <p:spPr>
          <a:xfrm>
            <a:off x="10504954" y="1660215"/>
            <a:ext cx="321135" cy="356347"/>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7" name="Rectangle 36"/>
          <p:cNvSpPr/>
          <p:nvPr/>
        </p:nvSpPr>
        <p:spPr>
          <a:xfrm>
            <a:off x="9433297" y="2144332"/>
            <a:ext cx="2496220" cy="1307270"/>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a-GE" b="1" dirty="0" smtClean="0">
                <a:solidFill>
                  <a:srgbClr val="002060"/>
                </a:solidFill>
              </a:rPr>
              <a:t>Integrated </a:t>
            </a:r>
            <a:r>
              <a:rPr lang="en-US" altLang="ka-GE" b="1" dirty="0">
                <a:solidFill>
                  <a:srgbClr val="002060"/>
                </a:solidFill>
              </a:rPr>
              <a:t>Screening  </a:t>
            </a:r>
            <a:r>
              <a:rPr lang="en-US" altLang="ka-GE" b="1" dirty="0" smtClean="0">
                <a:solidFill>
                  <a:srgbClr val="002060"/>
                </a:solidFill>
              </a:rPr>
              <a:t>(HCV/HIV/TB</a:t>
            </a:r>
            <a:r>
              <a:rPr lang="en-US" altLang="ka-GE" b="1" dirty="0">
                <a:solidFill>
                  <a:srgbClr val="002060"/>
                </a:solidFill>
              </a:rPr>
              <a:t>)</a:t>
            </a:r>
            <a:endParaRPr lang="ka-GE" b="1" dirty="0">
              <a:solidFill>
                <a:srgbClr val="002060"/>
              </a:solidFill>
            </a:endParaRPr>
          </a:p>
          <a:p>
            <a:pPr algn="ctr"/>
            <a:r>
              <a:rPr lang="en-US" altLang="ka-GE" b="1" dirty="0" smtClean="0">
                <a:solidFill>
                  <a:srgbClr val="002060"/>
                </a:solidFill>
              </a:rPr>
              <a:t>in </a:t>
            </a:r>
            <a:r>
              <a:rPr lang="en-US" altLang="ka-GE" b="1" dirty="0">
                <a:solidFill>
                  <a:srgbClr val="002060"/>
                </a:solidFill>
              </a:rPr>
              <a:t>P</a:t>
            </a:r>
            <a:r>
              <a:rPr lang="en-US" altLang="ka-GE" b="1" dirty="0" smtClean="0">
                <a:solidFill>
                  <a:srgbClr val="002060"/>
                </a:solidFill>
              </a:rPr>
              <a:t>rimary Healthcare Services</a:t>
            </a:r>
            <a:endParaRPr lang="ka-GE" b="1" dirty="0">
              <a:solidFill>
                <a:srgbClr val="002060"/>
              </a:solidFill>
            </a:endParaRPr>
          </a:p>
        </p:txBody>
      </p:sp>
      <p:sp>
        <p:nvSpPr>
          <p:cNvPr id="38" name="Rectangle 37"/>
          <p:cNvSpPr/>
          <p:nvPr/>
        </p:nvSpPr>
        <p:spPr>
          <a:xfrm>
            <a:off x="209298" y="4919695"/>
            <a:ext cx="1084624" cy="98388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ka-GE" sz="1200" dirty="0">
                <a:solidFill>
                  <a:srgbClr val="002060"/>
                </a:solidFill>
              </a:rPr>
              <a:t>The state program of "Maternal and child health"</a:t>
            </a:r>
            <a:endParaRPr lang="ka-GE" sz="1200" dirty="0"/>
          </a:p>
        </p:txBody>
      </p:sp>
      <p:sp>
        <p:nvSpPr>
          <p:cNvPr id="39" name="Rectangle 38"/>
          <p:cNvSpPr/>
          <p:nvPr/>
        </p:nvSpPr>
        <p:spPr>
          <a:xfrm>
            <a:off x="109340" y="3369766"/>
            <a:ext cx="1142998" cy="9144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ka-GE" sz="1400" dirty="0">
                <a:solidFill>
                  <a:srgbClr val="002060"/>
                </a:solidFill>
              </a:rPr>
              <a:t>Pregnant women</a:t>
            </a:r>
            <a:endParaRPr lang="ka-GE" sz="1400" dirty="0"/>
          </a:p>
        </p:txBody>
      </p:sp>
    </p:spTree>
    <p:extLst>
      <p:ext uri="{BB962C8B-B14F-4D97-AF65-F5344CB8AC3E}">
        <p14:creationId xmlns:p14="http://schemas.microsoft.com/office/powerpoint/2010/main" val="2165360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7375451" y="1307478"/>
            <a:ext cx="4259391" cy="1183303"/>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spcBef>
                <a:spcPts val="450"/>
              </a:spcBef>
            </a:pPr>
            <a:r>
              <a:rPr lang="en-US" sz="1400" b="1" dirty="0"/>
              <a:t>Since 2015, </a:t>
            </a:r>
            <a:r>
              <a:rPr lang="en-US" sz="1400" b="1" dirty="0">
                <a:solidFill>
                  <a:srgbClr val="FF0000"/>
                </a:solidFill>
              </a:rPr>
              <a:t>over </a:t>
            </a:r>
            <a:r>
              <a:rPr lang="en-US" sz="1400" b="1" dirty="0" smtClean="0">
                <a:solidFill>
                  <a:srgbClr val="FF0000"/>
                </a:solidFill>
              </a:rPr>
              <a:t>3,3 </a:t>
            </a:r>
            <a:r>
              <a:rPr lang="en-US" sz="1400" b="1" dirty="0">
                <a:solidFill>
                  <a:srgbClr val="FF0000"/>
                </a:solidFill>
              </a:rPr>
              <a:t>million </a:t>
            </a:r>
            <a:r>
              <a:rPr lang="en-US" sz="1400" b="1" dirty="0"/>
              <a:t>screenings have been registered in the </a:t>
            </a:r>
            <a:r>
              <a:rPr lang="en-US" sz="1400" b="1" dirty="0">
                <a:solidFill>
                  <a:schemeClr val="accent2">
                    <a:lumMod val="50000"/>
                  </a:schemeClr>
                </a:solidFill>
              </a:rPr>
              <a:t>Unified Screening Registry</a:t>
            </a:r>
          </a:p>
          <a:p>
            <a:pPr>
              <a:spcBef>
                <a:spcPts val="900"/>
              </a:spcBef>
              <a:spcAft>
                <a:spcPts val="450"/>
              </a:spcAft>
            </a:pPr>
            <a:r>
              <a:rPr lang="ka-GE" sz="1400" b="1" dirty="0">
                <a:solidFill>
                  <a:srgbClr val="FF0000"/>
                </a:solidFill>
              </a:rPr>
              <a:t>≈</a:t>
            </a:r>
            <a:r>
              <a:rPr lang="en-US" sz="1400" b="1" dirty="0">
                <a:solidFill>
                  <a:srgbClr val="FF0000"/>
                </a:solidFill>
              </a:rPr>
              <a:t>1</a:t>
            </a:r>
            <a:r>
              <a:rPr lang="ka-GE" sz="1400" b="1" dirty="0" smtClean="0">
                <a:solidFill>
                  <a:srgbClr val="FF0000"/>
                </a:solidFill>
              </a:rPr>
              <a:t>,</a:t>
            </a:r>
            <a:r>
              <a:rPr lang="en-US" sz="1400" b="1" dirty="0" smtClean="0">
                <a:solidFill>
                  <a:srgbClr val="FF0000"/>
                </a:solidFill>
              </a:rPr>
              <a:t>98 </a:t>
            </a:r>
            <a:r>
              <a:rPr lang="en-US" sz="1400" b="1" dirty="0">
                <a:solidFill>
                  <a:srgbClr val="FF0000"/>
                </a:solidFill>
              </a:rPr>
              <a:t>million </a:t>
            </a:r>
            <a:r>
              <a:rPr lang="en-US" sz="1400" b="1" dirty="0" smtClean="0">
                <a:solidFill>
                  <a:srgbClr val="FF0000"/>
                </a:solidFill>
              </a:rPr>
              <a:t>individuals</a:t>
            </a:r>
            <a:r>
              <a:rPr lang="ka-GE" sz="1400" b="1" dirty="0" smtClean="0">
                <a:solidFill>
                  <a:srgbClr val="FF0000"/>
                </a:solidFill>
              </a:rPr>
              <a:t> (</a:t>
            </a:r>
            <a:r>
              <a:rPr lang="ka-GE" sz="1400" b="1" dirty="0" smtClean="0">
                <a:solidFill>
                  <a:srgbClr val="FF0000"/>
                </a:solidFill>
              </a:rPr>
              <a:t>1,</a:t>
            </a:r>
            <a:r>
              <a:rPr lang="en-US" sz="1400" b="1" dirty="0" smtClean="0">
                <a:solidFill>
                  <a:srgbClr val="FF0000"/>
                </a:solidFill>
              </a:rPr>
              <a:t>7</a:t>
            </a:r>
            <a:r>
              <a:rPr lang="ka-GE" sz="1400" b="1" dirty="0" smtClean="0">
                <a:solidFill>
                  <a:srgbClr val="FF0000"/>
                </a:solidFill>
              </a:rPr>
              <a:t> </a:t>
            </a:r>
            <a:r>
              <a:rPr lang="en-US" sz="1400" b="1" dirty="0" err="1" smtClean="0">
                <a:solidFill>
                  <a:srgbClr val="FF0000"/>
                </a:solidFill>
              </a:rPr>
              <a:t>mill.adults</a:t>
            </a:r>
            <a:r>
              <a:rPr lang="en-US" sz="1400" b="1" dirty="0" smtClean="0">
                <a:solidFill>
                  <a:srgbClr val="FF0000"/>
                </a:solidFill>
              </a:rPr>
              <a:t>) </a:t>
            </a:r>
            <a:r>
              <a:rPr lang="en-US" sz="1400" b="1" dirty="0"/>
              <a:t>have been screened </a:t>
            </a:r>
            <a:r>
              <a:rPr lang="en-US" sz="1400" b="1" dirty="0" smtClean="0"/>
              <a:t>with a  </a:t>
            </a:r>
            <a:r>
              <a:rPr lang="en-US" sz="1400" b="1" dirty="0"/>
              <a:t>positivity rate </a:t>
            </a:r>
            <a:r>
              <a:rPr lang="en-US" sz="1400" b="1" dirty="0" smtClean="0"/>
              <a:t>of </a:t>
            </a:r>
            <a:r>
              <a:rPr lang="en-US" sz="1400" b="1" dirty="0" smtClean="0">
                <a:solidFill>
                  <a:schemeClr val="accent1">
                    <a:lumMod val="75000"/>
                  </a:schemeClr>
                </a:solidFill>
              </a:rPr>
              <a:t>8,4%</a:t>
            </a:r>
            <a:endParaRPr lang="en-US" sz="1400" b="1" dirty="0">
              <a:solidFill>
                <a:schemeClr val="accent1">
                  <a:lumMod val="75000"/>
                </a:schemeClr>
              </a:solidFill>
            </a:endParaRPr>
          </a:p>
        </p:txBody>
      </p:sp>
      <p:sp>
        <p:nvSpPr>
          <p:cNvPr id="6" name="Title 1"/>
          <p:cNvSpPr>
            <a:spLocks noGrp="1"/>
          </p:cNvSpPr>
          <p:nvPr>
            <p:ph type="title"/>
          </p:nvPr>
        </p:nvSpPr>
        <p:spPr>
          <a:xfrm>
            <a:off x="1889051" y="164478"/>
            <a:ext cx="10972800" cy="1143000"/>
          </a:xfrm>
        </p:spPr>
        <p:txBody>
          <a:bodyPr>
            <a:normAutofit/>
          </a:bodyPr>
          <a:lstStyle/>
          <a:p>
            <a:r>
              <a:rPr lang="en-US" u="sng" dirty="0">
                <a:solidFill>
                  <a:schemeClr val="accent1"/>
                </a:solidFill>
              </a:rPr>
              <a:t>HCV Screening Among the Georgian Population</a:t>
            </a:r>
            <a:br>
              <a:rPr lang="en-US" u="sng" dirty="0">
                <a:solidFill>
                  <a:schemeClr val="accent1"/>
                </a:solidFill>
              </a:rPr>
            </a:br>
            <a:endParaRPr lang="en-US" u="sng" dirty="0">
              <a:solidFill>
                <a:schemeClr val="accent1"/>
              </a:solidFill>
            </a:endParaRPr>
          </a:p>
        </p:txBody>
      </p:sp>
      <p:graphicFrame>
        <p:nvGraphicFramePr>
          <p:cNvPr id="10" name="Chart 9"/>
          <p:cNvGraphicFramePr>
            <a:graphicFrameLocks/>
          </p:cNvGraphicFramePr>
          <p:nvPr>
            <p:extLst>
              <p:ext uri="{D42A27DB-BD31-4B8C-83A1-F6EECF244321}">
                <p14:modId xmlns:p14="http://schemas.microsoft.com/office/powerpoint/2010/main" val="1610708863"/>
              </p:ext>
            </p:extLst>
          </p:nvPr>
        </p:nvGraphicFramePr>
        <p:xfrm>
          <a:off x="229279" y="686480"/>
          <a:ext cx="6638925" cy="26772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2645760437"/>
              </p:ext>
            </p:extLst>
          </p:nvPr>
        </p:nvGraphicFramePr>
        <p:xfrm>
          <a:off x="312284" y="3461656"/>
          <a:ext cx="6398759" cy="24819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val="3796803209"/>
              </p:ext>
            </p:extLst>
          </p:nvPr>
        </p:nvGraphicFramePr>
        <p:xfrm>
          <a:off x="7086600" y="2775857"/>
          <a:ext cx="4860851" cy="31677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14984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5593" y="211282"/>
            <a:ext cx="11857332" cy="738348"/>
          </a:xfrm>
        </p:spPr>
        <p:txBody>
          <a:bodyPr>
            <a:noAutofit/>
          </a:bodyPr>
          <a:lstStyle/>
          <a:p>
            <a:pPr algn="ctr"/>
            <a:r>
              <a:rPr lang="en-US" altLang="en-US" sz="2400" b="1" u="sng" dirty="0">
                <a:ln w="0"/>
                <a:solidFill>
                  <a:schemeClr val="accent1"/>
                </a:solidFill>
                <a:latin typeface="+mn-lt"/>
              </a:rPr>
              <a:t>Number of HCV testing sessions among </a:t>
            </a:r>
            <a:r>
              <a:rPr lang="en-US" altLang="en-US" sz="2400" b="1" u="sng" dirty="0" smtClean="0">
                <a:ln w="0"/>
                <a:solidFill>
                  <a:schemeClr val="accent1"/>
                </a:solidFill>
                <a:latin typeface="+mn-lt"/>
              </a:rPr>
              <a:t>PWIDs </a:t>
            </a:r>
            <a:r>
              <a:rPr lang="en-US" altLang="en-US" sz="2400" b="1" u="sng" dirty="0">
                <a:ln w="0"/>
                <a:solidFill>
                  <a:schemeClr val="accent1"/>
                </a:solidFill>
                <a:latin typeface="+mn-lt"/>
              </a:rPr>
              <a:t>by </a:t>
            </a:r>
            <a:r>
              <a:rPr lang="en-US" altLang="en-US" sz="2400" b="1" u="sng" dirty="0" smtClean="0">
                <a:ln w="0"/>
                <a:solidFill>
                  <a:schemeClr val="accent1"/>
                </a:solidFill>
                <a:latin typeface="+mn-lt"/>
              </a:rPr>
              <a:t>years</a:t>
            </a:r>
            <a:endParaRPr lang="ka-GE" sz="2400" b="1" u="sng" dirty="0">
              <a:latin typeface="+mn-lt"/>
            </a:endParaRPr>
          </a:p>
        </p:txBody>
      </p:sp>
      <p:sp>
        <p:nvSpPr>
          <p:cNvPr id="4" name="TextBox 3"/>
          <p:cNvSpPr txBox="1"/>
          <p:nvPr/>
        </p:nvSpPr>
        <p:spPr>
          <a:xfrm>
            <a:off x="8100800" y="1967623"/>
            <a:ext cx="3044423" cy="369332"/>
          </a:xfrm>
          <a:prstGeom prst="rect">
            <a:avLst/>
          </a:prstGeom>
          <a:noFill/>
        </p:spPr>
        <p:txBody>
          <a:bodyPr wrap="none" rtlCol="0">
            <a:spAutoFit/>
          </a:bodyPr>
          <a:lstStyle/>
          <a:p>
            <a:r>
              <a:rPr lang="en-US" dirty="0" smtClean="0"/>
              <a:t>14 Harm Reduction Centers</a:t>
            </a:r>
            <a:endParaRPr lang="en-GB" dirty="0"/>
          </a:p>
        </p:txBody>
      </p:sp>
      <p:sp>
        <p:nvSpPr>
          <p:cNvPr id="5" name="TextBox 4"/>
          <p:cNvSpPr txBox="1"/>
          <p:nvPr/>
        </p:nvSpPr>
        <p:spPr>
          <a:xfrm>
            <a:off x="8110719" y="3456700"/>
            <a:ext cx="1558440" cy="369332"/>
          </a:xfrm>
          <a:prstGeom prst="rect">
            <a:avLst/>
          </a:prstGeom>
          <a:noFill/>
        </p:spPr>
        <p:txBody>
          <a:bodyPr wrap="none" rtlCol="0">
            <a:spAutoFit/>
          </a:bodyPr>
          <a:lstStyle/>
          <a:p>
            <a:r>
              <a:rPr lang="en-US" dirty="0"/>
              <a:t>8</a:t>
            </a:r>
            <a:r>
              <a:rPr lang="en-US" dirty="0" smtClean="0"/>
              <a:t> </a:t>
            </a:r>
            <a:r>
              <a:rPr lang="en-US" dirty="0" smtClean="0"/>
              <a:t>Mobile Units</a:t>
            </a:r>
            <a:endParaRPr lang="en-GB" dirty="0"/>
          </a:p>
        </p:txBody>
      </p:sp>
      <p:sp>
        <p:nvSpPr>
          <p:cNvPr id="6" name="TextBox 5"/>
          <p:cNvSpPr txBox="1"/>
          <p:nvPr/>
        </p:nvSpPr>
        <p:spPr>
          <a:xfrm>
            <a:off x="8127596" y="5035150"/>
            <a:ext cx="3226204" cy="369332"/>
          </a:xfrm>
          <a:prstGeom prst="rect">
            <a:avLst/>
          </a:prstGeom>
          <a:noFill/>
        </p:spPr>
        <p:txBody>
          <a:bodyPr wrap="none" rtlCol="0">
            <a:spAutoFit/>
          </a:bodyPr>
          <a:lstStyle/>
          <a:p>
            <a:r>
              <a:rPr lang="en-US" dirty="0" smtClean="0"/>
              <a:t>&gt;80 Harm Reduction Workers</a:t>
            </a:r>
            <a:endParaRPr lang="en-GB" dirty="0"/>
          </a:p>
        </p:txBody>
      </p:sp>
      <p:pic>
        <p:nvPicPr>
          <p:cNvPr id="7" name="Picture 8" descr="Image result for people png 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2283" y="4396215"/>
            <a:ext cx="801994" cy="5473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Image result for blue house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152283" y="1318648"/>
            <a:ext cx="1099873" cy="62362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8355754" y="2501493"/>
            <a:ext cx="2998046" cy="0"/>
          </a:xfrm>
          <a:prstGeom prst="line">
            <a:avLst/>
          </a:prstGeom>
          <a:ln>
            <a:solidFill>
              <a:schemeClr val="bg1">
                <a:lumMod val="85000"/>
              </a:schemeClr>
            </a:solidFill>
          </a:ln>
        </p:spPr>
        <p:style>
          <a:lnRef idx="1">
            <a:schemeClr val="accent6"/>
          </a:lnRef>
          <a:fillRef idx="0">
            <a:schemeClr val="accent6"/>
          </a:fillRef>
          <a:effectRef idx="0">
            <a:schemeClr val="accent6"/>
          </a:effectRef>
          <a:fontRef idx="minor">
            <a:schemeClr val="tx1"/>
          </a:fontRef>
        </p:style>
      </p:cxnSp>
      <p:cxnSp>
        <p:nvCxnSpPr>
          <p:cNvPr id="10" name="Straight Connector 9"/>
          <p:cNvCxnSpPr/>
          <p:nvPr/>
        </p:nvCxnSpPr>
        <p:spPr>
          <a:xfrm>
            <a:off x="8258301" y="4101693"/>
            <a:ext cx="2998046" cy="0"/>
          </a:xfrm>
          <a:prstGeom prst="line">
            <a:avLst/>
          </a:prstGeom>
          <a:ln>
            <a:solidFill>
              <a:schemeClr val="bg1">
                <a:lumMod val="85000"/>
              </a:schemeClr>
            </a:solidFill>
          </a:ln>
        </p:spPr>
        <p:style>
          <a:lnRef idx="1">
            <a:schemeClr val="accent6"/>
          </a:lnRef>
          <a:fillRef idx="0">
            <a:schemeClr val="accent6"/>
          </a:fillRef>
          <a:effectRef idx="0">
            <a:schemeClr val="accent6"/>
          </a:effectRef>
          <a:fontRef idx="minor">
            <a:schemeClr val="tx1"/>
          </a:fontRef>
        </p:style>
      </p:cxn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10719" y="2601961"/>
            <a:ext cx="1255921" cy="941941"/>
          </a:xfrm>
          <a:prstGeom prst="rect">
            <a:avLst/>
          </a:prstGeom>
        </p:spPr>
      </p:pic>
      <p:grpSp>
        <p:nvGrpSpPr>
          <p:cNvPr id="22" name="Group 21"/>
          <p:cNvGrpSpPr/>
          <p:nvPr/>
        </p:nvGrpSpPr>
        <p:grpSpPr>
          <a:xfrm>
            <a:off x="0" y="6316133"/>
            <a:ext cx="12192000" cy="541867"/>
            <a:chOff x="0" y="6316133"/>
            <a:chExt cx="12192000" cy="541867"/>
          </a:xfrm>
        </p:grpSpPr>
        <p:sp>
          <p:nvSpPr>
            <p:cNvPr id="23" name="Rectangle 22"/>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sp>
          <p:nvSpPr>
            <p:cNvPr id="26" name="TextBox 25"/>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pic>
        <p:nvPicPr>
          <p:cNvPr id="28" name="Picture 4" descr="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678" y="6367550"/>
            <a:ext cx="6353175" cy="476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4" name="Chart 23">
            <a:extLst>
              <a:ext uri="{FF2B5EF4-FFF2-40B4-BE49-F238E27FC236}">
                <a16:creationId xmlns:a16="http://schemas.microsoft.com/office/drawing/2014/main" xmlns="" id="{00000000-0008-0000-0300-000003000000}"/>
              </a:ext>
            </a:extLst>
          </p:cNvPr>
          <p:cNvGraphicFramePr>
            <a:graphicFrameLocks/>
          </p:cNvGraphicFramePr>
          <p:nvPr>
            <p:extLst>
              <p:ext uri="{D42A27DB-BD31-4B8C-83A1-F6EECF244321}">
                <p14:modId xmlns:p14="http://schemas.microsoft.com/office/powerpoint/2010/main" val="892033232"/>
              </p:ext>
            </p:extLst>
          </p:nvPr>
        </p:nvGraphicFramePr>
        <p:xfrm>
          <a:off x="123678" y="1318648"/>
          <a:ext cx="7469108" cy="424939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685124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4137" y="0"/>
            <a:ext cx="10972800" cy="1143000"/>
          </a:xfrm>
        </p:spPr>
        <p:txBody>
          <a:bodyPr/>
          <a:lstStyle/>
          <a:p>
            <a:r>
              <a:rPr lang="en-US" sz="3200" b="1" u="sng" dirty="0">
                <a:solidFill>
                  <a:schemeClr val="accent1"/>
                </a:solidFill>
                <a:effectLst>
                  <a:outerShdw blurRad="38100" dist="38100" dir="2700000" algn="tl">
                    <a:srgbClr val="000000">
                      <a:alpha val="43137"/>
                    </a:srgbClr>
                  </a:outerShdw>
                </a:effectLst>
              </a:rPr>
              <a:t>Micro-elimination in Specific Risk-Groups</a:t>
            </a:r>
          </a:p>
        </p:txBody>
      </p:sp>
      <p:graphicFrame>
        <p:nvGraphicFramePr>
          <p:cNvPr id="4" name="Table 3"/>
          <p:cNvGraphicFramePr>
            <a:graphicFrameLocks noGrp="1"/>
          </p:cNvGraphicFramePr>
          <p:nvPr>
            <p:extLst>
              <p:ext uri="{D42A27DB-BD31-4B8C-83A1-F6EECF244321}">
                <p14:modId xmlns:p14="http://schemas.microsoft.com/office/powerpoint/2010/main" val="2498781775"/>
              </p:ext>
            </p:extLst>
          </p:nvPr>
        </p:nvGraphicFramePr>
        <p:xfrm>
          <a:off x="130630" y="979715"/>
          <a:ext cx="11936182" cy="4963885"/>
        </p:xfrm>
        <a:graphic>
          <a:graphicData uri="http://schemas.openxmlformats.org/drawingml/2006/table">
            <a:tbl>
              <a:tblPr/>
              <a:tblGrid>
                <a:gridCol w="2905993"/>
                <a:gridCol w="1705169"/>
                <a:gridCol w="1465004"/>
                <a:gridCol w="1465004"/>
                <a:gridCol w="1465004"/>
                <a:gridCol w="1465004"/>
                <a:gridCol w="1465004"/>
              </a:tblGrid>
              <a:tr h="2039426">
                <a:tc>
                  <a:txBody>
                    <a:bodyPr/>
                    <a:lstStyle/>
                    <a:p>
                      <a:pPr algn="ctr" rtl="0" fontAlgn="ctr"/>
                      <a:r>
                        <a:rPr lang="en-US" sz="16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en-US" sz="1600" b="1" i="0" u="none" strike="noStrike">
                          <a:solidFill>
                            <a:srgbClr val="000000"/>
                          </a:solidFill>
                          <a:effectLst/>
                          <a:latin typeface="Arial" panose="020B0604020202020204" pitchFamily="34" charset="0"/>
                        </a:rPr>
                        <a:t>TB Patients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en-US" sz="1600" b="1" i="0" u="none" strike="noStrike">
                          <a:solidFill>
                            <a:srgbClr val="000000"/>
                          </a:solidFill>
                          <a:effectLst/>
                          <a:latin typeface="Arial" panose="020B0604020202020204" pitchFamily="34" charset="0"/>
                        </a:rPr>
                        <a:t>HIV Infected Individuals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en-US" sz="1600" b="1" i="0" u="none" strike="noStrike">
                          <a:solidFill>
                            <a:srgbClr val="000000"/>
                          </a:solidFill>
                          <a:effectLst/>
                          <a:latin typeface="Arial" panose="020B0604020202020204" pitchFamily="34" charset="0"/>
                        </a:rPr>
                        <a:t>Hemophilia Patients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en-US" sz="1600" b="1" i="0" u="none" strike="noStrike">
                          <a:solidFill>
                            <a:srgbClr val="000000"/>
                          </a:solidFill>
                          <a:effectLst/>
                          <a:latin typeface="Arial" panose="020B0604020202020204" pitchFamily="34" charset="0"/>
                        </a:rPr>
                        <a:t>OST Program Beneficiaries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en-US" sz="1600" b="1" i="0" u="none" strike="noStrike">
                          <a:solidFill>
                            <a:srgbClr val="000000"/>
                          </a:solidFill>
                          <a:effectLst/>
                          <a:latin typeface="Arial" panose="020B0604020202020204" pitchFamily="34" charset="0"/>
                        </a:rPr>
                        <a:t>Dialysis Patients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en-US" sz="1600" b="1" i="0" u="none" strike="noStrike">
                          <a:solidFill>
                            <a:srgbClr val="000000"/>
                          </a:solidFill>
                          <a:effectLst/>
                          <a:latin typeface="Arial" panose="020B0604020202020204" pitchFamily="34" charset="0"/>
                        </a:rPr>
                        <a:t>War Veterans and Their Family Members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423277">
                <a:tc>
                  <a:txBody>
                    <a:bodyPr/>
                    <a:lstStyle/>
                    <a:p>
                      <a:pPr algn="ctr" rtl="0" fontAlgn="ctr"/>
                      <a:r>
                        <a:rPr lang="en-US" sz="1600" b="1" i="0" u="none" strike="noStrike">
                          <a:solidFill>
                            <a:srgbClr val="000000"/>
                          </a:solidFill>
                          <a:effectLst/>
                          <a:latin typeface="Arial" panose="020B0604020202020204" pitchFamily="34" charset="0"/>
                        </a:rPr>
                        <a:t>Target Population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en-US" sz="1600" b="0" i="0" u="none" strike="noStrike">
                          <a:solidFill>
                            <a:srgbClr val="000000"/>
                          </a:solidFill>
                          <a:effectLst/>
                          <a:latin typeface="Arial" panose="020B0604020202020204" pitchFamily="34" charset="0"/>
                        </a:rPr>
                        <a:t>2 122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en-US" sz="1600" b="0" i="0" u="none" strike="noStrike">
                          <a:solidFill>
                            <a:srgbClr val="000000"/>
                          </a:solidFill>
                          <a:effectLst/>
                          <a:latin typeface="Arial" panose="020B0604020202020204" pitchFamily="34" charset="0"/>
                        </a:rPr>
                        <a:t>4 090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en-US" sz="1600" b="0" i="0" u="none" strike="noStrike">
                          <a:solidFill>
                            <a:srgbClr val="000000"/>
                          </a:solidFill>
                          <a:effectLst/>
                          <a:latin typeface="Arial" panose="020B0604020202020204" pitchFamily="34" charset="0"/>
                        </a:rPr>
                        <a:t>389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en-US" sz="1600" b="0" i="0" u="none" strike="noStrike">
                          <a:solidFill>
                            <a:srgbClr val="000000"/>
                          </a:solidFill>
                          <a:effectLst/>
                          <a:latin typeface="Arial" panose="020B0604020202020204" pitchFamily="34" charset="0"/>
                        </a:rPr>
                        <a:t>9 080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en-US" sz="1600" b="0" i="0" u="none" strike="noStrike">
                          <a:solidFill>
                            <a:srgbClr val="000000"/>
                          </a:solidFill>
                          <a:effectLst/>
                          <a:latin typeface="Arial" panose="020B0604020202020204" pitchFamily="34" charset="0"/>
                        </a:rPr>
                        <a:t>2 979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en-US" sz="1600" b="0" i="0" u="none" strike="noStrike">
                          <a:solidFill>
                            <a:srgbClr val="000000"/>
                          </a:solidFill>
                          <a:effectLst/>
                          <a:latin typeface="Arial" panose="020B0604020202020204" pitchFamily="34" charset="0"/>
                        </a:rPr>
                        <a:t>69 254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423277">
                <a:tc>
                  <a:txBody>
                    <a:bodyPr/>
                    <a:lstStyle/>
                    <a:p>
                      <a:pPr algn="ctr" rtl="0" fontAlgn="ctr"/>
                      <a:r>
                        <a:rPr lang="en-US" sz="1600" b="1" i="0" u="none" strike="noStrike">
                          <a:solidFill>
                            <a:srgbClr val="000000"/>
                          </a:solidFill>
                          <a:effectLst/>
                          <a:latin typeface="Arial" panose="020B0604020202020204" pitchFamily="34" charset="0"/>
                        </a:rPr>
                        <a:t>Screenings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en-US" sz="1600" b="0" i="0" u="none" strike="noStrike">
                          <a:solidFill>
                            <a:srgbClr val="000000"/>
                          </a:solidFill>
                          <a:effectLst/>
                          <a:latin typeface="Arial" panose="020B0604020202020204" pitchFamily="34" charset="0"/>
                        </a:rPr>
                        <a:t>1 985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en-US" sz="1600" b="0" i="0" u="none" strike="noStrike">
                          <a:solidFill>
                            <a:srgbClr val="000000"/>
                          </a:solidFill>
                          <a:effectLst/>
                          <a:latin typeface="Arial" panose="020B0604020202020204" pitchFamily="34" charset="0"/>
                        </a:rPr>
                        <a:t>4 008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en-US" sz="1600" b="0" i="0" u="none" strike="noStrike">
                          <a:solidFill>
                            <a:srgbClr val="000000"/>
                          </a:solidFill>
                          <a:effectLst/>
                          <a:latin typeface="Arial" panose="020B0604020202020204" pitchFamily="34" charset="0"/>
                        </a:rPr>
                        <a:t>385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en-US" sz="1600" b="0" i="0" u="none" strike="noStrike">
                          <a:solidFill>
                            <a:srgbClr val="000000"/>
                          </a:solidFill>
                          <a:effectLst/>
                          <a:latin typeface="Arial" panose="020B0604020202020204" pitchFamily="34" charset="0"/>
                        </a:rPr>
                        <a:t>7 943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en-US" sz="1600" b="0" i="0" u="none" strike="noStrike">
                          <a:solidFill>
                            <a:srgbClr val="000000"/>
                          </a:solidFill>
                          <a:effectLst/>
                          <a:latin typeface="Arial" panose="020B0604020202020204" pitchFamily="34" charset="0"/>
                        </a:rPr>
                        <a:t>2 657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en-US" sz="1600" b="0" i="0" u="none" strike="noStrike">
                          <a:solidFill>
                            <a:srgbClr val="000000"/>
                          </a:solidFill>
                          <a:effectLst/>
                          <a:latin typeface="Arial" panose="020B0604020202020204" pitchFamily="34" charset="0"/>
                        </a:rPr>
                        <a:t>35 047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827314">
                <a:tc>
                  <a:txBody>
                    <a:bodyPr/>
                    <a:lstStyle/>
                    <a:p>
                      <a:pPr algn="ctr" rtl="0" fontAlgn="ctr"/>
                      <a:r>
                        <a:rPr lang="en-US" sz="1600" b="1" i="0" u="none" strike="noStrike">
                          <a:solidFill>
                            <a:srgbClr val="000000"/>
                          </a:solidFill>
                          <a:effectLst/>
                          <a:latin typeface="Arial" panose="020B0604020202020204" pitchFamily="34" charset="0"/>
                        </a:rPr>
                        <a:t>Screening Coverage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58ED5"/>
                    </a:solidFill>
                  </a:tcPr>
                </a:tc>
                <a:tc>
                  <a:txBody>
                    <a:bodyPr/>
                    <a:lstStyle/>
                    <a:p>
                      <a:pPr algn="ctr" rtl="0" fontAlgn="ctr"/>
                      <a:r>
                        <a:rPr lang="en-US" sz="1600" b="0" i="0" u="none" strike="noStrike">
                          <a:solidFill>
                            <a:srgbClr val="FF0000"/>
                          </a:solidFill>
                          <a:effectLst/>
                          <a:latin typeface="Arial" panose="020B0604020202020204" pitchFamily="34" charset="0"/>
                        </a:rPr>
                        <a:t>94%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58ED5"/>
                    </a:solidFill>
                  </a:tcPr>
                </a:tc>
                <a:tc>
                  <a:txBody>
                    <a:bodyPr/>
                    <a:lstStyle/>
                    <a:p>
                      <a:pPr algn="ctr" rtl="0" fontAlgn="ctr"/>
                      <a:r>
                        <a:rPr lang="en-US" sz="1600" b="0" i="0" u="none" strike="noStrike">
                          <a:solidFill>
                            <a:srgbClr val="FF0000"/>
                          </a:solidFill>
                          <a:effectLst/>
                          <a:latin typeface="Arial" panose="020B0604020202020204" pitchFamily="34" charset="0"/>
                        </a:rPr>
                        <a:t>98%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58ED5"/>
                    </a:solidFill>
                  </a:tcPr>
                </a:tc>
                <a:tc>
                  <a:txBody>
                    <a:bodyPr/>
                    <a:lstStyle/>
                    <a:p>
                      <a:pPr algn="ctr" rtl="0" fontAlgn="ctr"/>
                      <a:r>
                        <a:rPr lang="en-US" sz="1600" b="0" i="0" u="none" strike="noStrike">
                          <a:solidFill>
                            <a:srgbClr val="FF0000"/>
                          </a:solidFill>
                          <a:effectLst/>
                          <a:latin typeface="Arial" panose="020B0604020202020204" pitchFamily="34" charset="0"/>
                        </a:rPr>
                        <a:t>99%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58ED5"/>
                    </a:solidFill>
                  </a:tcPr>
                </a:tc>
                <a:tc>
                  <a:txBody>
                    <a:bodyPr/>
                    <a:lstStyle/>
                    <a:p>
                      <a:pPr algn="ctr" rtl="0" fontAlgn="ctr"/>
                      <a:r>
                        <a:rPr lang="en-US" sz="1600" b="0" i="0" u="none" strike="noStrike">
                          <a:solidFill>
                            <a:srgbClr val="FF0000"/>
                          </a:solidFill>
                          <a:effectLst/>
                          <a:latin typeface="Arial" panose="020B0604020202020204" pitchFamily="34" charset="0"/>
                        </a:rPr>
                        <a:t>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58ED5"/>
                    </a:solidFill>
                  </a:tcPr>
                </a:tc>
                <a:tc>
                  <a:txBody>
                    <a:bodyPr/>
                    <a:lstStyle/>
                    <a:p>
                      <a:pPr algn="ctr" rtl="0" fontAlgn="ctr"/>
                      <a:r>
                        <a:rPr lang="en-US" sz="1600" b="0" i="0" u="none" strike="noStrike">
                          <a:solidFill>
                            <a:srgbClr val="FF0000"/>
                          </a:solidFill>
                          <a:effectLst/>
                          <a:latin typeface="Arial" panose="020B0604020202020204" pitchFamily="34" charset="0"/>
                        </a:rPr>
                        <a:t>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58ED5"/>
                    </a:solidFill>
                  </a:tcPr>
                </a:tc>
                <a:tc>
                  <a:txBody>
                    <a:bodyPr/>
                    <a:lstStyle/>
                    <a:p>
                      <a:pPr algn="ctr" rtl="0" fontAlgn="ctr"/>
                      <a:r>
                        <a:rPr lang="en-US" sz="1600" b="0" i="0" u="none" strike="noStrike">
                          <a:solidFill>
                            <a:srgbClr val="FF0000"/>
                          </a:solidFill>
                          <a:effectLst/>
                          <a:latin typeface="Arial" panose="020B0604020202020204" pitchFamily="34" charset="0"/>
                        </a:rPr>
                        <a:t>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58ED5"/>
                    </a:solidFill>
                  </a:tcPr>
                </a:tc>
              </a:tr>
              <a:tr h="423277">
                <a:tc>
                  <a:txBody>
                    <a:bodyPr/>
                    <a:lstStyle/>
                    <a:p>
                      <a:pPr algn="ctr" rtl="0" fontAlgn="ctr"/>
                      <a:r>
                        <a:rPr lang="en-US" sz="1600" b="1" i="0" u="none" strike="noStrike">
                          <a:solidFill>
                            <a:srgbClr val="000000"/>
                          </a:solidFill>
                          <a:effectLst/>
                          <a:latin typeface="Arial" panose="020B0604020202020204" pitchFamily="34" charset="0"/>
                        </a:rPr>
                        <a:t>Of Those Positive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en-US" sz="1600" b="0" i="0" u="none" strike="noStrike">
                          <a:solidFill>
                            <a:srgbClr val="000000"/>
                          </a:solidFill>
                          <a:effectLst/>
                          <a:latin typeface="Arial" panose="020B0604020202020204" pitchFamily="34" charset="0"/>
                        </a:rPr>
                        <a:t>331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en-US" sz="1600" b="0" i="0" u="none" strike="noStrike">
                          <a:solidFill>
                            <a:srgbClr val="000000"/>
                          </a:solidFill>
                          <a:effectLst/>
                          <a:latin typeface="Arial" panose="020B0604020202020204" pitchFamily="34" charset="0"/>
                        </a:rPr>
                        <a:t>1 439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en-US" sz="1600" b="0" i="0" u="none" strike="noStrike">
                          <a:solidFill>
                            <a:srgbClr val="000000"/>
                          </a:solidFill>
                          <a:effectLst/>
                          <a:latin typeface="Arial" panose="020B0604020202020204" pitchFamily="34" charset="0"/>
                        </a:rPr>
                        <a:t>141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en-US" sz="1600" b="0" i="0" u="none" strike="noStrike">
                          <a:solidFill>
                            <a:srgbClr val="000000"/>
                          </a:solidFill>
                          <a:effectLst/>
                          <a:latin typeface="Arial" panose="020B0604020202020204" pitchFamily="34" charset="0"/>
                        </a:rPr>
                        <a:t>6 799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en-US" sz="1600" b="0" i="0" u="none" strike="noStrike">
                          <a:solidFill>
                            <a:srgbClr val="000000"/>
                          </a:solidFill>
                          <a:effectLst/>
                          <a:latin typeface="Arial" panose="020B0604020202020204" pitchFamily="34" charset="0"/>
                        </a:rPr>
                        <a:t>622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en-US" sz="1600" b="0" i="0" u="none" strike="noStrike">
                          <a:solidFill>
                            <a:srgbClr val="000000"/>
                          </a:solidFill>
                          <a:effectLst/>
                          <a:latin typeface="Arial" panose="020B0604020202020204" pitchFamily="34" charset="0"/>
                        </a:rPr>
                        <a:t>4093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827314">
                <a:tc>
                  <a:txBody>
                    <a:bodyPr/>
                    <a:lstStyle/>
                    <a:p>
                      <a:pPr algn="ctr" rtl="0" fontAlgn="ctr"/>
                      <a:r>
                        <a:rPr lang="en-US" sz="1600" b="1" i="0" u="none" strike="noStrike">
                          <a:solidFill>
                            <a:srgbClr val="000000"/>
                          </a:solidFill>
                          <a:effectLst/>
                          <a:latin typeface="Arial" panose="020B0604020202020204" pitchFamily="34" charset="0"/>
                        </a:rPr>
                        <a:t>Finding Screening Positives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58ED5"/>
                    </a:solidFill>
                  </a:tcPr>
                </a:tc>
                <a:tc>
                  <a:txBody>
                    <a:bodyPr/>
                    <a:lstStyle/>
                    <a:p>
                      <a:pPr algn="ctr" rtl="0" fontAlgn="ctr"/>
                      <a:r>
                        <a:rPr lang="en-US" sz="1600" b="0" i="0" u="none" strike="noStrike">
                          <a:solidFill>
                            <a:srgbClr val="FF0000"/>
                          </a:solidFill>
                          <a:effectLst/>
                          <a:latin typeface="Arial" panose="020B0604020202020204" pitchFamily="34" charset="0"/>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58ED5"/>
                    </a:solidFill>
                  </a:tcPr>
                </a:tc>
                <a:tc>
                  <a:txBody>
                    <a:bodyPr/>
                    <a:lstStyle/>
                    <a:p>
                      <a:pPr algn="ctr" rtl="0" fontAlgn="ctr"/>
                      <a:r>
                        <a:rPr lang="en-US" sz="1600" b="0" i="0" u="none" strike="noStrike">
                          <a:solidFill>
                            <a:srgbClr val="FF0000"/>
                          </a:solidFill>
                          <a:effectLst/>
                          <a:latin typeface="Arial" panose="020B0604020202020204" pitchFamily="34" charset="0"/>
                        </a:rPr>
                        <a:t>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58ED5"/>
                    </a:solidFill>
                  </a:tcPr>
                </a:tc>
                <a:tc>
                  <a:txBody>
                    <a:bodyPr/>
                    <a:lstStyle/>
                    <a:p>
                      <a:pPr algn="ctr" rtl="0" fontAlgn="ctr"/>
                      <a:r>
                        <a:rPr lang="en-US" sz="1600" b="0" i="0" u="none" strike="noStrike">
                          <a:solidFill>
                            <a:srgbClr val="FF0000"/>
                          </a:solidFill>
                          <a:effectLst/>
                          <a:latin typeface="Arial" panose="020B0604020202020204" pitchFamily="34" charset="0"/>
                        </a:rPr>
                        <a:t>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58ED5"/>
                    </a:solidFill>
                  </a:tcPr>
                </a:tc>
                <a:tc>
                  <a:txBody>
                    <a:bodyPr/>
                    <a:lstStyle/>
                    <a:p>
                      <a:pPr algn="ctr" rtl="0" fontAlgn="ctr"/>
                      <a:r>
                        <a:rPr lang="en-US" sz="1600" b="0" i="0" u="none" strike="noStrike">
                          <a:solidFill>
                            <a:srgbClr val="FF0000"/>
                          </a:solidFill>
                          <a:effectLst/>
                          <a:latin typeface="Arial" panose="020B0604020202020204" pitchFamily="34" charset="0"/>
                        </a:rPr>
                        <a:t>86%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58ED5"/>
                    </a:solidFill>
                  </a:tcPr>
                </a:tc>
                <a:tc>
                  <a:txBody>
                    <a:bodyPr/>
                    <a:lstStyle/>
                    <a:p>
                      <a:pPr algn="ctr" rtl="0" fontAlgn="ctr"/>
                      <a:r>
                        <a:rPr lang="en-US" sz="1600" b="0" i="0" u="none" strike="noStrike">
                          <a:solidFill>
                            <a:srgbClr val="FF0000"/>
                          </a:solidFill>
                          <a:effectLst/>
                          <a:latin typeface="Arial" panose="020B0604020202020204" pitchFamily="34" charset="0"/>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58ED5"/>
                    </a:solidFill>
                  </a:tcPr>
                </a:tc>
                <a:tc>
                  <a:txBody>
                    <a:bodyPr/>
                    <a:lstStyle/>
                    <a:p>
                      <a:pPr algn="ctr" rtl="0" fontAlgn="ctr"/>
                      <a:r>
                        <a:rPr lang="en-US" sz="1600" b="0" i="0" u="none" strike="noStrike" dirty="0">
                          <a:solidFill>
                            <a:srgbClr val="FF0000"/>
                          </a:solidFill>
                          <a:effectLst/>
                          <a:latin typeface="Arial" panose="020B0604020202020204" pitchFamily="34" charset="0"/>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58ED5"/>
                    </a:solidFill>
                  </a:tcPr>
                </a:tc>
              </a:tr>
            </a:tbl>
          </a:graphicData>
        </a:graphic>
      </p:graphicFrame>
    </p:spTree>
    <p:extLst>
      <p:ext uri="{BB962C8B-B14F-4D97-AF65-F5344CB8AC3E}">
        <p14:creationId xmlns:p14="http://schemas.microsoft.com/office/powerpoint/2010/main" val="3080871927"/>
      </p:ext>
    </p:extLst>
  </p:cSld>
  <p:clrMapOvr>
    <a:masterClrMapping/>
  </p:clrMapOvr>
  <p:timing>
    <p:tnLst>
      <p:par>
        <p:cTn id="1" dur="indefinite" restart="never" nodeType="tmRoot"/>
      </p:par>
    </p:tnLst>
  </p:timing>
</p:sld>
</file>

<file path=ppt/theme/theme1.xml><?xml version="1.0" encoding="utf-8"?>
<a:theme xmlns:a="http://schemas.openxmlformats.org/drawingml/2006/main" name="სოფლის ექიმი პჯდ საბჭო 21 01 14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სოფლის ექიმი პჯდ საბჭო 21 01 14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2948</TotalTime>
  <Words>1196</Words>
  <Application>Microsoft Office PowerPoint</Application>
  <PresentationFormat>Widescreen</PresentationFormat>
  <Paragraphs>228</Paragraphs>
  <Slides>18</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Century Schoolbook</vt:lpstr>
      <vt:lpstr>Sylfaen</vt:lpstr>
      <vt:lpstr>Wingdings</vt:lpstr>
      <vt:lpstr>სოფლის ექიმი პჯდ საბჭო 21 01 14 (4)</vt:lpstr>
      <vt:lpstr>1_სოფლის ექიმი პჯდ საბჭო 21 01 14 (4)</vt:lpstr>
      <vt:lpstr> The road to Hepatitis C (HCV) Elimination in Georgia  </vt:lpstr>
      <vt:lpstr>HCV Seroprevalence Survey, 2015</vt:lpstr>
      <vt:lpstr>Georgian HCV Elimination Program – Best Example of Universality</vt:lpstr>
      <vt:lpstr>PowerPoint Presentation</vt:lpstr>
      <vt:lpstr>National HCV Elimination Strategy </vt:lpstr>
      <vt:lpstr>PowerPoint Presentation</vt:lpstr>
      <vt:lpstr>HCV Screening Among the Georgian Population </vt:lpstr>
      <vt:lpstr>Number of HCV testing sessions among PWIDs by years</vt:lpstr>
      <vt:lpstr>Micro-elimination in Specific Risk-Groups</vt:lpstr>
      <vt:lpstr>Concept: Three Diseases (HIV/HCV/TB) Under One Umbrella  </vt:lpstr>
      <vt:lpstr>Treatment Providers</vt:lpstr>
      <vt:lpstr>PowerPoint Presentation</vt:lpstr>
      <vt:lpstr>               Cost of Diagnostic before treatment for patient </vt:lpstr>
      <vt:lpstr>Diagnostic for 12 week treatment monitoring </vt:lpstr>
      <vt:lpstr>Enrollment in the HCV Treatment Program </vt:lpstr>
      <vt:lpstr>PowerPoint Presentation</vt:lpstr>
      <vt:lpstr>Conclusion</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 Aslanikashvili</dc:creator>
  <cp:lastModifiedBy>Vladimer Getia</cp:lastModifiedBy>
  <cp:revision>297</cp:revision>
  <cp:lastPrinted>2019-04-01T07:35:33Z</cp:lastPrinted>
  <dcterms:created xsi:type="dcterms:W3CDTF">2017-10-25T08:32:18Z</dcterms:created>
  <dcterms:modified xsi:type="dcterms:W3CDTF">2019-11-13T18:55:16Z</dcterms:modified>
</cp:coreProperties>
</file>