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notesMasterIdLst>
    <p:notesMasterId r:id="rId27"/>
  </p:notesMasterIdLst>
  <p:sldIdLst>
    <p:sldId id="282" r:id="rId2"/>
    <p:sldId id="291" r:id="rId3"/>
    <p:sldId id="285" r:id="rId4"/>
    <p:sldId id="286" r:id="rId5"/>
    <p:sldId id="287" r:id="rId6"/>
    <p:sldId id="284" r:id="rId7"/>
    <p:sldId id="289" r:id="rId8"/>
    <p:sldId id="288" r:id="rId9"/>
    <p:sldId id="283" r:id="rId10"/>
    <p:sldId id="290" r:id="rId11"/>
    <p:sldId id="273" r:id="rId12"/>
    <p:sldId id="280" r:id="rId13"/>
    <p:sldId id="281" r:id="rId14"/>
    <p:sldId id="292" r:id="rId15"/>
    <p:sldId id="293" r:id="rId16"/>
    <p:sldId id="295" r:id="rId17"/>
    <p:sldId id="299" r:id="rId18"/>
    <p:sldId id="301" r:id="rId19"/>
    <p:sldId id="303" r:id="rId20"/>
    <p:sldId id="302" r:id="rId21"/>
    <p:sldId id="305" r:id="rId22"/>
    <p:sldId id="304" r:id="rId23"/>
    <p:sldId id="308" r:id="rId24"/>
    <p:sldId id="309" r:id="rId25"/>
    <p:sldId id="31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Sheet1!$B$2:$B$53</c:f>
              <c:numCache>
                <c:formatCode>General</c:formatCode>
                <c:ptCount val="52"/>
                <c:pt idx="0">
                  <c:v>128</c:v>
                </c:pt>
                <c:pt idx="1">
                  <c:v>214</c:v>
                </c:pt>
                <c:pt idx="2">
                  <c:v>214</c:v>
                </c:pt>
                <c:pt idx="3">
                  <c:v>459</c:v>
                </c:pt>
                <c:pt idx="4">
                  <c:v>2363</c:v>
                </c:pt>
                <c:pt idx="5">
                  <c:v>2142</c:v>
                </c:pt>
                <c:pt idx="6">
                  <c:v>2014</c:v>
                </c:pt>
                <c:pt idx="7">
                  <c:v>1957</c:v>
                </c:pt>
                <c:pt idx="8">
                  <c:v>1996</c:v>
                </c:pt>
                <c:pt idx="9">
                  <c:v>1752</c:v>
                </c:pt>
                <c:pt idx="10">
                  <c:v>1970</c:v>
                </c:pt>
                <c:pt idx="11">
                  <c:v>2028</c:v>
                </c:pt>
                <c:pt idx="12">
                  <c:v>1624</c:v>
                </c:pt>
                <c:pt idx="13">
                  <c:v>2151</c:v>
                </c:pt>
                <c:pt idx="14">
                  <c:v>2164</c:v>
                </c:pt>
                <c:pt idx="15">
                  <c:v>1475</c:v>
                </c:pt>
                <c:pt idx="16">
                  <c:v>1506</c:v>
                </c:pt>
                <c:pt idx="17">
                  <c:v>2425</c:v>
                </c:pt>
                <c:pt idx="18">
                  <c:v>2082</c:v>
                </c:pt>
                <c:pt idx="19">
                  <c:v>1983</c:v>
                </c:pt>
                <c:pt idx="20">
                  <c:v>2021</c:v>
                </c:pt>
                <c:pt idx="21">
                  <c:v>1826</c:v>
                </c:pt>
                <c:pt idx="22">
                  <c:v>3062</c:v>
                </c:pt>
                <c:pt idx="23">
                  <c:v>2764</c:v>
                </c:pt>
                <c:pt idx="24">
                  <c:v>2718</c:v>
                </c:pt>
                <c:pt idx="25">
                  <c:v>3092</c:v>
                </c:pt>
                <c:pt idx="26">
                  <c:v>3086</c:v>
                </c:pt>
                <c:pt idx="27">
                  <c:v>2725</c:v>
                </c:pt>
                <c:pt idx="28">
                  <c:v>2284</c:v>
                </c:pt>
                <c:pt idx="29">
                  <c:v>2737</c:v>
                </c:pt>
                <c:pt idx="30">
                  <c:v>3023</c:v>
                </c:pt>
                <c:pt idx="31">
                  <c:v>2761</c:v>
                </c:pt>
                <c:pt idx="32">
                  <c:v>2626</c:v>
                </c:pt>
                <c:pt idx="33">
                  <c:v>2878</c:v>
                </c:pt>
                <c:pt idx="34">
                  <c:v>2573</c:v>
                </c:pt>
                <c:pt idx="35">
                  <c:v>2464</c:v>
                </c:pt>
                <c:pt idx="36">
                  <c:v>2009</c:v>
                </c:pt>
                <c:pt idx="37">
                  <c:v>2088</c:v>
                </c:pt>
                <c:pt idx="38">
                  <c:v>1878</c:v>
                </c:pt>
                <c:pt idx="39">
                  <c:v>2255</c:v>
                </c:pt>
                <c:pt idx="40">
                  <c:v>2573</c:v>
                </c:pt>
                <c:pt idx="41">
                  <c:v>2433</c:v>
                </c:pt>
                <c:pt idx="42">
                  <c:v>2220</c:v>
                </c:pt>
                <c:pt idx="43">
                  <c:v>2000</c:v>
                </c:pt>
                <c:pt idx="44">
                  <c:v>1912</c:v>
                </c:pt>
                <c:pt idx="45">
                  <c:v>1953</c:v>
                </c:pt>
                <c:pt idx="46">
                  <c:v>1865</c:v>
                </c:pt>
                <c:pt idx="47">
                  <c:v>1733</c:v>
                </c:pt>
                <c:pt idx="48">
                  <c:v>1687</c:v>
                </c:pt>
                <c:pt idx="49">
                  <c:v>1771</c:v>
                </c:pt>
                <c:pt idx="50">
                  <c:v>1902</c:v>
                </c:pt>
                <c:pt idx="51">
                  <c:v>1564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Sheet1!$C$2:$C$53</c:f>
              <c:numCache>
                <c:formatCode>General</c:formatCode>
                <c:ptCount val="52"/>
                <c:pt idx="0">
                  <c:v>1278</c:v>
                </c:pt>
                <c:pt idx="1">
                  <c:v>2277</c:v>
                </c:pt>
                <c:pt idx="2">
                  <c:v>2559</c:v>
                </c:pt>
                <c:pt idx="3">
                  <c:v>1932</c:v>
                </c:pt>
                <c:pt idx="4">
                  <c:v>1840</c:v>
                </c:pt>
                <c:pt idx="5">
                  <c:v>2298</c:v>
                </c:pt>
                <c:pt idx="6">
                  <c:v>2279</c:v>
                </c:pt>
                <c:pt idx="7">
                  <c:v>2407</c:v>
                </c:pt>
                <c:pt idx="8">
                  <c:v>2926</c:v>
                </c:pt>
                <c:pt idx="9">
                  <c:v>2870</c:v>
                </c:pt>
                <c:pt idx="10">
                  <c:v>4193</c:v>
                </c:pt>
                <c:pt idx="11">
                  <c:v>3962</c:v>
                </c:pt>
                <c:pt idx="12">
                  <c:v>4095</c:v>
                </c:pt>
                <c:pt idx="13">
                  <c:v>5700</c:v>
                </c:pt>
                <c:pt idx="14">
                  <c:v>5323</c:v>
                </c:pt>
                <c:pt idx="15">
                  <c:v>3947</c:v>
                </c:pt>
                <c:pt idx="16">
                  <c:v>4001</c:v>
                </c:pt>
                <c:pt idx="17">
                  <c:v>4516</c:v>
                </c:pt>
                <c:pt idx="18">
                  <c:v>4257</c:v>
                </c:pt>
                <c:pt idx="19">
                  <c:v>4596</c:v>
                </c:pt>
                <c:pt idx="20">
                  <c:v>5702</c:v>
                </c:pt>
                <c:pt idx="21">
                  <c:v>7807</c:v>
                </c:pt>
                <c:pt idx="22">
                  <c:v>20127</c:v>
                </c:pt>
                <c:pt idx="23">
                  <c:v>25266</c:v>
                </c:pt>
                <c:pt idx="24">
                  <c:v>23791</c:v>
                </c:pt>
                <c:pt idx="25">
                  <c:v>25475</c:v>
                </c:pt>
                <c:pt idx="26">
                  <c:v>26778</c:v>
                </c:pt>
                <c:pt idx="27">
                  <c:v>26113</c:v>
                </c:pt>
                <c:pt idx="28">
                  <c:v>23466</c:v>
                </c:pt>
                <c:pt idx="29">
                  <c:v>29907</c:v>
                </c:pt>
                <c:pt idx="30">
                  <c:v>34998</c:v>
                </c:pt>
                <c:pt idx="31">
                  <c:v>35081</c:v>
                </c:pt>
                <c:pt idx="32">
                  <c:v>38624</c:v>
                </c:pt>
                <c:pt idx="33">
                  <c:v>44328</c:v>
                </c:pt>
                <c:pt idx="34">
                  <c:v>39987</c:v>
                </c:pt>
                <c:pt idx="35">
                  <c:v>36760</c:v>
                </c:pt>
                <c:pt idx="36">
                  <c:v>30050</c:v>
                </c:pt>
                <c:pt idx="37">
                  <c:v>32403</c:v>
                </c:pt>
                <c:pt idx="38">
                  <c:v>30396</c:v>
                </c:pt>
                <c:pt idx="39">
                  <c:v>46174</c:v>
                </c:pt>
                <c:pt idx="40">
                  <c:v>56780</c:v>
                </c:pt>
                <c:pt idx="41">
                  <c:v>52757</c:v>
                </c:pt>
                <c:pt idx="42">
                  <c:v>58467</c:v>
                </c:pt>
                <c:pt idx="43">
                  <c:v>56441</c:v>
                </c:pt>
                <c:pt idx="44">
                  <c:v>53077</c:v>
                </c:pt>
                <c:pt idx="45">
                  <c:v>60330</c:v>
                </c:pt>
                <c:pt idx="46">
                  <c:v>54819</c:v>
                </c:pt>
                <c:pt idx="47">
                  <c:v>61334</c:v>
                </c:pt>
                <c:pt idx="48">
                  <c:v>62181</c:v>
                </c:pt>
                <c:pt idx="49">
                  <c:v>69405</c:v>
                </c:pt>
                <c:pt idx="50">
                  <c:v>75282</c:v>
                </c:pt>
                <c:pt idx="51">
                  <c:v>72099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Sheet1!$A$2:$A$53</c:f>
              <c:numCache>
                <c:formatCode>mmm\-yy</c:formatCode>
                <c:ptCount val="52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</c:numCache>
            </c:numRef>
          </c:cat>
          <c:val>
            <c:numRef>
              <c:f>Sheet1!$E$2:$E$53</c:f>
              <c:numCache>
                <c:formatCode>General</c:formatCode>
                <c:ptCount val="52"/>
                <c:pt idx="0">
                  <c:v>1406</c:v>
                </c:pt>
                <c:pt idx="1">
                  <c:v>3897</c:v>
                </c:pt>
                <c:pt idx="2">
                  <c:v>6670</c:v>
                </c:pt>
                <c:pt idx="3">
                  <c:v>9061</c:v>
                </c:pt>
                <c:pt idx="4">
                  <c:v>13264</c:v>
                </c:pt>
                <c:pt idx="5">
                  <c:v>17704</c:v>
                </c:pt>
                <c:pt idx="6">
                  <c:v>21997</c:v>
                </c:pt>
                <c:pt idx="7">
                  <c:v>26361</c:v>
                </c:pt>
                <c:pt idx="8">
                  <c:v>31283</c:v>
                </c:pt>
                <c:pt idx="9">
                  <c:v>35905</c:v>
                </c:pt>
                <c:pt idx="10">
                  <c:v>42068</c:v>
                </c:pt>
                <c:pt idx="11">
                  <c:v>48058</c:v>
                </c:pt>
                <c:pt idx="12">
                  <c:v>53777</c:v>
                </c:pt>
                <c:pt idx="13">
                  <c:v>61628</c:v>
                </c:pt>
                <c:pt idx="14">
                  <c:v>69115</c:v>
                </c:pt>
                <c:pt idx="15">
                  <c:v>74537</c:v>
                </c:pt>
                <c:pt idx="16">
                  <c:v>80044</c:v>
                </c:pt>
                <c:pt idx="17">
                  <c:v>86985</c:v>
                </c:pt>
                <c:pt idx="18">
                  <c:v>93324</c:v>
                </c:pt>
                <c:pt idx="19">
                  <c:v>99903</c:v>
                </c:pt>
                <c:pt idx="20">
                  <c:v>107626</c:v>
                </c:pt>
                <c:pt idx="21">
                  <c:v>117259</c:v>
                </c:pt>
                <c:pt idx="22">
                  <c:v>140448</c:v>
                </c:pt>
                <c:pt idx="23">
                  <c:v>168478</c:v>
                </c:pt>
                <c:pt idx="24">
                  <c:v>194987</c:v>
                </c:pt>
                <c:pt idx="25">
                  <c:v>223554</c:v>
                </c:pt>
                <c:pt idx="26">
                  <c:v>253418</c:v>
                </c:pt>
                <c:pt idx="27">
                  <c:v>282258</c:v>
                </c:pt>
                <c:pt idx="28">
                  <c:v>308008</c:v>
                </c:pt>
                <c:pt idx="29">
                  <c:v>340652</c:v>
                </c:pt>
                <c:pt idx="30">
                  <c:v>378673</c:v>
                </c:pt>
                <c:pt idx="31">
                  <c:v>416515</c:v>
                </c:pt>
                <c:pt idx="32">
                  <c:v>457768</c:v>
                </c:pt>
                <c:pt idx="33">
                  <c:v>504980</c:v>
                </c:pt>
                <c:pt idx="34">
                  <c:v>547545</c:v>
                </c:pt>
                <c:pt idx="35">
                  <c:v>586776</c:v>
                </c:pt>
                <c:pt idx="36">
                  <c:v>618835</c:v>
                </c:pt>
                <c:pt idx="37">
                  <c:v>653326</c:v>
                </c:pt>
                <c:pt idx="38">
                  <c:v>685600</c:v>
                </c:pt>
                <c:pt idx="39">
                  <c:v>734029</c:v>
                </c:pt>
                <c:pt idx="40">
                  <c:v>793382</c:v>
                </c:pt>
                <c:pt idx="41">
                  <c:v>848572</c:v>
                </c:pt>
                <c:pt idx="42">
                  <c:v>909259</c:v>
                </c:pt>
                <c:pt idx="43">
                  <c:v>967700</c:v>
                </c:pt>
                <c:pt idx="44">
                  <c:v>1022689</c:v>
                </c:pt>
                <c:pt idx="45">
                  <c:v>1084972</c:v>
                </c:pt>
                <c:pt idx="46">
                  <c:v>1141656</c:v>
                </c:pt>
                <c:pt idx="47">
                  <c:v>1204723</c:v>
                </c:pt>
                <c:pt idx="48">
                  <c:v>1268591</c:v>
                </c:pt>
                <c:pt idx="49">
                  <c:v>1339767</c:v>
                </c:pt>
                <c:pt idx="50">
                  <c:v>1416951</c:v>
                </c:pt>
                <c:pt idx="51">
                  <c:v>1490614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Screening</a:t>
                </a:r>
              </a:p>
            </c:rich>
          </c:tx>
          <c:layout>
            <c:manualLayout>
              <c:xMode val="edge"/>
              <c:yMode val="edge"/>
              <c:x val="0.43126031543354376"/>
              <c:y val="0.832524638383745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6.5249107375091623E-3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75891271769596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#,##0.00</c:formatCode>
                <c:ptCount val="4"/>
                <c:pt idx="0">
                  <c:v>2000</c:v>
                </c:pt>
                <c:pt idx="1">
                  <c:v>21300</c:v>
                </c:pt>
                <c:pt idx="2">
                  <c:v>15000</c:v>
                </c:pt>
                <c:pt idx="3">
                  <c:v>16000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C4-49DA-8A02-CD0A2963FF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expenditure (GEL)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#,##0.00</c:formatCode>
                <c:ptCount val="4"/>
                <c:pt idx="0">
                  <c:v>6062</c:v>
                </c:pt>
                <c:pt idx="1">
                  <c:v>8594</c:v>
                </c:pt>
                <c:pt idx="2">
                  <c:v>9514</c:v>
                </c:pt>
                <c:pt idx="3">
                  <c:v>6369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C4-49DA-8A02-CD0A2963F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32843375"/>
        <c:axId val="532837135"/>
      </c:barChart>
      <c:catAx>
        <c:axId val="532843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37135"/>
        <c:crosses val="autoZero"/>
        <c:auto val="1"/>
        <c:lblAlgn val="ctr"/>
        <c:lblOffset val="100"/>
        <c:noMultiLvlLbl val="0"/>
      </c:catAx>
      <c:valAx>
        <c:axId val="532837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337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  <c:pt idx="4">
                  <c:v>TOTAL</c:v>
                </c:pt>
              </c:strCache>
            </c:strRef>
          </c:cat>
          <c:val>
            <c:numRef>
              <c:f>Sheet1!$B$2:$B$6</c:f>
              <c:numCache>
                <c:formatCode>#,##0.00</c:formatCode>
                <c:ptCount val="5"/>
                <c:pt idx="0">
                  <c:v>1100</c:v>
                </c:pt>
                <c:pt idx="1">
                  <c:v>7900</c:v>
                </c:pt>
                <c:pt idx="2" formatCode="General">
                  <c:v>800</c:v>
                </c:pt>
                <c:pt idx="3">
                  <c:v>1200</c:v>
                </c:pt>
                <c:pt idx="4">
                  <c:v>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90-49AD-A675-006206970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460895"/>
        <c:axId val="636469631"/>
      </c:barChart>
      <c:catAx>
        <c:axId val="636460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9631"/>
        <c:crosses val="autoZero"/>
        <c:auto val="1"/>
        <c:lblAlgn val="ctr"/>
        <c:lblOffset val="100"/>
        <c:noMultiLvlLbl val="0"/>
      </c:catAx>
      <c:valAx>
        <c:axId val="636469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0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approved budget (GEL)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Sheet1!$B$2:$B$5</c:f>
              <c:numCache>
                <c:formatCode>#,##0.00</c:formatCode>
                <c:ptCount val="4"/>
                <c:pt idx="0">
                  <c:v>1100</c:v>
                </c:pt>
                <c:pt idx="1">
                  <c:v>7900</c:v>
                </c:pt>
                <c:pt idx="2" formatCode="General">
                  <c:v>800</c:v>
                </c:pt>
                <c:pt idx="3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D-4394-A9C3-481701F4D6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 (GEL) (I qv+ II qv (anticip))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Sheet1!$C$2:$C$5</c:f>
              <c:numCache>
                <c:formatCode>#,##0.00</c:formatCode>
                <c:ptCount val="4"/>
                <c:pt idx="0">
                  <c:v>600</c:v>
                </c:pt>
                <c:pt idx="1">
                  <c:v>1600</c:v>
                </c:pt>
                <c:pt idx="2" formatCode="General">
                  <c:v>400</c:v>
                </c:pt>
                <c:pt idx="3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AD-4394-A9C3-481701F4D61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resource (GEL) (july-november)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screening</c:v>
                </c:pt>
                <c:pt idx="1">
                  <c:v>diagnostic</c:v>
                </c:pt>
                <c:pt idx="2">
                  <c:v>treatment</c:v>
                </c:pt>
                <c:pt idx="3">
                  <c:v>logistics</c:v>
                </c:pt>
              </c:strCache>
            </c:strRef>
          </c:cat>
          <c:val>
            <c:numRef>
              <c:f>Sheet1!$D$2:$D$5</c:f>
              <c:numCache>
                <c:formatCode>#,##0.00</c:formatCode>
                <c:ptCount val="4"/>
                <c:pt idx="0">
                  <c:v>500</c:v>
                </c:pt>
                <c:pt idx="1">
                  <c:v>6300</c:v>
                </c:pt>
                <c:pt idx="2">
                  <c:v>400</c:v>
                </c:pt>
                <c:pt idx="3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AD-4394-A9C3-481701F4D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6484607"/>
        <c:axId val="636487935"/>
      </c:barChart>
      <c:catAx>
        <c:axId val="63648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87935"/>
        <c:crosses val="autoZero"/>
        <c:auto val="1"/>
        <c:lblAlgn val="ctr"/>
        <c:lblOffset val="100"/>
        <c:noMultiLvlLbl val="0"/>
      </c:catAx>
      <c:valAx>
        <c:axId val="636487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8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922818304401754"/>
          <c:y val="0.80975493843549751"/>
          <c:w val="0.72254069572672353"/>
          <c:h val="0.178137606470529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 patient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12 week - current (2018-2019)</c:v>
                </c:pt>
                <c:pt idx="1">
                  <c:v>12 week anticipated (2019)</c:v>
                </c:pt>
                <c:pt idx="2">
                  <c:v>phc/hrc-current (2018-2019)</c:v>
                </c:pt>
                <c:pt idx="3">
                  <c:v>phc/hrc-anticipated (2019)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288.05</c:v>
                </c:pt>
                <c:pt idx="1">
                  <c:v>0</c:v>
                </c:pt>
                <c:pt idx="2">
                  <c:v>160.65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6A-4EF9-B9B3-96B2CB1571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for government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12 week - current (2018-2019)</c:v>
                </c:pt>
                <c:pt idx="1">
                  <c:v>12 week anticipated (2019)</c:v>
                </c:pt>
                <c:pt idx="2">
                  <c:v>phc/hrc-current (2018-2019)</c:v>
                </c:pt>
                <c:pt idx="3">
                  <c:v>phc/hrc-anticipated (2019)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535.75</c:v>
                </c:pt>
                <c:pt idx="1">
                  <c:v>631.5</c:v>
                </c:pt>
                <c:pt idx="2">
                  <c:v>490.65</c:v>
                </c:pt>
                <c:pt idx="3">
                  <c:v>559.5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6A-4EF9-B9B3-96B2CB1571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36461727"/>
        <c:axId val="636470463"/>
        <c:axId val="0"/>
      </c:bar3DChart>
      <c:catAx>
        <c:axId val="63646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70463"/>
        <c:crosses val="autoZero"/>
        <c:auto val="1"/>
        <c:lblAlgn val="ctr"/>
        <c:lblOffset val="100"/>
        <c:noMultiLvlLbl val="0"/>
      </c:catAx>
      <c:valAx>
        <c:axId val="636470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46172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160.30000000000001</c:v>
                </c:pt>
                <c:pt idx="1">
                  <c:v>159</c:v>
                </c:pt>
                <c:pt idx="2">
                  <c:v>319.3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B4-42E6-BB88-F4B39F57A9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abolish 4 week hcv rna (70%)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160.30000000000001</c:v>
                </c:pt>
                <c:pt idx="1">
                  <c:v>82</c:v>
                </c:pt>
                <c:pt idx="2">
                  <c:v>242.3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B4-42E6-BB88-F4B39F57A92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abolish 4 week rna (50%)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160.30000000000001</c:v>
                </c:pt>
                <c:pt idx="1">
                  <c:v>58.5</c:v>
                </c:pt>
                <c:pt idx="2">
                  <c:v>218.8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B4-42E6-BB88-F4B39F57A92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abolish 4 week rna (30%)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diagnostic before treatment</c:v>
                </c:pt>
                <c:pt idx="1">
                  <c:v>diagnostic during 12 week treatment monitoring</c:v>
                </c:pt>
                <c:pt idx="2">
                  <c:v>total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160.30000000000001</c:v>
                </c:pt>
                <c:pt idx="1">
                  <c:v>35.1</c:v>
                </c:pt>
                <c:pt idx="2">
                  <c:v>195.4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B4-42E6-BB88-F4B39F57A9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92358399"/>
        <c:axId val="1792368383"/>
      </c:barChart>
      <c:catAx>
        <c:axId val="1792358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368383"/>
        <c:crosses val="autoZero"/>
        <c:auto val="1"/>
        <c:lblAlgn val="ctr"/>
        <c:lblOffset val="100"/>
        <c:noMultiLvlLbl val="0"/>
      </c:catAx>
      <c:valAx>
        <c:axId val="1792368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358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 for patient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current</c:v>
                </c:pt>
                <c:pt idx="1">
                  <c:v>abolish 4week rna (co-payment-70%)</c:v>
                </c:pt>
                <c:pt idx="2">
                  <c:v>abolish 4week rna (co-payment-50%)</c:v>
                </c:pt>
                <c:pt idx="3">
                  <c:v>abolish 4week rna (co-payment-30%)</c:v>
                </c:pt>
                <c:pt idx="4">
                  <c:v>abolish 4week rna (co-payment-0%)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240000</c:v>
                </c:pt>
                <c:pt idx="1">
                  <c:v>181000</c:v>
                </c:pt>
                <c:pt idx="2">
                  <c:v>130000</c:v>
                </c:pt>
                <c:pt idx="3">
                  <c:v>78000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2-4612-A497-BDB760DE98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budget for government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551840431002231E-2"/>
                      <c:h val="7.09867740732171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CA2-4612-A497-BDB760DE9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current</c:v>
                </c:pt>
                <c:pt idx="1">
                  <c:v>abolish 4week rna (co-payment-70%)</c:v>
                </c:pt>
                <c:pt idx="2">
                  <c:v>abolish 4week rna (co-payment-50%)</c:v>
                </c:pt>
                <c:pt idx="3">
                  <c:v>abolish 4week rna (co-payment-30%)</c:v>
                </c:pt>
                <c:pt idx="4">
                  <c:v>abolish 4week rna (co-payment-0%)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580000</c:v>
                </c:pt>
                <c:pt idx="1">
                  <c:v>564000</c:v>
                </c:pt>
                <c:pt idx="2">
                  <c:v>615000</c:v>
                </c:pt>
                <c:pt idx="3">
                  <c:v>667000</c:v>
                </c:pt>
                <c:pt idx="4">
                  <c:v>745000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A2-4612-A497-BDB760DE981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92359231"/>
        <c:axId val="1792365887"/>
      </c:barChart>
      <c:catAx>
        <c:axId val="1792359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365887"/>
        <c:crosses val="autoZero"/>
        <c:auto val="1"/>
        <c:lblAlgn val="ctr"/>
        <c:lblOffset val="100"/>
        <c:noMultiLvlLbl val="0"/>
      </c:catAx>
      <c:valAx>
        <c:axId val="1792365887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923592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004569116360454"/>
          <c:h val="0.80847438514630121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</c:v>
                </c:pt>
                <c:pt idx="1">
                  <c:v>Tested for SVR</c:v>
                </c:pt>
                <c:pt idx="2">
                  <c:v>Eligible for SVR</c:v>
                </c:pt>
                <c:pt idx="3">
                  <c:v>Completed Treatment</c:v>
                </c:pt>
                <c:pt idx="4">
                  <c:v>Initiated HCV Treatment</c:v>
                </c:pt>
                <c:pt idx="5">
                  <c:v>HCV Confirmed Chronic Infection</c:v>
                </c:pt>
                <c:pt idx="6">
                  <c:v>HCV Confirmatory Testing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36650</c:v>
                </c:pt>
                <c:pt idx="1">
                  <c:v>37345</c:v>
                </c:pt>
                <c:pt idx="2">
                  <c:v>49865</c:v>
                </c:pt>
                <c:pt idx="3">
                  <c:v>52053</c:v>
                </c:pt>
                <c:pt idx="4">
                  <c:v>56318</c:v>
                </c:pt>
                <c:pt idx="5">
                  <c:v>72060</c:v>
                </c:pt>
                <c:pt idx="6">
                  <c:v>86748</c:v>
                </c:pt>
                <c:pt idx="7">
                  <c:v>108767</c:v>
                </c:pt>
                <c:pt idx="8">
                  <c:v>113951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accent4">
            <a:lumMod val="75000"/>
          </a:schemeClr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Sheet1!$B$2:$B$50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561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1135</c:v>
                </c:pt>
                <c:pt idx="7">
                  <c:v>637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3297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2140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1164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121</c:v>
                </c:pt>
                <c:pt idx="37">
                  <c:v>959</c:v>
                </c:pt>
                <c:pt idx="38">
                  <c:v>975</c:v>
                </c:pt>
                <c:pt idx="39">
                  <c:v>729</c:v>
                </c:pt>
                <c:pt idx="40">
                  <c:v>782</c:v>
                </c:pt>
                <c:pt idx="41">
                  <c:v>1085</c:v>
                </c:pt>
                <c:pt idx="42">
                  <c:v>1078</c:v>
                </c:pt>
                <c:pt idx="43">
                  <c:v>807</c:v>
                </c:pt>
                <c:pt idx="44">
                  <c:v>717</c:v>
                </c:pt>
                <c:pt idx="45">
                  <c:v>804</c:v>
                </c:pt>
                <c:pt idx="46">
                  <c:v>924</c:v>
                </c:pt>
                <c:pt idx="47">
                  <c:v>1059</c:v>
                </c:pt>
                <c:pt idx="48">
                  <c:v>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Sheet1!$A$2:$A$50</c:f>
              <c:numCache>
                <c:formatCode>[$-409]mmm\-yy;@</c:formatCode>
                <c:ptCount val="49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</c:numCache>
            </c:numRef>
          </c:cat>
          <c:val>
            <c:numRef>
              <c:f>Sheet1!$C$2:$C$50</c:f>
              <c:numCache>
                <c:formatCode>General</c:formatCode>
                <c:ptCount val="49"/>
                <c:pt idx="0">
                  <c:v>0</c:v>
                </c:pt>
                <c:pt idx="1">
                  <c:v>298</c:v>
                </c:pt>
                <c:pt idx="2">
                  <c:v>859</c:v>
                </c:pt>
                <c:pt idx="3">
                  <c:v>1859</c:v>
                </c:pt>
                <c:pt idx="4">
                  <c:v>2984</c:v>
                </c:pt>
                <c:pt idx="5">
                  <c:v>3271</c:v>
                </c:pt>
                <c:pt idx="6">
                  <c:v>4406</c:v>
                </c:pt>
                <c:pt idx="7">
                  <c:v>5043</c:v>
                </c:pt>
                <c:pt idx="8">
                  <c:v>5934</c:v>
                </c:pt>
                <c:pt idx="9">
                  <c:v>5949</c:v>
                </c:pt>
                <c:pt idx="10">
                  <c:v>6578</c:v>
                </c:pt>
                <c:pt idx="11">
                  <c:v>7096</c:v>
                </c:pt>
                <c:pt idx="12">
                  <c:v>8442</c:v>
                </c:pt>
                <c:pt idx="13">
                  <c:v>9252</c:v>
                </c:pt>
                <c:pt idx="14">
                  <c:v>10416</c:v>
                </c:pt>
                <c:pt idx="15">
                  <c:v>11679</c:v>
                </c:pt>
                <c:pt idx="16">
                  <c:v>14976</c:v>
                </c:pt>
                <c:pt idx="17">
                  <c:v>19570</c:v>
                </c:pt>
                <c:pt idx="18">
                  <c:v>23261</c:v>
                </c:pt>
                <c:pt idx="19">
                  <c:v>25449</c:v>
                </c:pt>
                <c:pt idx="20">
                  <c:v>27589</c:v>
                </c:pt>
                <c:pt idx="21">
                  <c:v>29555</c:v>
                </c:pt>
                <c:pt idx="22">
                  <c:v>31015</c:v>
                </c:pt>
                <c:pt idx="23">
                  <c:v>32397</c:v>
                </c:pt>
                <c:pt idx="24">
                  <c:v>33659</c:v>
                </c:pt>
                <c:pt idx="25">
                  <c:v>35013</c:v>
                </c:pt>
                <c:pt idx="26">
                  <c:v>36175</c:v>
                </c:pt>
                <c:pt idx="27">
                  <c:v>37339</c:v>
                </c:pt>
                <c:pt idx="28">
                  <c:v>38343</c:v>
                </c:pt>
                <c:pt idx="29">
                  <c:v>39384</c:v>
                </c:pt>
                <c:pt idx="30">
                  <c:v>40407</c:v>
                </c:pt>
                <c:pt idx="31">
                  <c:v>41472</c:v>
                </c:pt>
                <c:pt idx="32">
                  <c:v>42380</c:v>
                </c:pt>
                <c:pt idx="33">
                  <c:v>42722</c:v>
                </c:pt>
                <c:pt idx="34">
                  <c:v>43748</c:v>
                </c:pt>
                <c:pt idx="35">
                  <c:v>45334</c:v>
                </c:pt>
                <c:pt idx="36">
                  <c:v>45455</c:v>
                </c:pt>
                <c:pt idx="37">
                  <c:v>46414</c:v>
                </c:pt>
                <c:pt idx="38">
                  <c:v>47389</c:v>
                </c:pt>
                <c:pt idx="39">
                  <c:v>48118</c:v>
                </c:pt>
                <c:pt idx="40">
                  <c:v>48900</c:v>
                </c:pt>
                <c:pt idx="41">
                  <c:v>49985</c:v>
                </c:pt>
                <c:pt idx="42">
                  <c:v>51063</c:v>
                </c:pt>
                <c:pt idx="43">
                  <c:v>51870</c:v>
                </c:pt>
                <c:pt idx="44">
                  <c:v>52587</c:v>
                </c:pt>
                <c:pt idx="45">
                  <c:v>53391</c:v>
                </c:pt>
                <c:pt idx="46">
                  <c:v>54315</c:v>
                </c:pt>
                <c:pt idx="47">
                  <c:v>55374</c:v>
                </c:pt>
                <c:pt idx="48">
                  <c:v>56318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5934</c:v>
                </c:pt>
                <c:pt idx="1">
                  <c:v>21655</c:v>
                </c:pt>
                <c:pt idx="2">
                  <c:v>14791</c:v>
                </c:pt>
                <c:pt idx="3">
                  <c:v>10207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3F-4E9C-B6BC-7EBA8350FE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vulnerable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1499</c:v>
                </c:pt>
                <c:pt idx="1">
                  <c:v>3133</c:v>
                </c:pt>
                <c:pt idx="2">
                  <c:v>3750</c:v>
                </c:pt>
                <c:pt idx="3">
                  <c:v>2250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3F-4E9C-B6BC-7EBA8350FEB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32845039"/>
        <c:axId val="532847535"/>
      </c:barChart>
      <c:catAx>
        <c:axId val="5328450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7535"/>
        <c:crosses val="autoZero"/>
        <c:auto val="1"/>
        <c:lblAlgn val="ctr"/>
        <c:lblOffset val="100"/>
        <c:noMultiLvlLbl val="0"/>
      </c:catAx>
      <c:valAx>
        <c:axId val="5328475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2845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14300" prst="artDeco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Tbilisi</c:v>
                </c:pt>
                <c:pt idx="1">
                  <c:v>Imereti</c:v>
                </c:pt>
                <c:pt idx="2">
                  <c:v>Adjara</c:v>
                </c:pt>
                <c:pt idx="3">
                  <c:v>Guria</c:v>
                </c:pt>
                <c:pt idx="4">
                  <c:v>Shida kartli</c:v>
                </c:pt>
                <c:pt idx="5">
                  <c:v>Samegrelo</c:v>
                </c:pt>
                <c:pt idx="6">
                  <c:v>Kvemo kartli</c:v>
                </c:pt>
                <c:pt idx="7">
                  <c:v>Kakheti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13</c:v>
                </c:pt>
                <c:pt idx="1">
                  <c:v>5</c:v>
                </c:pt>
                <c:pt idx="2">
                  <c:v>4</c:v>
                </c:pt>
                <c:pt idx="3">
                  <c:v>2</c:v>
                </c:pt>
                <c:pt idx="4">
                  <c:v>3</c:v>
                </c:pt>
                <c:pt idx="5">
                  <c:v>5</c:v>
                </c:pt>
                <c:pt idx="6">
                  <c:v>2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AC-4FB0-93F4-D7C58D29C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746184934847741"/>
          <c:y val="0.11478674540682413"/>
          <c:w val="0.19368859312939865"/>
          <c:h val="0.559489009186351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phc/hrc</c:v>
                </c:pt>
              </c:strCache>
            </c:strRef>
          </c:tx>
          <c:spPr>
            <a:noFill/>
            <a:ln w="25400" cap="flat" cmpd="sng" algn="ctr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with positive HCV confirmatory test results  </c:v>
                </c:pt>
                <c:pt idx="4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9.5000000000000001E-2</c:v>
                </c:pt>
                <c:pt idx="2">
                  <c:v>9.6000000000000002E-2</c:v>
                </c:pt>
                <c:pt idx="3">
                  <c:v>0.14499999999999999</c:v>
                </c:pt>
                <c:pt idx="4">
                  <c:v>0.156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3C-4E7F-ABD1-04B9A61EA6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</c:v>
                </c:pt>
              </c:strCache>
            </c:strRef>
          </c:tx>
          <c:spPr>
            <a:noFill/>
            <a:ln w="25400" cap="flat" cmpd="sng" algn="ctr">
              <a:solidFill>
                <a:schemeClr val="accent2"/>
              </a:solidFill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Number of persons cured</c:v>
                </c:pt>
                <c:pt idx="1">
                  <c:v>Number of persons completed treatment</c:v>
                </c:pt>
                <c:pt idx="2">
                  <c:v>Number of persons  initiated treatment</c:v>
                </c:pt>
                <c:pt idx="3">
                  <c:v>Number of persons with positive HCV confirmatory test results  </c:v>
                </c:pt>
                <c:pt idx="4">
                  <c:v>Number of anti-HCV positive persons tested for hepatitis C  using HCV confirmatory testing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36.65</c:v>
                </c:pt>
                <c:pt idx="1">
                  <c:v>52.052999999999997</c:v>
                </c:pt>
                <c:pt idx="2">
                  <c:v>56.317999999999998</c:v>
                </c:pt>
                <c:pt idx="3">
                  <c:v>72.06</c:v>
                </c:pt>
                <c:pt idx="4">
                  <c:v>86.748000000000005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3C-4E7F-ABD1-04B9A61EA60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442088303"/>
        <c:axId val="442112015"/>
      </c:barChart>
      <c:catAx>
        <c:axId val="44208830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112015"/>
        <c:crosses val="autoZero"/>
        <c:auto val="1"/>
        <c:lblAlgn val="ctr"/>
        <c:lblOffset val="100"/>
        <c:noMultiLvlLbl val="0"/>
      </c:catAx>
      <c:valAx>
        <c:axId val="44211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2088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elastography (GEL)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336</c:v>
                </c:pt>
                <c:pt idx="1">
                  <c:v>350</c:v>
                </c:pt>
                <c:pt idx="2">
                  <c:v>335.3</c:v>
                </c:pt>
                <c:pt idx="3">
                  <c:v>258.3</c:v>
                </c:pt>
                <c:pt idx="4">
                  <c:v>160.30000000000001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5-4AF6-9511-46E8FE7DD8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elastography(GEL)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280</c:v>
                </c:pt>
                <c:pt idx="1">
                  <c:v>294</c:v>
                </c:pt>
                <c:pt idx="2">
                  <c:v>279.3</c:v>
                </c:pt>
                <c:pt idx="3">
                  <c:v>202.3</c:v>
                </c:pt>
                <c:pt idx="4">
                  <c:v>104.3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5-4AF6-9511-46E8FE7DD8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PHC/HRC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2018-I -II -III-qv</c:v>
                </c:pt>
                <c:pt idx="4">
                  <c:v>2018-IV qv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4">
                  <c:v>70.7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56-4A24-86DF-D4153893B82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cylinder"/>
        <c:axId val="74094080"/>
        <c:axId val="74095616"/>
        <c:axId val="0"/>
      </c:bar3DChart>
      <c:catAx>
        <c:axId val="740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5616"/>
        <c:crosses val="autoZero"/>
        <c:auto val="1"/>
        <c:lblAlgn val="ctr"/>
        <c:lblOffset val="100"/>
        <c:noMultiLvlLbl val="0"/>
      </c:catAx>
      <c:valAx>
        <c:axId val="7409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ribavirin + interferon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380.8</c:v>
                </c:pt>
                <c:pt idx="1">
                  <c:v>280</c:v>
                </c:pt>
                <c:pt idx="2">
                  <c:v>165.2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3-4F3A-90D2-1A3AC53513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 ribavirin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374.5</c:v>
                </c:pt>
                <c:pt idx="1">
                  <c:v>273.7</c:v>
                </c:pt>
                <c:pt idx="2">
                  <c:v>155.4</c:v>
                </c:pt>
                <c:pt idx="3">
                  <c:v>71.400000000000006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63-4F3A-90D2-1A3AC53513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without ribavirin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lumMod val="114000"/>
                  </a:schemeClr>
                </a:gs>
                <a:gs pos="100000">
                  <a:schemeClr val="accent3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l"/>
            </a:scene3d>
            <a:sp3d prstMaterial="plastic">
              <a:bevelT w="114300" prst="artDeco"/>
            </a:sp3d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E63-4F3A-90D2-1A3AC53513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2015</c:v>
                </c:pt>
                <c:pt idx="1">
                  <c:v>2016</c:v>
                </c:pt>
                <c:pt idx="2">
                  <c:v>2017-2018</c:v>
                </c:pt>
                <c:pt idx="3">
                  <c:v>2018 (PHC/HRC)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152.6</c:v>
                </c:pt>
                <c:pt idx="3">
                  <c:v>52.5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63-4F3A-90D2-1A3AC5351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46349272"/>
        <c:axId val="546349928"/>
      </c:barChart>
      <c:catAx>
        <c:axId val="546349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928"/>
        <c:crosses val="autoZero"/>
        <c:auto val="1"/>
        <c:lblAlgn val="ctr"/>
        <c:lblOffset val="100"/>
        <c:noMultiLvlLbl val="0"/>
      </c:catAx>
      <c:valAx>
        <c:axId val="546349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349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with elastography (GEL)</c:v>
                </c:pt>
              </c:strCache>
            </c:strRef>
          </c:tx>
          <c:spPr>
            <a:solidFill>
              <a:srgbClr val="002060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714</c:v>
                </c:pt>
                <c:pt idx="1">
                  <c:v>627</c:v>
                </c:pt>
                <c:pt idx="2">
                  <c:v>495</c:v>
                </c:pt>
                <c:pt idx="3">
                  <c:v>418</c:v>
                </c:pt>
                <c:pt idx="4">
                  <c:v>222</c:v>
                </c:pt>
                <c:pt idx="5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15-4AF6-9511-46E8FE7DD8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without elastography(GEL)</c:v>
                </c:pt>
              </c:strCache>
            </c:strRef>
          </c:tx>
          <c:spPr>
            <a:solidFill>
              <a:srgbClr val="FFFF00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2018 -I-II-III qv </c:v>
                </c:pt>
                <c:pt idx="4">
                  <c:v>2018 - IV qv</c:v>
                </c:pt>
                <c:pt idx="5">
                  <c:v>2018-PHC/HRC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658</c:v>
                </c:pt>
                <c:pt idx="1">
                  <c:v>570</c:v>
                </c:pt>
                <c:pt idx="2">
                  <c:v>440</c:v>
                </c:pt>
                <c:pt idx="3">
                  <c:v>363</c:v>
                </c:pt>
                <c:pt idx="4">
                  <c:v>166</c:v>
                </c:pt>
                <c:pt idx="5">
                  <c:v>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15-4AF6-9511-46E8FE7DD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ylinder"/>
        <c:axId val="74094080"/>
        <c:axId val="74095616"/>
        <c:axId val="0"/>
      </c:bar3DChart>
      <c:catAx>
        <c:axId val="740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5616"/>
        <c:crosses val="autoZero"/>
        <c:auto val="1"/>
        <c:lblAlgn val="ctr"/>
        <c:lblOffset val="100"/>
        <c:noMultiLvlLbl val="0"/>
      </c:catAx>
      <c:valAx>
        <c:axId val="7409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09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0.30455</cdr:x>
      <cdr:y>0.4628</cdr:y>
    </cdr:from>
    <cdr:to>
      <cdr:x>0.41289</cdr:x>
      <cdr:y>0.51702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4767" y="2380411"/>
          <a:ext cx="990661" cy="278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>
              <a:solidFill>
                <a:schemeClr val="tx1"/>
              </a:solidFill>
            </a:rPr>
            <a:t>78.2%</a:t>
          </a:r>
        </a:p>
        <a:p xmlns:a="http://schemas.openxmlformats.org/drawingml/2006/main">
          <a:endParaRPr lang="en-US" dirty="0">
            <a:solidFill>
              <a:schemeClr val="tx1"/>
            </a:solidFill>
          </a:endParaRPr>
        </a:p>
        <a:p xmlns:a="http://schemas.openxmlformats.org/drawingml/2006/main">
          <a:endParaRPr lang="en-US" sz="1100" dirty="0" smtClean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0.30376</cdr:x>
      <cdr:y>0.81854</cdr:y>
    </cdr:from>
    <cdr:to>
      <cdr:x>0.4121</cdr:x>
      <cdr:y>0.88407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7564" y="4210151"/>
          <a:ext cx="990661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98.1%</a:t>
          </a:r>
        </a:p>
        <a:p xmlns:a="http://schemas.openxmlformats.org/drawingml/2006/main">
          <a:endParaRPr lang="en-US" dirty="0">
            <a:solidFill>
              <a:schemeClr val="tx1"/>
            </a:solidFill>
          </a:endParaRPr>
        </a:p>
        <a:p xmlns:a="http://schemas.openxmlformats.org/drawingml/2006/main">
          <a:endParaRPr lang="en-US" sz="1100" dirty="0" smtClean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0.01472</cdr:x>
      <cdr:y>0.55947</cdr:y>
    </cdr:from>
    <cdr:to>
      <cdr:x>0.15179</cdr:x>
      <cdr:y>0.7399</cdr:y>
    </cdr:to>
    <cdr:sp macro="" textlink="">
      <cdr:nvSpPr>
        <cdr:cNvPr id="5" name="Oval 4"/>
        <cdr:cNvSpPr/>
      </cdr:nvSpPr>
      <cdr:spPr>
        <a:xfrm xmlns:a="http://schemas.openxmlformats.org/drawingml/2006/main">
          <a:off x="153281" y="2881486"/>
          <a:ext cx="1427802" cy="929259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2000" b="1" smtClean="0">
              <a:solidFill>
                <a:srgbClr val="FFFF00"/>
              </a:solidFill>
            </a:rPr>
            <a:t>1 PHC</a:t>
          </a:r>
          <a:endParaRPr lang="en-US" sz="2000" b="1" dirty="0" smtClean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0.0213</cdr:x>
      <cdr:y>0.03776</cdr:y>
    </cdr:from>
    <cdr:to>
      <cdr:x>0.10374</cdr:x>
      <cdr:y>0.15248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11236" y="194476"/>
          <a:ext cx="817528" cy="590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0.66057</cdr:x>
      <cdr:y>0.39278</cdr:y>
    </cdr:from>
    <cdr:to>
      <cdr:x>0.80921</cdr:x>
      <cdr:y>0.60722</cdr:y>
    </cdr:to>
    <cdr:sp macro="" textlink="">
      <cdr:nvSpPr>
        <cdr:cNvPr id="7" name="Oval 6"/>
        <cdr:cNvSpPr/>
      </cdr:nvSpPr>
      <cdr:spPr>
        <a:xfrm xmlns:a="http://schemas.openxmlformats.org/drawingml/2006/main">
          <a:off x="6880917" y="2022964"/>
          <a:ext cx="1548322" cy="1104446"/>
        </a:xfrm>
        <a:prstGeom xmlns:a="http://schemas.openxmlformats.org/drawingml/2006/main" prst="ellipse">
          <a:avLst/>
        </a:prstGeom>
        <a:solidFill xmlns:a="http://schemas.openxmlformats.org/drawingml/2006/main">
          <a:srgbClr val="C00000"/>
        </a:solidFill>
        <a:ln xmlns:a="http://schemas.openxmlformats.org/drawingml/2006/main" cap="rnd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0.62244</cdr:x>
      <cdr:y>0.5</cdr:y>
    </cdr:from>
    <cdr:to>
      <cdr:x>0.66057</cdr:x>
      <cdr:y>0.5</cdr:y>
    </cdr:to>
    <cdr:cxnSp macro="">
      <cdr:nvCxnSpPr>
        <cdr:cNvPr id="10" name="Straight Arrow Connector 9"/>
        <cdr:cNvCxnSpPr>
          <a:endCxn xmlns:a="http://schemas.openxmlformats.org/drawingml/2006/main" id="7" idx="2"/>
        </cdr:cNvCxnSpPr>
      </cdr:nvCxnSpPr>
      <cdr:spPr>
        <a:xfrm xmlns:a="http://schemas.openxmlformats.org/drawingml/2006/main">
          <a:off x="6483719" y="2575187"/>
          <a:ext cx="397198" cy="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sm" len="sm"/>
          <a:tailEnd type="stealth" w="lg" len="lg"/>
        </a:ln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0.34651</cdr:x>
      <cdr:y>0.02802</cdr:y>
    </cdr:from>
    <cdr:to>
      <cdr:x>0.35676</cdr:x>
      <cdr:y>0.10593</cdr:y>
    </cdr:to>
    <cdr:cxnSp macro="">
      <cdr:nvCxnSpPr>
        <cdr:cNvPr id="15" name="Straight Arrow Connector 14"/>
        <cdr:cNvCxnSpPr/>
      </cdr:nvCxnSpPr>
      <cdr:spPr>
        <a:xfrm xmlns:a="http://schemas.openxmlformats.org/drawingml/2006/main" flipH="1" flipV="1">
          <a:off x="3740348" y="144288"/>
          <a:ext cx="110679" cy="401291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3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2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0.10674</cdr:x>
      <cdr:y>0.82249</cdr:y>
    </cdr:from>
    <cdr:to>
      <cdr:x>0.24226</cdr:x>
      <cdr:y>1</cdr:y>
    </cdr:to>
    <cdr:sp macro="" textlink="">
      <cdr:nvSpPr>
        <cdr:cNvPr id="12" name="Oval 11"/>
        <cdr:cNvSpPr/>
      </cdr:nvSpPr>
      <cdr:spPr>
        <a:xfrm xmlns:a="http://schemas.openxmlformats.org/drawingml/2006/main">
          <a:off x="1111872" y="4236156"/>
          <a:ext cx="1411682" cy="914218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0.63965</cdr:x>
      <cdr:y>0.91546</cdr:y>
    </cdr:from>
    <cdr:to>
      <cdr:x>0.98924</cdr:x>
      <cdr:y>1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6904634" y="4714946"/>
          <a:ext cx="3773714" cy="4354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a-GE" sz="2000" dirty="0" smtClean="0">
              <a:solidFill>
                <a:schemeClr val="accent1"/>
              </a:solidFill>
            </a:rPr>
            <a:t>* </a:t>
          </a:r>
          <a:r>
            <a:rPr lang="ka-GE" sz="2000" dirty="0" smtClean="0">
              <a:solidFill>
                <a:srgbClr val="FFFF00"/>
              </a:solidFill>
            </a:rPr>
            <a:t>4 </a:t>
          </a:r>
          <a:r>
            <a:rPr lang="en-US" sz="2000" dirty="0" smtClean="0">
              <a:solidFill>
                <a:srgbClr val="FFFF00"/>
              </a:solidFill>
            </a:rPr>
            <a:t>providers left the program </a:t>
          </a:r>
          <a:endParaRPr lang="en-US" sz="2000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5BC5F-4BAE-47F5-89F3-4EB57EA18BD7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6E53F-DC86-4A08-BE7C-67F4255D3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23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71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0607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84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40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E53F-DC86-4A08-BE7C-67F4255D374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5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6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04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87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2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98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80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5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9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7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6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0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7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4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9B7EEEA-A7F3-488C-A73A-E47BC24DC4B5}" type="datetimeFigureOut">
              <a:rPr lang="en-US" smtClean="0"/>
              <a:t>13-May-19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287D-35D6-47D5-A81F-BD22A5930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952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  <p:sldLayoutId id="21474839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Management of HEP C Elimination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599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 </a:t>
            </a:r>
            <a:r>
              <a:rPr lang="en-US" b="1" dirty="0"/>
              <a:t>reasons of declined </a:t>
            </a:r>
            <a:r>
              <a:rPr lang="en-US" b="1" dirty="0" smtClean="0"/>
              <a:t>inclusion 	in PHC/HRC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period since launching is </a:t>
            </a:r>
            <a:r>
              <a:rPr lang="en-US" dirty="0"/>
              <a:t>not long</a:t>
            </a:r>
          </a:p>
          <a:p>
            <a:r>
              <a:rPr lang="en-US" dirty="0" smtClean="0"/>
              <a:t>stigma of patients </a:t>
            </a:r>
            <a:r>
              <a:rPr lang="en-US" dirty="0"/>
              <a:t>(they more trust </a:t>
            </a:r>
            <a:r>
              <a:rPr lang="en-US" dirty="0" smtClean="0"/>
              <a:t>the </a:t>
            </a:r>
            <a:r>
              <a:rPr lang="en-US" dirty="0"/>
              <a:t>special clinic and well-known specialists)</a:t>
            </a:r>
          </a:p>
          <a:p>
            <a:r>
              <a:rPr lang="en-US" dirty="0" smtClean="0"/>
              <a:t>patients </a:t>
            </a:r>
            <a:r>
              <a:rPr lang="en-US" dirty="0"/>
              <a:t>inclusion criteria </a:t>
            </a:r>
            <a:r>
              <a:rPr lang="en-US" dirty="0" smtClean="0"/>
              <a:t>(depends </a:t>
            </a:r>
            <a:r>
              <a:rPr lang="en-US" dirty="0"/>
              <a:t>on FIB4 score, i.e. FIB4 should be &lt;1,45)</a:t>
            </a:r>
          </a:p>
          <a:p>
            <a:r>
              <a:rPr lang="en-US" dirty="0" smtClean="0"/>
              <a:t>lack </a:t>
            </a:r>
            <a:r>
              <a:rPr lang="en-US" dirty="0"/>
              <a:t>of awareness </a:t>
            </a:r>
            <a:r>
              <a:rPr lang="en-US" dirty="0" smtClean="0"/>
              <a:t>(of both patients and personnel)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4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65635"/>
            <a:ext cx="9404723" cy="140053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Cost of Diagnostic </a:t>
            </a:r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before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treatment for patient 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759014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18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526" y="452723"/>
            <a:ext cx="9404723" cy="1201906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Cost of </a:t>
            </a:r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diagnostic </a:t>
            </a:r>
            <a:r>
              <a:rPr lang="en-US" sz="3200" b="1" dirty="0">
                <a:solidFill>
                  <a:schemeClr val="tx1"/>
                </a:solidFill>
                <a:ea typeface="Calibri"/>
                <a:cs typeface="Calibri"/>
              </a:rPr>
              <a:t>for 12 week treatment monitoring for patient 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333240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811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65635"/>
            <a:ext cx="9404723" cy="140053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a typeface="Calibri"/>
                <a:cs typeface="Calibri"/>
              </a:rPr>
              <a:t>Cost of Full Diagnostic for patient (12 week treatment)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405936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107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expenditure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7615779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8185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budget -2019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103313" y="2341101"/>
            <a:ext cx="4396338" cy="576262"/>
          </a:xfrm>
        </p:spPr>
        <p:txBody>
          <a:bodyPr/>
          <a:lstStyle/>
          <a:p>
            <a:r>
              <a:rPr lang="en-US" dirty="0"/>
              <a:t>approved budget (GEL)</a:t>
            </a:r>
          </a:p>
          <a:p>
            <a:endParaRPr lang="en-US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62284439"/>
              </p:ext>
            </p:extLst>
          </p:nvPr>
        </p:nvGraphicFramePr>
        <p:xfrm>
          <a:off x="1103313" y="2514600"/>
          <a:ext cx="4395787" cy="3741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484488" y="1905000"/>
            <a:ext cx="4396339" cy="576262"/>
          </a:xfrm>
        </p:spPr>
        <p:txBody>
          <a:bodyPr/>
          <a:lstStyle/>
          <a:p>
            <a:r>
              <a:rPr lang="en-US" dirty="0" smtClean="0"/>
              <a:t>Anticipated resource (GEL)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47341721"/>
              </p:ext>
            </p:extLst>
          </p:nvPr>
        </p:nvGraphicFramePr>
        <p:xfrm>
          <a:off x="6484488" y="2481262"/>
          <a:ext cx="4164135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7496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committee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</a:t>
            </a:r>
            <a:r>
              <a:rPr lang="en-US" dirty="0"/>
              <a:t>inclusion criteria on </a:t>
            </a:r>
            <a:r>
              <a:rPr lang="en-US" dirty="0" smtClean="0"/>
              <a:t>PHC </a:t>
            </a:r>
            <a:r>
              <a:rPr lang="en-US" dirty="0"/>
              <a:t>and </a:t>
            </a:r>
            <a:r>
              <a:rPr lang="en-US" dirty="0" smtClean="0"/>
              <a:t>HRC </a:t>
            </a:r>
            <a:r>
              <a:rPr lang="en-US" dirty="0"/>
              <a:t>level, </a:t>
            </a:r>
            <a:r>
              <a:rPr lang="en-US" dirty="0" smtClean="0"/>
              <a:t>i.e. raise </a:t>
            </a:r>
            <a:r>
              <a:rPr lang="en-US" dirty="0"/>
              <a:t>fib4 score to </a:t>
            </a:r>
            <a:r>
              <a:rPr lang="en-US" dirty="0" smtClean="0"/>
              <a:t>3.25</a:t>
            </a:r>
            <a:endParaRPr lang="ka-GE" dirty="0" smtClean="0"/>
          </a:p>
          <a:p>
            <a:r>
              <a:rPr lang="en-US" dirty="0"/>
              <a:t>abolish 4 week RNA testing </a:t>
            </a:r>
            <a:r>
              <a:rPr lang="en-US" dirty="0" smtClean="0"/>
              <a:t>during </a:t>
            </a:r>
            <a:r>
              <a:rPr lang="en-US" dirty="0"/>
              <a:t>the monitoring </a:t>
            </a:r>
            <a:r>
              <a:rPr lang="en-US" dirty="0" smtClean="0"/>
              <a:t>process </a:t>
            </a:r>
          </a:p>
          <a:p>
            <a:r>
              <a:rPr lang="en-US" dirty="0" smtClean="0"/>
              <a:t>Ab</a:t>
            </a:r>
            <a:r>
              <a:rPr lang="en-US" dirty="0"/>
              <a:t>olish video - monitoring obligation for new providers</a:t>
            </a:r>
          </a:p>
          <a:p>
            <a:r>
              <a:rPr lang="en-US" dirty="0" smtClean="0"/>
              <a:t>continue the decentralization </a:t>
            </a:r>
            <a:r>
              <a:rPr lang="en-US" dirty="0"/>
              <a:t>process, </a:t>
            </a:r>
            <a:r>
              <a:rPr lang="en-US" dirty="0" smtClean="0"/>
              <a:t>include </a:t>
            </a:r>
            <a:r>
              <a:rPr lang="en-US" dirty="0"/>
              <a:t>new PHC and HRC </a:t>
            </a:r>
            <a:r>
              <a:rPr lang="en-US" dirty="0" smtClean="0"/>
              <a:t>(the list </a:t>
            </a:r>
            <a:r>
              <a:rPr lang="en-US" dirty="0"/>
              <a:t>will be </a:t>
            </a:r>
            <a:r>
              <a:rPr lang="en-US" dirty="0" smtClean="0"/>
              <a:t>agreed soon)</a:t>
            </a:r>
          </a:p>
          <a:p>
            <a:r>
              <a:rPr lang="en-US" dirty="0" smtClean="0"/>
              <a:t>Abolish co-payment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99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cost of diagnostic after abolish 4 week RHA testing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741588"/>
              </p:ext>
            </p:extLst>
          </p:nvPr>
        </p:nvGraphicFramePr>
        <p:xfrm>
          <a:off x="844062" y="1853249"/>
          <a:ext cx="9805181" cy="4505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3086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TOTAL COST FOR DIAGNOSTIC PER MONTH FOR 2000 PATIENTS (after abolish 4 week RNA testing)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507327"/>
              </p:ext>
            </p:extLst>
          </p:nvPr>
        </p:nvGraphicFramePr>
        <p:xfrm>
          <a:off x="1103313" y="1716258"/>
          <a:ext cx="8947150" cy="5057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430">
                  <a:extLst>
                    <a:ext uri="{9D8B030D-6E8A-4147-A177-3AD203B41FA5}">
                      <a16:colId xmlns:a16="http://schemas.microsoft.com/office/drawing/2014/main" val="413091677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799009748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585470709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2369783202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4142661307"/>
                    </a:ext>
                  </a:extLst>
                </a:gridCol>
              </a:tblGrid>
              <a:tr h="11676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PATIENT (VULNERABLE)PER MONTH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OTHER PATIENT PER MONTH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OF FULL DIAGNOSTIC (FOR 1 PATIENT) GEL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COST PER MONTH 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25807"/>
                  </a:ext>
                </a:extLst>
              </a:tr>
              <a:tr h="682284">
                <a:tc>
                  <a:txBody>
                    <a:bodyPr/>
                    <a:lstStyle/>
                    <a:p>
                      <a:r>
                        <a:rPr lang="en-US" dirty="0" smtClean="0"/>
                        <a:t>12 WEEK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</a:t>
                      </a:r>
                      <a:r>
                        <a:rPr lang="en-US" baseline="0" dirty="0" smtClean="0"/>
                        <a:t> 410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231688"/>
                  </a:ext>
                </a:extLst>
              </a:tr>
              <a:tr h="626013">
                <a:tc>
                  <a:txBody>
                    <a:bodyPr/>
                    <a:lstStyle/>
                    <a:p>
                      <a:r>
                        <a:rPr lang="en-US" dirty="0" smtClean="0"/>
                        <a:t>12 WEEK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795 690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164056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PHC/HRC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33 570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249758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PHC/HRC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302 130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209053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1 219 800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87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356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TOTAL COST FOR DIAGNOSTIC 10 000 PATIENTS in 5 month (after abolish 4 week RNA testing) 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250016"/>
              </p:ext>
            </p:extLst>
          </p:nvPr>
        </p:nvGraphicFramePr>
        <p:xfrm>
          <a:off x="1103313" y="1716258"/>
          <a:ext cx="8947520" cy="3624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880">
                  <a:extLst>
                    <a:ext uri="{9D8B030D-6E8A-4147-A177-3AD203B41FA5}">
                      <a16:colId xmlns:a16="http://schemas.microsoft.com/office/drawing/2014/main" val="413091677"/>
                    </a:ext>
                  </a:extLst>
                </a:gridCol>
                <a:gridCol w="2236880">
                  <a:extLst>
                    <a:ext uri="{9D8B030D-6E8A-4147-A177-3AD203B41FA5}">
                      <a16:colId xmlns:a16="http://schemas.microsoft.com/office/drawing/2014/main" val="585470709"/>
                    </a:ext>
                  </a:extLst>
                </a:gridCol>
                <a:gridCol w="2236880">
                  <a:extLst>
                    <a:ext uri="{9D8B030D-6E8A-4147-A177-3AD203B41FA5}">
                      <a16:colId xmlns:a16="http://schemas.microsoft.com/office/drawing/2014/main" val="2369783202"/>
                    </a:ext>
                  </a:extLst>
                </a:gridCol>
                <a:gridCol w="2236880">
                  <a:extLst>
                    <a:ext uri="{9D8B030D-6E8A-4147-A177-3AD203B41FA5}">
                      <a16:colId xmlns:a16="http://schemas.microsoft.com/office/drawing/2014/main" val="4142661307"/>
                    </a:ext>
                  </a:extLst>
                </a:gridCol>
              </a:tblGrid>
              <a:tr h="11676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PATIENT for 5 MONTH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 OF FULL DIAGNOSTIC (FOR 1 PATIENT) GEL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COST PER MONTH 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25807"/>
                  </a:ext>
                </a:extLst>
              </a:tr>
              <a:tr h="682284">
                <a:tc>
                  <a:txBody>
                    <a:bodyPr/>
                    <a:lstStyle/>
                    <a:p>
                      <a:r>
                        <a:rPr lang="en-US" dirty="0" smtClean="0"/>
                        <a:t>12 WEEK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4 420 500</a:t>
                      </a:r>
                      <a:endParaRPr lang="en-US" baseline="0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231688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PHC/HRC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1 678 500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249758"/>
                  </a:ext>
                </a:extLst>
              </a:tr>
              <a:tr h="771465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6 099 000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87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921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/>
              <a:t>Goal Elimination of HCV by ensuring prevention, diagnostics and treatment of the disease </a:t>
            </a:r>
            <a:endParaRPr lang="ka-GE" b="1" dirty="0"/>
          </a:p>
          <a:p>
            <a:pPr marL="0" indent="0" algn="ctr">
              <a:buNone/>
            </a:pPr>
            <a:r>
              <a:rPr lang="en-US" b="1" dirty="0"/>
              <a:t>Targets </a:t>
            </a:r>
            <a:endParaRPr lang="ka-GE" b="1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C00000"/>
                </a:solidFill>
              </a:rPr>
              <a:t>90-95-95 </a:t>
            </a:r>
            <a:endParaRPr lang="ka-GE" sz="28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b="1" dirty="0"/>
              <a:t>By 2020 </a:t>
            </a:r>
            <a:endParaRPr lang="ka-GE" b="1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90%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of people living with HCV are diagnosed </a:t>
            </a:r>
            <a:endParaRPr lang="ka-GE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95%</a:t>
            </a:r>
            <a:r>
              <a:rPr lang="ka-GE" b="1" dirty="0">
                <a:solidFill>
                  <a:srgbClr val="C00000"/>
                </a:solidFill>
              </a:rPr>
              <a:t> </a:t>
            </a:r>
            <a:r>
              <a:rPr lang="en-US" dirty="0"/>
              <a:t>of those diagnosed are treated </a:t>
            </a:r>
            <a:endParaRPr lang="ka-GE" dirty="0"/>
          </a:p>
          <a:p>
            <a:pPr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C00000"/>
                </a:solidFill>
              </a:rPr>
              <a:t>95%</a:t>
            </a:r>
            <a:r>
              <a:rPr lang="ka-GE" sz="2400" b="1" dirty="0">
                <a:solidFill>
                  <a:srgbClr val="C00000"/>
                </a:solidFill>
              </a:rPr>
              <a:t> </a:t>
            </a:r>
            <a:r>
              <a:rPr lang="en-US" dirty="0"/>
              <a:t>of those treated are cured</a:t>
            </a:r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4900"/>
          </a:xfrm>
        </p:spPr>
        <p:txBody>
          <a:bodyPr/>
          <a:lstStyle/>
          <a:p>
            <a:r>
              <a:rPr lang="en-US" dirty="0" smtClean="0"/>
              <a:t>Current cost of diagnostic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826224"/>
              </p:ext>
            </p:extLst>
          </p:nvPr>
        </p:nvGraphicFramePr>
        <p:xfrm>
          <a:off x="646111" y="1392700"/>
          <a:ext cx="10790922" cy="5307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100">
                  <a:extLst>
                    <a:ext uri="{9D8B030D-6E8A-4147-A177-3AD203B41FA5}">
                      <a16:colId xmlns:a16="http://schemas.microsoft.com/office/drawing/2014/main" val="4172801794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3747956595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1474129690"/>
                    </a:ext>
                  </a:extLst>
                </a:gridCol>
              </a:tblGrid>
              <a:tr h="714415">
                <a:tc>
                  <a:txBody>
                    <a:bodyPr/>
                    <a:lstStyle/>
                    <a:p>
                      <a:r>
                        <a:rPr lang="en-US" dirty="0" smtClean="0"/>
                        <a:t>Diagnostic</a:t>
                      </a:r>
                      <a:r>
                        <a:rPr lang="en-US" baseline="0" dirty="0" smtClean="0"/>
                        <a:t> before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of diagnostic (GEL)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for patient (vulnerable/other)(GEL)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239439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rna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12597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genotyping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197864"/>
                  </a:ext>
                </a:extLst>
              </a:tr>
              <a:tr h="41107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Other tests (with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elastography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68.7/160.3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050267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Diagnostic during treatment monitoring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(max)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of diagnostic 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for patient (vulnerable/other)(GEL)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12612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FF0000"/>
                          </a:solidFill>
                        </a:rPr>
                        <a:t>12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week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68/159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189196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24 week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86/200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856854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SVR diagnostic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130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95998"/>
                  </a:ext>
                </a:extLst>
              </a:tr>
              <a:tr h="4439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(12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136.7/319.3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34619"/>
                  </a:ext>
                </a:extLst>
              </a:tr>
              <a:tr h="62150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(24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845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154.7/360.3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1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962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4900"/>
          </a:xfrm>
        </p:spPr>
        <p:txBody>
          <a:bodyPr/>
          <a:lstStyle/>
          <a:p>
            <a:r>
              <a:rPr lang="en-US" sz="2000" b="1" dirty="0" smtClean="0"/>
              <a:t>Cost of diagnostic after abolish 4 week </a:t>
            </a:r>
            <a:r>
              <a:rPr lang="en-US" sz="2000" b="1" dirty="0" err="1" smtClean="0"/>
              <a:t>rna</a:t>
            </a:r>
            <a:r>
              <a:rPr lang="en-US" sz="2000" b="1" dirty="0" smtClean="0"/>
              <a:t> and co-payment for vulnerable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151699"/>
              </p:ext>
            </p:extLst>
          </p:nvPr>
        </p:nvGraphicFramePr>
        <p:xfrm>
          <a:off x="646111" y="1392700"/>
          <a:ext cx="10790922" cy="5307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100">
                  <a:extLst>
                    <a:ext uri="{9D8B030D-6E8A-4147-A177-3AD203B41FA5}">
                      <a16:colId xmlns:a16="http://schemas.microsoft.com/office/drawing/2014/main" val="4172801794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3747956595"/>
                    </a:ext>
                  </a:extLst>
                </a:gridCol>
                <a:gridCol w="3588911">
                  <a:extLst>
                    <a:ext uri="{9D8B030D-6E8A-4147-A177-3AD203B41FA5}">
                      <a16:colId xmlns:a16="http://schemas.microsoft.com/office/drawing/2014/main" val="1474129690"/>
                    </a:ext>
                  </a:extLst>
                </a:gridCol>
              </a:tblGrid>
              <a:tr h="714415">
                <a:tc>
                  <a:txBody>
                    <a:bodyPr/>
                    <a:lstStyle/>
                    <a:p>
                      <a:r>
                        <a:rPr lang="en-US" dirty="0" smtClean="0"/>
                        <a:t>Diagnostic</a:t>
                      </a:r>
                      <a:r>
                        <a:rPr lang="en-US" baseline="0" dirty="0" smtClean="0"/>
                        <a:t> before 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of diagnostic (GEL)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for patient (vulnerable/other)(GEL)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239439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rna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12597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Hcv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genotyping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197864"/>
                  </a:ext>
                </a:extLst>
              </a:tr>
              <a:tr h="411073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Other tests (with </a:t>
                      </a:r>
                      <a:r>
                        <a:rPr lang="en-US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elastography</a:t>
                      </a:r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0/160.3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050267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Diagnostic during treatment monitoring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(max)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of diagnostic 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for patient (vulnerable/other)(GEL)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126121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ka-GE" b="1" dirty="0" smtClean="0">
                          <a:solidFill>
                            <a:srgbClr val="FF0000"/>
                          </a:solidFill>
                        </a:rPr>
                        <a:t>12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week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0/82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189196"/>
                  </a:ext>
                </a:extLst>
              </a:tr>
              <a:tr h="41390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24 week treatment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0/123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856854"/>
                  </a:ext>
                </a:extLst>
              </a:tr>
              <a:tr h="71441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SVR diagnostic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130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95998"/>
                  </a:ext>
                </a:extLst>
              </a:tr>
              <a:tr h="4439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(12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0/242.3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434619"/>
                  </a:ext>
                </a:extLst>
              </a:tr>
              <a:tr h="62150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(24 WEEK)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605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0/283.3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617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9133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diagnostic for patient (other) (different % of copayment)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96443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26010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317" y="452718"/>
            <a:ext cx="9361517" cy="1150999"/>
          </a:xfrm>
        </p:spPr>
        <p:txBody>
          <a:bodyPr/>
          <a:lstStyle/>
          <a:p>
            <a:r>
              <a:rPr lang="en-US" dirty="0" smtClean="0"/>
              <a:t>Needed Budget (GEL) for 1000 patient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607546"/>
              </p:ext>
            </p:extLst>
          </p:nvPr>
        </p:nvGraphicFramePr>
        <p:xfrm>
          <a:off x="1103312" y="2052638"/>
          <a:ext cx="9208305" cy="4235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46307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Monthly expenses (example)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8338"/>
              </p:ext>
            </p:extLst>
          </p:nvPr>
        </p:nvGraphicFramePr>
        <p:xfrm>
          <a:off x="646113" y="1853251"/>
          <a:ext cx="10382958" cy="4646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7550">
                  <a:extLst>
                    <a:ext uri="{9D8B030D-6E8A-4147-A177-3AD203B41FA5}">
                      <a16:colId xmlns:a16="http://schemas.microsoft.com/office/drawing/2014/main" val="376503501"/>
                    </a:ext>
                  </a:extLst>
                </a:gridCol>
                <a:gridCol w="398469">
                  <a:extLst>
                    <a:ext uri="{9D8B030D-6E8A-4147-A177-3AD203B41FA5}">
                      <a16:colId xmlns:a16="http://schemas.microsoft.com/office/drawing/2014/main" val="2752691314"/>
                    </a:ext>
                  </a:extLst>
                </a:gridCol>
                <a:gridCol w="318775">
                  <a:extLst>
                    <a:ext uri="{9D8B030D-6E8A-4147-A177-3AD203B41FA5}">
                      <a16:colId xmlns:a16="http://schemas.microsoft.com/office/drawing/2014/main" val="620721855"/>
                    </a:ext>
                  </a:extLst>
                </a:gridCol>
                <a:gridCol w="318775">
                  <a:extLst>
                    <a:ext uri="{9D8B030D-6E8A-4147-A177-3AD203B41FA5}">
                      <a16:colId xmlns:a16="http://schemas.microsoft.com/office/drawing/2014/main" val="4255719357"/>
                    </a:ext>
                  </a:extLst>
                </a:gridCol>
                <a:gridCol w="444008">
                  <a:extLst>
                    <a:ext uri="{9D8B030D-6E8A-4147-A177-3AD203B41FA5}">
                      <a16:colId xmlns:a16="http://schemas.microsoft.com/office/drawing/2014/main" val="2546202971"/>
                    </a:ext>
                  </a:extLst>
                </a:gridCol>
                <a:gridCol w="364314">
                  <a:extLst>
                    <a:ext uri="{9D8B030D-6E8A-4147-A177-3AD203B41FA5}">
                      <a16:colId xmlns:a16="http://schemas.microsoft.com/office/drawing/2014/main" val="1907121559"/>
                    </a:ext>
                  </a:extLst>
                </a:gridCol>
                <a:gridCol w="698270">
                  <a:extLst>
                    <a:ext uri="{9D8B030D-6E8A-4147-A177-3AD203B41FA5}">
                      <a16:colId xmlns:a16="http://schemas.microsoft.com/office/drawing/2014/main" val="4259123462"/>
                    </a:ext>
                  </a:extLst>
                </a:gridCol>
                <a:gridCol w="895606">
                  <a:extLst>
                    <a:ext uri="{9D8B030D-6E8A-4147-A177-3AD203B41FA5}">
                      <a16:colId xmlns:a16="http://schemas.microsoft.com/office/drawing/2014/main" val="2643125874"/>
                    </a:ext>
                  </a:extLst>
                </a:gridCol>
                <a:gridCol w="819707">
                  <a:extLst>
                    <a:ext uri="{9D8B030D-6E8A-4147-A177-3AD203B41FA5}">
                      <a16:colId xmlns:a16="http://schemas.microsoft.com/office/drawing/2014/main" val="1858559031"/>
                    </a:ext>
                  </a:extLst>
                </a:gridCol>
                <a:gridCol w="971505">
                  <a:extLst>
                    <a:ext uri="{9D8B030D-6E8A-4147-A177-3AD203B41FA5}">
                      <a16:colId xmlns:a16="http://schemas.microsoft.com/office/drawing/2014/main" val="1340074998"/>
                    </a:ext>
                  </a:extLst>
                </a:gridCol>
                <a:gridCol w="971505">
                  <a:extLst>
                    <a:ext uri="{9D8B030D-6E8A-4147-A177-3AD203B41FA5}">
                      <a16:colId xmlns:a16="http://schemas.microsoft.com/office/drawing/2014/main" val="890622124"/>
                    </a:ext>
                  </a:extLst>
                </a:gridCol>
                <a:gridCol w="880426">
                  <a:extLst>
                    <a:ext uri="{9D8B030D-6E8A-4147-A177-3AD203B41FA5}">
                      <a16:colId xmlns:a16="http://schemas.microsoft.com/office/drawing/2014/main" val="4169241643"/>
                    </a:ext>
                  </a:extLst>
                </a:gridCol>
                <a:gridCol w="865247">
                  <a:extLst>
                    <a:ext uri="{9D8B030D-6E8A-4147-A177-3AD203B41FA5}">
                      <a16:colId xmlns:a16="http://schemas.microsoft.com/office/drawing/2014/main" val="4051111238"/>
                    </a:ext>
                  </a:extLst>
                </a:gridCol>
                <a:gridCol w="944939">
                  <a:extLst>
                    <a:ext uri="{9D8B030D-6E8A-4147-A177-3AD203B41FA5}">
                      <a16:colId xmlns:a16="http://schemas.microsoft.com/office/drawing/2014/main" val="2153950039"/>
                    </a:ext>
                  </a:extLst>
                </a:gridCol>
                <a:gridCol w="853862">
                  <a:extLst>
                    <a:ext uri="{9D8B030D-6E8A-4147-A177-3AD203B41FA5}">
                      <a16:colId xmlns:a16="http://schemas.microsoft.com/office/drawing/2014/main" val="3794912967"/>
                    </a:ext>
                  </a:extLst>
                </a:gridCol>
              </a:tblGrid>
              <a:tr h="1688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 of patients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cost of full diagnostic (GEL)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cost of SVR (GEL)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cost of full diagnostic without SVR (GEL)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monthly expenses (GEL)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sept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octob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novem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decem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jan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feb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march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apr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3794144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325,000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1192611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aug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325,000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7506359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sept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325,000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2010786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1725822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novem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5159458"/>
                  </a:ext>
                </a:extLst>
              </a:tr>
              <a:tr h="492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decem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        512,500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4455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410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Needed budget for diagnostic component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024614"/>
              </p:ext>
            </p:extLst>
          </p:nvPr>
        </p:nvGraphicFramePr>
        <p:xfrm>
          <a:off x="646111" y="2052641"/>
          <a:ext cx="10368891" cy="4516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462">
                  <a:extLst>
                    <a:ext uri="{9D8B030D-6E8A-4147-A177-3AD203B41FA5}">
                      <a16:colId xmlns:a16="http://schemas.microsoft.com/office/drawing/2014/main" val="573496963"/>
                    </a:ext>
                  </a:extLst>
                </a:gridCol>
                <a:gridCol w="1872231">
                  <a:extLst>
                    <a:ext uri="{9D8B030D-6E8A-4147-A177-3AD203B41FA5}">
                      <a16:colId xmlns:a16="http://schemas.microsoft.com/office/drawing/2014/main" val="1165090441"/>
                    </a:ext>
                  </a:extLst>
                </a:gridCol>
                <a:gridCol w="2146160">
                  <a:extLst>
                    <a:ext uri="{9D8B030D-6E8A-4147-A177-3AD203B41FA5}">
                      <a16:colId xmlns:a16="http://schemas.microsoft.com/office/drawing/2014/main" val="226139758"/>
                    </a:ext>
                  </a:extLst>
                </a:gridCol>
                <a:gridCol w="3315355">
                  <a:extLst>
                    <a:ext uri="{9D8B030D-6E8A-4147-A177-3AD203B41FA5}">
                      <a16:colId xmlns:a16="http://schemas.microsoft.com/office/drawing/2014/main" val="1576497850"/>
                    </a:ext>
                  </a:extLst>
                </a:gridCol>
                <a:gridCol w="2055683">
                  <a:extLst>
                    <a:ext uri="{9D8B030D-6E8A-4147-A177-3AD203B41FA5}">
                      <a16:colId xmlns:a16="http://schemas.microsoft.com/office/drawing/2014/main" val="805577681"/>
                    </a:ext>
                  </a:extLst>
                </a:gridCol>
              </a:tblGrid>
              <a:tr h="6502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Co-payment % for patient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 of patients</a:t>
                      </a:r>
                      <a:r>
                        <a:rPr lang="en-US" baseline="0" dirty="0" smtClean="0"/>
                        <a:t> per month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 of patients</a:t>
                      </a:r>
                      <a:r>
                        <a:rPr lang="en-US" baseline="0" dirty="0" smtClean="0"/>
                        <a:t> per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Needed budget per year (GEL)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465816"/>
                  </a:ext>
                </a:extLst>
              </a:tr>
              <a:tr h="402508">
                <a:tc rowSpan="4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2019</a:t>
                      </a:r>
                      <a:endParaRPr lang="en-US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0%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2500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15000 (6 month)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6 150 000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712551"/>
                  </a:ext>
                </a:extLst>
              </a:tr>
              <a:tr h="4025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30%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3500-4000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23 000 (6 month)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6 300 000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160205"/>
                  </a:ext>
                </a:extLst>
              </a:tr>
              <a:tr h="4025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4000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a-GE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000 (6 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month)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6 336 000</a:t>
                      </a:r>
                      <a:endParaRPr lang="en-US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712926"/>
                  </a:ext>
                </a:extLst>
              </a:tr>
              <a:tr h="4025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70%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4000-4500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26 000 (6 month)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6 341 000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039408"/>
                  </a:ext>
                </a:extLst>
              </a:tr>
              <a:tr h="65020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YEAR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Co-payment % for patient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 of patients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per month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 of patients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per year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Needed budget per year (GEL)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091892"/>
                  </a:ext>
                </a:extLst>
              </a:tr>
              <a:tr h="371546">
                <a:tc rowSpan="4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22 025 000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569109"/>
                  </a:ext>
                </a:extLst>
              </a:tr>
              <a:tr h="37154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18 475 000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358420"/>
                  </a:ext>
                </a:extLst>
              </a:tr>
              <a:tr h="4187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17 813 000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453955"/>
                  </a:ext>
                </a:extLst>
              </a:tr>
              <a:tr h="44468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17 687 000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789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6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1" y="127201"/>
            <a:ext cx="11699732" cy="79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67" b="1" dirty="0"/>
              <a:t>Persons</a:t>
            </a:r>
            <a:r>
              <a:rPr lang="en-US" sz="1867" b="1" dirty="0"/>
              <a:t>*</a:t>
            </a:r>
            <a:r>
              <a:rPr lang="en-US" sz="2267" b="1" dirty="0"/>
              <a:t> Screened per Month, </a:t>
            </a:r>
            <a:endParaRPr lang="en-US" sz="2267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67" b="1" dirty="0" smtClean="0"/>
              <a:t>Georgia </a:t>
            </a:r>
            <a:r>
              <a:rPr lang="en-US" sz="2267" b="1" dirty="0"/>
              <a:t>HCV elimination program, January 2015 – April 2019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406401" y="830664"/>
          <a:ext cx="11277600" cy="554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13962" y="6529706"/>
            <a:ext cx="633378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33" dirty="0"/>
              <a:t>* Among all persons with PID.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60673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0" y="72346"/>
            <a:ext cx="1178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/>
              <a:t>Georgia Hepatitis C Elimination Program Care Cascade, </a:t>
            </a:r>
            <a:endParaRPr lang="en-US" sz="2400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/>
              <a:t>April </a:t>
            </a:r>
            <a:r>
              <a:rPr lang="en-US" sz="2400" b="1" dirty="0"/>
              <a:t>28, 2015 – April 30, 2019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0" y="3"/>
            <a:ext cx="12192000" cy="68580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89969126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4767" y="2842249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1219170">
                <a:defRPr/>
              </a:pPr>
              <a:r>
                <a:rPr lang="en-US" sz="1600" dirty="0"/>
                <a:t>92.4%</a:t>
              </a:r>
            </a:p>
            <a:p>
              <a:pPr defTabSz="1219170">
                <a:defRPr/>
              </a:pPr>
              <a:endParaRPr lang="en-US" sz="1467" dirty="0">
                <a:latin typeface="Calibri" panose="020F0502020204030204"/>
              </a:endParaRPr>
            </a:p>
            <a:p>
              <a:pPr defTabSz="1219170">
                <a:defRPr/>
              </a:pPr>
              <a:endParaRPr lang="en-US" sz="1467" dirty="0">
                <a:latin typeface="Calibri" panose="020F0502020204030204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4767" y="1455748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1219170">
                <a:defRPr/>
              </a:pPr>
              <a:r>
                <a:rPr lang="en-US" sz="1600" dirty="0"/>
                <a:t>79.8%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3315" y="197940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4707" y="1916693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83.1%</a:t>
              </a:r>
              <a:endParaRPr lang="en-US" sz="1467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4767" y="991138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95.5%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5319" y="330803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95.8%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4767" y="3773812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dirty="0"/>
                <a:t>74.9%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93526" y="102838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9174" y="151097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89882" y="243372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9174" y="288507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97563" y="33632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96147" y="3817575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98271" y="429041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67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908801" y="6365560"/>
            <a:ext cx="7545268" cy="502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3" dirty="0"/>
              <a:t>*   Among persons with PID.  Does not include persons with 15-digit code</a:t>
            </a:r>
          </a:p>
          <a:p>
            <a:r>
              <a:rPr lang="en-US" sz="1333" dirty="0"/>
              <a:t>** Age ≥ 12 with no mortality data prior to confirmation</a:t>
            </a:r>
          </a:p>
        </p:txBody>
      </p:sp>
    </p:spTree>
    <p:extLst>
      <p:ext uri="{BB962C8B-B14F-4D97-AF65-F5344CB8AC3E}">
        <p14:creationId xmlns:p14="http://schemas.microsoft.com/office/powerpoint/2010/main" val="21318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Declined enrollment in the treatment </a:t>
            </a:r>
            <a:r>
              <a:rPr lang="en-US" b="1" dirty="0" smtClean="0"/>
              <a:t>program (financial barrier, geographical barrier, etc.)</a:t>
            </a:r>
            <a:endParaRPr lang="en-US" b="1" dirty="0"/>
          </a:p>
          <a:p>
            <a:pPr algn="just"/>
            <a:r>
              <a:rPr lang="en-US" b="1" dirty="0"/>
              <a:t>Limited provider capacity and a scarcity of treatment centers in some geographic  and especially in rural areas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8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277867471"/>
              </p:ext>
            </p:extLst>
          </p:nvPr>
        </p:nvGraphicFramePr>
        <p:xfrm>
          <a:off x="159027" y="830663"/>
          <a:ext cx="11781183" cy="567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1" y="99066"/>
            <a:ext cx="11816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/>
              <a:t>Patients initiating treatment, </a:t>
            </a:r>
            <a:endParaRPr lang="en-US" sz="2400" b="1" dirty="0" smtClean="0"/>
          </a:p>
          <a:p>
            <a:pPr defTabSz="12191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/>
              <a:t>Georgia </a:t>
            </a:r>
            <a:r>
              <a:rPr lang="en-US" sz="2400" b="1" dirty="0"/>
              <a:t>HCV elimination program, April 2015 – April 2019</a:t>
            </a:r>
          </a:p>
        </p:txBody>
      </p:sp>
    </p:spTree>
    <p:extLst>
      <p:ext uri="{BB962C8B-B14F-4D97-AF65-F5344CB8AC3E}">
        <p14:creationId xmlns:p14="http://schemas.microsoft.com/office/powerpoint/2010/main" val="215493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Patients </a:t>
            </a:r>
            <a:r>
              <a:rPr lang="en-US" sz="4400" b="1" dirty="0"/>
              <a:t>initiating </a:t>
            </a:r>
            <a:r>
              <a:rPr lang="en-US" sz="4400" b="1" dirty="0" smtClean="0"/>
              <a:t>treatment (total vs vulnerable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055759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612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76" y="20069"/>
            <a:ext cx="9404723" cy="140053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Service providers </a:t>
            </a:r>
            <a:r>
              <a:rPr lang="ka-GE" sz="3200" b="1" dirty="0" smtClean="0">
                <a:solidFill>
                  <a:schemeClr val="tx1"/>
                </a:solidFill>
              </a:rPr>
              <a:t>(37</a:t>
            </a:r>
            <a:r>
              <a:rPr lang="ka-GE" sz="3200" b="1" dirty="0" smtClean="0">
                <a:solidFill>
                  <a:schemeClr val="accent1"/>
                </a:solidFill>
              </a:rPr>
              <a:t>*</a:t>
            </a:r>
            <a:r>
              <a:rPr lang="ka-GE" sz="3200" b="1" dirty="0" smtClean="0">
                <a:solidFill>
                  <a:schemeClr val="tx1"/>
                </a:solidFill>
              </a:rPr>
              <a:t>) </a:t>
            </a:r>
            <a:r>
              <a:rPr lang="en-US" sz="3200" b="1" dirty="0" smtClean="0">
                <a:solidFill>
                  <a:schemeClr val="tx1"/>
                </a:solidFill>
              </a:rPr>
              <a:t>– current + pilot+1 phase of decentralization</a:t>
            </a:r>
            <a:endParaRPr 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0945"/>
              </p:ext>
            </p:extLst>
          </p:nvPr>
        </p:nvGraphicFramePr>
        <p:xfrm>
          <a:off x="1020166" y="1385369"/>
          <a:ext cx="10794463" cy="515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H="1" flipV="1">
            <a:off x="2601249" y="3352800"/>
            <a:ext cx="947203" cy="580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554224" y="5965371"/>
            <a:ext cx="1345313" cy="1451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2601249" y="4716521"/>
            <a:ext cx="947203" cy="384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020166" y="2785899"/>
            <a:ext cx="1581083" cy="9484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22759" y="3008674"/>
            <a:ext cx="885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2 PHC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1 HRC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50495" y="1461025"/>
            <a:ext cx="1550754" cy="939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2601250" y="1960024"/>
            <a:ext cx="1578864" cy="3332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22759" y="1452457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1 PHC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3985137" y="688231"/>
            <a:ext cx="1550754" cy="841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4318959" y="6580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>
                <a:solidFill>
                  <a:srgbClr val="FFFF00"/>
                </a:solidFill>
              </a:rPr>
              <a:t>2</a:t>
            </a:r>
            <a:r>
              <a:rPr lang="en-US" b="1" dirty="0" smtClean="0">
                <a:solidFill>
                  <a:srgbClr val="FFFF00"/>
                </a:solidFill>
              </a:rPr>
              <a:t> PHC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8377272" y="3563867"/>
            <a:ext cx="1098013" cy="115265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00"/>
                </a:solidFill>
              </a:rPr>
              <a:t>1 PHC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2 HRC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93561" y="5737188"/>
            <a:ext cx="1154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1 PHC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1 HRC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70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Care cascade – TOTAL vs PHC/HRC (April, 2019)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25228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9982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1019</TotalTime>
  <Words>1256</Words>
  <Application>Microsoft Office PowerPoint</Application>
  <PresentationFormat>Widescreen</PresentationFormat>
  <Paragraphs>347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Sylfaen</vt:lpstr>
      <vt:lpstr>Wingdings</vt:lpstr>
      <vt:lpstr>Wingdings 3</vt:lpstr>
      <vt:lpstr>Ion</vt:lpstr>
      <vt:lpstr>Management of HEP C Elimination program</vt:lpstr>
      <vt:lpstr>Goal</vt:lpstr>
      <vt:lpstr>PowerPoint Presentation</vt:lpstr>
      <vt:lpstr>PowerPoint Presentation</vt:lpstr>
      <vt:lpstr>Challenges</vt:lpstr>
      <vt:lpstr>PowerPoint Presentation</vt:lpstr>
      <vt:lpstr>Patients initiating treatment (total vs vulnerable</vt:lpstr>
      <vt:lpstr>Service providers (37*) – current + pilot+1 phase of decentralization</vt:lpstr>
      <vt:lpstr>Care cascade – TOTAL vs PHC/HRC (April, 2019)</vt:lpstr>
      <vt:lpstr>main reasons of declined inclusion  in PHC/HRC </vt:lpstr>
      <vt:lpstr>Cost of Diagnostic before treatment for patient </vt:lpstr>
      <vt:lpstr>Cost of diagnostic for 12 week treatment monitoring for patient </vt:lpstr>
      <vt:lpstr>Cost of Full Diagnostic for patient (12 week treatment)</vt:lpstr>
      <vt:lpstr>program expenditure</vt:lpstr>
      <vt:lpstr>Program budget -2019</vt:lpstr>
      <vt:lpstr>committee decisions</vt:lpstr>
      <vt:lpstr>Total cost of diagnostic after abolish 4 week RHA testing</vt:lpstr>
      <vt:lpstr>TOTAL COST FOR DIAGNOSTIC PER MONTH FOR 2000 PATIENTS (after abolish 4 week RNA testing)</vt:lpstr>
      <vt:lpstr>TOTAL COST FOR DIAGNOSTIC 10 000 PATIENTS in 5 month (after abolish 4 week RNA testing) </vt:lpstr>
      <vt:lpstr>Current cost of diagnostic</vt:lpstr>
      <vt:lpstr>Cost of diagnostic after abolish 4 week rna and co-payment for vulnerable</vt:lpstr>
      <vt:lpstr>Cost of diagnostic for patient (other) (different % of copayment)</vt:lpstr>
      <vt:lpstr>Needed Budget (GEL) for 1000 patient </vt:lpstr>
      <vt:lpstr>Monthly expenses (example)</vt:lpstr>
      <vt:lpstr>Needed budget for diagnostic component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DECENTRALIZATION AND INTEGRATION OF HCV SERVICES IN PRIMARY CARE, HOSPITALS AND HARM REDUCTION SETTINGS IN GEORGIA</dc:title>
  <dc:creator>Windows User</dc:creator>
  <cp:lastModifiedBy>Ekaterine Adamia</cp:lastModifiedBy>
  <cp:revision>74</cp:revision>
  <dcterms:created xsi:type="dcterms:W3CDTF">2018-12-04T20:02:54Z</dcterms:created>
  <dcterms:modified xsi:type="dcterms:W3CDTF">2019-05-13T16:29:48Z</dcterms:modified>
</cp:coreProperties>
</file>