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6" r:id="rId4"/>
    <p:sldId id="259" r:id="rId5"/>
    <p:sldId id="268" r:id="rId6"/>
    <p:sldId id="262" r:id="rId7"/>
    <p:sldId id="267" r:id="rId8"/>
    <p:sldId id="264" r:id="rId9"/>
    <p:sldId id="261" r:id="rId10"/>
    <p:sldId id="258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2" autoAdjust="0"/>
    <p:restoredTop sz="94660"/>
  </p:normalViewPr>
  <p:slideViewPr>
    <p:cSldViewPr>
      <p:cViewPr varScale="1">
        <p:scale>
          <a:sx n="87" d="100"/>
          <a:sy n="87" d="100"/>
        </p:scale>
        <p:origin x="-14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2286000"/>
          </a:xfrm>
        </p:spPr>
        <p:txBody>
          <a:bodyPr>
            <a:normAutofit/>
          </a:bodyPr>
          <a:lstStyle/>
          <a:p>
            <a:r>
              <a:rPr lang="ka-GE" sz="4400" dirty="0" smtClean="0"/>
              <a:t>ინსულტის მართვა - ეფექტური მარეგულირებელი სისტემის ჩამოყალიბება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 smtClean="0"/>
              <a:t>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2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1"/>
            <a:ext cx="7772400" cy="761999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წყაროები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600200"/>
            <a:ext cx="8001000" cy="4038600"/>
          </a:xfrm>
        </p:spPr>
        <p:txBody>
          <a:bodyPr>
            <a:normAutofit/>
          </a:bodyPr>
          <a:lstStyle/>
          <a:p>
            <a:pPr marL="457200" indent="-457200" algn="l">
              <a:buAutoNum type="arabicPeriod"/>
            </a:pPr>
            <a:r>
              <a:rPr lang="ka-GE" sz="2000" dirty="0">
                <a:solidFill>
                  <a:schemeClr val="tx1"/>
                </a:solidFill>
              </a:rPr>
              <a:t> </a:t>
            </a:r>
            <a:r>
              <a:rPr lang="ka-GE" sz="2000" dirty="0" smtClean="0">
                <a:solidFill>
                  <a:schemeClr val="tx1"/>
                </a:solidFill>
              </a:rPr>
              <a:t>ინსულტი </a:t>
            </a:r>
            <a:r>
              <a:rPr lang="ka-GE" sz="2000" dirty="0">
                <a:solidFill>
                  <a:schemeClr val="tx1"/>
                </a:solidFill>
              </a:rPr>
              <a:t>- </a:t>
            </a:r>
            <a:r>
              <a:rPr lang="ka-GE" sz="2000" dirty="0" smtClean="0">
                <a:solidFill>
                  <a:schemeClr val="tx1"/>
                </a:solidFill>
              </a:rPr>
              <a:t>მწვავე </a:t>
            </a:r>
            <a:r>
              <a:rPr lang="ka-GE" sz="2000" dirty="0">
                <a:solidFill>
                  <a:schemeClr val="tx1"/>
                </a:solidFill>
              </a:rPr>
              <a:t>იშემიური ინსულტისა და </a:t>
            </a:r>
            <a:r>
              <a:rPr lang="ka-GE" sz="2000" dirty="0" smtClean="0">
                <a:solidFill>
                  <a:schemeClr val="tx1"/>
                </a:solidFill>
              </a:rPr>
              <a:t>გარდამავალი </a:t>
            </a:r>
            <a:r>
              <a:rPr lang="ka-GE" sz="2000" dirty="0">
                <a:solidFill>
                  <a:schemeClr val="tx1"/>
                </a:solidFill>
              </a:rPr>
              <a:t>იშემიური შეტევის </a:t>
            </a:r>
            <a:r>
              <a:rPr lang="ka-GE" sz="2000" dirty="0" smtClean="0">
                <a:solidFill>
                  <a:schemeClr val="tx1"/>
                </a:solidFill>
              </a:rPr>
              <a:t>დიაგნოსტიკა </a:t>
            </a:r>
            <a:r>
              <a:rPr lang="ka-GE" sz="2000" dirty="0">
                <a:solidFill>
                  <a:schemeClr val="tx1"/>
                </a:solidFill>
              </a:rPr>
              <a:t>და საწყისი მართვა, კლინიკური პრაქტიკის ეროვნული რეკომენდაცია </a:t>
            </a:r>
            <a:r>
              <a:rPr lang="ka-GE" sz="2000" dirty="0" smtClean="0">
                <a:solidFill>
                  <a:schemeClr val="tx1"/>
                </a:solidFill>
              </a:rPr>
              <a:t>(</a:t>
            </a:r>
            <a:r>
              <a:rPr lang="ka-GE" sz="2000" dirty="0">
                <a:solidFill>
                  <a:schemeClr val="tx1"/>
                </a:solidFill>
              </a:rPr>
              <a:t>გაიდლაინი)  </a:t>
            </a:r>
          </a:p>
          <a:p>
            <a:pPr marL="457200" indent="-457200" algn="l">
              <a:buAutoNum type="arabicPeriod"/>
            </a:pPr>
            <a:r>
              <a:rPr lang="en-US" sz="2000" dirty="0" smtClean="0">
                <a:solidFill>
                  <a:schemeClr val="tx1"/>
                </a:solidFill>
              </a:rPr>
              <a:t>European </a:t>
            </a:r>
            <a:r>
              <a:rPr lang="en-US" sz="2000" dirty="0">
                <a:solidFill>
                  <a:schemeClr val="tx1"/>
                </a:solidFill>
              </a:rPr>
              <a:t>Stroke </a:t>
            </a:r>
            <a:r>
              <a:rPr lang="en-US" sz="2000" dirty="0" err="1">
                <a:solidFill>
                  <a:schemeClr val="tx1"/>
                </a:solidFill>
              </a:rPr>
              <a:t>Organisation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Recommendations </a:t>
            </a:r>
            <a:r>
              <a:rPr lang="en-US" sz="2000" dirty="0">
                <a:solidFill>
                  <a:schemeClr val="tx1"/>
                </a:solidFill>
              </a:rPr>
              <a:t>to Establish a Stroke Unit and </a:t>
            </a:r>
            <a:r>
              <a:rPr lang="en-US" sz="2000" dirty="0" smtClean="0">
                <a:solidFill>
                  <a:schemeClr val="tx1"/>
                </a:solidFill>
              </a:rPr>
              <a:t>Stroke</a:t>
            </a:r>
            <a:r>
              <a:rPr lang="ka-GE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Center</a:t>
            </a:r>
            <a:r>
              <a:rPr lang="ka-GE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smtClean="0">
                <a:solidFill>
                  <a:schemeClr val="tx1"/>
                </a:solidFill>
              </a:rPr>
              <a:t>Stroke</a:t>
            </a:r>
            <a:r>
              <a:rPr lang="ka-GE" sz="2000" dirty="0" smtClean="0">
                <a:solidFill>
                  <a:schemeClr val="tx1"/>
                </a:solidFill>
              </a:rPr>
              <a:t>. </a:t>
            </a:r>
            <a:r>
              <a:rPr lang="en-US" sz="2000" dirty="0">
                <a:solidFill>
                  <a:schemeClr val="tx1"/>
                </a:solidFill>
              </a:rPr>
              <a:t>2013; </a:t>
            </a:r>
            <a:r>
              <a:rPr lang="en-US" sz="2000" dirty="0" smtClean="0">
                <a:solidFill>
                  <a:schemeClr val="tx1"/>
                </a:solidFill>
              </a:rPr>
              <a:t>44:828-840;</a:t>
            </a:r>
            <a:r>
              <a:rPr lang="en-US" sz="2000" dirty="0">
                <a:solidFill>
                  <a:schemeClr val="tx1"/>
                </a:solidFill>
              </a:rPr>
              <a:t> originally published online January 29, </a:t>
            </a:r>
            <a:r>
              <a:rPr lang="ka-GE" sz="2000" dirty="0" smtClean="0">
                <a:solidFill>
                  <a:schemeClr val="tx1"/>
                </a:solidFill>
              </a:rPr>
              <a:t>2013; </a:t>
            </a:r>
            <a:r>
              <a:rPr lang="en-US" sz="2000" dirty="0" err="1" smtClean="0">
                <a:solidFill>
                  <a:schemeClr val="tx1"/>
                </a:solidFill>
              </a:rPr>
              <a:t>doi</a:t>
            </a:r>
            <a:r>
              <a:rPr lang="en-US" sz="2000" dirty="0">
                <a:solidFill>
                  <a:schemeClr val="tx1"/>
                </a:solidFill>
              </a:rPr>
              <a:t>: </a:t>
            </a:r>
            <a:r>
              <a:rPr lang="en-US" sz="2000" dirty="0" smtClean="0">
                <a:solidFill>
                  <a:schemeClr val="tx1"/>
                </a:solidFill>
              </a:rPr>
              <a:t>10.1161/STROKEAHA.112.670430</a:t>
            </a:r>
            <a:endParaRPr lang="ka-GE" sz="2000" dirty="0" smtClean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000" dirty="0">
                <a:solidFill>
                  <a:schemeClr val="tx1"/>
                </a:solidFill>
              </a:rPr>
              <a:t>Guidelines for Management of </a:t>
            </a:r>
            <a:r>
              <a:rPr lang="en-US" sz="2000" dirty="0" err="1">
                <a:solidFill>
                  <a:schemeClr val="tx1"/>
                </a:solidFill>
              </a:rPr>
              <a:t>Ischaemic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Stroke </a:t>
            </a:r>
            <a:r>
              <a:rPr lang="en-US" sz="2000" dirty="0">
                <a:solidFill>
                  <a:schemeClr val="tx1"/>
                </a:solidFill>
              </a:rPr>
              <a:t>and Transient </a:t>
            </a:r>
            <a:r>
              <a:rPr lang="en-US" sz="2000" dirty="0" err="1" smtClean="0">
                <a:solidFill>
                  <a:schemeClr val="tx1"/>
                </a:solidFill>
              </a:rPr>
              <a:t>Ischaemic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Attack </a:t>
            </a:r>
            <a:r>
              <a:rPr lang="en-US" sz="2000" dirty="0" smtClean="0">
                <a:solidFill>
                  <a:schemeClr val="tx1"/>
                </a:solidFill>
              </a:rPr>
              <a:t>2008</a:t>
            </a:r>
            <a:r>
              <a:rPr lang="ka-GE" sz="2000" dirty="0" smtClean="0">
                <a:solidFill>
                  <a:schemeClr val="tx1"/>
                </a:solidFill>
              </a:rPr>
              <a:t>; </a:t>
            </a:r>
            <a:r>
              <a:rPr lang="en-US" sz="2000" dirty="0">
                <a:solidFill>
                  <a:schemeClr val="tx1"/>
                </a:solidFill>
              </a:rPr>
              <a:t>The European Stroke </a:t>
            </a:r>
            <a:r>
              <a:rPr lang="en-US" sz="2000" dirty="0" err="1">
                <a:solidFill>
                  <a:schemeClr val="tx1"/>
                </a:solidFill>
              </a:rPr>
              <a:t>Organisation</a:t>
            </a:r>
            <a:r>
              <a:rPr lang="en-US" sz="2000" dirty="0">
                <a:solidFill>
                  <a:schemeClr val="tx1"/>
                </a:solidFill>
              </a:rPr>
              <a:t> (ESO) Executive Committee and </a:t>
            </a:r>
            <a:r>
              <a:rPr lang="en-US" sz="2000" dirty="0" smtClean="0">
                <a:solidFill>
                  <a:schemeClr val="tx1"/>
                </a:solidFill>
              </a:rPr>
              <a:t>the</a:t>
            </a:r>
            <a:r>
              <a:rPr lang="ka-GE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ESO </a:t>
            </a:r>
            <a:r>
              <a:rPr lang="en-US" sz="2000" dirty="0">
                <a:solidFill>
                  <a:schemeClr val="tx1"/>
                </a:solidFill>
              </a:rPr>
              <a:t>Writing </a:t>
            </a:r>
            <a:r>
              <a:rPr lang="en-US" sz="2000" dirty="0" smtClean="0">
                <a:solidFill>
                  <a:schemeClr val="tx1"/>
                </a:solidFill>
              </a:rPr>
              <a:t>Committee</a:t>
            </a:r>
            <a:r>
              <a:rPr lang="ka-GE" sz="2000" dirty="0" smtClean="0">
                <a:solidFill>
                  <a:schemeClr val="tx1"/>
                </a:solidFill>
              </a:rPr>
              <a:t>.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9619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90800"/>
            <a:ext cx="7620000" cy="1143000"/>
          </a:xfrm>
        </p:spPr>
        <p:txBody>
          <a:bodyPr/>
          <a:lstStyle/>
          <a:p>
            <a:r>
              <a:rPr lang="ka-GE" dirty="0" smtClean="0"/>
              <a:t>დიდი მადლობა!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404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28601"/>
            <a:ext cx="7772400" cy="990600"/>
          </a:xfrm>
        </p:spPr>
        <p:txBody>
          <a:bodyPr>
            <a:normAutofit/>
          </a:bodyPr>
          <a:lstStyle/>
          <a:p>
            <a:r>
              <a:rPr lang="ka-GE" sz="4000" dirty="0" smtClean="0"/>
              <a:t>ინსულტის მართვა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76400"/>
            <a:ext cx="7924800" cy="3962400"/>
          </a:xfrm>
        </p:spPr>
        <p:txBody>
          <a:bodyPr>
            <a:normAutofit lnSpcReduction="1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ka-GE" sz="2800" dirty="0" smtClean="0">
                <a:solidFill>
                  <a:schemeClr val="tx1"/>
                </a:solidFill>
              </a:rPr>
              <a:t>პირველადი ჯანდაცვა </a:t>
            </a:r>
          </a:p>
          <a:p>
            <a:pPr algn="l"/>
            <a:endParaRPr lang="ka-GE" sz="28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ka-GE" sz="2800" dirty="0" smtClean="0">
                <a:solidFill>
                  <a:schemeClr val="tx1"/>
                </a:solidFill>
              </a:rPr>
              <a:t>სასწრაფო სამედიცინო დახმარება</a:t>
            </a:r>
          </a:p>
          <a:p>
            <a:pPr algn="l"/>
            <a:endParaRPr lang="ka-GE" sz="28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ka-GE" sz="2800" dirty="0" smtClean="0">
                <a:solidFill>
                  <a:schemeClr val="tx1"/>
                </a:solidFill>
              </a:rPr>
              <a:t>გადაუდებელი სამედიცინო დახმარება (</a:t>
            </a:r>
            <a:r>
              <a:rPr lang="en-US" sz="2800" dirty="0" smtClean="0">
                <a:solidFill>
                  <a:schemeClr val="tx1"/>
                </a:solidFill>
              </a:rPr>
              <a:t>Emergency</a:t>
            </a:r>
            <a:r>
              <a:rPr lang="ka-GE" sz="2800" dirty="0" smtClean="0">
                <a:solidFill>
                  <a:schemeClr val="tx1"/>
                </a:solidFill>
              </a:rPr>
              <a:t>)</a:t>
            </a:r>
          </a:p>
          <a:p>
            <a:pPr algn="l"/>
            <a:endParaRPr lang="ka-GE" sz="2800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ka-GE" sz="2800" dirty="0" smtClean="0">
                <a:solidFill>
                  <a:schemeClr val="tx1"/>
                </a:solidFill>
              </a:rPr>
              <a:t>სტაციონარი (მ.შ., ინსულტის ერთეული)</a:t>
            </a:r>
          </a:p>
          <a:p>
            <a:pPr algn="l"/>
            <a:endParaRPr lang="ka-G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957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81000"/>
            <a:ext cx="7772400" cy="1524001"/>
          </a:xfrm>
        </p:spPr>
        <p:txBody>
          <a:bodyPr>
            <a:normAutofit fontScale="90000"/>
          </a:bodyPr>
          <a:lstStyle/>
          <a:p>
            <a:r>
              <a:rPr lang="ka-GE" sz="3600" dirty="0" smtClean="0"/>
              <a:t/>
            </a:r>
            <a:br>
              <a:rPr lang="ka-GE" sz="3600" dirty="0" smtClean="0"/>
            </a:br>
            <a:r>
              <a:rPr lang="ka-GE" sz="3600" dirty="0" smtClean="0"/>
              <a:t/>
            </a:r>
            <a:br>
              <a:rPr lang="ka-GE" sz="3600" dirty="0" smtClean="0"/>
            </a:br>
            <a:r>
              <a:rPr lang="ka-GE" sz="3600" dirty="0"/>
              <a:t/>
            </a:r>
            <a:br>
              <a:rPr lang="ka-GE" sz="3600" dirty="0"/>
            </a:br>
            <a:r>
              <a:rPr lang="ka-GE" sz="3600" dirty="0" smtClean="0"/>
              <a:t/>
            </a:r>
            <a:br>
              <a:rPr lang="ka-GE" sz="3600" dirty="0" smtClean="0"/>
            </a:br>
            <a:r>
              <a:rPr lang="ka-GE" sz="4000" dirty="0" smtClean="0"/>
              <a:t>სტაციონარული სერვისი - „ინსულტის ერთეულის“ კონცეფცია</a:t>
            </a:r>
            <a:r>
              <a:rPr lang="ka-GE" sz="3600" dirty="0" smtClean="0"/>
              <a:t/>
            </a:r>
            <a:br>
              <a:rPr lang="ka-GE" sz="3600" dirty="0" smtClean="0"/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828800"/>
            <a:ext cx="7620000" cy="3810000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ka-GE" sz="2400" dirty="0" smtClean="0">
                <a:solidFill>
                  <a:schemeClr val="tx1"/>
                </a:solidFill>
              </a:rPr>
              <a:t>უპირატესობა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ka-GE" sz="2000" dirty="0">
                <a:solidFill>
                  <a:schemeClr val="tx1"/>
                </a:solidFill>
              </a:rPr>
              <a:t>ინსულტის  კლინიკური  </a:t>
            </a:r>
            <a:r>
              <a:rPr lang="ka-GE" sz="2000" dirty="0" smtClean="0">
                <a:solidFill>
                  <a:schemeClr val="tx1"/>
                </a:solidFill>
              </a:rPr>
              <a:t>გამოსავლების </a:t>
            </a:r>
            <a:r>
              <a:rPr lang="ka-GE" sz="2000" dirty="0">
                <a:solidFill>
                  <a:schemeClr val="tx1"/>
                </a:solidFill>
              </a:rPr>
              <a:t>გაუმჯობესება </a:t>
            </a:r>
            <a:r>
              <a:rPr lang="ka-GE" sz="2000" dirty="0" smtClean="0">
                <a:solidFill>
                  <a:schemeClr val="tx1"/>
                </a:solidFill>
              </a:rPr>
              <a:t>(სიკვდილობის</a:t>
            </a:r>
            <a:r>
              <a:rPr lang="ka-GE" sz="2000" dirty="0">
                <a:solidFill>
                  <a:schemeClr val="tx1"/>
                </a:solidFill>
              </a:rPr>
              <a:t>,  </a:t>
            </a:r>
            <a:r>
              <a:rPr lang="ka-GE" sz="2000" dirty="0" smtClean="0">
                <a:solidFill>
                  <a:schemeClr val="tx1"/>
                </a:solidFill>
              </a:rPr>
              <a:t>ავადობის შემცირება)</a:t>
            </a:r>
          </a:p>
          <a:p>
            <a:pPr lvl="1" algn="l"/>
            <a:endParaRPr lang="ka-GE" sz="2000" dirty="0" smtClean="0">
              <a:solidFill>
                <a:schemeClr val="tx1"/>
              </a:solidFill>
            </a:endParaRP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ka-GE" sz="2000" dirty="0">
                <a:solidFill>
                  <a:schemeClr val="tx1"/>
                </a:solidFill>
              </a:rPr>
              <a:t>პაციენტების  </a:t>
            </a:r>
            <a:r>
              <a:rPr lang="ka-GE" sz="2000" dirty="0" smtClean="0">
                <a:solidFill>
                  <a:schemeClr val="tx1"/>
                </a:solidFill>
              </a:rPr>
              <a:t>სპეციფიური  </a:t>
            </a:r>
            <a:r>
              <a:rPr lang="ka-GE" sz="2000" dirty="0">
                <a:solidFill>
                  <a:schemeClr val="tx1"/>
                </a:solidFill>
              </a:rPr>
              <a:t>სამედიცინო  </a:t>
            </a:r>
            <a:r>
              <a:rPr lang="ka-GE" sz="2000" dirty="0" smtClean="0">
                <a:solidFill>
                  <a:schemeClr val="tx1"/>
                </a:solidFill>
              </a:rPr>
              <a:t>საჭიროებების დაკმაყოფილება</a:t>
            </a:r>
          </a:p>
          <a:p>
            <a:pPr lvl="1" algn="l"/>
            <a:endParaRPr lang="ka-GE" sz="2000" dirty="0" smtClean="0">
              <a:solidFill>
                <a:schemeClr val="tx1"/>
              </a:solidFill>
            </a:endParaRP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ka-GE" sz="2000" dirty="0" smtClean="0">
                <a:solidFill>
                  <a:schemeClr val="tx1"/>
                </a:solidFill>
              </a:rPr>
              <a:t>ჰოსპიტალური მომსახურების ეფექტურობის გაზრდა</a:t>
            </a:r>
          </a:p>
          <a:p>
            <a:pPr lvl="1" algn="l"/>
            <a:endParaRPr lang="ka-GE" sz="20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664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ka-GE" sz="3600" dirty="0" smtClean="0"/>
              <a:t/>
            </a:r>
            <a:br>
              <a:rPr lang="ka-GE" sz="3600" dirty="0" smtClean="0"/>
            </a:br>
            <a:r>
              <a:rPr lang="ka-GE" sz="3600" dirty="0" smtClean="0"/>
              <a:t>ინსულტის მართვა სტაციონარში </a:t>
            </a:r>
            <a:br>
              <a:rPr lang="ka-GE" sz="36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458200" cy="5638800"/>
          </a:xfrm>
        </p:spPr>
        <p:txBody>
          <a:bodyPr>
            <a:normAutofit fontScale="70000" lnSpcReduction="20000"/>
          </a:bodyPr>
          <a:lstStyle/>
          <a:p>
            <a:r>
              <a:rPr lang="ka-GE" sz="2900" dirty="0"/>
              <a:t>სერვისის </a:t>
            </a:r>
            <a:r>
              <a:rPr lang="ka-GE" sz="2900" dirty="0" smtClean="0"/>
              <a:t>მიწოდება შესაბამისი ერთეულის ფარგლებში </a:t>
            </a:r>
          </a:p>
          <a:p>
            <a:r>
              <a:rPr lang="ka-GE" sz="2900" dirty="0" smtClean="0"/>
              <a:t>ფართო პროფილის სერვისების მიწოდების (მ.შ., რეაბილიტაცია) შესაძლებლობა</a:t>
            </a:r>
          </a:p>
          <a:p>
            <a:r>
              <a:rPr lang="ka-GE" sz="2900" dirty="0" smtClean="0"/>
              <a:t>სპეციალიზებული  მულტიდისციპლინური  გუნდის  არსებობა</a:t>
            </a:r>
          </a:p>
          <a:p>
            <a:r>
              <a:rPr lang="ka-GE" sz="2900" dirty="0" smtClean="0"/>
              <a:t>მონიტორინგისა  </a:t>
            </a:r>
            <a:r>
              <a:rPr lang="ka-GE" sz="2900" dirty="0"/>
              <a:t>და  </a:t>
            </a:r>
            <a:r>
              <a:rPr lang="ka-GE" sz="2900" dirty="0" smtClean="0"/>
              <a:t>რეაბილიტაციისთვის აუცილებელი აღჭურვილობა</a:t>
            </a:r>
          </a:p>
          <a:p>
            <a:r>
              <a:rPr lang="ka-GE" sz="2900" dirty="0" smtClean="0"/>
              <a:t>თავის ტვინის გამოსახულებითი კვლევების განხორციელების შესაძლებლობა (</a:t>
            </a:r>
            <a:r>
              <a:rPr lang="en-US" sz="2900" dirty="0" smtClean="0"/>
              <a:t>CT </a:t>
            </a:r>
            <a:r>
              <a:rPr lang="ka-GE" sz="2900" dirty="0" smtClean="0"/>
              <a:t>და </a:t>
            </a:r>
            <a:r>
              <a:rPr lang="en-US" sz="2900" dirty="0" smtClean="0"/>
              <a:t>MRI)</a:t>
            </a:r>
            <a:r>
              <a:rPr lang="ka-GE" sz="2900" dirty="0" smtClean="0"/>
              <a:t> – 24/7</a:t>
            </a:r>
          </a:p>
          <a:p>
            <a:r>
              <a:rPr lang="ka-GE" sz="2900" dirty="0" smtClean="0"/>
              <a:t>მძლავრი გადაუდებელი დახმარებისა და რეანიმაციული ერთეულების არსებობა</a:t>
            </a:r>
          </a:p>
          <a:p>
            <a:r>
              <a:rPr lang="ka-GE" sz="2900" dirty="0" smtClean="0"/>
              <a:t>კარდიოლოგიური (ტრანსთორაკალური ექოკარდიოგრაფია - 24/7, ტრანსეზოფაგური - დღის საათები)</a:t>
            </a:r>
            <a:r>
              <a:rPr lang="ka-GE" sz="2900" dirty="0"/>
              <a:t> </a:t>
            </a:r>
            <a:r>
              <a:rPr lang="ka-GE" sz="2900" dirty="0" smtClean="0"/>
              <a:t>და ანგიოლოგიური სამსახურების არსებობა</a:t>
            </a:r>
          </a:p>
          <a:p>
            <a:r>
              <a:rPr lang="ka-GE" sz="2900" dirty="0" smtClean="0"/>
              <a:t>ლაბორატორიული სერვისების 24/7-ზე ხელმისაწვდომობა</a:t>
            </a:r>
          </a:p>
          <a:p>
            <a:r>
              <a:rPr lang="ka-GE" sz="2900" dirty="0" smtClean="0"/>
              <a:t>ხელმისაწვდომობა სხვა სერვისებზე (მ.შ., მეტყველების თერაპია, ოკუპაციური თერაპია)</a:t>
            </a:r>
          </a:p>
          <a:p>
            <a:r>
              <a:rPr lang="ka-GE" sz="2900" dirty="0" smtClean="0"/>
              <a:t>შესაბამისი სტანდარტული ოპერაციული პროცედურების </a:t>
            </a:r>
          </a:p>
          <a:p>
            <a:pPr marL="114300" indent="0">
              <a:buNone/>
            </a:pPr>
            <a:r>
              <a:rPr lang="ka-GE" sz="2900" dirty="0"/>
              <a:t> </a:t>
            </a:r>
            <a:r>
              <a:rPr lang="ka-GE" sz="2900" dirty="0" smtClean="0"/>
              <a:t>    არსებობა</a:t>
            </a:r>
          </a:p>
          <a:p>
            <a:r>
              <a:rPr lang="ka-GE" sz="2900" dirty="0" smtClean="0"/>
              <a:t>ხარისხის მართვის შიდა ეფექტური სისტემა</a:t>
            </a:r>
          </a:p>
          <a:p>
            <a:pPr marL="457200" lvl="1" indent="0">
              <a:buNone/>
            </a:pPr>
            <a:endParaRPr lang="ka-GE" sz="2000" dirty="0" smtClean="0"/>
          </a:p>
        </p:txBody>
      </p:sp>
    </p:spTree>
    <p:extLst>
      <p:ext uri="{BB962C8B-B14F-4D97-AF65-F5344CB8AC3E}">
        <p14:creationId xmlns:p14="http://schemas.microsoft.com/office/powerpoint/2010/main" val="3663556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ka-GE" sz="3600" dirty="0"/>
              <a:t>მულტიდისციპლინური </a:t>
            </a:r>
            <a:r>
              <a:rPr lang="ka-GE" sz="3600" dirty="0" smtClean="0"/>
              <a:t>გუნდი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458200" cy="5638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ka-GE" sz="2400" dirty="0" smtClean="0"/>
          </a:p>
          <a:p>
            <a:pPr lvl="1"/>
            <a:r>
              <a:rPr lang="ka-GE" sz="2400" dirty="0" smtClean="0"/>
              <a:t>გადამზადებული ექიმი (ნევროლოგი)</a:t>
            </a:r>
          </a:p>
          <a:p>
            <a:pPr lvl="1"/>
            <a:r>
              <a:rPr lang="ka-GE" sz="2400" dirty="0" smtClean="0"/>
              <a:t>თრომბექტომიის შემთხვევაში - ინტერვენციონისტი (ნეიროქირურუგი?)</a:t>
            </a:r>
          </a:p>
          <a:p>
            <a:pPr lvl="1"/>
            <a:r>
              <a:rPr lang="ka-GE" sz="2400" dirty="0" smtClean="0"/>
              <a:t>გადამზადებული ექთანი</a:t>
            </a:r>
          </a:p>
          <a:p>
            <a:pPr lvl="1"/>
            <a:r>
              <a:rPr lang="ka-GE" sz="2400" dirty="0" smtClean="0"/>
              <a:t>გადამზადებული რადიოლოგი</a:t>
            </a:r>
          </a:p>
          <a:p>
            <a:pPr lvl="1"/>
            <a:r>
              <a:rPr lang="ka-GE" sz="2400" dirty="0" smtClean="0"/>
              <a:t>სოციალური მუშაკი</a:t>
            </a:r>
          </a:p>
          <a:p>
            <a:pPr lvl="1"/>
            <a:r>
              <a:rPr lang="ka-GE" sz="2400" dirty="0" smtClean="0"/>
              <a:t>მეტყველების თერაპევტი</a:t>
            </a:r>
          </a:p>
          <a:p>
            <a:pPr lvl="1"/>
            <a:r>
              <a:rPr lang="ka-GE" sz="2400" dirty="0" smtClean="0"/>
              <a:t>ფიზიკური მედიცინისა და რეაბილიტრაციის სპეციალისტი</a:t>
            </a:r>
          </a:p>
          <a:p>
            <a:pPr lvl="1"/>
            <a:r>
              <a:rPr lang="ka-GE" sz="2400" dirty="0" smtClean="0"/>
              <a:t>კლინიკური ნეიროფიზიოლოგი</a:t>
            </a:r>
          </a:p>
        </p:txBody>
      </p:sp>
    </p:spTree>
    <p:extLst>
      <p:ext uri="{BB962C8B-B14F-4D97-AF65-F5344CB8AC3E}">
        <p14:creationId xmlns:p14="http://schemas.microsoft.com/office/powerpoint/2010/main" val="4285521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381001"/>
            <a:ext cx="7772400" cy="838200"/>
          </a:xfrm>
        </p:spPr>
        <p:txBody>
          <a:bodyPr>
            <a:normAutofit/>
          </a:bodyPr>
          <a:lstStyle/>
          <a:p>
            <a:r>
              <a:rPr lang="ka-GE" sz="4000" dirty="0" smtClean="0"/>
              <a:t>თრომბოლიზი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371600"/>
            <a:ext cx="8077200" cy="4114800"/>
          </a:xfrm>
        </p:spPr>
        <p:txBody>
          <a:bodyPr>
            <a:normAutofit fontScale="850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ka-GE" sz="2400" dirty="0" smtClean="0">
                <a:solidFill>
                  <a:schemeClr val="tx1"/>
                </a:solidFill>
              </a:rPr>
              <a:t>ინსულტის ერთეული</a:t>
            </a:r>
          </a:p>
          <a:p>
            <a:pPr algn="l"/>
            <a:endParaRPr lang="ka-GE" sz="24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ka-GE" sz="2400" dirty="0" smtClean="0">
                <a:solidFill>
                  <a:schemeClr val="tx1"/>
                </a:solidFill>
              </a:rPr>
              <a:t>გადაუდებელი მედიცინის ერთეული</a:t>
            </a:r>
          </a:p>
          <a:p>
            <a:pPr algn="l"/>
            <a:endParaRPr lang="ka-GE" sz="24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ka-GE" sz="2400" dirty="0" smtClean="0">
                <a:solidFill>
                  <a:schemeClr val="tx1"/>
                </a:solidFill>
              </a:rPr>
              <a:t>საწყისი  </a:t>
            </a:r>
            <a:r>
              <a:rPr lang="ka-GE" sz="2400" dirty="0">
                <a:solidFill>
                  <a:schemeClr val="tx1"/>
                </a:solidFill>
              </a:rPr>
              <a:t>და  განმეორებითი  </a:t>
            </a:r>
            <a:r>
              <a:rPr lang="ka-GE" sz="2400" dirty="0" smtClean="0">
                <a:solidFill>
                  <a:schemeClr val="tx1"/>
                </a:solidFill>
              </a:rPr>
              <a:t>გამოსახვითი კვლევების ჩატარების (დაუყოვნებელი) შესაძლებლობა (მ.შ., სათანადო  პერსონალი) – 24/7</a:t>
            </a:r>
          </a:p>
          <a:p>
            <a:pPr algn="l"/>
            <a:endParaRPr lang="ka-GE" sz="24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ka-GE" sz="2400" dirty="0">
                <a:solidFill>
                  <a:schemeClr val="tx1"/>
                </a:solidFill>
              </a:rPr>
              <a:t>პერსონალი -  თრომბოლიზის  </a:t>
            </a:r>
            <a:r>
              <a:rPr lang="ka-GE" sz="2400" dirty="0" smtClean="0">
                <a:solidFill>
                  <a:schemeClr val="tx1"/>
                </a:solidFill>
              </a:rPr>
              <a:t>ტექნიკის ფლობა და  მონიტორინგისა  </a:t>
            </a:r>
            <a:r>
              <a:rPr lang="ka-GE" sz="2400" dirty="0">
                <a:solidFill>
                  <a:schemeClr val="tx1"/>
                </a:solidFill>
              </a:rPr>
              <a:t>და  შესაძლო  გართულებების </a:t>
            </a:r>
            <a:r>
              <a:rPr lang="ka-GE" sz="2400" dirty="0" smtClean="0">
                <a:solidFill>
                  <a:schemeClr val="tx1"/>
                </a:solidFill>
              </a:rPr>
              <a:t>მართვის შესაძლებლობა</a:t>
            </a:r>
          </a:p>
          <a:p>
            <a:pPr algn="l"/>
            <a:endParaRPr lang="ka-GE" sz="24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ka-GE" sz="2400" dirty="0">
                <a:solidFill>
                  <a:schemeClr val="tx1"/>
                </a:solidFill>
              </a:rPr>
              <a:t>თრომბოლიზის  ჩატარება  და  მართვა  </a:t>
            </a:r>
            <a:r>
              <a:rPr lang="ka-GE" sz="2400" dirty="0" smtClean="0">
                <a:solidFill>
                  <a:schemeClr val="tx1"/>
                </a:solidFill>
              </a:rPr>
              <a:t>შესაბამისი პროტოკოლით</a:t>
            </a:r>
            <a:endParaRPr lang="ka-GE" sz="2400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65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04800"/>
            <a:ext cx="7772400" cy="990600"/>
          </a:xfrm>
        </p:spPr>
        <p:txBody>
          <a:bodyPr>
            <a:normAutofit/>
          </a:bodyPr>
          <a:lstStyle/>
          <a:p>
            <a:r>
              <a:rPr lang="ka-GE" sz="4000" dirty="0" smtClean="0"/>
              <a:t>მექანიკური თრომბექტომია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600200"/>
            <a:ext cx="7772400" cy="4038600"/>
          </a:xfrm>
        </p:spPr>
        <p:txBody>
          <a:bodyPr>
            <a:no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ka-GE" sz="2000" dirty="0" smtClean="0">
                <a:solidFill>
                  <a:schemeClr val="tx1"/>
                </a:solidFill>
              </a:rPr>
              <a:t>ინტრაცერებრული  </a:t>
            </a:r>
            <a:r>
              <a:rPr lang="ka-GE" sz="2000" dirty="0">
                <a:solidFill>
                  <a:schemeClr val="tx1"/>
                </a:solidFill>
              </a:rPr>
              <a:t>სისხლძარღვების  თრომბექტომიის  </a:t>
            </a:r>
            <a:r>
              <a:rPr lang="ka-GE" sz="2000" dirty="0" smtClean="0">
                <a:solidFill>
                  <a:schemeClr val="tx1"/>
                </a:solidFill>
              </a:rPr>
              <a:t>ჩატარების გამოცდილება, ეროვნული  </a:t>
            </a:r>
            <a:r>
              <a:rPr lang="ka-GE" sz="2000" dirty="0">
                <a:solidFill>
                  <a:schemeClr val="tx1"/>
                </a:solidFill>
              </a:rPr>
              <a:t>ან  საერთაშორისო  სტანდარტების  </a:t>
            </a:r>
            <a:r>
              <a:rPr lang="ka-GE" sz="2000" dirty="0" smtClean="0">
                <a:solidFill>
                  <a:schemeClr val="tx1"/>
                </a:solidFill>
              </a:rPr>
              <a:t>შესაბამისად</a:t>
            </a:r>
            <a:endParaRPr lang="ka-GE" sz="2000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ka-GE" sz="2000" dirty="0" smtClean="0">
                <a:solidFill>
                  <a:schemeClr val="tx1"/>
                </a:solidFill>
              </a:rPr>
              <a:t>ინსულტის  </a:t>
            </a:r>
            <a:r>
              <a:rPr lang="ka-GE" sz="2000" dirty="0">
                <a:solidFill>
                  <a:schemeClr val="tx1"/>
                </a:solidFill>
              </a:rPr>
              <a:t>ერთეულის  </a:t>
            </a:r>
            <a:r>
              <a:rPr lang="ka-GE" sz="2000" dirty="0" smtClean="0">
                <a:solidFill>
                  <a:schemeClr val="tx1"/>
                </a:solidFill>
              </a:rPr>
              <a:t>მულტიდისციპლინურმა  გუნდის გადაწყვეტილება (ინსულტის  </a:t>
            </a:r>
            <a:r>
              <a:rPr lang="ka-GE" sz="2000" dirty="0">
                <a:solidFill>
                  <a:schemeClr val="tx1"/>
                </a:solidFill>
              </a:rPr>
              <a:t>მკურნალობის  გამოცდილების  მქონე </a:t>
            </a:r>
            <a:r>
              <a:rPr lang="ka-GE" sz="2000" dirty="0" smtClean="0">
                <a:solidFill>
                  <a:schemeClr val="tx1"/>
                </a:solidFill>
              </a:rPr>
              <a:t>ნევროლოგის  </a:t>
            </a:r>
            <a:r>
              <a:rPr lang="ka-GE" sz="2000" dirty="0">
                <a:solidFill>
                  <a:schemeClr val="tx1"/>
                </a:solidFill>
              </a:rPr>
              <a:t>და,    ასევე,  სათანადო  გამოცდილების  მქონე </a:t>
            </a:r>
            <a:r>
              <a:rPr lang="ka-GE" sz="2000" dirty="0" smtClean="0">
                <a:solidFill>
                  <a:schemeClr val="tx1"/>
                </a:solidFill>
              </a:rPr>
              <a:t>ნეიროინტრევენციონალისტის მონაწილეობა)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ka-GE" sz="2000" dirty="0" smtClean="0">
                <a:solidFill>
                  <a:schemeClr val="tx1"/>
                </a:solidFill>
              </a:rPr>
              <a:t>გამოსახვითი კვლევების ჩატარების შესაძლებლობა (მ.შ.,კტ  ანგიოგრაფია, მრტ)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215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52400"/>
            <a:ext cx="7772400" cy="609599"/>
          </a:xfrm>
        </p:spPr>
        <p:txBody>
          <a:bodyPr>
            <a:normAutofit fontScale="90000"/>
          </a:bodyPr>
          <a:lstStyle/>
          <a:p>
            <a:r>
              <a:rPr lang="ka-GE" sz="4000" dirty="0" smtClean="0"/>
              <a:t>სად ვართ?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914400"/>
            <a:ext cx="8229600" cy="5562600"/>
          </a:xfrm>
        </p:spPr>
        <p:txBody>
          <a:bodyPr>
            <a:no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პირველადი ჯანდაცვის რეფორმა (მ.შ., გადაწყვეტილებების მიღების პროცესის გაუმჯობესება, პერსონალის მომზადება/გადამზადება)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 </a:t>
            </a:r>
            <a:r>
              <a:rPr lang="ka-GE" sz="2000" dirty="0">
                <a:solidFill>
                  <a:schemeClr val="tx1"/>
                </a:solidFill>
                <a:latin typeface="Sylfaen" panose="010A0502050306030303" pitchFamily="18" charset="0"/>
              </a:rPr>
              <a:t>სასწრაფო სამედიცინო </a:t>
            </a:r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დახმარება</a:t>
            </a: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r>
              <a:rPr lang="ka-GE" sz="18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სერვისის მიწოდებისადმი მოთხოვნების </a:t>
            </a:r>
            <a:r>
              <a:rPr lang="ka-GE" sz="1800" dirty="0">
                <a:solidFill>
                  <a:schemeClr val="tx1"/>
                </a:solidFill>
                <a:latin typeface="Sylfaen" panose="010A0502050306030303" pitchFamily="18" charset="0"/>
              </a:rPr>
              <a:t>გაუმჯობესება (გადის სამართლებრივ </a:t>
            </a:r>
            <a:r>
              <a:rPr lang="ka-GE" sz="18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ექსპერტიზას)</a:t>
            </a: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r>
              <a:rPr lang="ka-GE" sz="18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ოპერირების </a:t>
            </a:r>
            <a:r>
              <a:rPr lang="ka-GE" sz="1800" dirty="0">
                <a:solidFill>
                  <a:schemeClr val="tx1"/>
                </a:solidFill>
                <a:latin typeface="Sylfaen" panose="010A0502050306030303" pitchFamily="18" charset="0"/>
              </a:rPr>
              <a:t>პროცედურების </a:t>
            </a:r>
            <a:r>
              <a:rPr lang="ka-GE" sz="18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მომზადება</a:t>
            </a: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r>
              <a:rPr lang="ka-GE" sz="18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პერსონალის </a:t>
            </a:r>
            <a:r>
              <a:rPr lang="ka-GE" sz="1800" dirty="0">
                <a:solidFill>
                  <a:schemeClr val="tx1"/>
                </a:solidFill>
                <a:latin typeface="Sylfaen" panose="010A0502050306030303" pitchFamily="18" charset="0"/>
              </a:rPr>
              <a:t>გადამზადება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გადაუდებელი სამედიცინო დახმარების ერთეულები </a:t>
            </a: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r>
              <a:rPr lang="ka-GE" sz="18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სერვისის მიწოდებისადმი მოთხოვნების გაუმჯობესება (მიმდინარეობს იმპლემენტაცია)</a:t>
            </a: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r>
              <a:rPr lang="ka-GE" sz="18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პერსონალის გადამზადება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რეანიმაციული სერვისი - ახალი მოთხოვნების ჩამოყალიბება (მიმდინარეობს მომზადება)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სამედიცინო აუდიტის სისტემების არარსებობა/არაეფექტურობა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სპეციალისტების მომზადება/გადამზადების ფორმალიზებული სისტემის არარსებობა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ka-GE" sz="2000" dirty="0" smtClean="0">
              <a:solidFill>
                <a:schemeClr val="tx1"/>
              </a:solidFill>
              <a:latin typeface="Sylfaen" panose="010A0502050306030303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ka-GE" sz="2000" dirty="0">
              <a:solidFill>
                <a:schemeClr val="tx1"/>
              </a:solidFill>
              <a:latin typeface="Sylfaen" panose="010A0502050306030303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ka-GE" sz="2000" dirty="0" smtClean="0">
              <a:solidFill>
                <a:schemeClr val="tx1"/>
              </a:solidFill>
              <a:latin typeface="Sylfaen" panose="010A0502050306030303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ka-GE" sz="2000" dirty="0" smtClean="0">
              <a:solidFill>
                <a:schemeClr val="tx1"/>
              </a:solidFill>
              <a:latin typeface="Sylfaen" panose="010A0502050306030303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ka-GE" sz="2000" dirty="0">
              <a:solidFill>
                <a:schemeClr val="tx1"/>
              </a:solidFill>
              <a:latin typeface="Sylfaen" panose="010A0502050306030303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ნაციონალური გაიდლაინი - მიღებულია</a:t>
            </a:r>
          </a:p>
          <a:p>
            <a:pPr algn="l"/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479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28600"/>
            <a:ext cx="7772400" cy="609600"/>
          </a:xfrm>
        </p:spPr>
        <p:txBody>
          <a:bodyPr/>
          <a:lstStyle/>
          <a:p>
            <a:r>
              <a:rPr lang="ka-GE" sz="4000" dirty="0" smtClean="0"/>
              <a:t>სამოქმედო გეგმა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066800"/>
            <a:ext cx="7848600" cy="5257800"/>
          </a:xfrm>
        </p:spPr>
        <p:txBody>
          <a:bodyPr>
            <a:normAutofit fontScale="850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ka-GE" sz="2400" dirty="0" smtClean="0">
                <a:solidFill>
                  <a:schemeClr val="tx1"/>
                </a:solidFill>
              </a:rPr>
              <a:t>არსებული პროექტების დასრულება (მ.შ., რეანიმაციული სანებართვო პირობების დამტკიცება)</a:t>
            </a:r>
          </a:p>
          <a:p>
            <a:pPr algn="l"/>
            <a:endParaRPr lang="ka-GE" sz="24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ka-GE" sz="2400" dirty="0" smtClean="0">
                <a:solidFill>
                  <a:schemeClr val="tx1"/>
                </a:solidFill>
              </a:rPr>
              <a:t>2019 წლის მე-4 კვარტალში ინსულტის მართვის მარეგულირებელ დოკუმენტზე მუშაობის დაწყება</a:t>
            </a:r>
          </a:p>
          <a:p>
            <a:pPr algn="l"/>
            <a:endParaRPr lang="ka-GE" sz="24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ka-GE" sz="2400" dirty="0" smtClean="0">
                <a:solidFill>
                  <a:schemeClr val="tx1"/>
                </a:solidFill>
              </a:rPr>
              <a:t>სასწრაფო სამედიცინო დახმარების სამსახურებისათვის ოპერირების სქემების შემუშავება/ამოქმედება </a:t>
            </a:r>
          </a:p>
          <a:p>
            <a:pPr algn="l"/>
            <a:endParaRPr lang="ka-GE" sz="24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ka-GE" sz="2400" dirty="0" smtClean="0">
                <a:solidFill>
                  <a:schemeClr val="tx1"/>
                </a:solidFill>
              </a:rPr>
              <a:t>შიდა აუდიტის კრიტერიუმების მომზადება/მარეგულირებელ დოკუმენტებში ინტეგრირება</a:t>
            </a:r>
          </a:p>
          <a:p>
            <a:pPr algn="l"/>
            <a:endParaRPr lang="ka-GE" sz="24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ka-GE" sz="2400" dirty="0" smtClean="0">
                <a:solidFill>
                  <a:schemeClr val="tx1"/>
                </a:solidFill>
              </a:rPr>
              <a:t>გარე აუდიტის ეფექტური სისტემის შექმნა</a:t>
            </a:r>
          </a:p>
          <a:p>
            <a:pPr algn="l"/>
            <a:endParaRPr lang="ka-GE" sz="24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ka-GE" sz="2400" dirty="0" smtClean="0">
                <a:solidFill>
                  <a:schemeClr val="tx1"/>
                </a:solidFill>
              </a:rPr>
              <a:t>მულტიდისციპლინური გუნდების მომზადება</a:t>
            </a:r>
          </a:p>
          <a:p>
            <a:pPr algn="l"/>
            <a:endParaRPr lang="ka-GE" sz="24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ka-GE" sz="2400" dirty="0" smtClean="0">
                <a:solidFill>
                  <a:schemeClr val="tx1"/>
                </a:solidFill>
              </a:rPr>
              <a:t>პირველადი ჯანდაცვის, სასწრაფო სამედიცინო და გადაუდებელი დახმარების პერსონალის გადამზადება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9370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243</TotalTime>
  <Words>461</Words>
  <Application>Microsoft Office PowerPoint</Application>
  <PresentationFormat>On-screen Show (4:3)</PresentationFormat>
  <Paragraphs>91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Adjacency</vt:lpstr>
      <vt:lpstr>ინსულტის მართვა - ეფექტური მარეგულირებელი სისტემის ჩამოყალიბება</vt:lpstr>
      <vt:lpstr>ინსულტის მართვა</vt:lpstr>
      <vt:lpstr>    სტაციონარული სერვისი - „ინსულტის ერთეულის“ კონცეფცია </vt:lpstr>
      <vt:lpstr> ინსულტის მართვა სტაციონარში  </vt:lpstr>
      <vt:lpstr>მულტიდისციპლინური გუნდი</vt:lpstr>
      <vt:lpstr>თრომბოლიზი</vt:lpstr>
      <vt:lpstr>მექანიკური თრომბექტომია</vt:lpstr>
      <vt:lpstr>სად ვართ?</vt:lpstr>
      <vt:lpstr>სამოქმედო გეგმა</vt:lpstr>
      <vt:lpstr>წყაროები</vt:lpstr>
      <vt:lpstr>დიდი მადლობა!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ინსულტის მართვის მარეგულირებელი სისტემის მოწესრიგება</dc:title>
  <dc:creator>Natia Nogaideli</dc:creator>
  <cp:lastModifiedBy>Natia Nogaideli</cp:lastModifiedBy>
  <cp:revision>22</cp:revision>
  <dcterms:created xsi:type="dcterms:W3CDTF">2006-08-16T00:00:00Z</dcterms:created>
  <dcterms:modified xsi:type="dcterms:W3CDTF">2019-09-12T16:50:38Z</dcterms:modified>
</cp:coreProperties>
</file>