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E7F31-C839-40EC-B417-9C6B1EF870BB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AB731-478E-4A19-8F08-EA787FD17F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docs/default-source/coronaviruse/key-messages-and-actions-for-covid-19-prevention-and-control-in-schools-march-2020.pdf?sfvrsn=baf81d52_4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3"/>
              </a:rPr>
              <a:t>https://www.who.int/docs/default-source/coronaviruse/key-messages-and-actions-for-covid-19-prevention-and-control-in-schools-march-2020.pdf?sfvrsn=baf81d52_4</a:t>
            </a:r>
            <a:r>
              <a:rPr lang="ka-GE" dirty="0" smtClean="0"/>
              <a:t> </a:t>
            </a:r>
            <a:endParaRPr lang="en-US" dirty="0" smtClean="0"/>
          </a:p>
          <a:p>
            <a:r>
              <a:rPr lang="en-US" dirty="0" smtClean="0"/>
              <a:t>https://www.health.state.mn.us/diseases/coronavirus/schools/socialdistance.pdf</a:t>
            </a:r>
            <a:r>
              <a:rPr lang="ka-GE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AB731-478E-4A19-8F08-EA787FD17F3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B5D5-0AD7-412B-9604-0F75F6F42C34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40B16-6F4E-4C3F-9B93-5E40B3C000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21717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ეროვნული გამოცდების ორგანიზების რეკომენდაციები კოვიდ 19-ის ეპიდემიის პირობებში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9 მაისი 2020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ვენტილაცია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800" dirty="0" smtClean="0"/>
              <a:t>ბუნებრივი ვენტილაცია გარედან შემომავალი ჰაერით </a:t>
            </a:r>
          </a:p>
          <a:p>
            <a:r>
              <a:rPr lang="ka-GE" sz="2800" dirty="0" smtClean="0"/>
              <a:t>ჰაერის ბუნებრივი ნაკადი უნდა შენარჩუნდეს მექანიკური ვენტიკაციის მუშაობის პირობებშიც. </a:t>
            </a:r>
          </a:p>
          <a:p>
            <a:r>
              <a:rPr lang="ka-GE" sz="2800" dirty="0" smtClean="0"/>
              <a:t>ტუალეტების ვენტილაცია 24 საათი 7 დღე</a:t>
            </a:r>
          </a:p>
          <a:p>
            <a:r>
              <a:rPr lang="ka-GE" sz="2800" dirty="0" smtClean="0"/>
              <a:t>ტუალეტებში მექანიკური ვენტილაციის მუშაობის დროს ფანჯრის გაღება რეკომენდებული არ არის </a:t>
            </a:r>
          </a:p>
          <a:p>
            <a:r>
              <a:rPr lang="ka-GE" sz="2800" dirty="0" smtClean="0"/>
              <a:t>ჰაერის ნაკადების მართვის ერთეულები უნდა გადაერთოს სრულად გარეგანი ჰაერის მოხმარებაზე </a:t>
            </a:r>
          </a:p>
          <a:p>
            <a:r>
              <a:rPr lang="ka-GE" sz="2800" dirty="0" smtClean="0"/>
              <a:t>შიდა ჰაერის რეცირკულაცია სარისკოა</a:t>
            </a:r>
          </a:p>
          <a:p>
            <a:r>
              <a:rPr lang="ka-GE" sz="2800" dirty="0" smtClean="0"/>
              <a:t>კონდიცირების სისტემები უნდა შემოწმდეს  </a:t>
            </a:r>
          </a:p>
          <a:p>
            <a:endParaRPr lang="ka-G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საგამოცდო სივრცის შერჩევის კრიტერიუმების დაკმაყოფილების პოტენციალი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625" y="1857375"/>
          <a:ext cx="8072464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87"/>
                <a:gridCol w="1750245"/>
                <a:gridCol w="2018116"/>
                <a:gridCol w="2018116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სივრცის სახე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ცენტრალური ვენტილაცია-კონდიცირება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ფიზიკური</a:t>
                      </a:r>
                      <a:r>
                        <a:rPr lang="ka-GE" baseline="0" dirty="0" smtClean="0"/>
                        <a:t> დისტანცირების შესაძლებლობა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სანიტარულ</a:t>
                      </a:r>
                      <a:r>
                        <a:rPr lang="ka-GE" baseline="0" dirty="0" smtClean="0"/>
                        <a:t> ჰიგიენური პირობები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სტანდარტული სკოლების</a:t>
                      </a:r>
                      <a:r>
                        <a:rPr lang="ka-GE" sz="1600" baseline="0" dirty="0" smtClean="0"/>
                        <a:t> შენობები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 -</a:t>
                      </a:r>
                      <a:r>
                        <a:rPr lang="ka-GE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 -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შერჩეული კეთილმოწყობილი</a:t>
                      </a:r>
                      <a:r>
                        <a:rPr lang="ka-GE" sz="1600" baseline="0" dirty="0" smtClean="0"/>
                        <a:t> </a:t>
                      </a:r>
                      <a:r>
                        <a:rPr lang="ka-GE" sz="1600" dirty="0" smtClean="0"/>
                        <a:t>საგანმანათლებლო დაწესებულებების</a:t>
                      </a:r>
                      <a:r>
                        <a:rPr lang="ka-GE" sz="1600" baseline="0" dirty="0" smtClean="0"/>
                        <a:t> შენობები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საკონფერენციო დარბაზები</a:t>
                      </a:r>
                      <a:r>
                        <a:rPr lang="ka-GE" sz="1600" baseline="0" dirty="0" smtClean="0"/>
                        <a:t> მაღალი ხარისხის სასტუმროებში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++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400" dirty="0" smtClean="0"/>
                        <a:t>++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348" y="5786454"/>
            <a:ext cx="6000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(</a:t>
            </a:r>
            <a:r>
              <a:rPr lang="ka-GE" dirty="0" smtClean="0"/>
              <a:t>+ -) - არაერთგვაროვანი სურათი, არის ან არ არის</a:t>
            </a:r>
          </a:p>
          <a:p>
            <a:r>
              <a:rPr lang="ka-GE" dirty="0" smtClean="0"/>
              <a:t>(+) აკმაყოფილებს</a:t>
            </a:r>
          </a:p>
          <a:p>
            <a:r>
              <a:rPr lang="ka-GE" dirty="0" smtClean="0"/>
              <a:t>(++) აკმაყოფილებს ყველა პირობას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ეროვნული გამოცდები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მოსალოდნელი სამიზნე ჯგუფი: 35000-40000 აბიტურიენტი </a:t>
            </a:r>
          </a:p>
          <a:p>
            <a:r>
              <a:rPr lang="ka-GE" dirty="0" smtClean="0"/>
              <a:t>მიზანი-ეპიდ უსაფრთხო საგამოცდო გარემოს მოწყობა კოვიდ 19-ის რისკის შესამცირებლად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 smtClean="0"/>
              <a:t>საგამოცდო სივრცეში კოვიდ 19ის უსაფრთხოების კრიტერიუმები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გამოცდაზე ინფიცირებული პირის მოხვედრის ალბათობა მინიმალურია</a:t>
            </a:r>
          </a:p>
          <a:p>
            <a:r>
              <a:rPr lang="ka-GE" dirty="0" smtClean="0"/>
              <a:t>საგამოცდო სივრცის მოწყობა უზრუნველყოფს ფიზიკური დისტანცირების მისაღებ დონეს</a:t>
            </a:r>
          </a:p>
          <a:p>
            <a:r>
              <a:rPr lang="ka-GE" dirty="0" smtClean="0"/>
              <a:t>დაცულია ზოგადი სანიტარულ-ჰიგიენური ნორმები </a:t>
            </a:r>
          </a:p>
          <a:p>
            <a:r>
              <a:rPr lang="ka-GE" dirty="0" smtClean="0"/>
              <a:t>საგამოცდო სივრცეში შექმნილია ადეკვატური ტემპერატურული რეჟიმი და ვენტილაცია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გამოცდაზე დაშვების წესი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58204" cy="4929222"/>
          </a:xfrm>
        </p:spPr>
        <p:txBody>
          <a:bodyPr>
            <a:normAutofit lnSpcReduction="10000"/>
          </a:bodyPr>
          <a:lstStyle/>
          <a:p>
            <a:r>
              <a:rPr lang="ka-GE" sz="2000" dirty="0" smtClean="0"/>
              <a:t>ყველა აბიტურიენტი, ორგანიზატორი, დამკვირვებელი ან სხვა პირი საგამოცდო სივრცეში შესვლამდე ექვემდებარება თერმოსკრინინგს </a:t>
            </a:r>
          </a:p>
          <a:p>
            <a:r>
              <a:rPr lang="ka-GE" sz="2000" dirty="0" smtClean="0"/>
              <a:t>ტემპერატურის მომატება 37-დან 37.5- მდე დისტანციური თერმომეტრით გაზომვის შემდეგ უნდა გადამოწმდეს 15 წთში. </a:t>
            </a:r>
          </a:p>
          <a:p>
            <a:r>
              <a:rPr lang="ka-GE" sz="2000" dirty="0" smtClean="0"/>
              <a:t>თუ მეორე გაზომვის შემდეგ ტემპერატურა  </a:t>
            </a:r>
            <a:r>
              <a:rPr lang="ka-GE" sz="2000" b="1" dirty="0" smtClean="0"/>
              <a:t>≤ 37 -ზე პირი დაიშვება საგამოცდო სივრცეში </a:t>
            </a:r>
          </a:p>
          <a:p>
            <a:r>
              <a:rPr lang="ka-GE" sz="2000" b="1" u="sng" dirty="0" smtClean="0"/>
              <a:t>თუ მეორე გაზომვის შემდეგ ტემპერატურა მეტია 37 ზე </a:t>
            </a:r>
          </a:p>
          <a:p>
            <a:pPr marL="457200" indent="-457200">
              <a:buAutoNum type="arabicPeriod"/>
            </a:pPr>
            <a:r>
              <a:rPr lang="ka-GE" sz="2000" dirty="0" smtClean="0"/>
              <a:t>ვარიანტი:  37.1-დან 37. 5 პირი დაიშვება ქირურგიული/საყოფაცხოვრებო ნიღბით და გამოცდას ჩააბარებს სპეციალურ იზოლირებულ კაბინაში </a:t>
            </a:r>
          </a:p>
          <a:p>
            <a:pPr marL="457200" indent="-457200">
              <a:buAutoNum type="arabicPeriod"/>
            </a:pPr>
            <a:r>
              <a:rPr lang="ka-GE" sz="2000" dirty="0" smtClean="0"/>
              <a:t>ვარიანტი: თუ ტემპერატურა &gt;37.5-ზე პირი გამოცდაზე არ დაიშვება, მან უნდა მიმართოს სამედიცინო დაწესებულებას შეფასებისა და სერტიფიცირებისთვის  და შეუძლია გამოცხადდეს დამატებით სესიაზე (თუკი ასეთი დაინიშნება ავადმყოფობის გამო გადავადებულებისთვის) </a:t>
            </a:r>
          </a:p>
          <a:p>
            <a:endParaRPr lang="ka-GE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საგამოცდო სივრცის მოწყობა: მაგალითები</a:t>
            </a:r>
            <a:br>
              <a:rPr lang="ka-GE" sz="3200" dirty="0" smtClean="0"/>
            </a:br>
            <a:r>
              <a:rPr lang="ka-GE" sz="3200" dirty="0" smtClean="0"/>
              <a:t>ჩინეთი </a:t>
            </a:r>
            <a:endParaRPr 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8588" y="1600200"/>
            <a:ext cx="67868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ბრიტანეთი</a:t>
            </a:r>
            <a:endParaRPr lang="en-US" dirty="0"/>
          </a:p>
        </p:txBody>
      </p:sp>
      <p:pic>
        <p:nvPicPr>
          <p:cNvPr id="19458" name="Picture 2" descr="https://dynaimage.cdn.cnn.com/cnn/w_480/https%3A%2F%2Fcdn.cnn.com%2Fcnnnext%2Fdam%2Fassets%2F200501172132-15-education-coronavir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28736"/>
            <a:ext cx="7072362" cy="47149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შოტლანდია</a:t>
            </a:r>
            <a:endParaRPr lang="en-US" dirty="0"/>
          </a:p>
        </p:txBody>
      </p:sp>
      <p:pic>
        <p:nvPicPr>
          <p:cNvPr id="20482" name="Picture 2" descr="School observing social distancing rules in Dortm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85926"/>
            <a:ext cx="6921932" cy="3890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დისტანცირება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525963"/>
          </a:xfrm>
        </p:spPr>
        <p:txBody>
          <a:bodyPr>
            <a:normAutofit fontScale="85000" lnSpcReduction="20000"/>
          </a:bodyPr>
          <a:lstStyle/>
          <a:p>
            <a:r>
              <a:rPr lang="ka-GE" dirty="0" smtClean="0"/>
              <a:t>საგამოცდო ოთახში მერხებს შორის მანძილების გაზრდა, და მათი განთავსება იმგვარად რომ აბიტურიენტები ერთმანეთის პირისპირ სახით არ მოხვდნენ. </a:t>
            </a:r>
            <a:endParaRPr lang="ru-RU" dirty="0"/>
          </a:p>
          <a:p>
            <a:r>
              <a:rPr lang="ka-GE" dirty="0" smtClean="0"/>
              <a:t>მერხების განთავსება არანაკლებ 1 მეტრის რადიუსით , რის შედეგადაც 2 აბიტურიენტს შორის დაშორება იქნება 2 მეტრი. 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286256"/>
            <a:ext cx="28479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სანიტარულ ჰიგიენური პირობები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ნიღაბი</a:t>
            </a:r>
          </a:p>
          <a:p>
            <a:r>
              <a:rPr lang="ka-GE" dirty="0" smtClean="0"/>
              <a:t>სანიტაიზერი</a:t>
            </a:r>
          </a:p>
          <a:p>
            <a:r>
              <a:rPr lang="ka-GE" dirty="0" smtClean="0"/>
              <a:t>ტუალეტი (ები) დეზიფიცირების შესაძლებლობით (მაგ. 2 საათში ერთხელ)</a:t>
            </a:r>
          </a:p>
          <a:p>
            <a:r>
              <a:rPr lang="ka-GE" dirty="0" smtClean="0"/>
              <a:t>წყალი, ხელსაბანი, თხევადი საპონი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342</Words>
  <Application>Microsoft Office PowerPoint</Application>
  <PresentationFormat>On-screen Show (4:3)</PresentationFormat>
  <Paragraphs>59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ეროვნული გამოცდების ორგანიზების რეკომენდაციები კოვიდ 19-ის ეპიდემიის პირობებში</vt:lpstr>
      <vt:lpstr>ეროვნული გამოცდები 2020</vt:lpstr>
      <vt:lpstr>საგამოცდო სივრცეში კოვიდ 19ის უსაფრთხოების კრიტერიუმები</vt:lpstr>
      <vt:lpstr>გამოცდაზე დაშვების წესი </vt:lpstr>
      <vt:lpstr>საგამოცდო სივრცის მოწყობა: მაგალითები ჩინეთი </vt:lpstr>
      <vt:lpstr>ბრიტანეთი</vt:lpstr>
      <vt:lpstr>შოტლანდია</vt:lpstr>
      <vt:lpstr>დისტანცირება</vt:lpstr>
      <vt:lpstr>სანიტარულ ჰიგიენური პირობები</vt:lpstr>
      <vt:lpstr>ვენტილაცია </vt:lpstr>
      <vt:lpstr>საგამოცდო სივრცის შერჩევის კრიტერიუმების დაკმაყოფილების პოტენციალი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19</cp:revision>
  <dcterms:created xsi:type="dcterms:W3CDTF">2020-05-09T09:13:44Z</dcterms:created>
  <dcterms:modified xsi:type="dcterms:W3CDTF">2020-05-09T10:39:34Z</dcterms:modified>
</cp:coreProperties>
</file>