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tgabunia\Documents\WorldBank\1MOLHSA\HospitalsEOI\hospitals%2019.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OECD </a:t>
            </a:r>
            <a:r>
              <a:rPr lang="ka-GE"/>
              <a:t>ქვეყნებში სახელმწიფოს მმართველობაში მოქმედი საავადმოყოების ხვედრითი წილი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19.03.xlsx]OECD'!$C$3:$C$28</c:f>
            </c:numRef>
          </c:val>
          <c:extLst>
            <c:ext xmlns:c16="http://schemas.microsoft.com/office/drawing/2014/chart" uri="{C3380CC4-5D6E-409C-BE32-E72D297353CC}">
              <c16:uniqueId val="{00000000-7B4B-4D25-A282-F352F5877C8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19.03.xlsx]OECD'!$D$3:$D$28</c:f>
            </c:numRef>
          </c:val>
          <c:extLst>
            <c:ext xmlns:c16="http://schemas.microsoft.com/office/drawing/2014/chart" uri="{C3380CC4-5D6E-409C-BE32-E72D297353CC}">
              <c16:uniqueId val="{00000001-7B4B-4D25-A282-F352F5877C83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19.03.xlsx]OECD'!$E$3:$E$28</c:f>
            </c:numRef>
          </c:val>
          <c:extLst>
            <c:ext xmlns:c16="http://schemas.microsoft.com/office/drawing/2014/chart" uri="{C3380CC4-5D6E-409C-BE32-E72D297353CC}">
              <c16:uniqueId val="{00000002-7B4B-4D25-A282-F352F5877C83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19.03.xlsx]OECD'!$F$3:$F$28</c:f>
            </c:numRef>
          </c:val>
          <c:extLst>
            <c:ext xmlns:c16="http://schemas.microsoft.com/office/drawing/2014/chart" uri="{C3380CC4-5D6E-409C-BE32-E72D297353CC}">
              <c16:uniqueId val="{00000003-7B4B-4D25-A282-F352F5877C83}"/>
            </c:ext>
          </c:extLst>
        </c:ser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19.03.xlsx]OECD'!$G$3:$G$28</c:f>
            </c:numRef>
          </c:val>
          <c:extLst>
            <c:ext xmlns:c16="http://schemas.microsoft.com/office/drawing/2014/chart" uri="{C3380CC4-5D6E-409C-BE32-E72D297353CC}">
              <c16:uniqueId val="{00000004-7B4B-4D25-A282-F352F5877C83}"/>
            </c:ext>
          </c:extLst>
        </c:ser>
        <c:ser>
          <c:idx val="5"/>
          <c:order val="5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'[hospitals 19.03.xlsx]OECD'!$B$3:$B$28</c:f>
              <c:strCache>
                <c:ptCount val="26"/>
                <c:pt idx="0">
                  <c:v>ავსტრალია</c:v>
                </c:pt>
                <c:pt idx="1">
                  <c:v>ავსტრია</c:v>
                </c:pt>
                <c:pt idx="2">
                  <c:v>კანადა</c:v>
                </c:pt>
                <c:pt idx="3">
                  <c:v>ჩილე</c:v>
                </c:pt>
                <c:pt idx="4">
                  <c:v>ჩეხეთი</c:v>
                </c:pt>
                <c:pt idx="5">
                  <c:v>ესტონეთი</c:v>
                </c:pt>
                <c:pt idx="6">
                  <c:v>ფინეთი</c:v>
                </c:pt>
                <c:pt idx="7">
                  <c:v>საფრანგეთი</c:v>
                </c:pt>
                <c:pt idx="8">
                  <c:v>გერმანია</c:v>
                </c:pt>
                <c:pt idx="9">
                  <c:v>საბერძნეთი</c:v>
                </c:pt>
                <c:pt idx="10">
                  <c:v>ისლანდია</c:v>
                </c:pt>
                <c:pt idx="11">
                  <c:v>ისრაელი</c:v>
                </c:pt>
                <c:pt idx="12">
                  <c:v>იტალია</c:v>
                </c:pt>
                <c:pt idx="13">
                  <c:v>კორეა</c:v>
                </c:pt>
                <c:pt idx="14">
                  <c:v>ლატვია</c:v>
                </c:pt>
                <c:pt idx="15">
                  <c:v>ლიტვა</c:v>
                </c:pt>
                <c:pt idx="16">
                  <c:v>ლუქსემბურგი</c:v>
                </c:pt>
                <c:pt idx="17">
                  <c:v>მექსიკა</c:v>
                </c:pt>
                <c:pt idx="18">
                  <c:v>ნიდერლანდები</c:v>
                </c:pt>
                <c:pt idx="19">
                  <c:v>ახალი ზელანდია</c:v>
                </c:pt>
                <c:pt idx="20">
                  <c:v>პორტუგალია</c:v>
                </c:pt>
                <c:pt idx="21">
                  <c:v>სლოვენი</c:v>
                </c:pt>
                <c:pt idx="22">
                  <c:v>ესპანეთი</c:v>
                </c:pt>
                <c:pt idx="23">
                  <c:v>თურქეთი</c:v>
                </c:pt>
                <c:pt idx="24">
                  <c:v>აშშ</c:v>
                </c:pt>
                <c:pt idx="25">
                  <c:v>საქართველო</c:v>
                </c:pt>
              </c:strCache>
            </c:strRef>
          </c:cat>
          <c:val>
            <c:numRef>
              <c:f>'[hospitals 19.03.xlsx]OECD'!$H$3:$H$28</c:f>
              <c:numCache>
                <c:formatCode>0.0%</c:formatCode>
                <c:ptCount val="26"/>
                <c:pt idx="0">
                  <c:v>0.52667167543200599</c:v>
                </c:pt>
                <c:pt idx="1">
                  <c:v>0.54212454212454209</c:v>
                </c:pt>
                <c:pt idx="2">
                  <c:v>0.99030470914127422</c:v>
                </c:pt>
                <c:pt idx="3">
                  <c:v>0.5842696629213483</c:v>
                </c:pt>
                <c:pt idx="4">
                  <c:v>0.61923076923076925</c:v>
                </c:pt>
                <c:pt idx="5">
                  <c:v>0.66666666666666663</c:v>
                </c:pt>
                <c:pt idx="6">
                  <c:v>0.73282442748091603</c:v>
                </c:pt>
                <c:pt idx="7">
                  <c:v>0.44893964110929852</c:v>
                </c:pt>
                <c:pt idx="8">
                  <c:v>0.25580645161290322</c:v>
                </c:pt>
                <c:pt idx="9">
                  <c:v>0.44285714285714284</c:v>
                </c:pt>
                <c:pt idx="10">
                  <c:v>1</c:v>
                </c:pt>
                <c:pt idx="11">
                  <c:v>0.44047619047619047</c:v>
                </c:pt>
                <c:pt idx="12">
                  <c:v>0.41192660550458715</c:v>
                </c:pt>
                <c:pt idx="13">
                  <c:v>5.8078141499472019E-2</c:v>
                </c:pt>
                <c:pt idx="14">
                  <c:v>0.69230769230769229</c:v>
                </c:pt>
                <c:pt idx="15">
                  <c:v>0.91397849462365588</c:v>
                </c:pt>
                <c:pt idx="16">
                  <c:v>0.41666666666666669</c:v>
                </c:pt>
                <c:pt idx="17">
                  <c:v>0.30666070630308451</c:v>
                </c:pt>
                <c:pt idx="18">
                  <c:v>0</c:v>
                </c:pt>
                <c:pt idx="19">
                  <c:v>0.5220125786163522</c:v>
                </c:pt>
                <c:pt idx="20">
                  <c:v>0.49333333333333335</c:v>
                </c:pt>
                <c:pt idx="21">
                  <c:v>0.89655172413793105</c:v>
                </c:pt>
                <c:pt idx="22">
                  <c:v>0.45216251638269989</c:v>
                </c:pt>
                <c:pt idx="23">
                  <c:v>0.61224489795918369</c:v>
                </c:pt>
                <c:pt idx="24">
                  <c:v>0.30917874396135264</c:v>
                </c:pt>
                <c:pt idx="25">
                  <c:v>0.14134275618374559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4B-4D25-A282-F352F5877C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4947064"/>
        <c:axId val="364949360"/>
      </c:barChart>
      <c:catAx>
        <c:axId val="364947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949360"/>
        <c:crosses val="autoZero"/>
        <c:auto val="1"/>
        <c:lblAlgn val="ctr"/>
        <c:lblOffset val="100"/>
        <c:noMultiLvlLbl val="0"/>
      </c:catAx>
      <c:valAx>
        <c:axId val="3649493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6494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7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1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1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1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5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0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0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0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04099-188E-49D3-8912-DEBD670E8DB0}" type="datetimeFigureOut">
              <a:rPr lang="en-US" smtClean="0"/>
              <a:t>04-Feb-20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5C090-ED06-4AED-9C78-D845ABD38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2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/>
              <a:t>ჰოსპიტალურ სექტორში კერძო სახელმწიფო საკუთრების თანაფარდობა</a:t>
            </a:r>
            <a:endParaRPr lang="en-US" sz="32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136202"/>
              </p:ext>
            </p:extLst>
          </p:nvPr>
        </p:nvGraphicFramePr>
        <p:xfrm>
          <a:off x="838201" y="1959430"/>
          <a:ext cx="9529354" cy="4023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46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ჰოსპიტალურ სექტორში კერძო სახელმწიფო საკუთრების თანაფარდობა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2</cp:revision>
  <dcterms:created xsi:type="dcterms:W3CDTF">2020-02-04T17:07:00Z</dcterms:created>
  <dcterms:modified xsi:type="dcterms:W3CDTF">2020-02-04T17:07:31Z</dcterms:modified>
</cp:coreProperties>
</file>