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9" r:id="rId3"/>
    <p:sldId id="288" r:id="rId4"/>
    <p:sldId id="290" r:id="rId5"/>
    <p:sldId id="299" r:id="rId6"/>
    <p:sldId id="300" r:id="rId7"/>
    <p:sldId id="264" r:id="rId8"/>
    <p:sldId id="265" r:id="rId9"/>
    <p:sldId id="263" r:id="rId10"/>
    <p:sldId id="294" r:id="rId11"/>
    <p:sldId id="297" r:id="rId12"/>
    <p:sldId id="298" r:id="rId13"/>
    <p:sldId id="293" r:id="rId14"/>
    <p:sldId id="291" r:id="rId15"/>
    <p:sldId id="292" r:id="rId16"/>
    <p:sldId id="266" r:id="rId17"/>
    <p:sldId id="267" r:id="rId18"/>
    <p:sldId id="268" r:id="rId19"/>
    <p:sldId id="287" r:id="rId20"/>
    <p:sldId id="270" r:id="rId21"/>
    <p:sldId id="269" r:id="rId22"/>
    <p:sldId id="295" r:id="rId23"/>
    <p:sldId id="289" r:id="rId24"/>
    <p:sldId id="271" r:id="rId25"/>
    <p:sldId id="296" r:id="rId26"/>
    <p:sldId id="272" r:id="rId27"/>
    <p:sldId id="286" r:id="rId28"/>
    <p:sldId id="273" r:id="rId29"/>
    <p:sldId id="275" r:id="rId30"/>
    <p:sldId id="276" r:id="rId31"/>
    <p:sldId id="277" r:id="rId32"/>
    <p:sldId id="282" r:id="rId33"/>
    <p:sldId id="283" r:id="rId34"/>
    <p:sldId id="284" r:id="rId35"/>
    <p:sldId id="285"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3" d="100"/>
          <a:sy n="63" d="100"/>
        </p:scale>
        <p:origin x="96" y="5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gabunia\AppData\Local\Microsoft\Windows\INetCache\Content.Outlook\8BAEO8WD\&#4322;&#4308;&#4321;&#4322;&#4312;&#4320;&#4308;&#4305;&#4323;&#4314;&#4312;_&#4307;&#4304;&#4307;&#4304;&#4321;&#4322;&#4323;&#4320;&#4308;&#4305;&#4323;&#4314;&#4312;.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D:\Users\tgabunia\Desktop\CORONAVIRUS\Presentations\&#4322;&#4308;&#4321;&#4322;&#4312;&#4320;&#4308;&#4305;&#4312;&#4321;%20&#4318;&#4320;&#4317;&#4306;&#4316;&#4317;&#4310;&#4312;.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gabunia\AppData\Local\Microsoft\Windows\INetCache\Content.Outlook\8BAEO8WD\&#4322;&#4308;&#4321;&#4322;&#4312;&#4320;&#4308;&#4305;&#4323;&#4314;&#4312;_&#4307;&#4304;&#4307;&#4304;&#4321;&#4322;&#4323;&#4320;&#4308;&#4305;&#4323;&#4314;&#431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Users\tgabunia\Documents\&#4321;&#4317;&#4330;&#4312;&#4304;&#4314;&#4323;&#4320;&#4312;%20&#4307;&#4312;&#4321;&#4322;&#4304;&#4316;&#4330;&#4312;&#4320;&#4308;&#4305;&#4304;.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Users\tgabunia\Desktop\CORONAVIRUS\Presentations\Copy%20of%20COVID19%20hospitalization_April%204%202020.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546713945525022E-2"/>
          <c:y val="9.5238069731086367E-2"/>
          <c:w val="0.94918683840016682"/>
          <c:h val="0.71153229644536498"/>
        </c:manualLayout>
      </c:layout>
      <c:barChart>
        <c:barDir val="col"/>
        <c:grouping val="clustered"/>
        <c:varyColors val="0"/>
        <c:ser>
          <c:idx val="0"/>
          <c:order val="0"/>
          <c:tx>
            <c:strRef>
              <c:f>[ტესტირებული_დადასტურებული.xlsx]Sheet1!$B$1</c:f>
              <c:strCache>
                <c:ptCount val="1"/>
                <c:pt idx="0">
                  <c:v>ტესტირებულთა რაოდენობა </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[ტესტირებული_დადასტურებული.xlsx]Sheet1!$B$2:$B$76</c:f>
            </c:numRef>
          </c:val>
          <c:extLst>
            <c:ext xmlns:c16="http://schemas.microsoft.com/office/drawing/2014/chart" uri="{C3380CC4-5D6E-409C-BE32-E72D297353CC}">
              <c16:uniqueId val="{00000000-2D8D-4C7C-B63A-AA720294A31E}"/>
            </c:ext>
          </c:extLst>
        </c:ser>
        <c:ser>
          <c:idx val="2"/>
          <c:order val="2"/>
          <c:tx>
            <c:strRef>
              <c:f>[ტესტირებული_დადასტურებული.xlsx]Sheet1!$D$1</c:f>
              <c:strCache>
                <c:ptCount val="1"/>
                <c:pt idx="0">
                  <c:v>ჯამური შემთხვევები</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dLbl>
              <c:idx val="66"/>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D8D-4C7C-B63A-AA720294A31E}"/>
                </c:ext>
              </c:extLst>
            </c:dLbl>
            <c:spPr>
              <a:noFill/>
              <a:ln>
                <a:noFill/>
              </a:ln>
              <a:effectLst/>
            </c:spPr>
            <c:txPr>
              <a:bodyPr rot="0" spcFirstLastPara="1" vertOverflow="ellipsis" vert="horz" wrap="square" lIns="38100" tIns="19050" rIns="38100" bIns="19050" anchor="ctr" anchorCtr="1">
                <a:spAutoFit/>
              </a:bodyPr>
              <a:lstStyle/>
              <a:p>
                <a:pPr>
                  <a:defRPr sz="3200" b="1" i="0" u="none" strike="noStrike" kern="1200" baseline="0">
                    <a:solidFill>
                      <a:schemeClr val="tx2"/>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[ტესტირებული_დადასტურებული.xlsx]Sheet1!$D$2:$D$76</c:f>
              <c:numCache>
                <c:formatCode>General</c:formatCode>
                <c:ptCount val="67"/>
                <c:pt idx="1">
                  <c:v>1</c:v>
                </c:pt>
                <c:pt idx="2">
                  <c:v>13</c:v>
                </c:pt>
                <c:pt idx="3">
                  <c:v>14</c:v>
                </c:pt>
                <c:pt idx="4">
                  <c:v>16</c:v>
                </c:pt>
                <c:pt idx="5">
                  <c:v>16</c:v>
                </c:pt>
                <c:pt idx="6">
                  <c:v>22</c:v>
                </c:pt>
                <c:pt idx="7">
                  <c:v>24</c:v>
                </c:pt>
                <c:pt idx="8">
                  <c:v>25</c:v>
                </c:pt>
                <c:pt idx="9">
                  <c:v>30</c:v>
                </c:pt>
                <c:pt idx="10">
                  <c:v>33</c:v>
                </c:pt>
                <c:pt idx="11">
                  <c:v>33</c:v>
                </c:pt>
                <c:pt idx="12">
                  <c:v>34</c:v>
                </c:pt>
                <c:pt idx="13">
                  <c:v>38</c:v>
                </c:pt>
                <c:pt idx="14">
                  <c:v>40</c:v>
                </c:pt>
                <c:pt idx="15">
                  <c:v>44</c:v>
                </c:pt>
                <c:pt idx="16">
                  <c:v>48</c:v>
                </c:pt>
                <c:pt idx="17">
                  <c:v>54</c:v>
                </c:pt>
                <c:pt idx="18">
                  <c:v>54</c:v>
                </c:pt>
                <c:pt idx="19">
                  <c:v>67</c:v>
                </c:pt>
                <c:pt idx="20">
                  <c:v>73</c:v>
                </c:pt>
                <c:pt idx="21">
                  <c:v>78</c:v>
                </c:pt>
                <c:pt idx="22">
                  <c:v>81</c:v>
                </c:pt>
                <c:pt idx="23">
                  <c:v>85</c:v>
                </c:pt>
                <c:pt idx="24">
                  <c:v>90</c:v>
                </c:pt>
                <c:pt idx="25">
                  <c:v>98</c:v>
                </c:pt>
                <c:pt idx="26">
                  <c:v>108</c:v>
                </c:pt>
                <c:pt idx="27">
                  <c:v>115</c:v>
                </c:pt>
                <c:pt idx="28">
                  <c:v>130</c:v>
                </c:pt>
                <c:pt idx="29">
                  <c:v>148</c:v>
                </c:pt>
                <c:pt idx="30">
                  <c:v>157</c:v>
                </c:pt>
                <c:pt idx="31">
                  <c:v>170</c:v>
                </c:pt>
                <c:pt idx="32">
                  <c:v>188</c:v>
                </c:pt>
                <c:pt idx="33">
                  <c:v>195</c:v>
                </c:pt>
                <c:pt idx="34">
                  <c:v>208</c:v>
                </c:pt>
                <c:pt idx="35">
                  <c:v>214</c:v>
                </c:pt>
                <c:pt idx="36">
                  <c:v>227</c:v>
                </c:pt>
                <c:pt idx="37">
                  <c:v>233</c:v>
                </c:pt>
                <c:pt idx="38">
                  <c:v>252</c:v>
                </c:pt>
                <c:pt idx="39">
                  <c:v>266</c:v>
                </c:pt>
                <c:pt idx="40">
                  <c:v>296</c:v>
                </c:pt>
                <c:pt idx="41">
                  <c:v>306</c:v>
                </c:pt>
                <c:pt idx="42">
                  <c:v>336</c:v>
                </c:pt>
                <c:pt idx="43">
                  <c:v>370</c:v>
                </c:pt>
                <c:pt idx="44">
                  <c:v>385</c:v>
                </c:pt>
                <c:pt idx="45">
                  <c:v>394</c:v>
                </c:pt>
                <c:pt idx="46">
                  <c:v>399</c:v>
                </c:pt>
                <c:pt idx="47">
                  <c:v>408</c:v>
                </c:pt>
                <c:pt idx="48">
                  <c:v>411</c:v>
                </c:pt>
                <c:pt idx="49">
                  <c:v>420</c:v>
                </c:pt>
                <c:pt idx="50">
                  <c:v>430</c:v>
                </c:pt>
                <c:pt idx="51">
                  <c:v>456</c:v>
                </c:pt>
                <c:pt idx="52">
                  <c:v>485</c:v>
                </c:pt>
                <c:pt idx="53">
                  <c:v>496</c:v>
                </c:pt>
                <c:pt idx="54">
                  <c:v>511</c:v>
                </c:pt>
                <c:pt idx="55">
                  <c:v>517</c:v>
                </c:pt>
                <c:pt idx="56">
                  <c:v>539</c:v>
                </c:pt>
                <c:pt idx="57">
                  <c:v>566</c:v>
                </c:pt>
                <c:pt idx="58">
                  <c:v>582</c:v>
                </c:pt>
                <c:pt idx="59">
                  <c:v>589</c:v>
                </c:pt>
                <c:pt idx="60">
                  <c:v>593</c:v>
                </c:pt>
                <c:pt idx="61">
                  <c:v>604</c:v>
                </c:pt>
                <c:pt idx="62">
                  <c:v>610</c:v>
                </c:pt>
                <c:pt idx="63">
                  <c:v>615</c:v>
                </c:pt>
                <c:pt idx="64">
                  <c:v>623</c:v>
                </c:pt>
                <c:pt idx="65">
                  <c:v>626</c:v>
                </c:pt>
                <c:pt idx="66">
                  <c:v>635</c:v>
                </c:pt>
              </c:numCache>
            </c:numRef>
          </c:val>
          <c:extLst>
            <c:ext xmlns:c16="http://schemas.microsoft.com/office/drawing/2014/chart" uri="{C3380CC4-5D6E-409C-BE32-E72D297353CC}">
              <c16:uniqueId val="{00000001-2D8D-4C7C-B63A-AA720294A31E}"/>
            </c:ext>
          </c:extLst>
        </c:ser>
        <c:dLbls>
          <c:showLegendKey val="0"/>
          <c:showVal val="0"/>
          <c:showCatName val="0"/>
          <c:showSerName val="0"/>
          <c:showPercent val="0"/>
          <c:showBubbleSize val="0"/>
        </c:dLbls>
        <c:gapWidth val="245"/>
        <c:axId val="600795200"/>
        <c:axId val="600796184"/>
      </c:barChart>
      <c:lineChart>
        <c:grouping val="stacked"/>
        <c:varyColors val="0"/>
        <c:ser>
          <c:idx val="1"/>
          <c:order val="1"/>
          <c:tx>
            <c:strRef>
              <c:f>[ტესტირებული_დადასტურებული.xlsx]Sheet1!$C$1</c:f>
              <c:strCache>
                <c:ptCount val="1"/>
                <c:pt idx="0">
                  <c:v>დადასტურებული შემთხვევები </c:v>
                </c:pt>
              </c:strCache>
            </c:strRef>
          </c:tx>
          <c:spPr>
            <a:ln w="31750" cap="rnd">
              <a:solidFill>
                <a:schemeClr val="accent2"/>
              </a:solidFill>
              <a:round/>
            </a:ln>
            <a:effectLst>
              <a:outerShdw blurRad="40000" dist="23000" dir="5400000" rotWithShape="0">
                <a:srgbClr val="000000">
                  <a:alpha val="35000"/>
                </a:srgbClr>
              </a:outerShdw>
            </a:effectLst>
          </c:spPr>
          <c:marker>
            <c:symbol val="circle"/>
            <c:size val="6"/>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12700">
                <a:solidFill>
                  <a:schemeClr val="lt2"/>
                </a:solidFill>
                <a:round/>
              </a:ln>
              <a:effectLst>
                <a:outerShdw blurRad="40000" dist="23000" dir="5400000" rotWithShape="0">
                  <a:srgbClr val="000000">
                    <a:alpha val="35000"/>
                  </a:srgbClr>
                </a:outerShdw>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[ტესტირებული_დადასტურებული.xlsx]Sheet1!$C$2:$C$76</c:f>
              <c:numCache>
                <c:formatCode>General</c:formatCode>
                <c:ptCount val="67"/>
                <c:pt idx="0">
                  <c:v>0</c:v>
                </c:pt>
                <c:pt idx="1">
                  <c:v>1</c:v>
                </c:pt>
                <c:pt idx="2">
                  <c:v>3</c:v>
                </c:pt>
                <c:pt idx="3">
                  <c:v>1</c:v>
                </c:pt>
                <c:pt idx="4">
                  <c:v>2</c:v>
                </c:pt>
                <c:pt idx="5">
                  <c:v>0</c:v>
                </c:pt>
                <c:pt idx="6">
                  <c:v>6</c:v>
                </c:pt>
                <c:pt idx="7">
                  <c:v>2</c:v>
                </c:pt>
                <c:pt idx="8">
                  <c:v>1</c:v>
                </c:pt>
                <c:pt idx="9">
                  <c:v>5</c:v>
                </c:pt>
                <c:pt idx="10">
                  <c:v>3</c:v>
                </c:pt>
                <c:pt idx="11">
                  <c:v>0</c:v>
                </c:pt>
                <c:pt idx="12">
                  <c:v>1</c:v>
                </c:pt>
                <c:pt idx="13">
                  <c:v>4</c:v>
                </c:pt>
                <c:pt idx="14">
                  <c:v>2</c:v>
                </c:pt>
                <c:pt idx="15">
                  <c:v>4</c:v>
                </c:pt>
                <c:pt idx="16">
                  <c:v>4</c:v>
                </c:pt>
                <c:pt idx="17">
                  <c:v>6</c:v>
                </c:pt>
                <c:pt idx="18">
                  <c:v>0</c:v>
                </c:pt>
                <c:pt idx="19">
                  <c:v>13</c:v>
                </c:pt>
                <c:pt idx="20">
                  <c:v>6</c:v>
                </c:pt>
                <c:pt idx="21">
                  <c:v>5</c:v>
                </c:pt>
                <c:pt idx="22">
                  <c:v>3</c:v>
                </c:pt>
                <c:pt idx="23">
                  <c:v>4</c:v>
                </c:pt>
                <c:pt idx="24">
                  <c:v>5</c:v>
                </c:pt>
                <c:pt idx="25">
                  <c:v>8</c:v>
                </c:pt>
                <c:pt idx="26">
                  <c:v>10</c:v>
                </c:pt>
                <c:pt idx="27">
                  <c:v>7</c:v>
                </c:pt>
                <c:pt idx="28">
                  <c:v>15</c:v>
                </c:pt>
                <c:pt idx="29">
                  <c:v>18</c:v>
                </c:pt>
                <c:pt idx="30">
                  <c:v>9</c:v>
                </c:pt>
                <c:pt idx="31">
                  <c:v>13</c:v>
                </c:pt>
                <c:pt idx="32">
                  <c:v>18</c:v>
                </c:pt>
                <c:pt idx="33">
                  <c:v>7</c:v>
                </c:pt>
                <c:pt idx="34">
                  <c:v>13</c:v>
                </c:pt>
                <c:pt idx="35">
                  <c:v>6</c:v>
                </c:pt>
                <c:pt idx="36">
                  <c:v>13</c:v>
                </c:pt>
                <c:pt idx="37">
                  <c:v>6</c:v>
                </c:pt>
                <c:pt idx="38">
                  <c:v>19</c:v>
                </c:pt>
                <c:pt idx="39">
                  <c:v>14</c:v>
                </c:pt>
                <c:pt idx="40">
                  <c:v>30</c:v>
                </c:pt>
                <c:pt idx="41">
                  <c:v>10</c:v>
                </c:pt>
                <c:pt idx="42">
                  <c:v>30</c:v>
                </c:pt>
                <c:pt idx="43">
                  <c:v>34</c:v>
                </c:pt>
                <c:pt idx="44">
                  <c:v>15</c:v>
                </c:pt>
                <c:pt idx="45">
                  <c:v>9</c:v>
                </c:pt>
                <c:pt idx="46">
                  <c:v>5</c:v>
                </c:pt>
                <c:pt idx="47">
                  <c:v>9</c:v>
                </c:pt>
                <c:pt idx="48">
                  <c:v>3</c:v>
                </c:pt>
                <c:pt idx="49">
                  <c:v>9</c:v>
                </c:pt>
                <c:pt idx="50">
                  <c:v>10</c:v>
                </c:pt>
                <c:pt idx="51">
                  <c:v>26</c:v>
                </c:pt>
                <c:pt idx="52">
                  <c:v>29</c:v>
                </c:pt>
                <c:pt idx="53">
                  <c:v>11</c:v>
                </c:pt>
                <c:pt idx="54">
                  <c:v>15</c:v>
                </c:pt>
                <c:pt idx="55">
                  <c:v>6</c:v>
                </c:pt>
                <c:pt idx="56">
                  <c:v>22</c:v>
                </c:pt>
                <c:pt idx="57">
                  <c:v>27</c:v>
                </c:pt>
                <c:pt idx="58">
                  <c:v>16</c:v>
                </c:pt>
                <c:pt idx="59">
                  <c:v>7</c:v>
                </c:pt>
                <c:pt idx="60">
                  <c:v>4</c:v>
                </c:pt>
                <c:pt idx="61">
                  <c:v>11</c:v>
                </c:pt>
                <c:pt idx="62">
                  <c:v>6</c:v>
                </c:pt>
                <c:pt idx="63">
                  <c:v>5</c:v>
                </c:pt>
                <c:pt idx="64">
                  <c:v>8</c:v>
                </c:pt>
                <c:pt idx="65">
                  <c:v>3</c:v>
                </c:pt>
                <c:pt idx="66">
                  <c:v>9</c:v>
                </c:pt>
              </c:numCache>
            </c:numRef>
          </c:val>
          <c:smooth val="0"/>
          <c:extLst>
            <c:ext xmlns:c16="http://schemas.microsoft.com/office/drawing/2014/chart" uri="{C3380CC4-5D6E-409C-BE32-E72D297353CC}">
              <c16:uniqueId val="{00000002-2D8D-4C7C-B63A-AA720294A31E}"/>
            </c:ext>
          </c:extLst>
        </c:ser>
        <c:dLbls>
          <c:showLegendKey val="0"/>
          <c:showVal val="0"/>
          <c:showCatName val="0"/>
          <c:showSerName val="0"/>
          <c:showPercent val="0"/>
          <c:showBubbleSize val="0"/>
        </c:dLbls>
        <c:marker val="1"/>
        <c:smooth val="0"/>
        <c:axId val="422280272"/>
        <c:axId val="422278304"/>
      </c:lineChart>
      <c:valAx>
        <c:axId val="422278304"/>
        <c:scaling>
          <c:orientation val="minMax"/>
        </c:scaling>
        <c:delete val="0"/>
        <c:axPos val="r"/>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22280272"/>
        <c:crosses val="max"/>
        <c:crossBetween val="between"/>
      </c:valAx>
      <c:catAx>
        <c:axId val="42228027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22278304"/>
        <c:crosses val="autoZero"/>
        <c:auto val="1"/>
        <c:lblAlgn val="ctr"/>
        <c:lblOffset val="100"/>
        <c:noMultiLvlLbl val="0"/>
      </c:catAx>
      <c:valAx>
        <c:axId val="600796184"/>
        <c:scaling>
          <c:orientation val="minMax"/>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600795200"/>
        <c:crosses val="autoZero"/>
        <c:crossBetween val="between"/>
      </c:valAx>
      <c:catAx>
        <c:axId val="600795200"/>
        <c:scaling>
          <c:orientation val="minMax"/>
        </c:scaling>
        <c:delete val="1"/>
        <c:axPos val="b"/>
        <c:numFmt formatCode="General" sourceLinked="1"/>
        <c:majorTickMark val="out"/>
        <c:minorTickMark val="none"/>
        <c:tickLblPos val="nextTo"/>
        <c:crossAx val="600796184"/>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შეჯამება!$B$2</c:f>
              <c:strCache>
                <c:ptCount val="1"/>
                <c:pt idx="0">
                  <c:v>თვეში PCR</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შეჯამება!$B$3:$B$12</c:f>
            </c:numRef>
          </c:val>
          <c:extLst>
            <c:ext xmlns:c16="http://schemas.microsoft.com/office/drawing/2014/chart" uri="{C3380CC4-5D6E-409C-BE32-E72D297353CC}">
              <c16:uniqueId val="{00000000-B302-4981-A0AA-30A0AC87D37C}"/>
            </c:ext>
          </c:extLst>
        </c:ser>
        <c:ser>
          <c:idx val="1"/>
          <c:order val="1"/>
          <c:tx>
            <c:strRef>
              <c:f>შეჯამება!$C$2</c:f>
              <c:strCache>
                <c:ptCount val="1"/>
                <c:pt idx="0">
                  <c:v>თვეში ანტისხეული</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შეჯამება!$C$3:$C$12</c:f>
            </c:numRef>
          </c:val>
          <c:extLst>
            <c:ext xmlns:c16="http://schemas.microsoft.com/office/drawing/2014/chart" uri="{C3380CC4-5D6E-409C-BE32-E72D297353CC}">
              <c16:uniqueId val="{00000001-B302-4981-A0AA-30A0AC87D37C}"/>
            </c:ext>
          </c:extLst>
        </c:ser>
        <c:ser>
          <c:idx val="2"/>
          <c:order val="2"/>
          <c:tx>
            <c:strRef>
              <c:f>შეჯამება!$D$2</c:f>
              <c:strCache>
                <c:ptCount val="1"/>
                <c:pt idx="0">
                  <c:v>თვეში სწრაფი ანტიგენი</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შეჯამება!$D$3:$D$12</c:f>
            </c:numRef>
          </c:val>
          <c:extLst>
            <c:ext xmlns:c16="http://schemas.microsoft.com/office/drawing/2014/chart" uri="{C3380CC4-5D6E-409C-BE32-E72D297353CC}">
              <c16:uniqueId val="{00000002-B302-4981-A0AA-30A0AC87D37C}"/>
            </c:ext>
          </c:extLst>
        </c:ser>
        <c:ser>
          <c:idx val="3"/>
          <c:order val="3"/>
          <c:tx>
            <c:strRef>
              <c:f>შეჯამება!$E$2</c:f>
              <c:strCache>
                <c:ptCount val="1"/>
                <c:pt idx="0">
                  <c:v>თვეში PCR</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შეჯამება!$E$3:$E$12</c:f>
            </c:numRef>
          </c:val>
          <c:extLst>
            <c:ext xmlns:c16="http://schemas.microsoft.com/office/drawing/2014/chart" uri="{C3380CC4-5D6E-409C-BE32-E72D297353CC}">
              <c16:uniqueId val="{00000003-B302-4981-A0AA-30A0AC87D37C}"/>
            </c:ext>
          </c:extLst>
        </c:ser>
        <c:ser>
          <c:idx val="4"/>
          <c:order val="4"/>
          <c:tx>
            <c:strRef>
              <c:f>შეჯამება!$F$2</c:f>
              <c:strCache>
                <c:ptCount val="1"/>
                <c:pt idx="0">
                  <c:v>თვეში ანტისხეული</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შეჯამება!$F$3:$F$12</c:f>
            </c:numRef>
          </c:val>
          <c:extLst>
            <c:ext xmlns:c16="http://schemas.microsoft.com/office/drawing/2014/chart" uri="{C3380CC4-5D6E-409C-BE32-E72D297353CC}">
              <c16:uniqueId val="{00000004-B302-4981-A0AA-30A0AC87D37C}"/>
            </c:ext>
          </c:extLst>
        </c:ser>
        <c:ser>
          <c:idx val="5"/>
          <c:order val="5"/>
          <c:tx>
            <c:strRef>
              <c:f>შეჯამება!$G$2</c:f>
              <c:strCache>
                <c:ptCount val="1"/>
                <c:pt idx="0">
                  <c:v>თვეში სწრაფი ანტიგენი</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შეჯამება!$G$3:$G$12</c:f>
            </c:numRef>
          </c:val>
          <c:extLst>
            <c:ext xmlns:c16="http://schemas.microsoft.com/office/drawing/2014/chart" uri="{C3380CC4-5D6E-409C-BE32-E72D297353CC}">
              <c16:uniqueId val="{00000005-B302-4981-A0AA-30A0AC87D37C}"/>
            </c:ext>
          </c:extLst>
        </c:ser>
        <c:ser>
          <c:idx val="6"/>
          <c:order val="6"/>
          <c:tx>
            <c:strRef>
              <c:f>შეჯამება!$H$2</c:f>
              <c:strCache>
                <c:ptCount val="1"/>
                <c:pt idx="0">
                  <c:v>თვეში PCR</c:v>
                </c:pt>
              </c:strCache>
            </c:strRef>
          </c:tx>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შეჯამება!$H$3:$H$12</c:f>
            </c:numRef>
          </c:val>
          <c:extLst>
            <c:ext xmlns:c16="http://schemas.microsoft.com/office/drawing/2014/chart" uri="{C3380CC4-5D6E-409C-BE32-E72D297353CC}">
              <c16:uniqueId val="{00000006-B302-4981-A0AA-30A0AC87D37C}"/>
            </c:ext>
          </c:extLst>
        </c:ser>
        <c:ser>
          <c:idx val="7"/>
          <c:order val="7"/>
          <c:tx>
            <c:strRef>
              <c:f>შეჯამება!$I$2</c:f>
              <c:strCache>
                <c:ptCount val="1"/>
                <c:pt idx="0">
                  <c:v>თვეში ანტისხეული</c:v>
                </c:pt>
              </c:strCache>
            </c:strRef>
          </c:tx>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შეჯამება!$I$3:$I$12</c:f>
            </c:numRef>
          </c:val>
          <c:extLst>
            <c:ext xmlns:c16="http://schemas.microsoft.com/office/drawing/2014/chart" uri="{C3380CC4-5D6E-409C-BE32-E72D297353CC}">
              <c16:uniqueId val="{00000007-B302-4981-A0AA-30A0AC87D37C}"/>
            </c:ext>
          </c:extLst>
        </c:ser>
        <c:ser>
          <c:idx val="8"/>
          <c:order val="8"/>
          <c:tx>
            <c:strRef>
              <c:f>შეჯამება!$J$2</c:f>
              <c:strCache>
                <c:ptCount val="1"/>
                <c:pt idx="0">
                  <c:v>თვეში სწრაფი ანტიგენი</c:v>
                </c:pt>
              </c:strCache>
            </c:strRef>
          </c:tx>
          <c:spPr>
            <a:gradFill rotWithShape="1">
              <a:gsLst>
                <a:gs pos="0">
                  <a:schemeClr val="accent3">
                    <a:lumMod val="60000"/>
                    <a:satMod val="103000"/>
                    <a:lumMod val="102000"/>
                    <a:tint val="94000"/>
                  </a:schemeClr>
                </a:gs>
                <a:gs pos="50000">
                  <a:schemeClr val="accent3">
                    <a:lumMod val="60000"/>
                    <a:satMod val="110000"/>
                    <a:lumMod val="100000"/>
                    <a:shade val="100000"/>
                  </a:schemeClr>
                </a:gs>
                <a:gs pos="100000">
                  <a:schemeClr val="accent3">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შეჯამება!$J$3:$J$12</c:f>
            </c:numRef>
          </c:val>
          <c:extLst>
            <c:ext xmlns:c16="http://schemas.microsoft.com/office/drawing/2014/chart" uri="{C3380CC4-5D6E-409C-BE32-E72D297353CC}">
              <c16:uniqueId val="{00000008-B302-4981-A0AA-30A0AC87D37C}"/>
            </c:ext>
          </c:extLst>
        </c:ser>
        <c:ser>
          <c:idx val="9"/>
          <c:order val="9"/>
          <c:tx>
            <c:strRef>
              <c:f>შეჯამება!$K$2</c:f>
              <c:strCache>
                <c:ptCount val="1"/>
                <c:pt idx="0">
                  <c:v>თვეში PCR</c:v>
                </c:pt>
              </c:strCache>
            </c:strRef>
          </c:tx>
          <c:spPr>
            <a:gradFill rotWithShape="1">
              <a:gsLst>
                <a:gs pos="0">
                  <a:schemeClr val="accent4">
                    <a:lumMod val="60000"/>
                    <a:satMod val="103000"/>
                    <a:lumMod val="102000"/>
                    <a:tint val="94000"/>
                  </a:schemeClr>
                </a:gs>
                <a:gs pos="50000">
                  <a:schemeClr val="accent4">
                    <a:lumMod val="60000"/>
                    <a:satMod val="110000"/>
                    <a:lumMod val="100000"/>
                    <a:shade val="100000"/>
                  </a:schemeClr>
                </a:gs>
                <a:gs pos="100000">
                  <a:schemeClr val="accent4">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შეჯამება!$K$3:$K$12</c:f>
            </c:numRef>
          </c:val>
          <c:extLst>
            <c:ext xmlns:c16="http://schemas.microsoft.com/office/drawing/2014/chart" uri="{C3380CC4-5D6E-409C-BE32-E72D297353CC}">
              <c16:uniqueId val="{00000009-B302-4981-A0AA-30A0AC87D37C}"/>
            </c:ext>
          </c:extLst>
        </c:ser>
        <c:ser>
          <c:idx val="10"/>
          <c:order val="10"/>
          <c:tx>
            <c:strRef>
              <c:f>შეჯამება!$L$2</c:f>
              <c:strCache>
                <c:ptCount val="1"/>
                <c:pt idx="0">
                  <c:v>თვეში ანტისხეული</c:v>
                </c:pt>
              </c:strCache>
            </c:strRef>
          </c:tx>
          <c:spPr>
            <a:gradFill rotWithShape="1">
              <a:gsLst>
                <a:gs pos="0">
                  <a:schemeClr val="accent5">
                    <a:lumMod val="60000"/>
                    <a:satMod val="103000"/>
                    <a:lumMod val="102000"/>
                    <a:tint val="94000"/>
                  </a:schemeClr>
                </a:gs>
                <a:gs pos="50000">
                  <a:schemeClr val="accent5">
                    <a:lumMod val="60000"/>
                    <a:satMod val="110000"/>
                    <a:lumMod val="100000"/>
                    <a:shade val="100000"/>
                  </a:schemeClr>
                </a:gs>
                <a:gs pos="100000">
                  <a:schemeClr val="accent5">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შეჯამება!$L$3:$L$12</c:f>
            </c:numRef>
          </c:val>
          <c:extLst>
            <c:ext xmlns:c16="http://schemas.microsoft.com/office/drawing/2014/chart" uri="{C3380CC4-5D6E-409C-BE32-E72D297353CC}">
              <c16:uniqueId val="{0000000A-B302-4981-A0AA-30A0AC87D37C}"/>
            </c:ext>
          </c:extLst>
        </c:ser>
        <c:ser>
          <c:idx val="11"/>
          <c:order val="11"/>
          <c:tx>
            <c:strRef>
              <c:f>შეჯამება!$M$2</c:f>
              <c:strCache>
                <c:ptCount val="1"/>
                <c:pt idx="0">
                  <c:v>თვეში სწრაფი ანტიგენი</c:v>
                </c:pt>
              </c:strCache>
            </c:strRef>
          </c:tx>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შეჯამება!$M$3:$M$12</c:f>
            </c:numRef>
          </c:val>
          <c:extLst>
            <c:ext xmlns:c16="http://schemas.microsoft.com/office/drawing/2014/chart" uri="{C3380CC4-5D6E-409C-BE32-E72D297353CC}">
              <c16:uniqueId val="{0000000B-B302-4981-A0AA-30A0AC87D37C}"/>
            </c:ext>
          </c:extLst>
        </c:ser>
        <c:ser>
          <c:idx val="12"/>
          <c:order val="12"/>
          <c:tx>
            <c:strRef>
              <c:f>შეჯამება!$N$2</c:f>
              <c:strCache>
                <c:ptCount val="1"/>
                <c:pt idx="0">
                  <c:v>თვეში PCR</c:v>
                </c:pt>
              </c:strCache>
            </c:strRef>
          </c:tx>
          <c:spPr>
            <a:gradFill rotWithShape="1">
              <a:gsLst>
                <a:gs pos="0">
                  <a:schemeClr val="accent1">
                    <a:lumMod val="80000"/>
                    <a:lumOff val="20000"/>
                    <a:satMod val="103000"/>
                    <a:lumMod val="102000"/>
                    <a:tint val="94000"/>
                  </a:schemeClr>
                </a:gs>
                <a:gs pos="50000">
                  <a:schemeClr val="accent1">
                    <a:lumMod val="80000"/>
                    <a:lumOff val="20000"/>
                    <a:satMod val="110000"/>
                    <a:lumMod val="100000"/>
                    <a:shade val="100000"/>
                  </a:schemeClr>
                </a:gs>
                <a:gs pos="100000">
                  <a:schemeClr val="accent1">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შეჯამება!$N$3:$N$12</c:f>
            </c:numRef>
          </c:val>
          <c:extLst>
            <c:ext xmlns:c16="http://schemas.microsoft.com/office/drawing/2014/chart" uri="{C3380CC4-5D6E-409C-BE32-E72D297353CC}">
              <c16:uniqueId val="{0000000C-B302-4981-A0AA-30A0AC87D37C}"/>
            </c:ext>
          </c:extLst>
        </c:ser>
        <c:ser>
          <c:idx val="13"/>
          <c:order val="13"/>
          <c:tx>
            <c:strRef>
              <c:f>შეჯამება!$O$2</c:f>
              <c:strCache>
                <c:ptCount val="1"/>
                <c:pt idx="0">
                  <c:v>თვეში ანტისხეული</c:v>
                </c:pt>
              </c:strCache>
            </c:strRef>
          </c:tx>
          <c:spPr>
            <a:gradFill rotWithShape="1">
              <a:gsLst>
                <a:gs pos="0">
                  <a:schemeClr val="accent2">
                    <a:lumMod val="80000"/>
                    <a:lumOff val="20000"/>
                    <a:satMod val="103000"/>
                    <a:lumMod val="102000"/>
                    <a:tint val="94000"/>
                  </a:schemeClr>
                </a:gs>
                <a:gs pos="50000">
                  <a:schemeClr val="accent2">
                    <a:lumMod val="80000"/>
                    <a:lumOff val="20000"/>
                    <a:satMod val="110000"/>
                    <a:lumMod val="100000"/>
                    <a:shade val="100000"/>
                  </a:schemeClr>
                </a:gs>
                <a:gs pos="100000">
                  <a:schemeClr val="accent2">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შეჯამება!$O$3:$O$12</c:f>
            </c:numRef>
          </c:val>
          <c:extLst>
            <c:ext xmlns:c16="http://schemas.microsoft.com/office/drawing/2014/chart" uri="{C3380CC4-5D6E-409C-BE32-E72D297353CC}">
              <c16:uniqueId val="{0000000D-B302-4981-A0AA-30A0AC87D37C}"/>
            </c:ext>
          </c:extLst>
        </c:ser>
        <c:ser>
          <c:idx val="14"/>
          <c:order val="14"/>
          <c:tx>
            <c:strRef>
              <c:f>შეჯამება!$P$2</c:f>
              <c:strCache>
                <c:ptCount val="1"/>
                <c:pt idx="0">
                  <c:v>თვეში სწრაფი ანტიგენი</c:v>
                </c:pt>
              </c:strCache>
            </c:strRef>
          </c:tx>
          <c:spPr>
            <a:gradFill rotWithShape="1">
              <a:gsLst>
                <a:gs pos="0">
                  <a:schemeClr val="accent3">
                    <a:lumMod val="80000"/>
                    <a:lumOff val="20000"/>
                    <a:satMod val="103000"/>
                    <a:lumMod val="102000"/>
                    <a:tint val="94000"/>
                  </a:schemeClr>
                </a:gs>
                <a:gs pos="50000">
                  <a:schemeClr val="accent3">
                    <a:lumMod val="80000"/>
                    <a:lumOff val="20000"/>
                    <a:satMod val="110000"/>
                    <a:lumMod val="100000"/>
                    <a:shade val="100000"/>
                  </a:schemeClr>
                </a:gs>
                <a:gs pos="100000">
                  <a:schemeClr val="accent3">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შეჯამება!$P$3:$P$12</c:f>
            </c:numRef>
          </c:val>
          <c:extLst>
            <c:ext xmlns:c16="http://schemas.microsoft.com/office/drawing/2014/chart" uri="{C3380CC4-5D6E-409C-BE32-E72D297353CC}">
              <c16:uniqueId val="{0000000E-B302-4981-A0AA-30A0AC87D37C}"/>
            </c:ext>
          </c:extLst>
        </c:ser>
        <c:ser>
          <c:idx val="15"/>
          <c:order val="15"/>
          <c:tx>
            <c:strRef>
              <c:f>შეჯამება!$Q$2</c:f>
              <c:strCache>
                <c:ptCount val="1"/>
                <c:pt idx="0">
                  <c:v>თვეში PCR</c:v>
                </c:pt>
              </c:strCache>
            </c:strRef>
          </c:tx>
          <c:spPr>
            <a:gradFill rotWithShape="1">
              <a:gsLst>
                <a:gs pos="0">
                  <a:schemeClr val="accent4">
                    <a:lumMod val="80000"/>
                    <a:lumOff val="20000"/>
                    <a:satMod val="103000"/>
                    <a:lumMod val="102000"/>
                    <a:tint val="94000"/>
                  </a:schemeClr>
                </a:gs>
                <a:gs pos="50000">
                  <a:schemeClr val="accent4">
                    <a:lumMod val="80000"/>
                    <a:lumOff val="20000"/>
                    <a:satMod val="110000"/>
                    <a:lumMod val="100000"/>
                    <a:shade val="100000"/>
                  </a:schemeClr>
                </a:gs>
                <a:gs pos="100000">
                  <a:schemeClr val="accent4">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შეჯამება!$Q$3:$Q$12</c:f>
            </c:numRef>
          </c:val>
          <c:extLst>
            <c:ext xmlns:c16="http://schemas.microsoft.com/office/drawing/2014/chart" uri="{C3380CC4-5D6E-409C-BE32-E72D297353CC}">
              <c16:uniqueId val="{0000000F-B302-4981-A0AA-30A0AC87D37C}"/>
            </c:ext>
          </c:extLst>
        </c:ser>
        <c:ser>
          <c:idx val="16"/>
          <c:order val="16"/>
          <c:tx>
            <c:strRef>
              <c:f>შეჯამება!$R$2</c:f>
              <c:strCache>
                <c:ptCount val="1"/>
                <c:pt idx="0">
                  <c:v>თვეში ანტისხეული</c:v>
                </c:pt>
              </c:strCache>
            </c:strRef>
          </c:tx>
          <c:spPr>
            <a:gradFill rotWithShape="1">
              <a:gsLst>
                <a:gs pos="0">
                  <a:schemeClr val="accent5">
                    <a:lumMod val="80000"/>
                    <a:lumOff val="20000"/>
                    <a:satMod val="103000"/>
                    <a:lumMod val="102000"/>
                    <a:tint val="94000"/>
                  </a:schemeClr>
                </a:gs>
                <a:gs pos="50000">
                  <a:schemeClr val="accent5">
                    <a:lumMod val="80000"/>
                    <a:lumOff val="20000"/>
                    <a:satMod val="110000"/>
                    <a:lumMod val="100000"/>
                    <a:shade val="100000"/>
                  </a:schemeClr>
                </a:gs>
                <a:gs pos="100000">
                  <a:schemeClr val="accent5">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შეჯამება!$R$3:$R$12</c:f>
            </c:numRef>
          </c:val>
          <c:extLst>
            <c:ext xmlns:c16="http://schemas.microsoft.com/office/drawing/2014/chart" uri="{C3380CC4-5D6E-409C-BE32-E72D297353CC}">
              <c16:uniqueId val="{00000010-B302-4981-A0AA-30A0AC87D37C}"/>
            </c:ext>
          </c:extLst>
        </c:ser>
        <c:ser>
          <c:idx val="17"/>
          <c:order val="17"/>
          <c:tx>
            <c:strRef>
              <c:f>შეჯამება!$S$2</c:f>
              <c:strCache>
                <c:ptCount val="1"/>
                <c:pt idx="0">
                  <c:v>თვეში სწრაფი ანტიგენი</c:v>
                </c:pt>
              </c:strCache>
            </c:strRef>
          </c:tx>
          <c:spPr>
            <a:gradFill rotWithShape="1">
              <a:gsLst>
                <a:gs pos="0">
                  <a:schemeClr val="accent6">
                    <a:lumMod val="80000"/>
                    <a:lumOff val="20000"/>
                    <a:satMod val="103000"/>
                    <a:lumMod val="102000"/>
                    <a:tint val="94000"/>
                  </a:schemeClr>
                </a:gs>
                <a:gs pos="50000">
                  <a:schemeClr val="accent6">
                    <a:lumMod val="80000"/>
                    <a:lumOff val="20000"/>
                    <a:satMod val="110000"/>
                    <a:lumMod val="100000"/>
                    <a:shade val="100000"/>
                  </a:schemeClr>
                </a:gs>
                <a:gs pos="100000">
                  <a:schemeClr val="accent6">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შეჯამება!$S$3:$S$12</c:f>
            </c:numRef>
          </c:val>
          <c:extLst>
            <c:ext xmlns:c16="http://schemas.microsoft.com/office/drawing/2014/chart" uri="{C3380CC4-5D6E-409C-BE32-E72D297353CC}">
              <c16:uniqueId val="{00000011-B302-4981-A0AA-30A0AC87D37C}"/>
            </c:ext>
          </c:extLst>
        </c:ser>
        <c:ser>
          <c:idx val="18"/>
          <c:order val="18"/>
          <c:tx>
            <c:strRef>
              <c:f>შეჯამება!$T$2</c:f>
              <c:strCache>
                <c:ptCount val="1"/>
                <c:pt idx="0">
                  <c:v>თვეში PCR</c:v>
                </c:pt>
              </c:strCache>
            </c:strRef>
          </c:tx>
          <c:spPr>
            <a:gradFill rotWithShape="1">
              <a:gsLst>
                <a:gs pos="0">
                  <a:schemeClr val="accent1">
                    <a:lumMod val="80000"/>
                    <a:satMod val="103000"/>
                    <a:lumMod val="102000"/>
                    <a:tint val="94000"/>
                  </a:schemeClr>
                </a:gs>
                <a:gs pos="50000">
                  <a:schemeClr val="accent1">
                    <a:lumMod val="80000"/>
                    <a:satMod val="110000"/>
                    <a:lumMod val="100000"/>
                    <a:shade val="100000"/>
                  </a:schemeClr>
                </a:gs>
                <a:gs pos="100000">
                  <a:schemeClr val="accent1">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შეჯამება!$T$3:$T$12</c:f>
            </c:numRef>
          </c:val>
          <c:extLst>
            <c:ext xmlns:c16="http://schemas.microsoft.com/office/drawing/2014/chart" uri="{C3380CC4-5D6E-409C-BE32-E72D297353CC}">
              <c16:uniqueId val="{00000012-B302-4981-A0AA-30A0AC87D37C}"/>
            </c:ext>
          </c:extLst>
        </c:ser>
        <c:ser>
          <c:idx val="19"/>
          <c:order val="19"/>
          <c:tx>
            <c:strRef>
              <c:f>შეჯამება!$U$2</c:f>
              <c:strCache>
                <c:ptCount val="1"/>
                <c:pt idx="0">
                  <c:v>თვეში ანტისხეული</c:v>
                </c:pt>
              </c:strCache>
            </c:strRef>
          </c:tx>
          <c:spPr>
            <a:gradFill rotWithShape="1">
              <a:gsLst>
                <a:gs pos="0">
                  <a:schemeClr val="accent2">
                    <a:lumMod val="80000"/>
                    <a:satMod val="103000"/>
                    <a:lumMod val="102000"/>
                    <a:tint val="94000"/>
                  </a:schemeClr>
                </a:gs>
                <a:gs pos="50000">
                  <a:schemeClr val="accent2">
                    <a:lumMod val="80000"/>
                    <a:satMod val="110000"/>
                    <a:lumMod val="100000"/>
                    <a:shade val="100000"/>
                  </a:schemeClr>
                </a:gs>
                <a:gs pos="100000">
                  <a:schemeClr val="accent2">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შეჯამება!$U$3:$U$12</c:f>
            </c:numRef>
          </c:val>
          <c:extLst>
            <c:ext xmlns:c16="http://schemas.microsoft.com/office/drawing/2014/chart" uri="{C3380CC4-5D6E-409C-BE32-E72D297353CC}">
              <c16:uniqueId val="{00000013-B302-4981-A0AA-30A0AC87D37C}"/>
            </c:ext>
          </c:extLst>
        </c:ser>
        <c:ser>
          <c:idx val="20"/>
          <c:order val="20"/>
          <c:tx>
            <c:strRef>
              <c:f>შეჯამება!$V$2</c:f>
              <c:strCache>
                <c:ptCount val="1"/>
                <c:pt idx="0">
                  <c:v>თვეში სწრაფი ანტიგენი</c:v>
                </c:pt>
              </c:strCache>
            </c:strRef>
          </c:tx>
          <c:spPr>
            <a:gradFill rotWithShape="1">
              <a:gsLst>
                <a:gs pos="0">
                  <a:schemeClr val="accent3">
                    <a:lumMod val="80000"/>
                    <a:satMod val="103000"/>
                    <a:lumMod val="102000"/>
                    <a:tint val="94000"/>
                  </a:schemeClr>
                </a:gs>
                <a:gs pos="50000">
                  <a:schemeClr val="accent3">
                    <a:lumMod val="80000"/>
                    <a:satMod val="110000"/>
                    <a:lumMod val="100000"/>
                    <a:shade val="100000"/>
                  </a:schemeClr>
                </a:gs>
                <a:gs pos="100000">
                  <a:schemeClr val="accent3">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შეჯამება!$V$3:$V$12</c:f>
            </c:numRef>
          </c:val>
          <c:extLst>
            <c:ext xmlns:c16="http://schemas.microsoft.com/office/drawing/2014/chart" uri="{C3380CC4-5D6E-409C-BE32-E72D297353CC}">
              <c16:uniqueId val="{00000014-B302-4981-A0AA-30A0AC87D37C}"/>
            </c:ext>
          </c:extLst>
        </c:ser>
        <c:ser>
          <c:idx val="21"/>
          <c:order val="21"/>
          <c:tx>
            <c:strRef>
              <c:f>შეჯამება!$W$2</c:f>
              <c:strCache>
                <c:ptCount val="1"/>
                <c:pt idx="0">
                  <c:v>თვეში PCR</c:v>
                </c:pt>
              </c:strCache>
            </c:strRef>
          </c:tx>
          <c:spPr>
            <a:gradFill rotWithShape="1">
              <a:gsLst>
                <a:gs pos="0">
                  <a:schemeClr val="accent4">
                    <a:lumMod val="80000"/>
                    <a:satMod val="103000"/>
                    <a:lumMod val="102000"/>
                    <a:tint val="94000"/>
                  </a:schemeClr>
                </a:gs>
                <a:gs pos="50000">
                  <a:schemeClr val="accent4">
                    <a:lumMod val="80000"/>
                    <a:satMod val="110000"/>
                    <a:lumMod val="100000"/>
                    <a:shade val="100000"/>
                  </a:schemeClr>
                </a:gs>
                <a:gs pos="100000">
                  <a:schemeClr val="accent4">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შეჯამება!$W$3:$W$12</c:f>
            </c:numRef>
          </c:val>
          <c:extLst>
            <c:ext xmlns:c16="http://schemas.microsoft.com/office/drawing/2014/chart" uri="{C3380CC4-5D6E-409C-BE32-E72D297353CC}">
              <c16:uniqueId val="{00000015-B302-4981-A0AA-30A0AC87D37C}"/>
            </c:ext>
          </c:extLst>
        </c:ser>
        <c:ser>
          <c:idx val="22"/>
          <c:order val="22"/>
          <c:tx>
            <c:strRef>
              <c:f>შეჯამება!$X$2</c:f>
              <c:strCache>
                <c:ptCount val="1"/>
                <c:pt idx="0">
                  <c:v>თვეში ანტისხეული</c:v>
                </c:pt>
              </c:strCache>
            </c:strRef>
          </c:tx>
          <c:spPr>
            <a:gradFill rotWithShape="1">
              <a:gsLst>
                <a:gs pos="0">
                  <a:schemeClr val="accent5">
                    <a:lumMod val="80000"/>
                    <a:satMod val="103000"/>
                    <a:lumMod val="102000"/>
                    <a:tint val="94000"/>
                  </a:schemeClr>
                </a:gs>
                <a:gs pos="50000">
                  <a:schemeClr val="accent5">
                    <a:lumMod val="80000"/>
                    <a:satMod val="110000"/>
                    <a:lumMod val="100000"/>
                    <a:shade val="100000"/>
                  </a:schemeClr>
                </a:gs>
                <a:gs pos="100000">
                  <a:schemeClr val="accent5">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შეჯამება!$X$3:$X$12</c:f>
            </c:numRef>
          </c:val>
          <c:extLst>
            <c:ext xmlns:c16="http://schemas.microsoft.com/office/drawing/2014/chart" uri="{C3380CC4-5D6E-409C-BE32-E72D297353CC}">
              <c16:uniqueId val="{00000016-B302-4981-A0AA-30A0AC87D37C}"/>
            </c:ext>
          </c:extLst>
        </c:ser>
        <c:ser>
          <c:idx val="23"/>
          <c:order val="23"/>
          <c:tx>
            <c:strRef>
              <c:f>შეჯამება!$Y$2</c:f>
              <c:strCache>
                <c:ptCount val="1"/>
                <c:pt idx="0">
                  <c:v>თვეში სწრაფი ანტიგენი</c:v>
                </c:pt>
              </c:strCache>
            </c:strRef>
          </c:tx>
          <c:spPr>
            <a:gradFill rotWithShape="1">
              <a:gsLst>
                <a:gs pos="0">
                  <a:schemeClr val="accent6">
                    <a:lumMod val="80000"/>
                    <a:satMod val="103000"/>
                    <a:lumMod val="102000"/>
                    <a:tint val="94000"/>
                  </a:schemeClr>
                </a:gs>
                <a:gs pos="50000">
                  <a:schemeClr val="accent6">
                    <a:lumMod val="80000"/>
                    <a:satMod val="110000"/>
                    <a:lumMod val="100000"/>
                    <a:shade val="100000"/>
                  </a:schemeClr>
                </a:gs>
                <a:gs pos="100000">
                  <a:schemeClr val="accent6">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შეჯამება!$Y$3:$Y$12</c:f>
            </c:numRef>
          </c:val>
          <c:extLst>
            <c:ext xmlns:c16="http://schemas.microsoft.com/office/drawing/2014/chart" uri="{C3380CC4-5D6E-409C-BE32-E72D297353CC}">
              <c16:uniqueId val="{00000017-B302-4981-A0AA-30A0AC87D37C}"/>
            </c:ext>
          </c:extLst>
        </c:ser>
        <c:ser>
          <c:idx val="24"/>
          <c:order val="24"/>
          <c:tx>
            <c:strRef>
              <c:f>შეჯამება!$Z$2</c:f>
              <c:strCache>
                <c:ptCount val="1"/>
                <c:pt idx="0">
                  <c:v>PCR</c:v>
                </c:pt>
              </c:strCache>
            </c:strRef>
          </c:tx>
          <c:spPr>
            <a:gradFill rotWithShape="1">
              <a:gsLst>
                <a:gs pos="0">
                  <a:schemeClr val="accent1">
                    <a:lumMod val="60000"/>
                    <a:lumOff val="40000"/>
                    <a:satMod val="103000"/>
                    <a:lumMod val="102000"/>
                    <a:tint val="94000"/>
                  </a:schemeClr>
                </a:gs>
                <a:gs pos="50000">
                  <a:schemeClr val="accent1">
                    <a:lumMod val="60000"/>
                    <a:lumOff val="40000"/>
                    <a:satMod val="110000"/>
                    <a:lumMod val="100000"/>
                    <a:shade val="100000"/>
                  </a:schemeClr>
                </a:gs>
                <a:gs pos="100000">
                  <a:schemeClr val="accent1">
                    <a:lumMod val="60000"/>
                    <a:lum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შეჯამება!$Z$3:$Z$12</c:f>
              <c:numCache>
                <c:formatCode>General</c:formatCode>
                <c:ptCount val="10"/>
                <c:pt idx="0">
                  <c:v>39000</c:v>
                </c:pt>
                <c:pt idx="1">
                  <c:v>40500</c:v>
                </c:pt>
                <c:pt idx="2">
                  <c:v>7209.1500000000015</c:v>
                </c:pt>
                <c:pt idx="3">
                  <c:v>10800</c:v>
                </c:pt>
                <c:pt idx="4">
                  <c:v>3222.4000000000005</c:v>
                </c:pt>
                <c:pt idx="5">
                  <c:v>26550</c:v>
                </c:pt>
                <c:pt idx="6">
                  <c:v>840</c:v>
                </c:pt>
                <c:pt idx="7">
                  <c:v>102000</c:v>
                </c:pt>
                <c:pt idx="8">
                  <c:v>0</c:v>
                </c:pt>
                <c:pt idx="9" formatCode="_(* #,##0.00_);_(* \(#,##0.00\);_(* &quot;-&quot;??_);_(@_)">
                  <c:v>230121.55</c:v>
                </c:pt>
              </c:numCache>
            </c:numRef>
          </c:val>
          <c:extLst>
            <c:ext xmlns:c16="http://schemas.microsoft.com/office/drawing/2014/chart" uri="{C3380CC4-5D6E-409C-BE32-E72D297353CC}">
              <c16:uniqueId val="{00000018-B302-4981-A0AA-30A0AC87D37C}"/>
            </c:ext>
          </c:extLst>
        </c:ser>
        <c:ser>
          <c:idx val="25"/>
          <c:order val="25"/>
          <c:tx>
            <c:strRef>
              <c:f>შეჯამება!$AA$2</c:f>
              <c:strCache>
                <c:ptCount val="1"/>
                <c:pt idx="0">
                  <c:v>ანტისხეულები</c:v>
                </c:pt>
              </c:strCache>
            </c:strRef>
          </c:tx>
          <c:spPr>
            <a:gradFill rotWithShape="1">
              <a:gsLst>
                <a:gs pos="0">
                  <a:schemeClr val="accent2">
                    <a:lumMod val="60000"/>
                    <a:lumOff val="40000"/>
                    <a:satMod val="103000"/>
                    <a:lumMod val="102000"/>
                    <a:tint val="94000"/>
                  </a:schemeClr>
                </a:gs>
                <a:gs pos="50000">
                  <a:schemeClr val="accent2">
                    <a:lumMod val="60000"/>
                    <a:lumOff val="40000"/>
                    <a:satMod val="110000"/>
                    <a:lumMod val="100000"/>
                    <a:shade val="100000"/>
                  </a:schemeClr>
                </a:gs>
                <a:gs pos="100000">
                  <a:schemeClr val="accent2">
                    <a:lumMod val="60000"/>
                    <a:lum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შეჯამება!$AA$3:$AA$12</c:f>
              <c:numCache>
                <c:formatCode>General</c:formatCode>
                <c:ptCount val="10"/>
                <c:pt idx="0">
                  <c:v>3900</c:v>
                </c:pt>
                <c:pt idx="1">
                  <c:v>4050</c:v>
                </c:pt>
                <c:pt idx="2">
                  <c:v>48061</c:v>
                </c:pt>
                <c:pt idx="3">
                  <c:v>72000</c:v>
                </c:pt>
                <c:pt idx="4">
                  <c:v>16112</c:v>
                </c:pt>
                <c:pt idx="5">
                  <c:v>3982.5</c:v>
                </c:pt>
                <c:pt idx="6">
                  <c:v>5600</c:v>
                </c:pt>
                <c:pt idx="7">
                  <c:v>20400</c:v>
                </c:pt>
                <c:pt idx="8">
                  <c:v>16000</c:v>
                </c:pt>
                <c:pt idx="9" formatCode="_(* #,##0.00_);_(* \(#,##0.00\);_(* &quot;-&quot;??_);_(@_)">
                  <c:v>190105.5</c:v>
                </c:pt>
              </c:numCache>
            </c:numRef>
          </c:val>
          <c:extLst>
            <c:ext xmlns:c16="http://schemas.microsoft.com/office/drawing/2014/chart" uri="{C3380CC4-5D6E-409C-BE32-E72D297353CC}">
              <c16:uniqueId val="{00000019-B302-4981-A0AA-30A0AC87D37C}"/>
            </c:ext>
          </c:extLst>
        </c:ser>
        <c:ser>
          <c:idx val="26"/>
          <c:order val="26"/>
          <c:tx>
            <c:strRef>
              <c:f>შეჯამება!$AB$2</c:f>
              <c:strCache>
                <c:ptCount val="1"/>
                <c:pt idx="0">
                  <c:v>ანტიგენი</c:v>
                </c:pt>
              </c:strCache>
            </c:strRef>
          </c:tx>
          <c:spPr>
            <a:gradFill rotWithShape="1">
              <a:gsLst>
                <a:gs pos="0">
                  <a:schemeClr val="accent3">
                    <a:lumMod val="60000"/>
                    <a:lumOff val="40000"/>
                    <a:satMod val="103000"/>
                    <a:lumMod val="102000"/>
                    <a:tint val="94000"/>
                  </a:schemeClr>
                </a:gs>
                <a:gs pos="50000">
                  <a:schemeClr val="accent3">
                    <a:lumMod val="60000"/>
                    <a:lumOff val="40000"/>
                    <a:satMod val="110000"/>
                    <a:lumMod val="100000"/>
                    <a:shade val="100000"/>
                  </a:schemeClr>
                </a:gs>
                <a:gs pos="100000">
                  <a:schemeClr val="accent3">
                    <a:lumMod val="60000"/>
                    <a:lum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შეჯამება!$AB$3:$AB$12</c:f>
              <c:numCache>
                <c:formatCode>General</c:formatCode>
                <c:ptCount val="10"/>
                <c:pt idx="0">
                  <c:v>0</c:v>
                </c:pt>
                <c:pt idx="1">
                  <c:v>0</c:v>
                </c:pt>
                <c:pt idx="2">
                  <c:v>48061</c:v>
                </c:pt>
                <c:pt idx="3">
                  <c:v>72000</c:v>
                </c:pt>
                <c:pt idx="4">
                  <c:v>16112</c:v>
                </c:pt>
                <c:pt idx="5">
                  <c:v>0</c:v>
                </c:pt>
                <c:pt idx="6">
                  <c:v>5600</c:v>
                </c:pt>
                <c:pt idx="7">
                  <c:v>10200</c:v>
                </c:pt>
                <c:pt idx="8">
                  <c:v>0</c:v>
                </c:pt>
                <c:pt idx="9" formatCode="_(* #,##0.00_);_(* \(#,##0.00\);_(* &quot;-&quot;??_);_(@_)">
                  <c:v>151973</c:v>
                </c:pt>
              </c:numCache>
            </c:numRef>
          </c:val>
          <c:extLst>
            <c:ext xmlns:c16="http://schemas.microsoft.com/office/drawing/2014/chart" uri="{C3380CC4-5D6E-409C-BE32-E72D297353CC}">
              <c16:uniqueId val="{0000001A-B302-4981-A0AA-30A0AC87D37C}"/>
            </c:ext>
          </c:extLst>
        </c:ser>
        <c:dLbls>
          <c:showLegendKey val="0"/>
          <c:showVal val="0"/>
          <c:showCatName val="0"/>
          <c:showSerName val="0"/>
          <c:showPercent val="0"/>
          <c:showBubbleSize val="0"/>
        </c:dLbls>
        <c:gapWidth val="115"/>
        <c:overlap val="-20"/>
        <c:axId val="421500168"/>
        <c:axId val="421496888"/>
      </c:barChart>
      <c:catAx>
        <c:axId val="421500168"/>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21496888"/>
        <c:crosses val="autoZero"/>
        <c:auto val="1"/>
        <c:lblAlgn val="ctr"/>
        <c:lblOffset val="100"/>
        <c:noMultiLvlLbl val="0"/>
      </c:catAx>
      <c:valAx>
        <c:axId val="4214968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215001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ka-GE"/>
              <a:t>პრიორიტეტული მიმართულებები და ფინანსური საჭიროება აშშ დოლარში</a:t>
            </a:r>
            <a:endParaRPr lang="en-US"/>
          </a:p>
        </c:rich>
      </c:tx>
      <c:layout/>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Sheet1!$B$1</c:f>
              <c:strCache>
                <c:ptCount val="1"/>
                <c:pt idx="0">
                  <c:v>საერთო საჭიროება</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Sheet1!$B$2:$B$8</c:f>
            </c:numRef>
          </c:val>
          <c:extLst>
            <c:ext xmlns:c16="http://schemas.microsoft.com/office/drawing/2014/chart" uri="{C3380CC4-5D6E-409C-BE32-E72D297353CC}">
              <c16:uniqueId val="{00000000-731F-41A4-B6FB-C3BDADEB3CA7}"/>
            </c:ext>
          </c:extLst>
        </c:ser>
        <c:ser>
          <c:idx val="1"/>
          <c:order val="1"/>
          <c:tx>
            <c:strRef>
              <c:f>Sheet1!$C$1</c:f>
              <c:strCache>
                <c:ptCount val="1"/>
                <c:pt idx="0">
                  <c:v>2020</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Sheet1!$C$2:$C$8</c:f>
              <c:numCache>
                <c:formatCode>_("$"* #,##0.00_);_("$"* \(#,##0.00\);_("$"* "-"??_);_(@_)</c:formatCode>
                <c:ptCount val="7"/>
                <c:pt idx="0">
                  <c:v>45929870</c:v>
                </c:pt>
                <c:pt idx="1">
                  <c:v>9160860</c:v>
                </c:pt>
                <c:pt idx="2">
                  <c:v>14925000</c:v>
                </c:pt>
                <c:pt idx="3">
                  <c:v>4601185</c:v>
                </c:pt>
                <c:pt idx="4">
                  <c:v>31000000</c:v>
                </c:pt>
                <c:pt idx="5">
                  <c:v>20000000</c:v>
                </c:pt>
                <c:pt idx="6">
                  <c:v>25575484</c:v>
                </c:pt>
              </c:numCache>
            </c:numRef>
          </c:val>
          <c:extLst>
            <c:ext xmlns:c16="http://schemas.microsoft.com/office/drawing/2014/chart" uri="{C3380CC4-5D6E-409C-BE32-E72D297353CC}">
              <c16:uniqueId val="{00000001-731F-41A4-B6FB-C3BDADEB3CA7}"/>
            </c:ext>
          </c:extLst>
        </c:ser>
        <c:ser>
          <c:idx val="2"/>
          <c:order val="2"/>
          <c:tx>
            <c:strRef>
              <c:f>Sheet1!$D$1</c:f>
              <c:strCache>
                <c:ptCount val="1"/>
                <c:pt idx="0">
                  <c:v>2021</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Sheet1!$D$2:$D$8</c:f>
              <c:numCache>
                <c:formatCode>General</c:formatCode>
                <c:ptCount val="7"/>
                <c:pt idx="0" formatCode="_(&quot;$&quot;* #,##0.00_);_(&quot;$&quot;* \(#,##0.00\);_(&quot;$&quot;* &quot;-&quot;??_);_(@_)">
                  <c:v>19684230</c:v>
                </c:pt>
                <c:pt idx="3" formatCode="_(&quot;$&quot;* #,##0.00_);_(&quot;$&quot;* \(#,##0.00\);_(&quot;$&quot;* &quot;-&quot;??_);_(@_)">
                  <c:v>1950593</c:v>
                </c:pt>
                <c:pt idx="4" formatCode="_(&quot;$&quot;* #,##0.00_);_(&quot;$&quot;* \(#,##0.00\);_(&quot;$&quot;* &quot;-&quot;??_);_(@_)">
                  <c:v>46500000</c:v>
                </c:pt>
              </c:numCache>
            </c:numRef>
          </c:val>
          <c:extLst>
            <c:ext xmlns:c16="http://schemas.microsoft.com/office/drawing/2014/chart" uri="{C3380CC4-5D6E-409C-BE32-E72D297353CC}">
              <c16:uniqueId val="{00000002-731F-41A4-B6FB-C3BDADEB3CA7}"/>
            </c:ext>
          </c:extLst>
        </c:ser>
        <c:dLbls>
          <c:dLblPos val="inEnd"/>
          <c:showLegendKey val="0"/>
          <c:showVal val="1"/>
          <c:showCatName val="0"/>
          <c:showSerName val="0"/>
          <c:showPercent val="0"/>
          <c:showBubbleSize val="0"/>
        </c:dLbls>
        <c:gapWidth val="150"/>
        <c:overlap val="100"/>
        <c:axId val="270182944"/>
        <c:axId val="270177696"/>
      </c:barChart>
      <c:catAx>
        <c:axId val="270182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0177696"/>
        <c:crosses val="autoZero"/>
        <c:auto val="1"/>
        <c:lblAlgn val="ctr"/>
        <c:lblOffset val="100"/>
        <c:noMultiLvlLbl val="0"/>
      </c:catAx>
      <c:valAx>
        <c:axId val="2701776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018294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7"/>
          <c:order val="7"/>
          <c:tx>
            <c:strRef>
              <c:f>Sheet1!$A$9</c:f>
              <c:strCache>
                <c:ptCount val="1"/>
                <c:pt idx="0">
                  <c:v>პროგნოზული დაფინანსება</c:v>
                </c:pt>
              </c:strCache>
            </c:strRef>
          </c:tx>
          <c:spPr>
            <a:gradFill rotWithShape="1">
              <a:gsLst>
                <a:gs pos="0">
                  <a:schemeClr val="accent5">
                    <a:lumMod val="80000"/>
                    <a:lumOff val="20000"/>
                    <a:satMod val="103000"/>
                    <a:lumMod val="102000"/>
                    <a:tint val="94000"/>
                  </a:schemeClr>
                </a:gs>
                <a:gs pos="50000">
                  <a:schemeClr val="accent5">
                    <a:lumMod val="80000"/>
                    <a:lumOff val="20000"/>
                    <a:satMod val="110000"/>
                    <a:lumMod val="100000"/>
                    <a:shade val="100000"/>
                  </a:schemeClr>
                </a:gs>
                <a:gs pos="100000">
                  <a:schemeClr val="accent5">
                    <a:lumMod val="80000"/>
                    <a:lumOff val="20000"/>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Sheet1!$B$9:$H$9</c:f>
              <c:numCache>
                <c:formatCode>_(* #,##0_);_(* \(#,##0\);_(* "-"??_);_(@_)</c:formatCode>
                <c:ptCount val="7"/>
                <c:pt idx="0">
                  <c:v>219327222</c:v>
                </c:pt>
                <c:pt idx="1">
                  <c:v>28740000</c:v>
                </c:pt>
                <c:pt idx="2">
                  <c:v>43108000</c:v>
                </c:pt>
                <c:pt idx="3">
                  <c:v>100000000</c:v>
                </c:pt>
                <c:pt idx="4">
                  <c:v>400000</c:v>
                </c:pt>
                <c:pt idx="5">
                  <c:v>4500000</c:v>
                </c:pt>
                <c:pt idx="6">
                  <c:v>600000</c:v>
                </c:pt>
              </c:numCache>
            </c:numRef>
          </c:val>
          <c:extLst>
            <c:ext xmlns:c16="http://schemas.microsoft.com/office/drawing/2014/chart" uri="{C3380CC4-5D6E-409C-BE32-E72D297353CC}">
              <c16:uniqueId val="{0000000E-494C-4219-B141-5FC7E9C46F86}"/>
            </c:ext>
          </c:extLst>
        </c:ser>
        <c:dLbls>
          <c:showLegendKey val="0"/>
          <c:showVal val="0"/>
          <c:showCatName val="0"/>
          <c:showSerName val="0"/>
          <c:showPercent val="0"/>
          <c:showBubbleSize val="0"/>
        </c:dLbls>
        <c:gapWidth val="444"/>
        <c:axId val="490680224"/>
        <c:axId val="490685800"/>
      </c:barChart>
      <c:lineChart>
        <c:grouping val="standard"/>
        <c:varyColors val="0"/>
        <c:ser>
          <c:idx val="0"/>
          <c:order val="0"/>
          <c:tx>
            <c:strRef>
              <c:f>Sheet1!$A$2</c:f>
              <c:strCache>
                <c:ptCount val="1"/>
                <c:pt idx="0">
                  <c:v>პირადი დაცვის საშუალებები</c:v>
                </c:pt>
              </c:strCache>
            </c:strRef>
          </c:tx>
          <c:spPr>
            <a:ln w="31750" cap="rnd">
              <a:solidFill>
                <a:schemeClr val="accent6"/>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Sheet1!$B$2:$H$2</c:f>
            </c:numRef>
          </c:val>
          <c:smooth val="0"/>
          <c:extLst>
            <c:ext xmlns:c16="http://schemas.microsoft.com/office/drawing/2014/chart" uri="{C3380CC4-5D6E-409C-BE32-E72D297353CC}">
              <c16:uniqueId val="{00000000-731F-41A4-B6FB-C3BDADEB3CA7}"/>
            </c:ext>
          </c:extLst>
        </c:ser>
        <c:ser>
          <c:idx val="1"/>
          <c:order val="1"/>
          <c:tx>
            <c:strRef>
              <c:f>Sheet1!$A$3</c:f>
              <c:strCache>
                <c:ptCount val="1"/>
                <c:pt idx="0">
                  <c:v>სუნთქვის აპარატები და ECMO</c:v>
                </c:pt>
              </c:strCache>
            </c:strRef>
          </c:tx>
          <c:spPr>
            <a:ln w="31750" cap="rnd">
              <a:solidFill>
                <a:schemeClr val="accent5"/>
              </a:solidFill>
              <a:round/>
            </a:ln>
            <a:effectLst/>
          </c:spPr>
          <c:marker>
            <c:symbol val="none"/>
          </c:marker>
          <c:dLbls>
            <c:spPr>
              <a:noFill/>
              <a:ln>
                <a:noFill/>
              </a:ln>
              <a:effectLst/>
            </c:spPr>
            <c:txPr>
              <a:bodyPr rot="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Sheet1!$B$3:$H$3</c:f>
            </c:numRef>
          </c:val>
          <c:smooth val="0"/>
          <c:extLst>
            <c:ext xmlns:c16="http://schemas.microsoft.com/office/drawing/2014/chart" uri="{C3380CC4-5D6E-409C-BE32-E72D297353CC}">
              <c16:uniqueId val="{00000001-731F-41A4-B6FB-C3BDADEB3CA7}"/>
            </c:ext>
          </c:extLst>
        </c:ser>
        <c:ser>
          <c:idx val="2"/>
          <c:order val="2"/>
          <c:tx>
            <c:strRef>
              <c:f>Sheet1!$A$4</c:f>
              <c:strCache>
                <c:ptCount val="1"/>
                <c:pt idx="0">
                  <c:v>სასწრაფოს მანქანები/აღჭურვილობა</c:v>
                </c:pt>
              </c:strCache>
            </c:strRef>
          </c:tx>
          <c:spPr>
            <a:ln w="31750" cap="rnd">
              <a:solidFill>
                <a:schemeClr val="accent4"/>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Sheet1!$B$4:$H$4</c:f>
            </c:numRef>
          </c:val>
          <c:smooth val="0"/>
          <c:extLst>
            <c:ext xmlns:c16="http://schemas.microsoft.com/office/drawing/2014/chart" uri="{C3380CC4-5D6E-409C-BE32-E72D297353CC}">
              <c16:uniqueId val="{00000009-494C-4219-B141-5FC7E9C46F86}"/>
            </c:ext>
          </c:extLst>
        </c:ser>
        <c:ser>
          <c:idx val="3"/>
          <c:order val="3"/>
          <c:tx>
            <c:strRef>
              <c:f>Sheet1!$A$5</c:f>
              <c:strCache>
                <c:ptCount val="1"/>
                <c:pt idx="0">
                  <c:v>ლაბორატორია</c:v>
                </c:pt>
              </c:strCache>
            </c:strRef>
          </c:tx>
          <c:spPr>
            <a:ln w="31750" cap="rnd">
              <a:solidFill>
                <a:schemeClr val="accent6">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Sheet1!$B$5:$H$5</c:f>
            </c:numRef>
          </c:val>
          <c:smooth val="0"/>
          <c:extLst>
            <c:ext xmlns:c16="http://schemas.microsoft.com/office/drawing/2014/chart" uri="{C3380CC4-5D6E-409C-BE32-E72D297353CC}">
              <c16:uniqueId val="{0000000A-494C-4219-B141-5FC7E9C46F86}"/>
            </c:ext>
          </c:extLst>
        </c:ser>
        <c:ser>
          <c:idx val="4"/>
          <c:order val="4"/>
          <c:tx>
            <c:strRef>
              <c:f>Sheet1!$A$6</c:f>
              <c:strCache>
                <c:ptCount val="1"/>
                <c:pt idx="0">
                  <c:v>მრავალპროფილური ჰოსპიტალური ინფრასტრუქტურა და აღჭურვა </c:v>
                </c:pt>
              </c:strCache>
            </c:strRef>
          </c:tx>
          <c:spPr>
            <a:ln w="31750" cap="rnd">
              <a:solidFill>
                <a:schemeClr val="accent5">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Sheet1!$B$6:$H$6</c:f>
            </c:numRef>
          </c:val>
          <c:smooth val="0"/>
          <c:extLst>
            <c:ext xmlns:c16="http://schemas.microsoft.com/office/drawing/2014/chart" uri="{C3380CC4-5D6E-409C-BE32-E72D297353CC}">
              <c16:uniqueId val="{0000000B-494C-4219-B141-5FC7E9C46F86}"/>
            </c:ext>
          </c:extLst>
        </c:ser>
        <c:ser>
          <c:idx val="5"/>
          <c:order val="5"/>
          <c:tx>
            <c:strRef>
              <c:f>Sheet1!$A$7</c:f>
              <c:strCache>
                <c:ptCount val="1"/>
                <c:pt idx="0">
                  <c:v>პირველადი ჯანდაცვის ინფრასტრუქტურა</c:v>
                </c:pt>
              </c:strCache>
            </c:strRef>
          </c:tx>
          <c:spPr>
            <a:ln w="31750" cap="rnd">
              <a:solidFill>
                <a:schemeClr val="accent4">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Sheet1!$B$7:$H$7</c:f>
            </c:numRef>
          </c:val>
          <c:smooth val="0"/>
          <c:extLst>
            <c:ext xmlns:c16="http://schemas.microsoft.com/office/drawing/2014/chart" uri="{C3380CC4-5D6E-409C-BE32-E72D297353CC}">
              <c16:uniqueId val="{0000000C-494C-4219-B141-5FC7E9C46F86}"/>
            </c:ext>
          </c:extLst>
        </c:ser>
        <c:ser>
          <c:idx val="6"/>
          <c:order val="6"/>
          <c:tx>
            <c:strRef>
              <c:f>Sheet1!$A$8</c:f>
              <c:strCache>
                <c:ptCount val="1"/>
                <c:pt idx="0">
                  <c:v>ჰოსპიტალური სერვისების ხარჯები</c:v>
                </c:pt>
              </c:strCache>
            </c:strRef>
          </c:tx>
          <c:spPr>
            <a:ln w="31750" cap="rnd">
              <a:solidFill>
                <a:schemeClr val="accent6">
                  <a:lumMod val="80000"/>
                  <a:lumOff val="2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Sheet1!$B$8:$H$8</c:f>
            </c:numRef>
          </c:val>
          <c:smooth val="0"/>
          <c:extLst>
            <c:ext xmlns:c16="http://schemas.microsoft.com/office/drawing/2014/chart" uri="{C3380CC4-5D6E-409C-BE32-E72D297353CC}">
              <c16:uniqueId val="{0000000D-494C-4219-B141-5FC7E9C46F86}"/>
            </c:ext>
          </c:extLst>
        </c:ser>
        <c:ser>
          <c:idx val="8"/>
          <c:order val="8"/>
          <c:tx>
            <c:strRef>
              <c:f>Sheet1!$A$10</c:f>
              <c:strCache>
                <c:ptCount val="1"/>
                <c:pt idx="0">
                  <c:v>დონორის მიერ დაფარვის წილი</c:v>
                </c:pt>
              </c:strCache>
            </c:strRef>
          </c:tx>
          <c:spPr>
            <a:ln w="31750" cap="rnd">
              <a:solidFill>
                <a:schemeClr val="accent4">
                  <a:lumMod val="80000"/>
                  <a:lumOff val="20000"/>
                </a:schemeClr>
              </a:solidFill>
              <a:round/>
            </a:ln>
            <a:effectLst/>
          </c:spPr>
          <c:marker>
            <c:symbol val="circle"/>
            <c:size val="6"/>
            <c:spPr>
              <a:gradFill rotWithShape="1">
                <a:gsLst>
                  <a:gs pos="0">
                    <a:schemeClr val="accent4">
                      <a:lumMod val="80000"/>
                      <a:lumOff val="20000"/>
                      <a:satMod val="103000"/>
                      <a:lumMod val="102000"/>
                      <a:tint val="94000"/>
                    </a:schemeClr>
                  </a:gs>
                  <a:gs pos="50000">
                    <a:schemeClr val="accent4">
                      <a:lumMod val="80000"/>
                      <a:lumOff val="20000"/>
                      <a:satMod val="110000"/>
                      <a:lumMod val="100000"/>
                      <a:shade val="100000"/>
                    </a:schemeClr>
                  </a:gs>
                  <a:gs pos="100000">
                    <a:schemeClr val="accent4">
                      <a:lumMod val="80000"/>
                      <a:lumOff val="20000"/>
                      <a:lumMod val="99000"/>
                      <a:satMod val="120000"/>
                      <a:shade val="78000"/>
                    </a:schemeClr>
                  </a:gs>
                </a:gsLst>
                <a:lin ang="5400000" scaled="0"/>
              </a:gradFill>
              <a:ln w="12700">
                <a:solidFill>
                  <a:schemeClr val="lt2"/>
                </a:solidFill>
                <a:round/>
              </a:ln>
              <a:effectLst/>
            </c:spPr>
          </c:marker>
          <c:dLbls>
            <c:dLbl>
              <c:idx val="5"/>
              <c:layout>
                <c:manualLayout>
                  <c:x val="1.2789847516087187E-2"/>
                  <c:y val="4.22705325832581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494C-4219-B141-5FC7E9C46F86}"/>
                </c:ext>
              </c:extLst>
            </c:dLbl>
            <c:dLbl>
              <c:idx val="6"/>
              <c:layout>
                <c:manualLayout>
                  <c:x val="0"/>
                  <c:y val="2.486501916662245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494C-4219-B141-5FC7E9C46F86}"/>
                </c:ext>
              </c:extLst>
            </c:dLbl>
            <c:spPr>
              <a:noFill/>
              <a:ln>
                <a:noFill/>
              </a:ln>
              <a:effectLst/>
            </c:spPr>
            <c:txPr>
              <a:bodyPr rot="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Sheet1!$B$10:$H$10</c:f>
              <c:numCache>
                <c:formatCode>0%</c:formatCode>
                <c:ptCount val="7"/>
                <c:pt idx="1">
                  <c:v>0.13103708576585171</c:v>
                </c:pt>
                <c:pt idx="2">
                  <c:v>0.19654650985366512</c:v>
                </c:pt>
                <c:pt idx="3">
                  <c:v>0.45593975562230937</c:v>
                </c:pt>
                <c:pt idx="4" formatCode="0.0%">
                  <c:v>1.8237590224892376E-3</c:v>
                </c:pt>
                <c:pt idx="5">
                  <c:v>2.0517289003003921E-2</c:v>
                </c:pt>
                <c:pt idx="6" formatCode="0.0%">
                  <c:v>2.7356385337338565E-3</c:v>
                </c:pt>
              </c:numCache>
            </c:numRef>
          </c:val>
          <c:smooth val="0"/>
          <c:extLst>
            <c:ext xmlns:c16="http://schemas.microsoft.com/office/drawing/2014/chart" uri="{C3380CC4-5D6E-409C-BE32-E72D297353CC}">
              <c16:uniqueId val="{0000000F-494C-4219-B141-5FC7E9C46F86}"/>
            </c:ext>
          </c:extLst>
        </c:ser>
        <c:dLbls>
          <c:showLegendKey val="0"/>
          <c:showVal val="0"/>
          <c:showCatName val="0"/>
          <c:showSerName val="0"/>
          <c:showPercent val="0"/>
          <c:showBubbleSize val="0"/>
        </c:dLbls>
        <c:marker val="1"/>
        <c:smooth val="0"/>
        <c:axId val="476768304"/>
        <c:axId val="476767976"/>
      </c:lineChart>
      <c:valAx>
        <c:axId val="490685800"/>
        <c:scaling>
          <c:orientation val="minMax"/>
        </c:scaling>
        <c:delete val="0"/>
        <c:axPos val="r"/>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2"/>
                </a:solidFill>
                <a:latin typeface="+mn-lt"/>
                <a:ea typeface="+mn-ea"/>
                <a:cs typeface="+mn-cs"/>
              </a:defRPr>
            </a:pPr>
            <a:endParaRPr lang="en-US"/>
          </a:p>
        </c:txPr>
        <c:crossAx val="490680224"/>
        <c:crosses val="max"/>
        <c:crossBetween val="between"/>
      </c:valAx>
      <c:catAx>
        <c:axId val="490680224"/>
        <c:scaling>
          <c:orientation val="minMax"/>
        </c:scaling>
        <c:delete val="0"/>
        <c:axPos val="b"/>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90685800"/>
        <c:crosses val="autoZero"/>
        <c:auto val="1"/>
        <c:lblAlgn val="ctr"/>
        <c:lblOffset val="100"/>
        <c:noMultiLvlLbl val="0"/>
      </c:catAx>
      <c:valAx>
        <c:axId val="476767976"/>
        <c:scaling>
          <c:orientation val="minMax"/>
        </c:scaling>
        <c:delete val="0"/>
        <c:axPos val="l"/>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crossAx val="476768304"/>
        <c:crosses val="autoZero"/>
        <c:crossBetween val="between"/>
      </c:valAx>
      <c:catAx>
        <c:axId val="476768304"/>
        <c:scaling>
          <c:orientation val="minMax"/>
        </c:scaling>
        <c:delete val="1"/>
        <c:axPos val="b"/>
        <c:numFmt formatCode="General" sourceLinked="1"/>
        <c:majorTickMark val="out"/>
        <c:minorTickMark val="none"/>
        <c:tickLblPos val="nextTo"/>
        <c:crossAx val="47676797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rtl="0">
            <a:defRPr sz="9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9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areaChart>
        <c:grouping val="standard"/>
        <c:varyColors val="0"/>
        <c:ser>
          <c:idx val="0"/>
          <c:order val="0"/>
          <c:tx>
            <c:strRef>
              <c:f>Sheet1!$B$1</c:f>
              <c:strCache>
                <c:ptCount val="1"/>
                <c:pt idx="0">
                  <c:v>ტესტირებულთა რაოდენობა </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cat>
            <c:strRef>
              <c:f>Sheet1!$A$2:$A$77</c:f>
              <c:strCache>
                <c:ptCount val="76"/>
                <c:pt idx="0">
                  <c:v>30.01-25.02</c:v>
                </c:pt>
                <c:pt idx="1">
                  <c:v>26.02</c:v>
                </c:pt>
                <c:pt idx="2">
                  <c:v>27.02</c:v>
                </c:pt>
                <c:pt idx="3">
                  <c:v>28.02</c:v>
                </c:pt>
                <c:pt idx="4">
                  <c:v>29.02</c:v>
                </c:pt>
                <c:pt idx="5">
                  <c:v>1.03</c:v>
                </c:pt>
                <c:pt idx="6">
                  <c:v>2.03</c:v>
                </c:pt>
                <c:pt idx="7">
                  <c:v>3.03</c:v>
                </c:pt>
                <c:pt idx="8">
                  <c:v>4.03</c:v>
                </c:pt>
                <c:pt idx="9">
                  <c:v>5.03</c:v>
                </c:pt>
                <c:pt idx="10">
                  <c:v>6.03</c:v>
                </c:pt>
                <c:pt idx="11">
                  <c:v>7.03</c:v>
                </c:pt>
                <c:pt idx="12">
                  <c:v>8.03</c:v>
                </c:pt>
                <c:pt idx="13">
                  <c:v>9.03</c:v>
                </c:pt>
                <c:pt idx="14">
                  <c:v>10.03</c:v>
                </c:pt>
                <c:pt idx="15">
                  <c:v>11.03</c:v>
                </c:pt>
                <c:pt idx="16">
                  <c:v>12.03</c:v>
                </c:pt>
                <c:pt idx="17">
                  <c:v>13.03</c:v>
                </c:pt>
                <c:pt idx="18">
                  <c:v>14.03</c:v>
                </c:pt>
                <c:pt idx="19">
                  <c:v>15.03</c:v>
                </c:pt>
                <c:pt idx="20">
                  <c:v>16.03</c:v>
                </c:pt>
                <c:pt idx="21">
                  <c:v>17.03</c:v>
                </c:pt>
                <c:pt idx="22">
                  <c:v>18.03</c:v>
                </c:pt>
                <c:pt idx="23">
                  <c:v>19.03</c:v>
                </c:pt>
                <c:pt idx="24">
                  <c:v>20.03</c:v>
                </c:pt>
                <c:pt idx="25">
                  <c:v>21.03</c:v>
                </c:pt>
                <c:pt idx="26">
                  <c:v>22.03</c:v>
                </c:pt>
                <c:pt idx="27">
                  <c:v>23.03</c:v>
                </c:pt>
                <c:pt idx="28">
                  <c:v>24.03</c:v>
                </c:pt>
                <c:pt idx="29">
                  <c:v>25.03</c:v>
                </c:pt>
                <c:pt idx="30">
                  <c:v>26.03</c:v>
                </c:pt>
                <c:pt idx="31">
                  <c:v>27.03</c:v>
                </c:pt>
                <c:pt idx="32">
                  <c:v>28.03</c:v>
                </c:pt>
                <c:pt idx="33">
                  <c:v>29.03</c:v>
                </c:pt>
                <c:pt idx="34">
                  <c:v>30.03</c:v>
                </c:pt>
                <c:pt idx="35">
                  <c:v>31.03</c:v>
                </c:pt>
                <c:pt idx="36">
                  <c:v>1.04</c:v>
                </c:pt>
                <c:pt idx="37">
                  <c:v>2.04</c:v>
                </c:pt>
                <c:pt idx="38">
                  <c:v>3.04</c:v>
                </c:pt>
                <c:pt idx="39">
                  <c:v>4.04</c:v>
                </c:pt>
                <c:pt idx="40">
                  <c:v>5.04</c:v>
                </c:pt>
                <c:pt idx="41">
                  <c:v>6.04</c:v>
                </c:pt>
                <c:pt idx="42">
                  <c:v>7.04</c:v>
                </c:pt>
                <c:pt idx="43">
                  <c:v>8.04</c:v>
                </c:pt>
                <c:pt idx="44">
                  <c:v>9.04</c:v>
                </c:pt>
                <c:pt idx="45">
                  <c:v>10.04</c:v>
                </c:pt>
                <c:pt idx="46">
                  <c:v>11.04</c:v>
                </c:pt>
                <c:pt idx="47">
                  <c:v>12.04</c:v>
                </c:pt>
                <c:pt idx="48">
                  <c:v>13.04</c:v>
                </c:pt>
                <c:pt idx="49">
                  <c:v>14.04</c:v>
                </c:pt>
                <c:pt idx="50">
                  <c:v>15.04</c:v>
                </c:pt>
                <c:pt idx="51">
                  <c:v>16.04</c:v>
                </c:pt>
                <c:pt idx="52">
                  <c:v>17.04</c:v>
                </c:pt>
                <c:pt idx="53">
                  <c:v>18.04</c:v>
                </c:pt>
                <c:pt idx="54">
                  <c:v>19.04</c:v>
                </c:pt>
                <c:pt idx="55">
                  <c:v>20.04</c:v>
                </c:pt>
                <c:pt idx="56">
                  <c:v>21.04</c:v>
                </c:pt>
                <c:pt idx="57">
                  <c:v>22.04</c:v>
                </c:pt>
                <c:pt idx="58">
                  <c:v>23.04</c:v>
                </c:pt>
                <c:pt idx="59">
                  <c:v>24.04</c:v>
                </c:pt>
                <c:pt idx="60">
                  <c:v>25.04</c:v>
                </c:pt>
                <c:pt idx="61">
                  <c:v>26.04</c:v>
                </c:pt>
                <c:pt idx="62">
                  <c:v>27.04</c:v>
                </c:pt>
                <c:pt idx="63">
                  <c:v>28.04</c:v>
                </c:pt>
                <c:pt idx="64">
                  <c:v>29.04</c:v>
                </c:pt>
                <c:pt idx="65">
                  <c:v>30.04</c:v>
                </c:pt>
                <c:pt idx="66">
                  <c:v>1.05</c:v>
                </c:pt>
                <c:pt idx="67">
                  <c:v>2.05</c:v>
                </c:pt>
                <c:pt idx="68">
                  <c:v>3.05</c:v>
                </c:pt>
                <c:pt idx="69">
                  <c:v>4.05</c:v>
                </c:pt>
                <c:pt idx="70">
                  <c:v>5.05</c:v>
                </c:pt>
                <c:pt idx="71">
                  <c:v>6.05</c:v>
                </c:pt>
                <c:pt idx="72">
                  <c:v>7.05</c:v>
                </c:pt>
                <c:pt idx="73">
                  <c:v>8.05</c:v>
                </c:pt>
                <c:pt idx="74">
                  <c:v>9.05</c:v>
                </c:pt>
                <c:pt idx="75">
                  <c:v>10.05</c:v>
                </c:pt>
              </c:strCache>
            </c:strRef>
          </c:cat>
          <c:val>
            <c:numRef>
              <c:f>Sheet1!$B$2:$B$77</c:f>
            </c:numRef>
          </c:val>
          <c:extLst>
            <c:ext xmlns:c16="http://schemas.microsoft.com/office/drawing/2014/chart" uri="{C3380CC4-5D6E-409C-BE32-E72D297353CC}">
              <c16:uniqueId val="{00000000-889C-4D00-A46E-DDB8E630A418}"/>
            </c:ext>
          </c:extLst>
        </c:ser>
        <c:ser>
          <c:idx val="1"/>
          <c:order val="1"/>
          <c:tx>
            <c:strRef>
              <c:f>Sheet1!$C$1</c:f>
              <c:strCache>
                <c:ptCount val="1"/>
                <c:pt idx="0">
                  <c:v>დადასტურებული შემთხვევები </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cat>
            <c:strRef>
              <c:f>Sheet1!$A$2:$A$77</c:f>
              <c:strCache>
                <c:ptCount val="76"/>
                <c:pt idx="0">
                  <c:v>30.01-25.02</c:v>
                </c:pt>
                <c:pt idx="1">
                  <c:v>26.02</c:v>
                </c:pt>
                <c:pt idx="2">
                  <c:v>27.02</c:v>
                </c:pt>
                <c:pt idx="3">
                  <c:v>28.02</c:v>
                </c:pt>
                <c:pt idx="4">
                  <c:v>29.02</c:v>
                </c:pt>
                <c:pt idx="5">
                  <c:v>1.03</c:v>
                </c:pt>
                <c:pt idx="6">
                  <c:v>2.03</c:v>
                </c:pt>
                <c:pt idx="7">
                  <c:v>3.03</c:v>
                </c:pt>
                <c:pt idx="8">
                  <c:v>4.03</c:v>
                </c:pt>
                <c:pt idx="9">
                  <c:v>5.03</c:v>
                </c:pt>
                <c:pt idx="10">
                  <c:v>6.03</c:v>
                </c:pt>
                <c:pt idx="11">
                  <c:v>7.03</c:v>
                </c:pt>
                <c:pt idx="12">
                  <c:v>8.03</c:v>
                </c:pt>
                <c:pt idx="13">
                  <c:v>9.03</c:v>
                </c:pt>
                <c:pt idx="14">
                  <c:v>10.03</c:v>
                </c:pt>
                <c:pt idx="15">
                  <c:v>11.03</c:v>
                </c:pt>
                <c:pt idx="16">
                  <c:v>12.03</c:v>
                </c:pt>
                <c:pt idx="17">
                  <c:v>13.03</c:v>
                </c:pt>
                <c:pt idx="18">
                  <c:v>14.03</c:v>
                </c:pt>
                <c:pt idx="19">
                  <c:v>15.03</c:v>
                </c:pt>
                <c:pt idx="20">
                  <c:v>16.03</c:v>
                </c:pt>
                <c:pt idx="21">
                  <c:v>17.03</c:v>
                </c:pt>
                <c:pt idx="22">
                  <c:v>18.03</c:v>
                </c:pt>
                <c:pt idx="23">
                  <c:v>19.03</c:v>
                </c:pt>
                <c:pt idx="24">
                  <c:v>20.03</c:v>
                </c:pt>
                <c:pt idx="25">
                  <c:v>21.03</c:v>
                </c:pt>
                <c:pt idx="26">
                  <c:v>22.03</c:v>
                </c:pt>
                <c:pt idx="27">
                  <c:v>23.03</c:v>
                </c:pt>
                <c:pt idx="28">
                  <c:v>24.03</c:v>
                </c:pt>
                <c:pt idx="29">
                  <c:v>25.03</c:v>
                </c:pt>
                <c:pt idx="30">
                  <c:v>26.03</c:v>
                </c:pt>
                <c:pt idx="31">
                  <c:v>27.03</c:v>
                </c:pt>
                <c:pt idx="32">
                  <c:v>28.03</c:v>
                </c:pt>
                <c:pt idx="33">
                  <c:v>29.03</c:v>
                </c:pt>
                <c:pt idx="34">
                  <c:v>30.03</c:v>
                </c:pt>
                <c:pt idx="35">
                  <c:v>31.03</c:v>
                </c:pt>
                <c:pt idx="36">
                  <c:v>1.04</c:v>
                </c:pt>
                <c:pt idx="37">
                  <c:v>2.04</c:v>
                </c:pt>
                <c:pt idx="38">
                  <c:v>3.04</c:v>
                </c:pt>
                <c:pt idx="39">
                  <c:v>4.04</c:v>
                </c:pt>
                <c:pt idx="40">
                  <c:v>5.04</c:v>
                </c:pt>
                <c:pt idx="41">
                  <c:v>6.04</c:v>
                </c:pt>
                <c:pt idx="42">
                  <c:v>7.04</c:v>
                </c:pt>
                <c:pt idx="43">
                  <c:v>8.04</c:v>
                </c:pt>
                <c:pt idx="44">
                  <c:v>9.04</c:v>
                </c:pt>
                <c:pt idx="45">
                  <c:v>10.04</c:v>
                </c:pt>
                <c:pt idx="46">
                  <c:v>11.04</c:v>
                </c:pt>
                <c:pt idx="47">
                  <c:v>12.04</c:v>
                </c:pt>
                <c:pt idx="48">
                  <c:v>13.04</c:v>
                </c:pt>
                <c:pt idx="49">
                  <c:v>14.04</c:v>
                </c:pt>
                <c:pt idx="50">
                  <c:v>15.04</c:v>
                </c:pt>
                <c:pt idx="51">
                  <c:v>16.04</c:v>
                </c:pt>
                <c:pt idx="52">
                  <c:v>17.04</c:v>
                </c:pt>
                <c:pt idx="53">
                  <c:v>18.04</c:v>
                </c:pt>
                <c:pt idx="54">
                  <c:v>19.04</c:v>
                </c:pt>
                <c:pt idx="55">
                  <c:v>20.04</c:v>
                </c:pt>
                <c:pt idx="56">
                  <c:v>21.04</c:v>
                </c:pt>
                <c:pt idx="57">
                  <c:v>22.04</c:v>
                </c:pt>
                <c:pt idx="58">
                  <c:v>23.04</c:v>
                </c:pt>
                <c:pt idx="59">
                  <c:v>24.04</c:v>
                </c:pt>
                <c:pt idx="60">
                  <c:v>25.04</c:v>
                </c:pt>
                <c:pt idx="61">
                  <c:v>26.04</c:v>
                </c:pt>
                <c:pt idx="62">
                  <c:v>27.04</c:v>
                </c:pt>
                <c:pt idx="63">
                  <c:v>28.04</c:v>
                </c:pt>
                <c:pt idx="64">
                  <c:v>29.04</c:v>
                </c:pt>
                <c:pt idx="65">
                  <c:v>30.04</c:v>
                </c:pt>
                <c:pt idx="66">
                  <c:v>1.05</c:v>
                </c:pt>
                <c:pt idx="67">
                  <c:v>2.05</c:v>
                </c:pt>
                <c:pt idx="68">
                  <c:v>3.05</c:v>
                </c:pt>
                <c:pt idx="69">
                  <c:v>4.05</c:v>
                </c:pt>
                <c:pt idx="70">
                  <c:v>5.05</c:v>
                </c:pt>
                <c:pt idx="71">
                  <c:v>6.05</c:v>
                </c:pt>
                <c:pt idx="72">
                  <c:v>7.05</c:v>
                </c:pt>
                <c:pt idx="73">
                  <c:v>8.05</c:v>
                </c:pt>
                <c:pt idx="74">
                  <c:v>9.05</c:v>
                </c:pt>
                <c:pt idx="75">
                  <c:v>10.05</c:v>
                </c:pt>
              </c:strCache>
            </c:strRef>
          </c:cat>
          <c:val>
            <c:numRef>
              <c:f>Sheet1!$C$2:$C$77</c:f>
              <c:numCache>
                <c:formatCode>General</c:formatCode>
                <c:ptCount val="76"/>
                <c:pt idx="0">
                  <c:v>0</c:v>
                </c:pt>
                <c:pt idx="1">
                  <c:v>1</c:v>
                </c:pt>
                <c:pt idx="2">
                  <c:v>1</c:v>
                </c:pt>
                <c:pt idx="3">
                  <c:v>1</c:v>
                </c:pt>
                <c:pt idx="4">
                  <c:v>0</c:v>
                </c:pt>
                <c:pt idx="5">
                  <c:v>0</c:v>
                </c:pt>
                <c:pt idx="6">
                  <c:v>0</c:v>
                </c:pt>
                <c:pt idx="7">
                  <c:v>0</c:v>
                </c:pt>
                <c:pt idx="8">
                  <c:v>1</c:v>
                </c:pt>
                <c:pt idx="9">
                  <c:v>6</c:v>
                </c:pt>
                <c:pt idx="10">
                  <c:v>3</c:v>
                </c:pt>
                <c:pt idx="11">
                  <c:v>1</c:v>
                </c:pt>
                <c:pt idx="12">
                  <c:v>2</c:v>
                </c:pt>
                <c:pt idx="13">
                  <c:v>0</c:v>
                </c:pt>
                <c:pt idx="14">
                  <c:v>6</c:v>
                </c:pt>
                <c:pt idx="15">
                  <c:v>2</c:v>
                </c:pt>
                <c:pt idx="16">
                  <c:v>1</c:v>
                </c:pt>
                <c:pt idx="17">
                  <c:v>5</c:v>
                </c:pt>
                <c:pt idx="18">
                  <c:v>3</c:v>
                </c:pt>
                <c:pt idx="19">
                  <c:v>0</c:v>
                </c:pt>
                <c:pt idx="20">
                  <c:v>1</c:v>
                </c:pt>
                <c:pt idx="21">
                  <c:v>4</c:v>
                </c:pt>
                <c:pt idx="22">
                  <c:v>2</c:v>
                </c:pt>
                <c:pt idx="23">
                  <c:v>4</c:v>
                </c:pt>
                <c:pt idx="24">
                  <c:v>4</c:v>
                </c:pt>
                <c:pt idx="25">
                  <c:v>6</c:v>
                </c:pt>
                <c:pt idx="26">
                  <c:v>0</c:v>
                </c:pt>
                <c:pt idx="27">
                  <c:v>13</c:v>
                </c:pt>
                <c:pt idx="28">
                  <c:v>6</c:v>
                </c:pt>
                <c:pt idx="29">
                  <c:v>5</c:v>
                </c:pt>
                <c:pt idx="30">
                  <c:v>3</c:v>
                </c:pt>
                <c:pt idx="31">
                  <c:v>4</c:v>
                </c:pt>
                <c:pt idx="32">
                  <c:v>5</c:v>
                </c:pt>
                <c:pt idx="33">
                  <c:v>8</c:v>
                </c:pt>
                <c:pt idx="34">
                  <c:v>10</c:v>
                </c:pt>
                <c:pt idx="35">
                  <c:v>7</c:v>
                </c:pt>
                <c:pt idx="36">
                  <c:v>15</c:v>
                </c:pt>
                <c:pt idx="37">
                  <c:v>18</c:v>
                </c:pt>
                <c:pt idx="38">
                  <c:v>9</c:v>
                </c:pt>
                <c:pt idx="39">
                  <c:v>13</c:v>
                </c:pt>
                <c:pt idx="40">
                  <c:v>18</c:v>
                </c:pt>
                <c:pt idx="41">
                  <c:v>7</c:v>
                </c:pt>
                <c:pt idx="42">
                  <c:v>13</c:v>
                </c:pt>
                <c:pt idx="43">
                  <c:v>6</c:v>
                </c:pt>
                <c:pt idx="44">
                  <c:v>13</c:v>
                </c:pt>
                <c:pt idx="45">
                  <c:v>6</c:v>
                </c:pt>
                <c:pt idx="46">
                  <c:v>19</c:v>
                </c:pt>
                <c:pt idx="47">
                  <c:v>14</c:v>
                </c:pt>
                <c:pt idx="48">
                  <c:v>30</c:v>
                </c:pt>
                <c:pt idx="49">
                  <c:v>10</c:v>
                </c:pt>
                <c:pt idx="50">
                  <c:v>30</c:v>
                </c:pt>
                <c:pt idx="51">
                  <c:v>34</c:v>
                </c:pt>
                <c:pt idx="52">
                  <c:v>15</c:v>
                </c:pt>
                <c:pt idx="53">
                  <c:v>9</c:v>
                </c:pt>
                <c:pt idx="54">
                  <c:v>5</c:v>
                </c:pt>
                <c:pt idx="55">
                  <c:v>9</c:v>
                </c:pt>
                <c:pt idx="56">
                  <c:v>3</c:v>
                </c:pt>
                <c:pt idx="57">
                  <c:v>9</c:v>
                </c:pt>
                <c:pt idx="58">
                  <c:v>10</c:v>
                </c:pt>
                <c:pt idx="59">
                  <c:v>26</c:v>
                </c:pt>
                <c:pt idx="60">
                  <c:v>29</c:v>
                </c:pt>
                <c:pt idx="61">
                  <c:v>11</c:v>
                </c:pt>
                <c:pt idx="62">
                  <c:v>15</c:v>
                </c:pt>
                <c:pt idx="63">
                  <c:v>6</c:v>
                </c:pt>
                <c:pt idx="64">
                  <c:v>22</c:v>
                </c:pt>
                <c:pt idx="65">
                  <c:v>27</c:v>
                </c:pt>
                <c:pt idx="66">
                  <c:v>16</c:v>
                </c:pt>
                <c:pt idx="67">
                  <c:v>7</c:v>
                </c:pt>
                <c:pt idx="68">
                  <c:v>4</c:v>
                </c:pt>
                <c:pt idx="69">
                  <c:v>11</c:v>
                </c:pt>
                <c:pt idx="70">
                  <c:v>6</c:v>
                </c:pt>
                <c:pt idx="71">
                  <c:v>5</c:v>
                </c:pt>
                <c:pt idx="72">
                  <c:v>8</c:v>
                </c:pt>
                <c:pt idx="73">
                  <c:v>3</c:v>
                </c:pt>
                <c:pt idx="74">
                  <c:v>9</c:v>
                </c:pt>
                <c:pt idx="75">
                  <c:v>3</c:v>
                </c:pt>
              </c:numCache>
            </c:numRef>
          </c:val>
          <c:extLst>
            <c:ext xmlns:c16="http://schemas.microsoft.com/office/drawing/2014/chart" uri="{C3380CC4-5D6E-409C-BE32-E72D297353CC}">
              <c16:uniqueId val="{00000001-889C-4D00-A46E-DDB8E630A418}"/>
            </c:ext>
          </c:extLst>
        </c:ser>
        <c:dLbls>
          <c:showLegendKey val="0"/>
          <c:showVal val="0"/>
          <c:showCatName val="0"/>
          <c:showSerName val="0"/>
          <c:showPercent val="0"/>
          <c:showBubbleSize val="0"/>
        </c:dLbls>
        <c:axId val="493961176"/>
        <c:axId val="493961504"/>
      </c:areaChart>
      <c:catAx>
        <c:axId val="493961176"/>
        <c:scaling>
          <c:orientation val="minMax"/>
        </c:scaling>
        <c:delete val="0"/>
        <c:axPos val="b"/>
        <c:numFmt formatCode="General" sourceLinked="1"/>
        <c:majorTickMark val="out"/>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93961504"/>
        <c:crosses val="autoZero"/>
        <c:auto val="1"/>
        <c:lblAlgn val="ctr"/>
        <c:lblOffset val="100"/>
        <c:noMultiLvlLbl val="0"/>
      </c:catAx>
      <c:valAx>
        <c:axId val="49396150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93961176"/>
        <c:crosses val="autoZero"/>
        <c:crossBetween val="midCat"/>
      </c:valAx>
      <c:spPr>
        <a:noFill/>
        <a:ln>
          <a:noFill/>
        </a:ln>
        <a:effectLst/>
      </c:spPr>
    </c:plotArea>
    <c:plotVisOnly val="1"/>
    <c:dispBlanksAs val="zero"/>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Ro მაჩვენებელი</c:v>
                </c:pt>
              </c:strCache>
            </c:strRef>
          </c:tx>
          <c:spPr>
            <a:ln w="22225" cap="rnd" cmpd="sng" algn="ctr">
              <a:solidFill>
                <a:schemeClr val="accent1"/>
              </a:solidFill>
              <a:round/>
            </a:ln>
            <a:effectLst/>
          </c:spPr>
          <c:marker>
            <c:symbol val="none"/>
          </c:marker>
          <c:dLbls>
            <c:dLbl>
              <c:idx val="26"/>
              <c:layout>
                <c:manualLayout>
                  <c:x val="-4.5897748949144834E-2"/>
                  <c:y val="-0.107720958830679"/>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4.7104918152383116E-2"/>
                      <c:h val="8.9589514385363944E-2"/>
                    </c:manualLayout>
                  </c15:layout>
                </c:ext>
                <c:ext xmlns:c16="http://schemas.microsoft.com/office/drawing/2014/chart" uri="{C3380CC4-5D6E-409C-BE32-E72D297353CC}">
                  <c16:uniqueId val="{00000004-2730-4B41-8873-EED92BE74613}"/>
                </c:ext>
              </c:extLst>
            </c:dLbl>
            <c:dLbl>
              <c:idx val="28"/>
              <c:layout>
                <c:manualLayout>
                  <c:x val="-1.2107310604678907E-2"/>
                  <c:y val="-8.86967234989290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2730-4B41-8873-EED92BE74613}"/>
                </c:ext>
              </c:extLst>
            </c:dLbl>
            <c:dLbl>
              <c:idx val="50"/>
              <c:layout>
                <c:manualLayout>
                  <c:x val="3.6133539606348808E-3"/>
                  <c:y val="-5.05310653894426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730-4B41-8873-EED92BE7461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35000"/>
                          <a:lumOff val="65000"/>
                        </a:schemeClr>
                      </a:solidFill>
                    </a:ln>
                    <a:effectLst/>
                  </c:spPr>
                </c15:leaderLines>
              </c:ext>
            </c:extLst>
          </c:dLbls>
          <c:cat>
            <c:numRef>
              <c:f>Sheet1!$A$2:$A$62</c:f>
              <c:numCache>
                <c:formatCode>General</c:formatCode>
                <c:ptCount val="61"/>
                <c:pt idx="0">
                  <c:v>16</c:v>
                </c:pt>
                <c:pt idx="1">
                  <c:v>17</c:v>
                </c:pt>
                <c:pt idx="2">
                  <c:v>18</c:v>
                </c:pt>
                <c:pt idx="3">
                  <c:v>19</c:v>
                </c:pt>
                <c:pt idx="4">
                  <c:v>20</c:v>
                </c:pt>
                <c:pt idx="5">
                  <c:v>21</c:v>
                </c:pt>
                <c:pt idx="6">
                  <c:v>22</c:v>
                </c:pt>
                <c:pt idx="7">
                  <c:v>23</c:v>
                </c:pt>
                <c:pt idx="8">
                  <c:v>24</c:v>
                </c:pt>
                <c:pt idx="9">
                  <c:v>25</c:v>
                </c:pt>
                <c:pt idx="10">
                  <c:v>26</c:v>
                </c:pt>
                <c:pt idx="11">
                  <c:v>27</c:v>
                </c:pt>
                <c:pt idx="12">
                  <c:v>28</c:v>
                </c:pt>
                <c:pt idx="13">
                  <c:v>29</c:v>
                </c:pt>
                <c:pt idx="14">
                  <c:v>30</c:v>
                </c:pt>
                <c:pt idx="15">
                  <c:v>31</c:v>
                </c:pt>
                <c:pt idx="16">
                  <c:v>32</c:v>
                </c:pt>
                <c:pt idx="17">
                  <c:v>33</c:v>
                </c:pt>
                <c:pt idx="18">
                  <c:v>34</c:v>
                </c:pt>
                <c:pt idx="19">
                  <c:v>35</c:v>
                </c:pt>
                <c:pt idx="20">
                  <c:v>36</c:v>
                </c:pt>
                <c:pt idx="21">
                  <c:v>37</c:v>
                </c:pt>
                <c:pt idx="22">
                  <c:v>38</c:v>
                </c:pt>
                <c:pt idx="23">
                  <c:v>39</c:v>
                </c:pt>
                <c:pt idx="24">
                  <c:v>40</c:v>
                </c:pt>
                <c:pt idx="25">
                  <c:v>41</c:v>
                </c:pt>
                <c:pt idx="26">
                  <c:v>42</c:v>
                </c:pt>
                <c:pt idx="27">
                  <c:v>43</c:v>
                </c:pt>
                <c:pt idx="28">
                  <c:v>44</c:v>
                </c:pt>
                <c:pt idx="29">
                  <c:v>45</c:v>
                </c:pt>
                <c:pt idx="30">
                  <c:v>46</c:v>
                </c:pt>
                <c:pt idx="31">
                  <c:v>47</c:v>
                </c:pt>
                <c:pt idx="32">
                  <c:v>48</c:v>
                </c:pt>
                <c:pt idx="33">
                  <c:v>49</c:v>
                </c:pt>
                <c:pt idx="34">
                  <c:v>50</c:v>
                </c:pt>
                <c:pt idx="35">
                  <c:v>51</c:v>
                </c:pt>
                <c:pt idx="36">
                  <c:v>52</c:v>
                </c:pt>
                <c:pt idx="37">
                  <c:v>53</c:v>
                </c:pt>
                <c:pt idx="38">
                  <c:v>54</c:v>
                </c:pt>
                <c:pt idx="39">
                  <c:v>55</c:v>
                </c:pt>
                <c:pt idx="40">
                  <c:v>56</c:v>
                </c:pt>
                <c:pt idx="41">
                  <c:v>57</c:v>
                </c:pt>
                <c:pt idx="42">
                  <c:v>58</c:v>
                </c:pt>
                <c:pt idx="43">
                  <c:v>59</c:v>
                </c:pt>
                <c:pt idx="44">
                  <c:v>60</c:v>
                </c:pt>
                <c:pt idx="45">
                  <c:v>61</c:v>
                </c:pt>
                <c:pt idx="46">
                  <c:v>62</c:v>
                </c:pt>
                <c:pt idx="47">
                  <c:v>63</c:v>
                </c:pt>
                <c:pt idx="48">
                  <c:v>64</c:v>
                </c:pt>
                <c:pt idx="49">
                  <c:v>65</c:v>
                </c:pt>
                <c:pt idx="50">
                  <c:v>66</c:v>
                </c:pt>
              </c:numCache>
            </c:numRef>
          </c:cat>
          <c:val>
            <c:numRef>
              <c:f>Sheet1!$B$2:$B$62</c:f>
              <c:numCache>
                <c:formatCode>General</c:formatCode>
                <c:ptCount val="61"/>
                <c:pt idx="0">
                  <c:v>1.51</c:v>
                </c:pt>
                <c:pt idx="1">
                  <c:v>1.58</c:v>
                </c:pt>
                <c:pt idx="2">
                  <c:v>1.92</c:v>
                </c:pt>
                <c:pt idx="3">
                  <c:v>2.04</c:v>
                </c:pt>
                <c:pt idx="4">
                  <c:v>1.93</c:v>
                </c:pt>
                <c:pt idx="5">
                  <c:v>1.8</c:v>
                </c:pt>
                <c:pt idx="6">
                  <c:v>1.5</c:v>
                </c:pt>
                <c:pt idx="7">
                  <c:v>1.23</c:v>
                </c:pt>
                <c:pt idx="8">
                  <c:v>0.96</c:v>
                </c:pt>
                <c:pt idx="9">
                  <c:v>1.1000000000000001</c:v>
                </c:pt>
                <c:pt idx="10">
                  <c:v>1.32</c:v>
                </c:pt>
                <c:pt idx="11">
                  <c:v>1.41</c:v>
                </c:pt>
                <c:pt idx="12">
                  <c:v>1.46</c:v>
                </c:pt>
                <c:pt idx="13">
                  <c:v>2.2999999999999998</c:v>
                </c:pt>
                <c:pt idx="14">
                  <c:v>2.2599999999999998</c:v>
                </c:pt>
                <c:pt idx="15">
                  <c:v>2.34</c:v>
                </c:pt>
                <c:pt idx="16">
                  <c:v>2.44</c:v>
                </c:pt>
                <c:pt idx="17">
                  <c:v>2.2599999999999998</c:v>
                </c:pt>
                <c:pt idx="18">
                  <c:v>1.7</c:v>
                </c:pt>
                <c:pt idx="19">
                  <c:v>1.48</c:v>
                </c:pt>
                <c:pt idx="20">
                  <c:v>1.29</c:v>
                </c:pt>
                <c:pt idx="21">
                  <c:v>1.08</c:v>
                </c:pt>
                <c:pt idx="22">
                  <c:v>1.1399999999999999</c:v>
                </c:pt>
                <c:pt idx="23">
                  <c:v>1.08</c:v>
                </c:pt>
                <c:pt idx="24">
                  <c:v>1.42</c:v>
                </c:pt>
                <c:pt idx="25">
                  <c:v>1.2</c:v>
                </c:pt>
                <c:pt idx="26">
                  <c:v>1.59</c:v>
                </c:pt>
                <c:pt idx="27">
                  <c:v>1.62</c:v>
                </c:pt>
                <c:pt idx="28">
                  <c:v>1.68</c:v>
                </c:pt>
                <c:pt idx="29">
                  <c:v>1.52</c:v>
                </c:pt>
                <c:pt idx="30">
                  <c:v>1.44</c:v>
                </c:pt>
                <c:pt idx="31">
                  <c:v>1.1599999999999999</c:v>
                </c:pt>
                <c:pt idx="32">
                  <c:v>1.08</c:v>
                </c:pt>
                <c:pt idx="33">
                  <c:v>0.75</c:v>
                </c:pt>
                <c:pt idx="34">
                  <c:v>0.75</c:v>
                </c:pt>
                <c:pt idx="35">
                  <c:v>0.83</c:v>
                </c:pt>
                <c:pt idx="36">
                  <c:v>0.9</c:v>
                </c:pt>
                <c:pt idx="37">
                  <c:v>0.89</c:v>
                </c:pt>
                <c:pt idx="38">
                  <c:v>1.08</c:v>
                </c:pt>
                <c:pt idx="39">
                  <c:v>1.25</c:v>
                </c:pt>
                <c:pt idx="40">
                  <c:v>1.18</c:v>
                </c:pt>
                <c:pt idx="41">
                  <c:v>0.98</c:v>
                </c:pt>
                <c:pt idx="42">
                  <c:v>0.91</c:v>
                </c:pt>
                <c:pt idx="43">
                  <c:v>0.86</c:v>
                </c:pt>
                <c:pt idx="44">
                  <c:v>0.85</c:v>
                </c:pt>
                <c:pt idx="45">
                  <c:v>0.7</c:v>
                </c:pt>
                <c:pt idx="46">
                  <c:v>0.53</c:v>
                </c:pt>
                <c:pt idx="47">
                  <c:v>0.42</c:v>
                </c:pt>
                <c:pt idx="48">
                  <c:v>0.45</c:v>
                </c:pt>
                <c:pt idx="49">
                  <c:v>0.46</c:v>
                </c:pt>
                <c:pt idx="50">
                  <c:v>0.38</c:v>
                </c:pt>
              </c:numCache>
            </c:numRef>
          </c:val>
          <c:smooth val="0"/>
          <c:extLst>
            <c:ext xmlns:c16="http://schemas.microsoft.com/office/drawing/2014/chart" uri="{C3380CC4-5D6E-409C-BE32-E72D297353CC}">
              <c16:uniqueId val="{00000000-2730-4B41-8873-EED92BE74613}"/>
            </c:ext>
          </c:extLst>
        </c:ser>
        <c:ser>
          <c:idx val="1"/>
          <c:order val="1"/>
          <c:tx>
            <c:strRef>
              <c:f>Sheet1!$C$1</c:f>
              <c:strCache>
                <c:ptCount val="1"/>
                <c:pt idx="0">
                  <c:v>Ro მაჩვენებელი=1</c:v>
                </c:pt>
              </c:strCache>
            </c:strRef>
          </c:tx>
          <c:spPr>
            <a:ln w="22225" cap="rnd" cmpd="sng" algn="ctr">
              <a:solidFill>
                <a:schemeClr val="accent2"/>
              </a:solidFill>
              <a:round/>
            </a:ln>
            <a:effectLst/>
          </c:spPr>
          <c:marker>
            <c:symbol val="none"/>
          </c:marker>
          <c:cat>
            <c:numRef>
              <c:f>Sheet1!$A$2:$A$62</c:f>
              <c:numCache>
                <c:formatCode>General</c:formatCode>
                <c:ptCount val="61"/>
                <c:pt idx="0">
                  <c:v>16</c:v>
                </c:pt>
                <c:pt idx="1">
                  <c:v>17</c:v>
                </c:pt>
                <c:pt idx="2">
                  <c:v>18</c:v>
                </c:pt>
                <c:pt idx="3">
                  <c:v>19</c:v>
                </c:pt>
                <c:pt idx="4">
                  <c:v>20</c:v>
                </c:pt>
                <c:pt idx="5">
                  <c:v>21</c:v>
                </c:pt>
                <c:pt idx="6">
                  <c:v>22</c:v>
                </c:pt>
                <c:pt idx="7">
                  <c:v>23</c:v>
                </c:pt>
                <c:pt idx="8">
                  <c:v>24</c:v>
                </c:pt>
                <c:pt idx="9">
                  <c:v>25</c:v>
                </c:pt>
                <c:pt idx="10">
                  <c:v>26</c:v>
                </c:pt>
                <c:pt idx="11">
                  <c:v>27</c:v>
                </c:pt>
                <c:pt idx="12">
                  <c:v>28</c:v>
                </c:pt>
                <c:pt idx="13">
                  <c:v>29</c:v>
                </c:pt>
                <c:pt idx="14">
                  <c:v>30</c:v>
                </c:pt>
                <c:pt idx="15">
                  <c:v>31</c:v>
                </c:pt>
                <c:pt idx="16">
                  <c:v>32</c:v>
                </c:pt>
                <c:pt idx="17">
                  <c:v>33</c:v>
                </c:pt>
                <c:pt idx="18">
                  <c:v>34</c:v>
                </c:pt>
                <c:pt idx="19">
                  <c:v>35</c:v>
                </c:pt>
                <c:pt idx="20">
                  <c:v>36</c:v>
                </c:pt>
                <c:pt idx="21">
                  <c:v>37</c:v>
                </c:pt>
                <c:pt idx="22">
                  <c:v>38</c:v>
                </c:pt>
                <c:pt idx="23">
                  <c:v>39</c:v>
                </c:pt>
                <c:pt idx="24">
                  <c:v>40</c:v>
                </c:pt>
                <c:pt idx="25">
                  <c:v>41</c:v>
                </c:pt>
                <c:pt idx="26">
                  <c:v>42</c:v>
                </c:pt>
                <c:pt idx="27">
                  <c:v>43</c:v>
                </c:pt>
                <c:pt idx="28">
                  <c:v>44</c:v>
                </c:pt>
                <c:pt idx="29">
                  <c:v>45</c:v>
                </c:pt>
                <c:pt idx="30">
                  <c:v>46</c:v>
                </c:pt>
                <c:pt idx="31">
                  <c:v>47</c:v>
                </c:pt>
                <c:pt idx="32">
                  <c:v>48</c:v>
                </c:pt>
                <c:pt idx="33">
                  <c:v>49</c:v>
                </c:pt>
                <c:pt idx="34">
                  <c:v>50</c:v>
                </c:pt>
                <c:pt idx="35">
                  <c:v>51</c:v>
                </c:pt>
                <c:pt idx="36">
                  <c:v>52</c:v>
                </c:pt>
                <c:pt idx="37">
                  <c:v>53</c:v>
                </c:pt>
                <c:pt idx="38">
                  <c:v>54</c:v>
                </c:pt>
                <c:pt idx="39">
                  <c:v>55</c:v>
                </c:pt>
                <c:pt idx="40">
                  <c:v>56</c:v>
                </c:pt>
                <c:pt idx="41">
                  <c:v>57</c:v>
                </c:pt>
                <c:pt idx="42">
                  <c:v>58</c:v>
                </c:pt>
                <c:pt idx="43">
                  <c:v>59</c:v>
                </c:pt>
                <c:pt idx="44">
                  <c:v>60</c:v>
                </c:pt>
                <c:pt idx="45">
                  <c:v>61</c:v>
                </c:pt>
                <c:pt idx="46">
                  <c:v>62</c:v>
                </c:pt>
                <c:pt idx="47">
                  <c:v>63</c:v>
                </c:pt>
                <c:pt idx="48">
                  <c:v>64</c:v>
                </c:pt>
                <c:pt idx="49">
                  <c:v>65</c:v>
                </c:pt>
                <c:pt idx="50">
                  <c:v>66</c:v>
                </c:pt>
              </c:numCache>
            </c:numRef>
          </c:cat>
          <c:val>
            <c:numRef>
              <c:f>Sheet1!$C$2:$C$62</c:f>
              <c:numCache>
                <c:formatCode>General</c:formatCode>
                <c:ptCount val="61"/>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numCache>
            </c:numRef>
          </c:val>
          <c:smooth val="0"/>
          <c:extLst>
            <c:ext xmlns:c16="http://schemas.microsoft.com/office/drawing/2014/chart" uri="{C3380CC4-5D6E-409C-BE32-E72D297353CC}">
              <c16:uniqueId val="{00000001-2730-4B41-8873-EED92BE74613}"/>
            </c:ext>
          </c:extLst>
        </c:ser>
        <c:dLbls>
          <c:showLegendKey val="0"/>
          <c:showVal val="0"/>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445231120"/>
        <c:axId val="445225872"/>
      </c:lineChart>
      <c:catAx>
        <c:axId val="445231120"/>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n-US"/>
          </a:p>
        </c:txPr>
        <c:crossAx val="445225872"/>
        <c:crosses val="autoZero"/>
        <c:auto val="1"/>
        <c:lblAlgn val="ctr"/>
        <c:lblOffset val="100"/>
        <c:noMultiLvlLbl val="0"/>
      </c:catAx>
      <c:valAx>
        <c:axId val="44522587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n-US"/>
          </a:p>
        </c:txPr>
        <c:crossAx val="445231120"/>
        <c:crosses val="autoZero"/>
        <c:crossBetween val="between"/>
      </c:valAx>
      <c:spPr>
        <a:gradFill>
          <a:gsLst>
            <a:gs pos="100000">
              <a:schemeClr val="lt1">
                <a:lumMod val="95000"/>
              </a:schemeClr>
            </a:gs>
            <a:gs pos="0">
              <a:schemeClr val="lt1"/>
            </a:gs>
          </a:gsLst>
          <a:lin ang="5400000" scaled="0"/>
        </a:grad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solidFill>
      <a:schemeClr val="lt1"/>
    </a:solid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გართობა/დასვენება და ვაჭრობა - (ამ ჯგუფში შედის რესტორნები, კაფეები, სავაჭრო ცენტრები, მუზეუმები, ბიბლიოთეკები და კინოთეატრები</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Sheet1!$B$2:$G$2</c:f>
              <c:numCache>
                <c:formatCode>0%</c:formatCode>
                <c:ptCount val="6"/>
                <c:pt idx="0" formatCode="General">
                  <c:v>0</c:v>
                </c:pt>
                <c:pt idx="1">
                  <c:v>-0.61</c:v>
                </c:pt>
                <c:pt idx="2">
                  <c:v>-0.65</c:v>
                </c:pt>
                <c:pt idx="3">
                  <c:v>-0.65</c:v>
                </c:pt>
                <c:pt idx="4">
                  <c:v>-0.85</c:v>
                </c:pt>
                <c:pt idx="5">
                  <c:v>-0.64</c:v>
                </c:pt>
              </c:numCache>
            </c:numRef>
          </c:val>
          <c:extLst>
            <c:ext xmlns:c16="http://schemas.microsoft.com/office/drawing/2014/chart" uri="{C3380CC4-5D6E-409C-BE32-E72D297353CC}">
              <c16:uniqueId val="{00000000-D47F-4724-A54E-404CA80FE952}"/>
            </c:ext>
          </c:extLst>
        </c:ser>
        <c:ser>
          <c:idx val="1"/>
          <c:order val="1"/>
          <c:tx>
            <c:strRef>
              <c:f>Sheet1!$A$3</c:f>
              <c:strCache>
                <c:ptCount val="1"/>
                <c:pt idx="0">
                  <c:v>სურსათის მაღაზიები და აფთიაქები - (ამ ჯგუფში შედის ბაზრობები, სურსათის მაღაზიები, სუპერმარკეტები და აფთიაქები)</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Sheet1!$B$3:$G$3</c:f>
              <c:numCache>
                <c:formatCode>0%</c:formatCode>
                <c:ptCount val="6"/>
                <c:pt idx="0">
                  <c:v>0.06</c:v>
                </c:pt>
                <c:pt idx="1">
                  <c:v>-0.32</c:v>
                </c:pt>
                <c:pt idx="2">
                  <c:v>-0.39</c:v>
                </c:pt>
                <c:pt idx="3">
                  <c:v>-0.36</c:v>
                </c:pt>
                <c:pt idx="4">
                  <c:v>-0.72</c:v>
                </c:pt>
                <c:pt idx="5">
                  <c:v>-0.38</c:v>
                </c:pt>
              </c:numCache>
            </c:numRef>
          </c:val>
          <c:extLst>
            <c:ext xmlns:c16="http://schemas.microsoft.com/office/drawing/2014/chart" uri="{C3380CC4-5D6E-409C-BE32-E72D297353CC}">
              <c16:uniqueId val="{00000001-D47F-4724-A54E-404CA80FE952}"/>
            </c:ext>
          </c:extLst>
        </c:ser>
        <c:ser>
          <c:idx val="2"/>
          <c:order val="2"/>
          <c:tx>
            <c:strRef>
              <c:f>Sheet1!$A$4</c:f>
              <c:strCache>
                <c:ptCount val="1"/>
                <c:pt idx="0">
                  <c:v>სამსახურები/ოფისები</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Sheet1!$B$4:$G$4</c:f>
              <c:numCache>
                <c:formatCode>0%</c:formatCode>
                <c:ptCount val="6"/>
                <c:pt idx="0">
                  <c:v>-0.1</c:v>
                </c:pt>
                <c:pt idx="1">
                  <c:v>-0.32</c:v>
                </c:pt>
                <c:pt idx="2">
                  <c:v>-0.62</c:v>
                </c:pt>
                <c:pt idx="3">
                  <c:v>-0.59</c:v>
                </c:pt>
                <c:pt idx="4">
                  <c:v>-0.81</c:v>
                </c:pt>
                <c:pt idx="5">
                  <c:v>-0.44</c:v>
                </c:pt>
              </c:numCache>
            </c:numRef>
          </c:val>
          <c:extLst>
            <c:ext xmlns:c16="http://schemas.microsoft.com/office/drawing/2014/chart" uri="{C3380CC4-5D6E-409C-BE32-E72D297353CC}">
              <c16:uniqueId val="{00000002-D47F-4724-A54E-404CA80FE952}"/>
            </c:ext>
          </c:extLst>
        </c:ser>
        <c:ser>
          <c:idx val="3"/>
          <c:order val="3"/>
          <c:tx>
            <c:strRef>
              <c:f>Sheet1!$A$5</c:f>
              <c:strCache>
                <c:ptCount val="1"/>
                <c:pt idx="0">
                  <c:v>საცხოვრებელი სახლები</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Sheet1!$B$5:$G$5</c:f>
              <c:numCache>
                <c:formatCode>0%</c:formatCode>
                <c:ptCount val="6"/>
                <c:pt idx="0" formatCode="General">
                  <c:v>0</c:v>
                </c:pt>
                <c:pt idx="1">
                  <c:v>0.14000000000000001</c:v>
                </c:pt>
                <c:pt idx="2">
                  <c:v>0.22</c:v>
                </c:pt>
                <c:pt idx="3">
                  <c:v>0.24</c:v>
                </c:pt>
                <c:pt idx="4">
                  <c:v>0.19</c:v>
                </c:pt>
                <c:pt idx="5">
                  <c:v>0.14000000000000001</c:v>
                </c:pt>
              </c:numCache>
            </c:numRef>
          </c:val>
          <c:extLst>
            <c:ext xmlns:c16="http://schemas.microsoft.com/office/drawing/2014/chart" uri="{C3380CC4-5D6E-409C-BE32-E72D297353CC}">
              <c16:uniqueId val="{00000003-D47F-4724-A54E-404CA80FE952}"/>
            </c:ext>
          </c:extLst>
        </c:ser>
        <c:ser>
          <c:idx val="4"/>
          <c:order val="4"/>
          <c:tx>
            <c:strRef>
              <c:f>Sheet1!$A$6</c:f>
              <c:strCache>
                <c:ptCount val="1"/>
                <c:pt idx="0">
                  <c:v>სატრანზიტო ჰაბი</c:v>
                </c:pt>
              </c:strCache>
            </c:strRef>
          </c:tx>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Sheet1!$B$6:$G$6</c:f>
              <c:numCache>
                <c:formatCode>0%</c:formatCode>
                <c:ptCount val="6"/>
                <c:pt idx="0">
                  <c:v>-0.06</c:v>
                </c:pt>
                <c:pt idx="1">
                  <c:v>-0.39</c:v>
                </c:pt>
                <c:pt idx="2">
                  <c:v>-0.59</c:v>
                </c:pt>
                <c:pt idx="3">
                  <c:v>-0.56999999999999995</c:v>
                </c:pt>
                <c:pt idx="4">
                  <c:v>-0.77</c:v>
                </c:pt>
                <c:pt idx="5">
                  <c:v>-0.54</c:v>
                </c:pt>
              </c:numCache>
            </c:numRef>
          </c:val>
          <c:extLst>
            <c:ext xmlns:c16="http://schemas.microsoft.com/office/drawing/2014/chart" uri="{C3380CC4-5D6E-409C-BE32-E72D297353CC}">
              <c16:uniqueId val="{00000004-D47F-4724-A54E-404CA80FE952}"/>
            </c:ext>
          </c:extLst>
        </c:ser>
        <c:dLbls>
          <c:dLblPos val="outEnd"/>
          <c:showLegendKey val="0"/>
          <c:showVal val="1"/>
          <c:showCatName val="0"/>
          <c:showSerName val="0"/>
          <c:showPercent val="0"/>
          <c:showBubbleSize val="0"/>
        </c:dLbls>
        <c:gapWidth val="444"/>
        <c:overlap val="-90"/>
        <c:axId val="417928040"/>
        <c:axId val="417924104"/>
      </c:barChart>
      <c:catAx>
        <c:axId val="4179280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cap="all" spc="120" normalizeH="0" baseline="0">
                <a:solidFill>
                  <a:schemeClr val="tx1">
                    <a:lumMod val="65000"/>
                    <a:lumOff val="35000"/>
                  </a:schemeClr>
                </a:solidFill>
                <a:latin typeface="+mn-lt"/>
                <a:ea typeface="+mn-ea"/>
                <a:cs typeface="+mn-cs"/>
              </a:defRPr>
            </a:pPr>
            <a:endParaRPr lang="en-US"/>
          </a:p>
        </c:txPr>
        <c:crossAx val="417924104"/>
        <c:crosses val="autoZero"/>
        <c:auto val="1"/>
        <c:lblAlgn val="ctr"/>
        <c:lblOffset val="100"/>
        <c:noMultiLvlLbl val="0"/>
      </c:catAx>
      <c:valAx>
        <c:axId val="417924104"/>
        <c:scaling>
          <c:orientation val="minMax"/>
        </c:scaling>
        <c:delete val="1"/>
        <c:axPos val="l"/>
        <c:numFmt formatCode="General" sourceLinked="1"/>
        <c:majorTickMark val="none"/>
        <c:minorTickMark val="none"/>
        <c:tickLblPos val="nextTo"/>
        <c:crossAx val="417928040"/>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112 ზე ცხელების გამოშემოსული ზარი</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აპრილი</c:v>
                </c:pt>
                <c:pt idx="1">
                  <c:v>მაისი</c:v>
                </c:pt>
              </c:strCache>
            </c:strRef>
          </c:cat>
          <c:val>
            <c:numRef>
              <c:f>Sheet1!$B$2:$C$2</c:f>
              <c:numCache>
                <c:formatCode>General</c:formatCode>
                <c:ptCount val="2"/>
                <c:pt idx="0">
                  <c:v>12109</c:v>
                </c:pt>
                <c:pt idx="1">
                  <c:v>2417</c:v>
                </c:pt>
              </c:numCache>
            </c:numRef>
          </c:val>
          <c:extLst>
            <c:ext xmlns:c16="http://schemas.microsoft.com/office/drawing/2014/chart" uri="{C3380CC4-5D6E-409C-BE32-E72D297353CC}">
              <c16:uniqueId val="{00000000-9223-4E67-8228-A0C6EAEEF722}"/>
            </c:ext>
          </c:extLst>
        </c:ser>
        <c:ser>
          <c:idx val="1"/>
          <c:order val="1"/>
          <c:tx>
            <c:strRef>
              <c:f>Sheet1!$A$3</c:f>
              <c:strCache>
                <c:ptCount val="1"/>
                <c:pt idx="0">
                  <c:v>ოჯახის ექიმის მიერ იმართა</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აპრილი</c:v>
                </c:pt>
                <c:pt idx="1">
                  <c:v>მაისი</c:v>
                </c:pt>
              </c:strCache>
            </c:strRef>
          </c:cat>
          <c:val>
            <c:numRef>
              <c:f>Sheet1!$B$3:$C$3</c:f>
              <c:numCache>
                <c:formatCode>General</c:formatCode>
                <c:ptCount val="2"/>
                <c:pt idx="0">
                  <c:v>11390</c:v>
                </c:pt>
                <c:pt idx="1">
                  <c:v>2244</c:v>
                </c:pt>
              </c:numCache>
            </c:numRef>
          </c:val>
          <c:extLst>
            <c:ext xmlns:c16="http://schemas.microsoft.com/office/drawing/2014/chart" uri="{C3380CC4-5D6E-409C-BE32-E72D297353CC}">
              <c16:uniqueId val="{00000001-9223-4E67-8228-A0C6EAEEF722}"/>
            </c:ext>
          </c:extLst>
        </c:ser>
        <c:ser>
          <c:idx val="2"/>
          <c:order val="2"/>
          <c:tx>
            <c:strRef>
              <c:f>Sheet1!$A$4</c:f>
              <c:strCache>
                <c:ptCount val="1"/>
                <c:pt idx="0">
                  <c:v>სასწრაფოს ბრიგადა მივიდა გამოძახებაზე </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აპრილი</c:v>
                </c:pt>
                <c:pt idx="1">
                  <c:v>მაისი</c:v>
                </c:pt>
              </c:strCache>
            </c:strRef>
          </c:cat>
          <c:val>
            <c:numRef>
              <c:f>Sheet1!$B$4:$C$4</c:f>
              <c:numCache>
                <c:formatCode>General</c:formatCode>
                <c:ptCount val="2"/>
                <c:pt idx="0">
                  <c:v>856</c:v>
                </c:pt>
                <c:pt idx="1">
                  <c:v>195</c:v>
                </c:pt>
              </c:numCache>
            </c:numRef>
          </c:val>
          <c:extLst>
            <c:ext xmlns:c16="http://schemas.microsoft.com/office/drawing/2014/chart" uri="{C3380CC4-5D6E-409C-BE32-E72D297353CC}">
              <c16:uniqueId val="{00000003-9223-4E67-8228-A0C6EAEEF722}"/>
            </c:ext>
          </c:extLst>
        </c:ser>
        <c:dLbls>
          <c:showLegendKey val="0"/>
          <c:showVal val="0"/>
          <c:showCatName val="0"/>
          <c:showSerName val="0"/>
          <c:showPercent val="0"/>
          <c:showBubbleSize val="0"/>
        </c:dLbls>
        <c:gapWidth val="219"/>
        <c:overlap val="-27"/>
        <c:axId val="435533824"/>
        <c:axId val="435531200"/>
      </c:barChart>
      <c:scatterChart>
        <c:scatterStyle val="lineMarker"/>
        <c:varyColors val="0"/>
        <c:ser>
          <c:idx val="3"/>
          <c:order val="3"/>
          <c:tx>
            <c:strRef>
              <c:f>Sheet1!$A$5</c:f>
              <c:strCache>
                <c:ptCount val="1"/>
                <c:pt idx="0">
                  <c:v>დღეში საშუალოდ </c:v>
                </c:pt>
              </c:strCache>
            </c:strRef>
          </c:tx>
          <c:spPr>
            <a:ln w="25400" cap="rnd">
              <a:noFill/>
              <a:round/>
            </a:ln>
            <a:effectLst/>
          </c:spPr>
          <c:marker>
            <c:symbol val="circle"/>
            <c:size val="5"/>
            <c:spPr>
              <a:solidFill>
                <a:schemeClr val="accent4"/>
              </a:solidFill>
              <a:ln w="9525">
                <a:solidFill>
                  <a:schemeClr val="accent4"/>
                </a:solidFill>
              </a:ln>
              <a:effectLst/>
            </c:spPr>
          </c:marker>
          <c:dLbls>
            <c:spPr>
              <a:solidFill>
                <a:schemeClr val="accent4">
                  <a:lumMod val="40000"/>
                  <a:lumOff val="60000"/>
                </a:schemeClr>
              </a:solid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xVal>
            <c:strRef>
              <c:f>Sheet1!$B$1:$C$1</c:f>
              <c:strCache>
                <c:ptCount val="2"/>
                <c:pt idx="0">
                  <c:v>აპრილი</c:v>
                </c:pt>
                <c:pt idx="1">
                  <c:v>მაისი</c:v>
                </c:pt>
              </c:strCache>
            </c:strRef>
          </c:xVal>
          <c:yVal>
            <c:numRef>
              <c:f>Sheet1!$B$5:$C$5</c:f>
              <c:numCache>
                <c:formatCode>General</c:formatCode>
                <c:ptCount val="2"/>
                <c:pt idx="0">
                  <c:v>417</c:v>
                </c:pt>
                <c:pt idx="1">
                  <c:v>219</c:v>
                </c:pt>
              </c:numCache>
            </c:numRef>
          </c:yVal>
          <c:smooth val="0"/>
          <c:extLst>
            <c:ext xmlns:c16="http://schemas.microsoft.com/office/drawing/2014/chart" uri="{C3380CC4-5D6E-409C-BE32-E72D297353CC}">
              <c16:uniqueId val="{00000004-9223-4E67-8228-A0C6EAEEF722}"/>
            </c:ext>
          </c:extLst>
        </c:ser>
        <c:dLbls>
          <c:showLegendKey val="0"/>
          <c:showVal val="0"/>
          <c:showCatName val="0"/>
          <c:showSerName val="0"/>
          <c:showPercent val="0"/>
          <c:showBubbleSize val="0"/>
        </c:dLbls>
        <c:axId val="473522512"/>
        <c:axId val="473519232"/>
      </c:scatterChart>
      <c:catAx>
        <c:axId val="435533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35531200"/>
        <c:crosses val="autoZero"/>
        <c:auto val="1"/>
        <c:lblAlgn val="ctr"/>
        <c:lblOffset val="100"/>
        <c:noMultiLvlLbl val="0"/>
      </c:catAx>
      <c:valAx>
        <c:axId val="4355312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35533824"/>
        <c:crosses val="autoZero"/>
        <c:crossBetween val="between"/>
      </c:valAx>
      <c:valAx>
        <c:axId val="473519232"/>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73522512"/>
        <c:crosses val="max"/>
        <c:crossBetween val="midCat"/>
      </c:valAx>
      <c:valAx>
        <c:axId val="473522512"/>
        <c:scaling>
          <c:orientation val="minMax"/>
        </c:scaling>
        <c:delete val="1"/>
        <c:axPos val="b"/>
        <c:numFmt formatCode="General" sourceLinked="1"/>
        <c:majorTickMark val="out"/>
        <c:minorTickMark val="none"/>
        <c:tickLblPos val="nextTo"/>
        <c:crossAx val="473519232"/>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Graphs!$B$1</c:f>
              <c:strCache>
                <c:ptCount val="1"/>
                <c:pt idx="0">
                  <c:v>მოსახლეობა</c:v>
                </c:pt>
              </c:strCache>
            </c:strRef>
          </c:tx>
          <c:spPr>
            <a:solidFill>
              <a:schemeClr val="accent1"/>
            </a:solidFill>
            <a:ln>
              <a:noFill/>
            </a:ln>
            <a:effectLst/>
          </c:spPr>
          <c:invertIfNegative val="0"/>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Graphs!$B$2:$B$29</c:f>
            </c:numRef>
          </c:val>
          <c:extLst>
            <c:ext xmlns:c16="http://schemas.microsoft.com/office/drawing/2014/chart" uri="{C3380CC4-5D6E-409C-BE32-E72D297353CC}">
              <c16:uniqueId val="{00000000-46C3-42BF-BF53-D5B1B945EE81}"/>
            </c:ext>
          </c:extLst>
        </c:ser>
        <c:ser>
          <c:idx val="1"/>
          <c:order val="1"/>
          <c:tx>
            <c:strRef>
              <c:f>Graphs!$C$1</c:f>
              <c:strCache>
                <c:ptCount val="1"/>
                <c:pt idx="0">
                  <c:v>კრიტიკული საწოლების საერთო რაოდენობა 10000 მოსახლეზე</c:v>
                </c:pt>
              </c:strCache>
            </c:strRef>
          </c:tx>
          <c:spPr>
            <a:solidFill>
              <a:schemeClr val="accent2"/>
            </a:solidFill>
            <a:ln>
              <a:noFill/>
            </a:ln>
            <a:effectLst/>
          </c:spPr>
          <c:invertIfNegative val="0"/>
          <c:dPt>
            <c:idx val="18"/>
            <c:invertIfNegative val="0"/>
            <c:bubble3D val="0"/>
            <c:spPr>
              <a:solidFill>
                <a:srgbClr val="C00000"/>
              </a:solidFill>
              <a:ln>
                <a:noFill/>
              </a:ln>
              <a:effectLst/>
            </c:spPr>
            <c:extLst>
              <c:ext xmlns:c16="http://schemas.microsoft.com/office/drawing/2014/chart" uri="{C3380CC4-5D6E-409C-BE32-E72D297353CC}">
                <c16:uniqueId val="{00000006-46C3-42BF-BF53-D5B1B945EE81}"/>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Graphs!$C$2:$C$29</c:f>
              <c:numCache>
                <c:formatCode>General</c:formatCode>
                <c:ptCount val="28"/>
                <c:pt idx="0">
                  <c:v>33.700000000000003</c:v>
                </c:pt>
                <c:pt idx="1">
                  <c:v>26.9</c:v>
                </c:pt>
                <c:pt idx="2">
                  <c:v>24.8</c:v>
                </c:pt>
                <c:pt idx="3">
                  <c:v>17.8</c:v>
                </c:pt>
                <c:pt idx="4">
                  <c:v>15.5</c:v>
                </c:pt>
                <c:pt idx="5">
                  <c:v>14.6</c:v>
                </c:pt>
                <c:pt idx="6">
                  <c:v>14</c:v>
                </c:pt>
                <c:pt idx="7">
                  <c:v>13.8</c:v>
                </c:pt>
                <c:pt idx="8">
                  <c:v>11.6</c:v>
                </c:pt>
                <c:pt idx="9">
                  <c:v>11</c:v>
                </c:pt>
                <c:pt idx="10">
                  <c:v>9.6999999999999993</c:v>
                </c:pt>
                <c:pt idx="11">
                  <c:v>9.6999999999999993</c:v>
                </c:pt>
                <c:pt idx="12">
                  <c:v>9.6999999999999993</c:v>
                </c:pt>
                <c:pt idx="13">
                  <c:v>9.3000000000000007</c:v>
                </c:pt>
                <c:pt idx="14">
                  <c:v>9.1999999999999993</c:v>
                </c:pt>
                <c:pt idx="15">
                  <c:v>9.1</c:v>
                </c:pt>
                <c:pt idx="16" formatCode="0.0">
                  <c:v>8.606165751740221</c:v>
                </c:pt>
                <c:pt idx="17">
                  <c:v>8</c:v>
                </c:pt>
                <c:pt idx="18">
                  <c:v>7.7</c:v>
                </c:pt>
                <c:pt idx="19">
                  <c:v>7.3</c:v>
                </c:pt>
                <c:pt idx="20">
                  <c:v>6.9</c:v>
                </c:pt>
                <c:pt idx="21">
                  <c:v>6.7</c:v>
                </c:pt>
                <c:pt idx="22">
                  <c:v>6.6</c:v>
                </c:pt>
                <c:pt idx="23">
                  <c:v>6.5</c:v>
                </c:pt>
                <c:pt idx="24">
                  <c:v>6.4</c:v>
                </c:pt>
                <c:pt idx="25">
                  <c:v>6.4</c:v>
                </c:pt>
                <c:pt idx="26">
                  <c:v>5.8</c:v>
                </c:pt>
                <c:pt idx="27">
                  <c:v>4.2</c:v>
                </c:pt>
              </c:numCache>
            </c:numRef>
          </c:val>
          <c:extLst>
            <c:ext xmlns:c16="http://schemas.microsoft.com/office/drawing/2014/chart" uri="{C3380CC4-5D6E-409C-BE32-E72D297353CC}">
              <c16:uniqueId val="{00000001-46C3-42BF-BF53-D5B1B945EE81}"/>
            </c:ext>
          </c:extLst>
        </c:ser>
        <c:ser>
          <c:idx val="2"/>
          <c:order val="2"/>
          <c:tx>
            <c:strRef>
              <c:f>Graphs!$D$1</c:f>
              <c:strCache>
                <c:ptCount val="1"/>
                <c:pt idx="0">
                  <c:v>კრიტიკული საწოლები 10000 </c:v>
                </c:pt>
              </c:strCache>
            </c:strRef>
          </c:tx>
          <c:spPr>
            <a:solidFill>
              <a:schemeClr val="accent3"/>
            </a:solidFill>
            <a:ln>
              <a:noFill/>
            </a:ln>
            <a:effectLst/>
          </c:spPr>
          <c:invertIfNegative val="0"/>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Graphs!$D$2:$D$29</c:f>
            </c:numRef>
          </c:val>
          <c:extLst>
            <c:ext xmlns:c16="http://schemas.microsoft.com/office/drawing/2014/chart" uri="{C3380CC4-5D6E-409C-BE32-E72D297353CC}">
              <c16:uniqueId val="{00000002-46C3-42BF-BF53-D5B1B945EE81}"/>
            </c:ext>
          </c:extLst>
        </c:ser>
        <c:dLbls>
          <c:showLegendKey val="0"/>
          <c:showVal val="0"/>
          <c:showCatName val="0"/>
          <c:showSerName val="0"/>
          <c:showPercent val="0"/>
          <c:showBubbleSize val="0"/>
        </c:dLbls>
        <c:gapWidth val="269"/>
        <c:axId val="447625167"/>
        <c:axId val="447626799"/>
      </c:barChart>
      <c:lineChart>
        <c:grouping val="standard"/>
        <c:varyColors val="0"/>
        <c:ser>
          <c:idx val="3"/>
          <c:order val="3"/>
          <c:tx>
            <c:strRef>
              <c:f>Graphs!$E$1</c:f>
              <c:strCache>
                <c:ptCount val="1"/>
                <c:pt idx="0">
                  <c:v>ხელოვნური სუნთქვის აპარატები 10000</c:v>
                </c:pt>
              </c:strCache>
            </c:strRef>
          </c:tx>
          <c:spPr>
            <a:ln w="25400" cap="rnd">
              <a:noFill/>
              <a:round/>
            </a:ln>
            <a:effectLst/>
          </c:spPr>
          <c:marker>
            <c:symbol val="none"/>
          </c:marker>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Graphs!$E$2:$E$29</c:f>
              <c:numCache>
                <c:formatCode>0.0</c:formatCode>
                <c:ptCount val="28"/>
                <c:pt idx="0">
                  <c:v>30.15</c:v>
                </c:pt>
                <c:pt idx="2">
                  <c:v>21.92</c:v>
                </c:pt>
                <c:pt idx="3">
                  <c:v>7.5802165566393143</c:v>
                </c:pt>
                <c:pt idx="4">
                  <c:v>21.416784548218285</c:v>
                </c:pt>
                <c:pt idx="6">
                  <c:v>20.91</c:v>
                </c:pt>
                <c:pt idx="10">
                  <c:v>7.47</c:v>
                </c:pt>
                <c:pt idx="13">
                  <c:v>18.77</c:v>
                </c:pt>
                <c:pt idx="16">
                  <c:v>8.3000000000000007</c:v>
                </c:pt>
                <c:pt idx="17">
                  <c:v>15.06</c:v>
                </c:pt>
                <c:pt idx="18" formatCode="General">
                  <c:v>8.1</c:v>
                </c:pt>
                <c:pt idx="19">
                  <c:v>25.77</c:v>
                </c:pt>
                <c:pt idx="22">
                  <c:v>12.04</c:v>
                </c:pt>
              </c:numCache>
            </c:numRef>
          </c:val>
          <c:smooth val="0"/>
          <c:extLst>
            <c:ext xmlns:c16="http://schemas.microsoft.com/office/drawing/2014/chart" uri="{C3380CC4-5D6E-409C-BE32-E72D297353CC}">
              <c16:uniqueId val="{00000003-46C3-42BF-BF53-D5B1B945EE81}"/>
            </c:ext>
          </c:extLst>
        </c:ser>
        <c:dLbls>
          <c:showLegendKey val="0"/>
          <c:showVal val="0"/>
          <c:showCatName val="0"/>
          <c:showSerName val="0"/>
          <c:showPercent val="0"/>
          <c:showBubbleSize val="0"/>
        </c:dLbls>
        <c:marker val="1"/>
        <c:smooth val="0"/>
        <c:axId val="447625167"/>
        <c:axId val="447626799"/>
      </c:lineChart>
      <c:lineChart>
        <c:grouping val="standard"/>
        <c:varyColors val="0"/>
        <c:ser>
          <c:idx val="4"/>
          <c:order val="4"/>
          <c:tx>
            <c:strRef>
              <c:f>Graphs!$F$1</c:f>
              <c:strCache>
                <c:ptCount val="1"/>
                <c:pt idx="0">
                  <c:v>COVID-19 გარდაცვალება 1 მილიონზე</c:v>
                </c:pt>
              </c:strCache>
            </c:strRef>
          </c:tx>
          <c:spPr>
            <a:ln w="25400" cap="rnd">
              <a:noFill/>
              <a:round/>
            </a:ln>
            <a:effectLst/>
          </c:spPr>
          <c:marker>
            <c:symbol val="circle"/>
            <c:size val="5"/>
            <c:spPr>
              <a:solidFill>
                <a:schemeClr val="accent5"/>
              </a:solidFill>
              <a:ln w="9525">
                <a:solidFill>
                  <a:schemeClr val="accent5"/>
                </a:solidFill>
              </a:ln>
              <a:effectLst/>
            </c:spPr>
          </c:marker>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Graphs!$F$2:$F$29</c:f>
              <c:numCache>
                <c:formatCode>0.00</c:formatCode>
                <c:ptCount val="28"/>
                <c:pt idx="0">
                  <c:v>12.138363740213</c:v>
                </c:pt>
                <c:pt idx="1">
                  <c:v>98.622767139135604</c:v>
                </c:pt>
                <c:pt idx="2">
                  <c:v>18.653402025226502</c:v>
                </c:pt>
                <c:pt idx="3">
                  <c:v>21.622183583323402</c:v>
                </c:pt>
                <c:pt idx="4">
                  <c:v>3.3060389208942</c:v>
                </c:pt>
                <c:pt idx="5">
                  <c:v>9.0460966469889001</c:v>
                </c:pt>
                <c:pt idx="6">
                  <c:v>4.95467177458882</c:v>
                </c:pt>
                <c:pt idx="7">
                  <c:v>3.3125093811300799</c:v>
                </c:pt>
                <c:pt idx="8">
                  <c:v>4.9491165453448298</c:v>
                </c:pt>
                <c:pt idx="9">
                  <c:v>70.135966717421894</c:v>
                </c:pt>
                <c:pt idx="10">
                  <c:v>68.98</c:v>
                </c:pt>
                <c:pt idx="11">
                  <c:v>233.879815034111</c:v>
                </c:pt>
                <c:pt idx="12">
                  <c:v>0.53016591011991299</c:v>
                </c:pt>
                <c:pt idx="13">
                  <c:v>1.1764760784569901</c:v>
                </c:pt>
                <c:pt idx="14">
                  <c:v>0</c:v>
                </c:pt>
                <c:pt idx="15">
                  <c:v>11.7216117216117</c:v>
                </c:pt>
                <c:pt idx="16">
                  <c:v>242.814358838109</c:v>
                </c:pt>
                <c:pt idx="17">
                  <c:v>8.1162213382099502</c:v>
                </c:pt>
                <c:pt idx="18">
                  <c:v>2.97</c:v>
                </c:pt>
                <c:pt idx="19">
                  <c:v>0.54555607494953695</c:v>
                </c:pt>
                <c:pt idx="20">
                  <c:v>1.8759938969426699</c:v>
                </c:pt>
                <c:pt idx="21">
                  <c:v>23.997777702197201</c:v>
                </c:pt>
                <c:pt idx="22">
                  <c:v>53.103729599403103</c:v>
                </c:pt>
                <c:pt idx="23">
                  <c:v>11.7216117216117</c:v>
                </c:pt>
                <c:pt idx="24">
                  <c:v>86.782084699431394</c:v>
                </c:pt>
                <c:pt idx="25">
                  <c:v>9.6203242818909001</c:v>
                </c:pt>
                <c:pt idx="26">
                  <c:v>32.972680203618701</c:v>
                </c:pt>
                <c:pt idx="27">
                  <c:v>24.125435790201699</c:v>
                </c:pt>
              </c:numCache>
            </c:numRef>
          </c:val>
          <c:smooth val="0"/>
          <c:extLst>
            <c:ext xmlns:c16="http://schemas.microsoft.com/office/drawing/2014/chart" uri="{C3380CC4-5D6E-409C-BE32-E72D297353CC}">
              <c16:uniqueId val="{00000004-46C3-42BF-BF53-D5B1B945EE81}"/>
            </c:ext>
          </c:extLst>
        </c:ser>
        <c:ser>
          <c:idx val="5"/>
          <c:order val="5"/>
          <c:tx>
            <c:strRef>
              <c:f>Graphs!$G$1</c:f>
              <c:strCache>
                <c:ptCount val="1"/>
                <c:pt idx="0">
                  <c:v>COVID-19 შემთხვევები/100 000 მოსახლეზე</c:v>
                </c:pt>
              </c:strCache>
            </c:strRef>
          </c:tx>
          <c:spPr>
            <a:ln w="25400" cap="rnd">
              <a:noFill/>
              <a:round/>
            </a:ln>
            <a:effectLst/>
          </c:spPr>
          <c:marker>
            <c:symbol val="circle"/>
            <c:size val="5"/>
            <c:spPr>
              <a:solidFill>
                <a:schemeClr val="accent6"/>
              </a:solidFill>
              <a:ln w="9525">
                <a:solidFill>
                  <a:schemeClr val="accent6"/>
                </a:solidFill>
              </a:ln>
              <a:effectLst/>
            </c:spPr>
          </c:marker>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Graphs!$G$2:$G$29</c:f>
              <c:numCache>
                <c:formatCode>0.00</c:formatCode>
                <c:ptCount val="28"/>
                <c:pt idx="0">
                  <c:v>96.118648736499154</c:v>
                </c:pt>
                <c:pt idx="1">
                  <c:v>238.7176039072819</c:v>
                </c:pt>
                <c:pt idx="2">
                  <c:v>101.06333536190758</c:v>
                </c:pt>
                <c:pt idx="3">
                  <c:v>84.96108448250996</c:v>
                </c:pt>
                <c:pt idx="4">
                  <c:v>27.520568144460498</c:v>
                </c:pt>
                <c:pt idx="5">
                  <c:v>72.694154285588937</c:v>
                </c:pt>
                <c:pt idx="6">
                  <c:v>33.781267708249011</c:v>
                </c:pt>
                <c:pt idx="7">
                  <c:v>6.9413161882140955</c:v>
                </c:pt>
                <c:pt idx="8">
                  <c:v>39.429987305237979</c:v>
                </c:pt>
                <c:pt idx="9">
                  <c:v>193.6666884843896</c:v>
                </c:pt>
                <c:pt idx="10">
                  <c:v>88.293248850664042</c:v>
                </c:pt>
                <c:pt idx="11">
                  <c:v>251.87748333416715</c:v>
                </c:pt>
                <c:pt idx="12">
                  <c:v>25.581552224245915</c:v>
                </c:pt>
                <c:pt idx="13">
                  <c:v>21.62962962962963</c:v>
                </c:pt>
                <c:pt idx="14">
                  <c:v>17.14777434189908</c:v>
                </c:pt>
                <c:pt idx="15">
                  <c:v>87.975845246514581</c:v>
                </c:pt>
                <c:pt idx="16">
                  <c:v>198.31750452572606</c:v>
                </c:pt>
                <c:pt idx="17">
                  <c:v>98.043719064834619</c:v>
                </c:pt>
                <c:pt idx="18">
                  <c:v>17.27</c:v>
                </c:pt>
                <c:pt idx="19">
                  <c:v>2.3212590952230308</c:v>
                </c:pt>
                <c:pt idx="20">
                  <c:v>8.8068824575882747</c:v>
                </c:pt>
                <c:pt idx="21">
                  <c:v>64.888219377104178</c:v>
                </c:pt>
                <c:pt idx="22">
                  <c:v>57.451168839574585</c:v>
                </c:pt>
                <c:pt idx="23">
                  <c:v>386.70681159666822</c:v>
                </c:pt>
                <c:pt idx="24">
                  <c:v>91.24503775674745</c:v>
                </c:pt>
                <c:pt idx="25">
                  <c:v>45.119683099442042</c:v>
                </c:pt>
                <c:pt idx="26">
                  <c:v>59.733387425561759</c:v>
                </c:pt>
                <c:pt idx="27">
                  <c:v>96.131574428262169</c:v>
                </c:pt>
              </c:numCache>
            </c:numRef>
          </c:val>
          <c:smooth val="0"/>
          <c:extLst>
            <c:ext xmlns:c16="http://schemas.microsoft.com/office/drawing/2014/chart" uri="{C3380CC4-5D6E-409C-BE32-E72D297353CC}">
              <c16:uniqueId val="{00000005-46C3-42BF-BF53-D5B1B945EE81}"/>
            </c:ext>
          </c:extLst>
        </c:ser>
        <c:dLbls>
          <c:showLegendKey val="0"/>
          <c:showVal val="0"/>
          <c:showCatName val="0"/>
          <c:showSerName val="0"/>
          <c:showPercent val="0"/>
          <c:showBubbleSize val="0"/>
        </c:dLbls>
        <c:marker val="1"/>
        <c:smooth val="0"/>
        <c:axId val="891551183"/>
        <c:axId val="447043727"/>
      </c:lineChart>
      <c:catAx>
        <c:axId val="4476251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47626799"/>
        <c:crosses val="autoZero"/>
        <c:auto val="1"/>
        <c:lblAlgn val="ctr"/>
        <c:lblOffset val="100"/>
        <c:noMultiLvlLbl val="0"/>
      </c:catAx>
      <c:valAx>
        <c:axId val="44762679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47625167"/>
        <c:crosses val="autoZero"/>
        <c:crossBetween val="between"/>
      </c:valAx>
      <c:valAx>
        <c:axId val="447043727"/>
        <c:scaling>
          <c:orientation val="minMax"/>
        </c:scaling>
        <c:delete val="0"/>
        <c:axPos val="r"/>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Cumulative confirmed deaths per 1 mln populaiton</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891551183"/>
        <c:crosses val="max"/>
        <c:crossBetween val="between"/>
      </c:valAx>
      <c:catAx>
        <c:axId val="891551183"/>
        <c:scaling>
          <c:orientation val="minMax"/>
        </c:scaling>
        <c:delete val="1"/>
        <c:axPos val="b"/>
        <c:numFmt formatCode="General" sourceLinked="1"/>
        <c:majorTickMark val="none"/>
        <c:minorTickMark val="none"/>
        <c:tickLblPos val="nextTo"/>
        <c:crossAx val="447043727"/>
        <c:crosses val="autoZero"/>
        <c:auto val="1"/>
        <c:lblAlgn val="ctr"/>
        <c:lblOffset val="100"/>
        <c:noMultiLvlLbl val="0"/>
      </c:catAx>
      <c:spPr>
        <a:noFill/>
        <a:ln>
          <a:noFill/>
        </a:ln>
        <a:effectLst/>
      </c:spPr>
    </c:plotArea>
    <c:legend>
      <c:legendPos val="b"/>
      <c:legendEntry>
        <c:idx val="1"/>
        <c:delete val="1"/>
      </c:legendEntry>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საწოლფონდი თბილისი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Sheet1!$B$2:$G$2</c:f>
              <c:numCache>
                <c:formatCode>General</c:formatCode>
                <c:ptCount val="6"/>
                <c:pt idx="0">
                  <c:v>468</c:v>
                </c:pt>
                <c:pt idx="1">
                  <c:v>609</c:v>
                </c:pt>
                <c:pt idx="2">
                  <c:v>669</c:v>
                </c:pt>
                <c:pt idx="3">
                  <c:v>401</c:v>
                </c:pt>
                <c:pt idx="4">
                  <c:v>376</c:v>
                </c:pt>
                <c:pt idx="5">
                  <c:v>399</c:v>
                </c:pt>
              </c:numCache>
            </c:numRef>
          </c:val>
          <c:extLst>
            <c:ext xmlns:c16="http://schemas.microsoft.com/office/drawing/2014/chart" uri="{C3380CC4-5D6E-409C-BE32-E72D297353CC}">
              <c16:uniqueId val="{00000000-0B6D-4D62-A631-66F96058B762}"/>
            </c:ext>
          </c:extLst>
        </c:ser>
        <c:ser>
          <c:idx val="1"/>
          <c:order val="1"/>
          <c:tx>
            <c:strRef>
              <c:f>Sheet1!$A$3</c:f>
              <c:strCache>
                <c:ptCount val="1"/>
                <c:pt idx="0">
                  <c:v>თავისუფალი საწოლი თბილისი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Sheet1!$B$3:$G$3</c:f>
              <c:numCache>
                <c:formatCode>General</c:formatCode>
                <c:ptCount val="6"/>
                <c:pt idx="0">
                  <c:v>198</c:v>
                </c:pt>
                <c:pt idx="1">
                  <c:v>268</c:v>
                </c:pt>
                <c:pt idx="2">
                  <c:v>103</c:v>
                </c:pt>
                <c:pt idx="3">
                  <c:v>83</c:v>
                </c:pt>
                <c:pt idx="4">
                  <c:v>89</c:v>
                </c:pt>
                <c:pt idx="5">
                  <c:v>144</c:v>
                </c:pt>
              </c:numCache>
            </c:numRef>
          </c:val>
          <c:extLst>
            <c:ext xmlns:c16="http://schemas.microsoft.com/office/drawing/2014/chart" uri="{C3380CC4-5D6E-409C-BE32-E72D297353CC}">
              <c16:uniqueId val="{00000001-0B6D-4D62-A631-66F96058B762}"/>
            </c:ext>
          </c:extLst>
        </c:ser>
        <c:ser>
          <c:idx val="2"/>
          <c:order val="2"/>
          <c:tx>
            <c:strRef>
              <c:f>Sheet1!$A$4</c:f>
              <c:strCache>
                <c:ptCount val="1"/>
                <c:pt idx="0">
                  <c:v>საწოლფონდი რეგიონები</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Sheet1!$B$4:$G$4</c:f>
              <c:numCache>
                <c:formatCode>General</c:formatCode>
                <c:ptCount val="6"/>
                <c:pt idx="0">
                  <c:v>260</c:v>
                </c:pt>
                <c:pt idx="1">
                  <c:v>284</c:v>
                </c:pt>
                <c:pt idx="2">
                  <c:v>545</c:v>
                </c:pt>
                <c:pt idx="3">
                  <c:v>737</c:v>
                </c:pt>
                <c:pt idx="4">
                  <c:v>746</c:v>
                </c:pt>
                <c:pt idx="5">
                  <c:v>865</c:v>
                </c:pt>
              </c:numCache>
            </c:numRef>
          </c:val>
          <c:extLst>
            <c:ext xmlns:c16="http://schemas.microsoft.com/office/drawing/2014/chart" uri="{C3380CC4-5D6E-409C-BE32-E72D297353CC}">
              <c16:uniqueId val="{00000002-0B6D-4D62-A631-66F96058B762}"/>
            </c:ext>
          </c:extLst>
        </c:ser>
        <c:ser>
          <c:idx val="3"/>
          <c:order val="3"/>
          <c:tx>
            <c:strRef>
              <c:f>Sheet1!$A$5</c:f>
              <c:strCache>
                <c:ptCount val="1"/>
                <c:pt idx="0">
                  <c:v>თავისუფალი საწოლი რეგიონები</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Sheet1!$B$5:$G$5</c:f>
              <c:numCache>
                <c:formatCode>General</c:formatCode>
                <c:ptCount val="6"/>
                <c:pt idx="0">
                  <c:v>150</c:v>
                </c:pt>
                <c:pt idx="1">
                  <c:v>169</c:v>
                </c:pt>
                <c:pt idx="2">
                  <c:v>347</c:v>
                </c:pt>
                <c:pt idx="3">
                  <c:v>528</c:v>
                </c:pt>
                <c:pt idx="4">
                  <c:v>537</c:v>
                </c:pt>
                <c:pt idx="5">
                  <c:v>720</c:v>
                </c:pt>
              </c:numCache>
            </c:numRef>
          </c:val>
          <c:extLst>
            <c:ext xmlns:c16="http://schemas.microsoft.com/office/drawing/2014/chart" uri="{C3380CC4-5D6E-409C-BE32-E72D297353CC}">
              <c16:uniqueId val="{00000003-0B6D-4D62-A631-66F96058B762}"/>
            </c:ext>
          </c:extLst>
        </c:ser>
        <c:dLbls>
          <c:showLegendKey val="0"/>
          <c:showVal val="0"/>
          <c:showCatName val="0"/>
          <c:showSerName val="0"/>
          <c:showPercent val="0"/>
          <c:showBubbleSize val="0"/>
        </c:dLbls>
        <c:gapWidth val="269"/>
        <c:axId val="419416568"/>
        <c:axId val="419416896"/>
      </c:barChart>
      <c:lineChart>
        <c:grouping val="stacked"/>
        <c:varyColors val="0"/>
        <c:ser>
          <c:idx val="4"/>
          <c:order val="4"/>
          <c:tx>
            <c:strRef>
              <c:f>Sheet1!$A$6</c:f>
              <c:strCache>
                <c:ptCount val="1"/>
                <c:pt idx="0">
                  <c:v>უტილიზაცია თბილისი</c:v>
                </c:pt>
              </c:strCache>
            </c:strRef>
          </c:tx>
          <c:spPr>
            <a:ln w="38100" cap="rnd">
              <a:solidFill>
                <a:schemeClr val="accent5"/>
              </a:solidFill>
              <a:round/>
            </a:ln>
            <a:effectLst/>
          </c:spPr>
          <c:marker>
            <c:symbol val="circle"/>
            <c:size val="8"/>
            <c:spPr>
              <a:solidFill>
                <a:schemeClr val="accent5"/>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Sheet1!$B$6:$G$6</c:f>
            </c:numRef>
          </c:val>
          <c:smooth val="0"/>
          <c:extLst>
            <c:ext xmlns:c16="http://schemas.microsoft.com/office/drawing/2014/chart" uri="{C3380CC4-5D6E-409C-BE32-E72D297353CC}">
              <c16:uniqueId val="{00000004-0B6D-4D62-A631-66F96058B762}"/>
            </c:ext>
          </c:extLst>
        </c:ser>
        <c:ser>
          <c:idx val="5"/>
          <c:order val="5"/>
          <c:tx>
            <c:strRef>
              <c:f>Sheet1!$A$7</c:f>
              <c:strCache>
                <c:ptCount val="1"/>
                <c:pt idx="0">
                  <c:v>უტილიზაცია რეგიონები</c:v>
                </c:pt>
              </c:strCache>
            </c:strRef>
          </c:tx>
          <c:spPr>
            <a:ln w="38100" cap="rnd">
              <a:solidFill>
                <a:schemeClr val="accent6"/>
              </a:solidFill>
              <a:round/>
            </a:ln>
            <a:effectLst/>
          </c:spPr>
          <c:marker>
            <c:symbol val="circle"/>
            <c:size val="8"/>
            <c:spPr>
              <a:solidFill>
                <a:schemeClr val="accent6"/>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Sheet1!$B$7:$G$7</c:f>
            </c:numRef>
          </c:val>
          <c:smooth val="0"/>
          <c:extLst>
            <c:ext xmlns:c16="http://schemas.microsoft.com/office/drawing/2014/chart" uri="{C3380CC4-5D6E-409C-BE32-E72D297353CC}">
              <c16:uniqueId val="{00000005-0B6D-4D62-A631-66F96058B762}"/>
            </c:ext>
          </c:extLst>
        </c:ser>
        <c:dLbls>
          <c:showLegendKey val="0"/>
          <c:showVal val="0"/>
          <c:showCatName val="0"/>
          <c:showSerName val="0"/>
          <c:showPercent val="0"/>
          <c:showBubbleSize val="0"/>
        </c:dLbls>
        <c:marker val="1"/>
        <c:smooth val="0"/>
        <c:axId val="376795184"/>
        <c:axId val="376787312"/>
      </c:lineChart>
      <c:catAx>
        <c:axId val="41941656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mn-lt"/>
                <a:ea typeface="+mn-ea"/>
                <a:cs typeface="+mn-cs"/>
              </a:defRPr>
            </a:pPr>
            <a:endParaRPr lang="en-US"/>
          </a:p>
        </c:txPr>
        <c:crossAx val="419416896"/>
        <c:crosses val="autoZero"/>
        <c:auto val="1"/>
        <c:lblAlgn val="ctr"/>
        <c:lblOffset val="100"/>
        <c:noMultiLvlLbl val="0"/>
      </c:catAx>
      <c:valAx>
        <c:axId val="41941689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9416568"/>
        <c:crosses val="autoZero"/>
        <c:crossBetween val="between"/>
      </c:valAx>
      <c:valAx>
        <c:axId val="376787312"/>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6795184"/>
        <c:crosses val="max"/>
        <c:crossBetween val="between"/>
      </c:valAx>
      <c:catAx>
        <c:axId val="376795184"/>
        <c:scaling>
          <c:orientation val="minMax"/>
        </c:scaling>
        <c:delete val="1"/>
        <c:axPos val="b"/>
        <c:numFmt formatCode="General" sourceLinked="1"/>
        <c:majorTickMark val="out"/>
        <c:minorTickMark val="none"/>
        <c:tickLblPos val="nextTo"/>
        <c:crossAx val="376787312"/>
        <c:crosses val="autoZero"/>
        <c:auto val="1"/>
        <c:lblAlgn val="ctr"/>
        <c:lblOffset val="100"/>
        <c:noMultiLvlLbl val="0"/>
      </c:catAx>
      <c:spPr>
        <a:noFill/>
        <a:ln>
          <a:noFill/>
        </a:ln>
        <a:effectLst/>
      </c:spPr>
    </c:plotArea>
    <c:legend>
      <c:legendPos val="t"/>
      <c:layout>
        <c:manualLayout>
          <c:xMode val="edge"/>
          <c:yMode val="edge"/>
          <c:x val="4.8792270531400964E-2"/>
          <c:y val="0"/>
          <c:w val="0.9"/>
          <c:h val="5.9726916180724184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საწოლფონდი თბილისი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Sheet1!$B$2:$G$2</c:f>
            </c:numRef>
          </c:val>
          <c:extLst>
            <c:ext xmlns:c16="http://schemas.microsoft.com/office/drawing/2014/chart" uri="{C3380CC4-5D6E-409C-BE32-E72D297353CC}">
              <c16:uniqueId val="{00000000-0B6D-4D62-A631-66F96058B762}"/>
            </c:ext>
          </c:extLst>
        </c:ser>
        <c:ser>
          <c:idx val="1"/>
          <c:order val="1"/>
          <c:tx>
            <c:strRef>
              <c:f>Sheet1!$A$3</c:f>
              <c:strCache>
                <c:ptCount val="1"/>
                <c:pt idx="0">
                  <c:v>თავისუფალი საწოლი თბილისი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Sheet1!$B$3:$G$3</c:f>
            </c:numRef>
          </c:val>
          <c:extLst>
            <c:ext xmlns:c16="http://schemas.microsoft.com/office/drawing/2014/chart" uri="{C3380CC4-5D6E-409C-BE32-E72D297353CC}">
              <c16:uniqueId val="{00000001-0B6D-4D62-A631-66F96058B762}"/>
            </c:ext>
          </c:extLst>
        </c:ser>
        <c:ser>
          <c:idx val="2"/>
          <c:order val="2"/>
          <c:tx>
            <c:strRef>
              <c:f>Sheet1!$A$4</c:f>
              <c:strCache>
                <c:ptCount val="1"/>
                <c:pt idx="0">
                  <c:v>საწოლფონდი რეგიონები</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Sheet1!$B$4:$G$4</c:f>
            </c:numRef>
          </c:val>
          <c:extLst>
            <c:ext xmlns:c16="http://schemas.microsoft.com/office/drawing/2014/chart" uri="{C3380CC4-5D6E-409C-BE32-E72D297353CC}">
              <c16:uniqueId val="{00000002-0B6D-4D62-A631-66F96058B762}"/>
            </c:ext>
          </c:extLst>
        </c:ser>
        <c:ser>
          <c:idx val="3"/>
          <c:order val="3"/>
          <c:tx>
            <c:strRef>
              <c:f>Sheet1!$A$5</c:f>
              <c:strCache>
                <c:ptCount val="1"/>
                <c:pt idx="0">
                  <c:v>თავისუფალი საწოლი რეგიონები</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Sheet1!$B$5:$G$5</c:f>
            </c:numRef>
          </c:val>
          <c:extLst>
            <c:ext xmlns:c16="http://schemas.microsoft.com/office/drawing/2014/chart" uri="{C3380CC4-5D6E-409C-BE32-E72D297353CC}">
              <c16:uniqueId val="{00000003-0B6D-4D62-A631-66F96058B762}"/>
            </c:ext>
          </c:extLst>
        </c:ser>
        <c:dLbls>
          <c:showLegendKey val="0"/>
          <c:showVal val="0"/>
          <c:showCatName val="0"/>
          <c:showSerName val="0"/>
          <c:showPercent val="0"/>
          <c:showBubbleSize val="0"/>
        </c:dLbls>
        <c:gapWidth val="269"/>
        <c:axId val="419416568"/>
        <c:axId val="419416896"/>
      </c:barChart>
      <c:lineChart>
        <c:grouping val="stacked"/>
        <c:varyColors val="0"/>
        <c:ser>
          <c:idx val="4"/>
          <c:order val="4"/>
          <c:tx>
            <c:strRef>
              <c:f>Sheet1!$A$6</c:f>
              <c:strCache>
                <c:ptCount val="1"/>
                <c:pt idx="0">
                  <c:v>უტილიზაცია თბილისი</c:v>
                </c:pt>
              </c:strCache>
            </c:strRef>
          </c:tx>
          <c:spPr>
            <a:ln w="38100" cap="rnd">
              <a:solidFill>
                <a:schemeClr val="accent5"/>
              </a:solidFill>
              <a:round/>
            </a:ln>
            <a:effectLst/>
          </c:spPr>
          <c:marker>
            <c:symbol val="circle"/>
            <c:size val="8"/>
            <c:spPr>
              <a:solidFill>
                <a:schemeClr val="accent5"/>
              </a:solidFill>
              <a:ln>
                <a:no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Sheet1!$B$6:$G$6</c:f>
              <c:numCache>
                <c:formatCode>0%</c:formatCode>
                <c:ptCount val="6"/>
                <c:pt idx="0">
                  <c:v>0.57692307692307687</c:v>
                </c:pt>
                <c:pt idx="1">
                  <c:v>0.55993431855500819</c:v>
                </c:pt>
                <c:pt idx="2">
                  <c:v>0.84603886397608374</c:v>
                </c:pt>
                <c:pt idx="3">
                  <c:v>0.79301745635910226</c:v>
                </c:pt>
                <c:pt idx="4">
                  <c:v>0.76329787234042556</c:v>
                </c:pt>
                <c:pt idx="5">
                  <c:v>0.63909774436090228</c:v>
                </c:pt>
              </c:numCache>
            </c:numRef>
          </c:val>
          <c:smooth val="0"/>
          <c:extLst>
            <c:ext xmlns:c16="http://schemas.microsoft.com/office/drawing/2014/chart" uri="{C3380CC4-5D6E-409C-BE32-E72D297353CC}">
              <c16:uniqueId val="{00000004-0B6D-4D62-A631-66F96058B762}"/>
            </c:ext>
          </c:extLst>
        </c:ser>
        <c:ser>
          <c:idx val="5"/>
          <c:order val="5"/>
          <c:tx>
            <c:strRef>
              <c:f>Sheet1!$A$7</c:f>
              <c:strCache>
                <c:ptCount val="1"/>
                <c:pt idx="0">
                  <c:v>უტილიზაცია რეგიონები</c:v>
                </c:pt>
              </c:strCache>
            </c:strRef>
          </c:tx>
          <c:spPr>
            <a:ln w="38100" cap="rnd">
              <a:solidFill>
                <a:schemeClr val="accent6"/>
              </a:solidFill>
              <a:round/>
            </a:ln>
            <a:effectLst/>
          </c:spPr>
          <c:marker>
            <c:symbol val="circle"/>
            <c:size val="8"/>
            <c:spPr>
              <a:solidFill>
                <a:schemeClr val="accent6"/>
              </a:solidFill>
              <a:ln>
                <a:no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Sheet1!$B$7:$G$7</c:f>
              <c:numCache>
                <c:formatCode>0%</c:formatCode>
                <c:ptCount val="6"/>
                <c:pt idx="0">
                  <c:v>0.42307692307692307</c:v>
                </c:pt>
                <c:pt idx="1">
                  <c:v>0.40492957746478875</c:v>
                </c:pt>
                <c:pt idx="2">
                  <c:v>0.363302752293578</c:v>
                </c:pt>
                <c:pt idx="3">
                  <c:v>0.28358208955223879</c:v>
                </c:pt>
                <c:pt idx="4">
                  <c:v>0.28016085790884721</c:v>
                </c:pt>
                <c:pt idx="5">
                  <c:v>0.16763005780346821</c:v>
                </c:pt>
              </c:numCache>
            </c:numRef>
          </c:val>
          <c:smooth val="0"/>
          <c:extLst>
            <c:ext xmlns:c16="http://schemas.microsoft.com/office/drawing/2014/chart" uri="{C3380CC4-5D6E-409C-BE32-E72D297353CC}">
              <c16:uniqueId val="{00000005-0B6D-4D62-A631-66F96058B762}"/>
            </c:ext>
          </c:extLst>
        </c:ser>
        <c:dLbls>
          <c:showLegendKey val="0"/>
          <c:showVal val="0"/>
          <c:showCatName val="0"/>
          <c:showSerName val="0"/>
          <c:showPercent val="0"/>
          <c:showBubbleSize val="0"/>
        </c:dLbls>
        <c:marker val="1"/>
        <c:smooth val="0"/>
        <c:axId val="376795184"/>
        <c:axId val="376787312"/>
      </c:lineChart>
      <c:catAx>
        <c:axId val="41941656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cap="none" spc="0" normalizeH="0" baseline="0">
                <a:solidFill>
                  <a:schemeClr val="tx1">
                    <a:lumMod val="65000"/>
                    <a:lumOff val="35000"/>
                  </a:schemeClr>
                </a:solidFill>
                <a:latin typeface="+mn-lt"/>
                <a:ea typeface="+mn-ea"/>
                <a:cs typeface="+mn-cs"/>
              </a:defRPr>
            </a:pPr>
            <a:endParaRPr lang="en-US"/>
          </a:p>
        </c:txPr>
        <c:crossAx val="419416896"/>
        <c:crosses val="autoZero"/>
        <c:auto val="1"/>
        <c:lblAlgn val="ctr"/>
        <c:lblOffset val="100"/>
        <c:noMultiLvlLbl val="0"/>
      </c:catAx>
      <c:valAx>
        <c:axId val="41941689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9416568"/>
        <c:crosses val="autoZero"/>
        <c:crossBetween val="between"/>
      </c:valAx>
      <c:valAx>
        <c:axId val="376787312"/>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76795184"/>
        <c:crosses val="max"/>
        <c:crossBetween val="between"/>
      </c:valAx>
      <c:catAx>
        <c:axId val="376795184"/>
        <c:scaling>
          <c:orientation val="minMax"/>
        </c:scaling>
        <c:delete val="1"/>
        <c:axPos val="b"/>
        <c:numFmt formatCode="General" sourceLinked="1"/>
        <c:majorTickMark val="out"/>
        <c:minorTickMark val="none"/>
        <c:tickLblPos val="nextTo"/>
        <c:crossAx val="376787312"/>
        <c:crosses val="autoZero"/>
        <c:auto val="1"/>
        <c:lblAlgn val="ctr"/>
        <c:lblOffset val="100"/>
        <c:noMultiLvlLbl val="0"/>
      </c:cat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ტესტირებული</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Sheet1!$B$2:$B$6</c:f>
              <c:numCache>
                <c:formatCode>General</c:formatCode>
                <c:ptCount val="5"/>
                <c:pt idx="0">
                  <c:v>132</c:v>
                </c:pt>
                <c:pt idx="1">
                  <c:v>2108</c:v>
                </c:pt>
                <c:pt idx="2">
                  <c:v>13673</c:v>
                </c:pt>
                <c:pt idx="3">
                  <c:v>13823</c:v>
                </c:pt>
                <c:pt idx="4">
                  <c:v>29736</c:v>
                </c:pt>
              </c:numCache>
            </c:numRef>
          </c:val>
          <c:extLst>
            <c:ext xmlns:c16="http://schemas.microsoft.com/office/drawing/2014/chart" uri="{C3380CC4-5D6E-409C-BE32-E72D297353CC}">
              <c16:uniqueId val="{00000000-BD9E-416D-B9B6-BE9472C0F9E8}"/>
            </c:ext>
          </c:extLst>
        </c:ser>
        <c:dLbls>
          <c:showLegendKey val="0"/>
          <c:showVal val="0"/>
          <c:showCatName val="0"/>
          <c:showSerName val="0"/>
          <c:showPercent val="0"/>
          <c:showBubbleSize val="0"/>
        </c:dLbls>
        <c:gapWidth val="269"/>
        <c:axId val="419704928"/>
        <c:axId val="419705584"/>
      </c:barChart>
      <c:lineChart>
        <c:grouping val="stacked"/>
        <c:varyColors val="0"/>
        <c:ser>
          <c:idx val="1"/>
          <c:order val="1"/>
          <c:tx>
            <c:strRef>
              <c:f>Sheet1!$C$1</c:f>
              <c:strCache>
                <c:ptCount val="1"/>
                <c:pt idx="0">
                  <c:v>დადასტურებული</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Sheet1!$C$2:$C$6</c:f>
            </c:numRef>
          </c:val>
          <c:smooth val="0"/>
          <c:extLst>
            <c:ext xmlns:c16="http://schemas.microsoft.com/office/drawing/2014/chart" uri="{C3380CC4-5D6E-409C-BE32-E72D297353CC}">
              <c16:uniqueId val="{00000001-BD9E-416D-B9B6-BE9472C0F9E8}"/>
            </c:ext>
          </c:extLst>
        </c:ser>
        <c:ser>
          <c:idx val="2"/>
          <c:order val="2"/>
          <c:tx>
            <c:strRef>
              <c:f>Sheet1!$D$1</c:f>
              <c:strCache>
                <c:ptCount val="1"/>
                <c:pt idx="0">
                  <c:v>პროცენტი</c:v>
                </c:pt>
              </c:strCache>
            </c:strRef>
          </c:tx>
          <c:spPr>
            <a:ln w="28575" cap="rnd">
              <a:solidFill>
                <a:schemeClr val="accent3"/>
              </a:solidFill>
              <a:round/>
            </a:ln>
            <a:effectLst/>
          </c:spPr>
          <c:marker>
            <c:symbol val="none"/>
          </c:marker>
          <c:dLbls>
            <c:dLbl>
              <c:idx val="4"/>
              <c:layout>
                <c:manualLayout>
                  <c:x val="-1.2077294685990338E-2"/>
                  <c:y val="-7.00474198970524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D9E-416D-B9B6-BE9472C0F9E8}"/>
                </c:ext>
              </c:extLst>
            </c:dLbl>
            <c:spPr>
              <a:solidFill>
                <a:schemeClr val="accent1">
                  <a:lumMod val="20000"/>
                  <a:lumOff val="80000"/>
                </a:schemeClr>
              </a:solid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Sheet1!$D$2:$D$6</c:f>
              <c:numCache>
                <c:formatCode>0.0%</c:formatCode>
                <c:ptCount val="5"/>
                <c:pt idx="0">
                  <c:v>2.2727272727272728E-2</c:v>
                </c:pt>
                <c:pt idx="1">
                  <c:v>5.3130929791271347E-2</c:v>
                </c:pt>
                <c:pt idx="2">
                  <c:v>3.2984714400643607E-2</c:v>
                </c:pt>
                <c:pt idx="3">
                  <c:v>4.9916805324459234E-3</c:v>
                </c:pt>
                <c:pt idx="4">
                  <c:v>2.1354587032553135E-2</c:v>
                </c:pt>
              </c:numCache>
            </c:numRef>
          </c:val>
          <c:smooth val="0"/>
          <c:extLst>
            <c:ext xmlns:c16="http://schemas.microsoft.com/office/drawing/2014/chart" uri="{C3380CC4-5D6E-409C-BE32-E72D297353CC}">
              <c16:uniqueId val="{00000003-BD9E-416D-B9B6-BE9472C0F9E8}"/>
            </c:ext>
          </c:extLst>
        </c:ser>
        <c:dLbls>
          <c:showLegendKey val="0"/>
          <c:showVal val="0"/>
          <c:showCatName val="0"/>
          <c:showSerName val="0"/>
          <c:showPercent val="0"/>
          <c:showBubbleSize val="0"/>
        </c:dLbls>
        <c:marker val="1"/>
        <c:smooth val="0"/>
        <c:axId val="707526640"/>
        <c:axId val="707525656"/>
      </c:lineChart>
      <c:catAx>
        <c:axId val="419704928"/>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5584"/>
        <c:crosses val="autoZero"/>
        <c:auto val="1"/>
        <c:lblAlgn val="ctr"/>
        <c:lblOffset val="100"/>
        <c:noMultiLvlLbl val="0"/>
      </c:catAx>
      <c:valAx>
        <c:axId val="419705584"/>
        <c:scaling>
          <c:orientation val="minMax"/>
        </c:scaling>
        <c:delete val="0"/>
        <c:axPos val="l"/>
        <c:majorGridlines>
          <c:spPr>
            <a:ln>
              <a:solidFill>
                <a:schemeClr val="tx1">
                  <a:lumMod val="15000"/>
                  <a:lumOff val="85000"/>
                </a:schemeClr>
              </a:solidFill>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4928"/>
        <c:crosses val="autoZero"/>
        <c:crossBetween val="between"/>
      </c:valAx>
      <c:valAx>
        <c:axId val="70752565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707526640"/>
        <c:crosses val="max"/>
        <c:crossBetween val="between"/>
      </c:valAx>
      <c:catAx>
        <c:axId val="707526640"/>
        <c:scaling>
          <c:orientation val="minMax"/>
        </c:scaling>
        <c:delete val="1"/>
        <c:axPos val="b"/>
        <c:numFmt formatCode="General" sourceLinked="1"/>
        <c:majorTickMark val="none"/>
        <c:minorTickMark val="none"/>
        <c:tickLblPos val="nextTo"/>
        <c:crossAx val="70752565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legend>
    <c:plotVisOnly val="1"/>
    <c:dispBlanksAs val="gap"/>
    <c:showDLblsOverMax val="0"/>
  </c:chart>
  <c:spPr>
    <a:noFill/>
    <a:ln>
      <a:noFill/>
    </a:ln>
    <a:effectLst/>
  </c:spPr>
  <c:txPr>
    <a:bodyPr/>
    <a:lstStyle/>
    <a:p>
      <a:pPr>
        <a:defRPr sz="1600">
          <a:latin typeface="Sylfaen" panose="010A0502050306030303"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10.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308">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83">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2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32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diagrams/_rels/data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image" Target="../media/image3.jpeg"/></Relationships>
</file>

<file path=ppt/diagrams/_rels/drawing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3FE840-383C-4546-9B4A-1D984D5CDEBF}" type="doc">
      <dgm:prSet loTypeId="urn:diagrams.loki3.com/BracketList" loCatId="list" qsTypeId="urn:microsoft.com/office/officeart/2005/8/quickstyle/simple1" qsCatId="simple" csTypeId="urn:microsoft.com/office/officeart/2005/8/colors/accent1_1" csCatId="accent1" phldr="1"/>
      <dgm:spPr/>
      <dgm:t>
        <a:bodyPr/>
        <a:lstStyle/>
        <a:p>
          <a:endParaRPr lang="en-US"/>
        </a:p>
      </dgm:t>
    </dgm:pt>
    <dgm:pt modelId="{0B4E4319-AB7B-4254-8E0B-702291440675}">
      <dgm:prSet phldrT="[Text]" custT="1"/>
      <dgm:spPr/>
      <dgm:t>
        <a:bodyPr/>
        <a:lstStyle/>
        <a:p>
          <a:r>
            <a:rPr lang="ka-GE" sz="1400" dirty="0" smtClean="0"/>
            <a:t>ეპიდზედამხედველობა და ლაბორატორიული დიაგნოსტიკა</a:t>
          </a:r>
          <a:endParaRPr lang="en-US" sz="1400" dirty="0"/>
        </a:p>
      </dgm:t>
    </dgm:pt>
    <dgm:pt modelId="{752F371B-70B6-4051-9082-E31D650BEA27}" type="parTrans" cxnId="{BB5FE6BA-3D7E-47DB-821A-276F221BAA09}">
      <dgm:prSet/>
      <dgm:spPr/>
      <dgm:t>
        <a:bodyPr/>
        <a:lstStyle/>
        <a:p>
          <a:endParaRPr lang="en-US" sz="1400"/>
        </a:p>
      </dgm:t>
    </dgm:pt>
    <dgm:pt modelId="{C66841C0-4EE3-412D-94ED-148FD893F320}" type="sibTrans" cxnId="{BB5FE6BA-3D7E-47DB-821A-276F221BAA09}">
      <dgm:prSet/>
      <dgm:spPr/>
      <dgm:t>
        <a:bodyPr/>
        <a:lstStyle/>
        <a:p>
          <a:endParaRPr lang="en-US" sz="1400"/>
        </a:p>
      </dgm:t>
    </dgm:pt>
    <dgm:pt modelId="{78564AE9-ABB7-4C49-A5F6-78C9C81191C4}">
      <dgm:prSet phldrT="[Text]" custT="1"/>
      <dgm:spPr/>
      <dgm:t>
        <a:bodyPr/>
        <a:lstStyle/>
        <a:p>
          <a:r>
            <a:rPr lang="ka-GE" sz="1400" dirty="0" smtClean="0"/>
            <a:t>ჯანდაცვის მინისტრის </a:t>
          </a:r>
          <a:r>
            <a:rPr lang="en-US" sz="1400" dirty="0" smtClean="0"/>
            <a:t> 01-144/</a:t>
          </a:r>
          <a:r>
            <a:rPr lang="ka-GE" sz="1400" dirty="0" smtClean="0"/>
            <a:t>ო   01 </a:t>
          </a:r>
          <a:r>
            <a:rPr lang="ka-GE" sz="1400" dirty="0" smtClean="0"/>
            <a:t>/ აპრილი / 2020 წ. ბრძანება </a:t>
          </a:r>
          <a:r>
            <a:rPr lang="ka-GE" sz="1400" dirty="0" smtClean="0"/>
            <a:t>კოვიდის დიაგნოსტიკური </a:t>
          </a:r>
          <a:r>
            <a:rPr lang="ka-GE" sz="1400" dirty="0" smtClean="0"/>
            <a:t>ალგორითმის დამტკიცების თაობაზე </a:t>
          </a:r>
          <a:endParaRPr lang="en-US" sz="1400" dirty="0"/>
        </a:p>
      </dgm:t>
    </dgm:pt>
    <dgm:pt modelId="{84BB8D4E-A037-4007-890E-D00490B7E52D}" type="parTrans" cxnId="{DF61C392-9CC2-4BBF-8643-AB4DE4BF09AB}">
      <dgm:prSet/>
      <dgm:spPr/>
      <dgm:t>
        <a:bodyPr/>
        <a:lstStyle/>
        <a:p>
          <a:endParaRPr lang="en-US" sz="1400"/>
        </a:p>
      </dgm:t>
    </dgm:pt>
    <dgm:pt modelId="{B6D0531E-FADE-4333-83D4-5080F82E62BC}" type="sibTrans" cxnId="{DF61C392-9CC2-4BBF-8643-AB4DE4BF09AB}">
      <dgm:prSet/>
      <dgm:spPr/>
      <dgm:t>
        <a:bodyPr/>
        <a:lstStyle/>
        <a:p>
          <a:endParaRPr lang="en-US" sz="1400"/>
        </a:p>
      </dgm:t>
    </dgm:pt>
    <dgm:pt modelId="{AFD8F3C0-307C-4FD6-8352-A4AE40195B7E}">
      <dgm:prSet phldrT="[Text]" custT="1"/>
      <dgm:spPr/>
      <dgm:t>
        <a:bodyPr/>
        <a:lstStyle/>
        <a:p>
          <a:r>
            <a:rPr lang="ka-GE" sz="1400" dirty="0" smtClean="0"/>
            <a:t>პირველადი ჯანდაცვა</a:t>
          </a:r>
          <a:endParaRPr lang="en-US" sz="1400" dirty="0"/>
        </a:p>
      </dgm:t>
    </dgm:pt>
    <dgm:pt modelId="{73DEFB20-C05A-4513-8975-FD44EBB20596}" type="parTrans" cxnId="{31327E31-F3AF-4F0F-A384-67F8DF874032}">
      <dgm:prSet/>
      <dgm:spPr/>
      <dgm:t>
        <a:bodyPr/>
        <a:lstStyle/>
        <a:p>
          <a:endParaRPr lang="en-US" sz="1400"/>
        </a:p>
      </dgm:t>
    </dgm:pt>
    <dgm:pt modelId="{D258C328-F753-4194-9161-E5C4F97ED0DF}" type="sibTrans" cxnId="{31327E31-F3AF-4F0F-A384-67F8DF874032}">
      <dgm:prSet/>
      <dgm:spPr/>
      <dgm:t>
        <a:bodyPr/>
        <a:lstStyle/>
        <a:p>
          <a:endParaRPr lang="en-US" sz="1400"/>
        </a:p>
      </dgm:t>
    </dgm:pt>
    <dgm:pt modelId="{2EA96A37-C77C-4885-A1DA-2567B1A71A47}">
      <dgm:prSet phldrT="[Text]" custT="1"/>
      <dgm:spPr/>
      <dgm:t>
        <a:bodyPr/>
        <a:lstStyle/>
        <a:p>
          <a:r>
            <a:rPr lang="ka-GE" sz="1400" dirty="0" smtClean="0"/>
            <a:t>ჯანდაცვის მინისტრის </a:t>
          </a:r>
          <a:r>
            <a:rPr lang="en-US" sz="1400" dirty="0" smtClean="0"/>
            <a:t>No 01-135/</a:t>
          </a:r>
          <a:r>
            <a:rPr lang="ka-GE" sz="1400" dirty="0" smtClean="0"/>
            <a:t>ო  30 </a:t>
          </a:r>
          <a:r>
            <a:rPr lang="ka-GE" sz="1400" dirty="0" smtClean="0"/>
            <a:t>/ მარტი / 2020 წ. ბრძანება, პირველად ჯანდაცვაში კოვიდ 19 მართვის თაობაზე </a:t>
          </a:r>
          <a:endParaRPr lang="en-US" sz="1400" dirty="0"/>
        </a:p>
      </dgm:t>
    </dgm:pt>
    <dgm:pt modelId="{219C2A2C-77CB-465A-BE7E-117BA83ED5B3}" type="parTrans" cxnId="{F2AF983B-3992-42F6-AD30-063A7461FA2D}">
      <dgm:prSet/>
      <dgm:spPr/>
      <dgm:t>
        <a:bodyPr/>
        <a:lstStyle/>
        <a:p>
          <a:endParaRPr lang="en-US" sz="1400"/>
        </a:p>
      </dgm:t>
    </dgm:pt>
    <dgm:pt modelId="{164BB7CF-B739-4354-9700-01A561944553}" type="sibTrans" cxnId="{F2AF983B-3992-42F6-AD30-063A7461FA2D}">
      <dgm:prSet/>
      <dgm:spPr/>
      <dgm:t>
        <a:bodyPr/>
        <a:lstStyle/>
        <a:p>
          <a:endParaRPr lang="en-US" sz="1400"/>
        </a:p>
      </dgm:t>
    </dgm:pt>
    <dgm:pt modelId="{9AE8307F-EA9A-4437-AE8A-26C13D95BD4C}">
      <dgm:prSet phldrT="[Text]" custT="1"/>
      <dgm:spPr/>
      <dgm:t>
        <a:bodyPr/>
        <a:lstStyle/>
        <a:p>
          <a:r>
            <a:rPr lang="ka-GE" sz="1400" dirty="0" smtClean="0"/>
            <a:t>112-ის და 25 პჯდ დაწესებულების ცხელებაზე რეაგირების </a:t>
          </a:r>
          <a:r>
            <a:rPr lang="ka-GE" sz="1400" dirty="0" smtClean="0"/>
            <a:t>მოდელი რეფერალური პროგრამის ფარგლებში </a:t>
          </a:r>
          <a:endParaRPr lang="en-US" sz="1400" dirty="0"/>
        </a:p>
      </dgm:t>
    </dgm:pt>
    <dgm:pt modelId="{4413B667-02EC-431F-A22F-2FF4BBE9F22F}" type="parTrans" cxnId="{FCAFDE3F-EB1F-4080-8D49-5834ECECD120}">
      <dgm:prSet/>
      <dgm:spPr/>
      <dgm:t>
        <a:bodyPr/>
        <a:lstStyle/>
        <a:p>
          <a:endParaRPr lang="en-US" sz="1400"/>
        </a:p>
      </dgm:t>
    </dgm:pt>
    <dgm:pt modelId="{12B154C8-3D03-49BC-B966-72E7631F0EF6}" type="sibTrans" cxnId="{FCAFDE3F-EB1F-4080-8D49-5834ECECD120}">
      <dgm:prSet/>
      <dgm:spPr/>
      <dgm:t>
        <a:bodyPr/>
        <a:lstStyle/>
        <a:p>
          <a:endParaRPr lang="en-US" sz="1400"/>
        </a:p>
      </dgm:t>
    </dgm:pt>
    <dgm:pt modelId="{EF1B9BFB-C5D4-4424-A673-556350334C5F}">
      <dgm:prSet phldrT="[Text]" custT="1"/>
      <dgm:spPr/>
      <dgm:t>
        <a:bodyPr/>
        <a:lstStyle/>
        <a:p>
          <a:r>
            <a:rPr lang="ka-GE" sz="1400" dirty="0" smtClean="0"/>
            <a:t>ჰოსპიტალური ქსელი </a:t>
          </a:r>
          <a:endParaRPr lang="en-US" sz="1400" dirty="0"/>
        </a:p>
      </dgm:t>
    </dgm:pt>
    <dgm:pt modelId="{6C2FA2F3-372F-4FF6-8262-38E9558EB960}" type="parTrans" cxnId="{932BE8E7-733A-4E24-AAFC-3F8C227CC702}">
      <dgm:prSet/>
      <dgm:spPr/>
      <dgm:t>
        <a:bodyPr/>
        <a:lstStyle/>
        <a:p>
          <a:endParaRPr lang="en-US" sz="1400"/>
        </a:p>
      </dgm:t>
    </dgm:pt>
    <dgm:pt modelId="{8D50C5AC-253F-46A5-8E01-91B2CABDEB63}" type="sibTrans" cxnId="{932BE8E7-733A-4E24-AAFC-3F8C227CC702}">
      <dgm:prSet/>
      <dgm:spPr/>
      <dgm:t>
        <a:bodyPr/>
        <a:lstStyle/>
        <a:p>
          <a:endParaRPr lang="en-US" sz="1400"/>
        </a:p>
      </dgm:t>
    </dgm:pt>
    <dgm:pt modelId="{2A03A5FF-34C7-4247-96F8-E5AD05448542}">
      <dgm:prSet phldrT="[Text]" custT="1"/>
      <dgm:spPr/>
      <dgm:t>
        <a:bodyPr/>
        <a:lstStyle/>
        <a:p>
          <a:r>
            <a:rPr lang="ka-GE" sz="1400" dirty="0" smtClean="0"/>
            <a:t>ჯანდაცვის მინისტრის </a:t>
          </a:r>
          <a:r>
            <a:rPr lang="en-US" sz="1400" dirty="0" smtClean="0"/>
            <a:t>No 01-136/</a:t>
          </a:r>
          <a:r>
            <a:rPr lang="ka-GE" sz="1400" dirty="0" smtClean="0"/>
            <a:t>ო   </a:t>
          </a:r>
          <a:r>
            <a:rPr lang="ka-GE" sz="1400" dirty="0" smtClean="0"/>
            <a:t>30 / მარტი / 2020 წ ბრძანება ცხელების კლინიკების თაობაზე (ძალადაკარგულია მთავრობის 253 დადგენილების ამოქმედების საფუძველზე)  </a:t>
          </a:r>
          <a:endParaRPr lang="en-US" sz="1400" dirty="0"/>
        </a:p>
      </dgm:t>
    </dgm:pt>
    <dgm:pt modelId="{5669F814-C20E-412E-8DA1-DC7175981F94}" type="parTrans" cxnId="{260589AD-8A68-431A-A27E-5A1D1B4DEE2C}">
      <dgm:prSet/>
      <dgm:spPr/>
      <dgm:t>
        <a:bodyPr/>
        <a:lstStyle/>
        <a:p>
          <a:endParaRPr lang="en-US" sz="1400"/>
        </a:p>
      </dgm:t>
    </dgm:pt>
    <dgm:pt modelId="{B606ECEB-A1A9-4A35-9AE3-FF981E17AF2A}" type="sibTrans" cxnId="{260589AD-8A68-431A-A27E-5A1D1B4DEE2C}">
      <dgm:prSet/>
      <dgm:spPr/>
      <dgm:t>
        <a:bodyPr/>
        <a:lstStyle/>
        <a:p>
          <a:endParaRPr lang="en-US" sz="1400"/>
        </a:p>
      </dgm:t>
    </dgm:pt>
    <dgm:pt modelId="{4678981A-FFA2-4439-A51D-1D4539109181}">
      <dgm:prSet phldrT="[Text]" custT="1"/>
      <dgm:spPr/>
      <dgm:t>
        <a:bodyPr/>
        <a:lstStyle/>
        <a:p>
          <a:r>
            <a:rPr lang="en-US" sz="1400" dirty="0" smtClean="0"/>
            <a:t> </a:t>
          </a:r>
          <a:r>
            <a:rPr lang="ka-GE" sz="1400" dirty="0" smtClean="0"/>
            <a:t>ჯანდაცვის მინისტრის </a:t>
          </a:r>
          <a:r>
            <a:rPr lang="en-US" sz="1400" dirty="0" smtClean="0"/>
            <a:t>No 01-119/</a:t>
          </a:r>
          <a:r>
            <a:rPr lang="ka-GE" sz="1400" dirty="0" smtClean="0"/>
            <a:t>ო </a:t>
          </a:r>
          <a:r>
            <a:rPr lang="ka-GE" sz="1400" dirty="0" smtClean="0"/>
            <a:t>  24 </a:t>
          </a:r>
          <a:r>
            <a:rPr lang="ka-GE" sz="1400" dirty="0" smtClean="0"/>
            <a:t>/ მარტი / 2020 წ. ბრძანება, კოვიდ 19-ის კლინიკური მართვის გაიდლაინის დამტკიცების თაობაზე </a:t>
          </a:r>
          <a:endParaRPr lang="en-US" sz="1400" dirty="0"/>
        </a:p>
      </dgm:t>
    </dgm:pt>
    <dgm:pt modelId="{D5345ECC-3694-4D85-8D00-97E1F9655A6D}" type="parTrans" cxnId="{874D58DF-D00C-484D-9B59-47DF3A8E7FC7}">
      <dgm:prSet/>
      <dgm:spPr/>
      <dgm:t>
        <a:bodyPr/>
        <a:lstStyle/>
        <a:p>
          <a:endParaRPr lang="en-US" sz="1400"/>
        </a:p>
      </dgm:t>
    </dgm:pt>
    <dgm:pt modelId="{3DE14B69-93F8-4402-BFEE-BB9C222FC8C4}" type="sibTrans" cxnId="{874D58DF-D00C-484D-9B59-47DF3A8E7FC7}">
      <dgm:prSet/>
      <dgm:spPr/>
      <dgm:t>
        <a:bodyPr/>
        <a:lstStyle/>
        <a:p>
          <a:endParaRPr lang="en-US" sz="1400"/>
        </a:p>
      </dgm:t>
    </dgm:pt>
    <dgm:pt modelId="{0DAE9635-8624-4E7C-A022-6241C88F83B1}">
      <dgm:prSet phldrT="[Text]" custT="1"/>
      <dgm:spPr/>
      <dgm:t>
        <a:bodyPr/>
        <a:lstStyle/>
        <a:p>
          <a:r>
            <a:rPr lang="ka-GE" sz="1400" dirty="0" smtClean="0"/>
            <a:t>ჯანდაცვის მინისტრის ბრძანება </a:t>
          </a:r>
          <a:r>
            <a:rPr lang="en-US" sz="1400" dirty="0" smtClean="0"/>
            <a:t>No 01-126/</a:t>
          </a:r>
          <a:r>
            <a:rPr lang="ka-GE" sz="1400" dirty="0" smtClean="0"/>
            <a:t>ო </a:t>
          </a:r>
          <a:r>
            <a:rPr lang="ka-GE" sz="1400" dirty="0" smtClean="0"/>
            <a:t>   26 </a:t>
          </a:r>
          <a:r>
            <a:rPr lang="ka-GE" sz="1400" dirty="0" smtClean="0"/>
            <a:t>/ მარტი / 2020 წ.  კოვიდის მართვისთვის კლინიკების მობილიზების თაობაზე ( ძალადაკარგულია მთავრობის 253 დადგენილების ამოქმედების საფუძველზე)</a:t>
          </a:r>
          <a:endParaRPr lang="en-US" sz="1400" dirty="0"/>
        </a:p>
      </dgm:t>
    </dgm:pt>
    <dgm:pt modelId="{F5EC0A93-91B9-46FC-B588-DD90E8E2E63C}" type="parTrans" cxnId="{1E5B796C-1DE4-4BE1-B910-2655E86DDF49}">
      <dgm:prSet/>
      <dgm:spPr/>
      <dgm:t>
        <a:bodyPr/>
        <a:lstStyle/>
        <a:p>
          <a:endParaRPr lang="en-US" sz="1400"/>
        </a:p>
      </dgm:t>
    </dgm:pt>
    <dgm:pt modelId="{5C0699D7-DBEF-4897-A48F-366D3FCAB1C7}" type="sibTrans" cxnId="{1E5B796C-1DE4-4BE1-B910-2655E86DDF49}">
      <dgm:prSet/>
      <dgm:spPr/>
      <dgm:t>
        <a:bodyPr/>
        <a:lstStyle/>
        <a:p>
          <a:endParaRPr lang="en-US" sz="1400"/>
        </a:p>
      </dgm:t>
    </dgm:pt>
    <dgm:pt modelId="{2B73272D-57FF-4DD8-8CB0-4A866209BAF7}">
      <dgm:prSet phldrT="[Text]" custT="1"/>
      <dgm:spPr/>
      <dgm:t>
        <a:bodyPr/>
        <a:lstStyle/>
        <a:p>
          <a:r>
            <a:rPr lang="ka-GE" sz="1400" dirty="0" smtClean="0"/>
            <a:t>საქართველოს მთავრობის დადგენილება №253 2020 წლის </a:t>
          </a:r>
          <a:r>
            <a:rPr lang="ka-GE" sz="1400" dirty="0" smtClean="0"/>
            <a:t>  17 </a:t>
          </a:r>
          <a:r>
            <a:rPr lang="ka-GE" sz="1400" dirty="0" smtClean="0"/>
            <a:t>აპრილი-ჰოსპიტლების მობილიზაციის გეგმა  </a:t>
          </a:r>
          <a:endParaRPr lang="en-US" sz="1400" dirty="0"/>
        </a:p>
      </dgm:t>
    </dgm:pt>
    <dgm:pt modelId="{5F5039DC-EA01-4A6C-B5F5-D2D945644B73}" type="parTrans" cxnId="{358FBA54-3B56-4D05-9874-A08D59EE6352}">
      <dgm:prSet/>
      <dgm:spPr/>
      <dgm:t>
        <a:bodyPr/>
        <a:lstStyle/>
        <a:p>
          <a:endParaRPr lang="en-US" sz="1400"/>
        </a:p>
      </dgm:t>
    </dgm:pt>
    <dgm:pt modelId="{94934A90-C941-4212-B891-02C625F98A28}" type="sibTrans" cxnId="{358FBA54-3B56-4D05-9874-A08D59EE6352}">
      <dgm:prSet/>
      <dgm:spPr/>
      <dgm:t>
        <a:bodyPr/>
        <a:lstStyle/>
        <a:p>
          <a:endParaRPr lang="en-US" sz="1400"/>
        </a:p>
      </dgm:t>
    </dgm:pt>
    <dgm:pt modelId="{00C8458B-A69C-4DFB-81B0-C78751E73A3A}">
      <dgm:prSet phldrT="[Text]" custT="1"/>
      <dgm:spPr/>
      <dgm:t>
        <a:bodyPr/>
        <a:lstStyle/>
        <a:p>
          <a:r>
            <a:rPr lang="ka-GE" sz="1400" dirty="0" smtClean="0"/>
            <a:t>ჯანდაცვის მინისტრის ბრძანება </a:t>
          </a:r>
          <a:r>
            <a:rPr lang="ka-GE" sz="1400" dirty="0" smtClean="0"/>
            <a:t>7 მაისი/2020</a:t>
          </a:r>
          <a:r>
            <a:rPr lang="ka-GE" sz="1400" dirty="0" smtClean="0"/>
            <a:t>. კოვიდ 19-ზე სავალდებულო </a:t>
          </a:r>
          <a:r>
            <a:rPr lang="en-US" sz="1400" dirty="0" smtClean="0"/>
            <a:t>PCR </a:t>
          </a:r>
          <a:r>
            <a:rPr lang="ka-GE" sz="1400" dirty="0" smtClean="0"/>
            <a:t>ტესტირებისთვის ჯგუფების განსაზღვრის თაობაზე </a:t>
          </a:r>
          <a:endParaRPr lang="en-US" sz="1400" dirty="0"/>
        </a:p>
      </dgm:t>
    </dgm:pt>
    <dgm:pt modelId="{F6E7756B-B7A4-45DA-8D16-A9C8100BC86D}" type="parTrans" cxnId="{B256372C-14C6-4EDA-B44E-4926A327CDBC}">
      <dgm:prSet/>
      <dgm:spPr/>
      <dgm:t>
        <a:bodyPr/>
        <a:lstStyle/>
        <a:p>
          <a:endParaRPr lang="en-US" sz="1400"/>
        </a:p>
      </dgm:t>
    </dgm:pt>
    <dgm:pt modelId="{5B348997-7759-492A-8879-C2F2C31701B0}" type="sibTrans" cxnId="{B256372C-14C6-4EDA-B44E-4926A327CDBC}">
      <dgm:prSet/>
      <dgm:spPr/>
      <dgm:t>
        <a:bodyPr/>
        <a:lstStyle/>
        <a:p>
          <a:endParaRPr lang="en-US" sz="1400"/>
        </a:p>
      </dgm:t>
    </dgm:pt>
    <dgm:pt modelId="{D6BF6A2A-1613-4250-B793-206DE95D98EB}">
      <dgm:prSet phldrT="[Text]" custT="1"/>
      <dgm:spPr/>
      <dgm:t>
        <a:bodyPr/>
        <a:lstStyle/>
        <a:p>
          <a:endParaRPr lang="en-US" sz="1400" dirty="0"/>
        </a:p>
      </dgm:t>
    </dgm:pt>
    <dgm:pt modelId="{BE582C9C-4290-4969-A006-83C29779DC7B}" type="parTrans" cxnId="{B699B5B9-4E22-4316-A11D-217A932D7974}">
      <dgm:prSet/>
      <dgm:spPr/>
      <dgm:t>
        <a:bodyPr/>
        <a:lstStyle/>
        <a:p>
          <a:endParaRPr lang="en-US" sz="1400"/>
        </a:p>
      </dgm:t>
    </dgm:pt>
    <dgm:pt modelId="{BFEBBE07-EFF2-48AA-9DC7-9EF4A47ABB46}" type="sibTrans" cxnId="{B699B5B9-4E22-4316-A11D-217A932D7974}">
      <dgm:prSet/>
      <dgm:spPr/>
      <dgm:t>
        <a:bodyPr/>
        <a:lstStyle/>
        <a:p>
          <a:endParaRPr lang="en-US" sz="1400"/>
        </a:p>
      </dgm:t>
    </dgm:pt>
    <dgm:pt modelId="{6C1D9418-80C7-4ED4-812C-74A925A6DB1B}" type="pres">
      <dgm:prSet presAssocID="{243FE840-383C-4546-9B4A-1D984D5CDEBF}" presName="Name0" presStyleCnt="0">
        <dgm:presLayoutVars>
          <dgm:dir/>
          <dgm:animLvl val="lvl"/>
          <dgm:resizeHandles val="exact"/>
        </dgm:presLayoutVars>
      </dgm:prSet>
      <dgm:spPr/>
      <dgm:t>
        <a:bodyPr/>
        <a:lstStyle/>
        <a:p>
          <a:endParaRPr lang="en-US"/>
        </a:p>
      </dgm:t>
    </dgm:pt>
    <dgm:pt modelId="{59428A9A-EB38-4021-B3C1-775767068D1E}" type="pres">
      <dgm:prSet presAssocID="{0B4E4319-AB7B-4254-8E0B-702291440675}" presName="linNode" presStyleCnt="0"/>
      <dgm:spPr/>
    </dgm:pt>
    <dgm:pt modelId="{7455287C-797C-4530-97B1-C08349ED19AD}" type="pres">
      <dgm:prSet presAssocID="{0B4E4319-AB7B-4254-8E0B-702291440675}" presName="parTx" presStyleLbl="revTx" presStyleIdx="0" presStyleCnt="3">
        <dgm:presLayoutVars>
          <dgm:chMax val="1"/>
          <dgm:bulletEnabled val="1"/>
        </dgm:presLayoutVars>
      </dgm:prSet>
      <dgm:spPr/>
      <dgm:t>
        <a:bodyPr/>
        <a:lstStyle/>
        <a:p>
          <a:endParaRPr lang="en-US"/>
        </a:p>
      </dgm:t>
    </dgm:pt>
    <dgm:pt modelId="{88ECB5E0-D921-4511-85C7-06D8663A5AED}" type="pres">
      <dgm:prSet presAssocID="{0B4E4319-AB7B-4254-8E0B-702291440675}" presName="bracket" presStyleLbl="parChTrans1D1" presStyleIdx="0" presStyleCnt="3"/>
      <dgm:spPr/>
    </dgm:pt>
    <dgm:pt modelId="{D9433DAA-A027-4853-B9A2-0EA3AA2DDB81}" type="pres">
      <dgm:prSet presAssocID="{0B4E4319-AB7B-4254-8E0B-702291440675}" presName="spH" presStyleCnt="0"/>
      <dgm:spPr/>
    </dgm:pt>
    <dgm:pt modelId="{A92D481D-17EA-49EB-8B7E-E8E077CA12BD}" type="pres">
      <dgm:prSet presAssocID="{0B4E4319-AB7B-4254-8E0B-702291440675}" presName="desTx" presStyleLbl="node1" presStyleIdx="0" presStyleCnt="3">
        <dgm:presLayoutVars>
          <dgm:bulletEnabled val="1"/>
        </dgm:presLayoutVars>
      </dgm:prSet>
      <dgm:spPr/>
      <dgm:t>
        <a:bodyPr/>
        <a:lstStyle/>
        <a:p>
          <a:endParaRPr lang="en-US"/>
        </a:p>
      </dgm:t>
    </dgm:pt>
    <dgm:pt modelId="{C60610E9-A6D6-4193-BBAF-425D0F140AAE}" type="pres">
      <dgm:prSet presAssocID="{C66841C0-4EE3-412D-94ED-148FD893F320}" presName="spV" presStyleCnt="0"/>
      <dgm:spPr/>
    </dgm:pt>
    <dgm:pt modelId="{095C79B4-74EB-40BE-8024-BCEB71CE868F}" type="pres">
      <dgm:prSet presAssocID="{AFD8F3C0-307C-4FD6-8352-A4AE40195B7E}" presName="linNode" presStyleCnt="0"/>
      <dgm:spPr/>
    </dgm:pt>
    <dgm:pt modelId="{923DD6A3-67F9-4B26-9011-14AD6AAF0DDA}" type="pres">
      <dgm:prSet presAssocID="{AFD8F3C0-307C-4FD6-8352-A4AE40195B7E}" presName="parTx" presStyleLbl="revTx" presStyleIdx="1" presStyleCnt="3">
        <dgm:presLayoutVars>
          <dgm:chMax val="1"/>
          <dgm:bulletEnabled val="1"/>
        </dgm:presLayoutVars>
      </dgm:prSet>
      <dgm:spPr/>
      <dgm:t>
        <a:bodyPr/>
        <a:lstStyle/>
        <a:p>
          <a:endParaRPr lang="en-US"/>
        </a:p>
      </dgm:t>
    </dgm:pt>
    <dgm:pt modelId="{10626E7A-463E-4C26-B3E7-6BA8D8B3FAAF}" type="pres">
      <dgm:prSet presAssocID="{AFD8F3C0-307C-4FD6-8352-A4AE40195B7E}" presName="bracket" presStyleLbl="parChTrans1D1" presStyleIdx="1" presStyleCnt="3"/>
      <dgm:spPr/>
    </dgm:pt>
    <dgm:pt modelId="{9225C473-9F9C-43F5-BDDE-01761990A0D9}" type="pres">
      <dgm:prSet presAssocID="{AFD8F3C0-307C-4FD6-8352-A4AE40195B7E}" presName="spH" presStyleCnt="0"/>
      <dgm:spPr/>
    </dgm:pt>
    <dgm:pt modelId="{32788D6C-E851-42C3-AE79-DFF0C19267AE}" type="pres">
      <dgm:prSet presAssocID="{AFD8F3C0-307C-4FD6-8352-A4AE40195B7E}" presName="desTx" presStyleLbl="node1" presStyleIdx="1" presStyleCnt="3">
        <dgm:presLayoutVars>
          <dgm:bulletEnabled val="1"/>
        </dgm:presLayoutVars>
      </dgm:prSet>
      <dgm:spPr/>
      <dgm:t>
        <a:bodyPr/>
        <a:lstStyle/>
        <a:p>
          <a:endParaRPr lang="en-US"/>
        </a:p>
      </dgm:t>
    </dgm:pt>
    <dgm:pt modelId="{C0EC4AA2-78E3-44A9-90A1-0334ECAFC919}" type="pres">
      <dgm:prSet presAssocID="{D258C328-F753-4194-9161-E5C4F97ED0DF}" presName="spV" presStyleCnt="0"/>
      <dgm:spPr/>
    </dgm:pt>
    <dgm:pt modelId="{370A104A-7929-4F49-BACE-985AFC71C7B9}" type="pres">
      <dgm:prSet presAssocID="{EF1B9BFB-C5D4-4424-A673-556350334C5F}" presName="linNode" presStyleCnt="0"/>
      <dgm:spPr/>
    </dgm:pt>
    <dgm:pt modelId="{A8B2D2CC-D11A-4C62-841C-EE21CB3A8A24}" type="pres">
      <dgm:prSet presAssocID="{EF1B9BFB-C5D4-4424-A673-556350334C5F}" presName="parTx" presStyleLbl="revTx" presStyleIdx="2" presStyleCnt="3">
        <dgm:presLayoutVars>
          <dgm:chMax val="1"/>
          <dgm:bulletEnabled val="1"/>
        </dgm:presLayoutVars>
      </dgm:prSet>
      <dgm:spPr/>
      <dgm:t>
        <a:bodyPr/>
        <a:lstStyle/>
        <a:p>
          <a:endParaRPr lang="en-US"/>
        </a:p>
      </dgm:t>
    </dgm:pt>
    <dgm:pt modelId="{D673B437-AE39-4D48-806F-CA447DBA887E}" type="pres">
      <dgm:prSet presAssocID="{EF1B9BFB-C5D4-4424-A673-556350334C5F}" presName="bracket" presStyleLbl="parChTrans1D1" presStyleIdx="2" presStyleCnt="3"/>
      <dgm:spPr/>
    </dgm:pt>
    <dgm:pt modelId="{98C1FA6F-ED88-4C65-983E-B86DE31F6FB5}" type="pres">
      <dgm:prSet presAssocID="{EF1B9BFB-C5D4-4424-A673-556350334C5F}" presName="spH" presStyleCnt="0"/>
      <dgm:spPr/>
    </dgm:pt>
    <dgm:pt modelId="{223B534D-DA2C-4BC9-A8D6-4B851DC9B2B5}" type="pres">
      <dgm:prSet presAssocID="{EF1B9BFB-C5D4-4424-A673-556350334C5F}" presName="desTx" presStyleLbl="node1" presStyleIdx="2" presStyleCnt="3" custLinFactNeighborX="-21060" custLinFactNeighborY="4607">
        <dgm:presLayoutVars>
          <dgm:bulletEnabled val="1"/>
        </dgm:presLayoutVars>
      </dgm:prSet>
      <dgm:spPr/>
      <dgm:t>
        <a:bodyPr/>
        <a:lstStyle/>
        <a:p>
          <a:endParaRPr lang="en-US"/>
        </a:p>
      </dgm:t>
    </dgm:pt>
  </dgm:ptLst>
  <dgm:cxnLst>
    <dgm:cxn modelId="{201D0647-1808-46BC-8351-A4927273E839}" type="presOf" srcId="{2EA96A37-C77C-4885-A1DA-2567B1A71A47}" destId="{32788D6C-E851-42C3-AE79-DFF0C19267AE}" srcOrd="0" destOrd="1" presId="urn:diagrams.loki3.com/BracketList"/>
    <dgm:cxn modelId="{F9E32B8C-B575-4325-8F4D-6A8C1E4FF313}" type="presOf" srcId="{EF1B9BFB-C5D4-4424-A673-556350334C5F}" destId="{A8B2D2CC-D11A-4C62-841C-EE21CB3A8A24}" srcOrd="0" destOrd="0" presId="urn:diagrams.loki3.com/BracketList"/>
    <dgm:cxn modelId="{31327E31-F3AF-4F0F-A384-67F8DF874032}" srcId="{243FE840-383C-4546-9B4A-1D984D5CDEBF}" destId="{AFD8F3C0-307C-4FD6-8352-A4AE40195B7E}" srcOrd="1" destOrd="0" parTransId="{73DEFB20-C05A-4513-8975-FD44EBB20596}" sibTransId="{D258C328-F753-4194-9161-E5C4F97ED0DF}"/>
    <dgm:cxn modelId="{1E5B796C-1DE4-4BE1-B910-2655E86DDF49}" srcId="{EF1B9BFB-C5D4-4424-A673-556350334C5F}" destId="{0DAE9635-8624-4E7C-A022-6241C88F83B1}" srcOrd="1" destOrd="0" parTransId="{F5EC0A93-91B9-46FC-B588-DD90E8E2E63C}" sibTransId="{5C0699D7-DBEF-4897-A48F-366D3FCAB1C7}"/>
    <dgm:cxn modelId="{347F45B4-33DF-4C81-9839-703BF1E79B24}" type="presOf" srcId="{9AE8307F-EA9A-4437-AE8A-26C13D95BD4C}" destId="{32788D6C-E851-42C3-AE79-DFF0C19267AE}" srcOrd="0" destOrd="2" presId="urn:diagrams.loki3.com/BracketList"/>
    <dgm:cxn modelId="{358FBA54-3B56-4D05-9874-A08D59EE6352}" srcId="{EF1B9BFB-C5D4-4424-A673-556350334C5F}" destId="{2B73272D-57FF-4DD8-8CB0-4A866209BAF7}" srcOrd="0" destOrd="0" parTransId="{5F5039DC-EA01-4A6C-B5F5-D2D945644B73}" sibTransId="{94934A90-C941-4212-B891-02C625F98A28}"/>
    <dgm:cxn modelId="{37F10F01-65AD-44FA-8E57-4CD92245FB2D}" type="presOf" srcId="{AFD8F3C0-307C-4FD6-8352-A4AE40195B7E}" destId="{923DD6A3-67F9-4B26-9011-14AD6AAF0DDA}" srcOrd="0" destOrd="0" presId="urn:diagrams.loki3.com/BracketList"/>
    <dgm:cxn modelId="{21E03303-8EEE-4172-9346-30B6F92CA8F1}" type="presOf" srcId="{4678981A-FFA2-4439-A51D-1D4539109181}" destId="{223B534D-DA2C-4BC9-A8D6-4B851DC9B2B5}" srcOrd="0" destOrd="3" presId="urn:diagrams.loki3.com/BracketList"/>
    <dgm:cxn modelId="{B699B5B9-4E22-4316-A11D-217A932D7974}" srcId="{AFD8F3C0-307C-4FD6-8352-A4AE40195B7E}" destId="{D6BF6A2A-1613-4250-B793-206DE95D98EB}" srcOrd="0" destOrd="0" parTransId="{BE582C9C-4290-4969-A006-83C29779DC7B}" sibTransId="{BFEBBE07-EFF2-48AA-9DC7-9EF4A47ABB46}"/>
    <dgm:cxn modelId="{C30548A1-F080-4F9F-A5AF-D317851D3AE7}" type="presOf" srcId="{00C8458B-A69C-4DFB-81B0-C78751E73A3A}" destId="{A92D481D-17EA-49EB-8B7E-E8E077CA12BD}" srcOrd="0" destOrd="1" presId="urn:diagrams.loki3.com/BracketList"/>
    <dgm:cxn modelId="{DF61C392-9CC2-4BBF-8643-AB4DE4BF09AB}" srcId="{0B4E4319-AB7B-4254-8E0B-702291440675}" destId="{78564AE9-ABB7-4C49-A5F6-78C9C81191C4}" srcOrd="0" destOrd="0" parTransId="{84BB8D4E-A037-4007-890E-D00490B7E52D}" sibTransId="{B6D0531E-FADE-4333-83D4-5080F82E62BC}"/>
    <dgm:cxn modelId="{32AB6364-353D-4985-80C0-FF877D600064}" type="presOf" srcId="{2B73272D-57FF-4DD8-8CB0-4A866209BAF7}" destId="{223B534D-DA2C-4BC9-A8D6-4B851DC9B2B5}" srcOrd="0" destOrd="0" presId="urn:diagrams.loki3.com/BracketList"/>
    <dgm:cxn modelId="{FCAFDE3F-EB1F-4080-8D49-5834ECECD120}" srcId="{AFD8F3C0-307C-4FD6-8352-A4AE40195B7E}" destId="{9AE8307F-EA9A-4437-AE8A-26C13D95BD4C}" srcOrd="2" destOrd="0" parTransId="{4413B667-02EC-431F-A22F-2FF4BBE9F22F}" sibTransId="{12B154C8-3D03-49BC-B966-72E7631F0EF6}"/>
    <dgm:cxn modelId="{260589AD-8A68-431A-A27E-5A1D1B4DEE2C}" srcId="{EF1B9BFB-C5D4-4424-A673-556350334C5F}" destId="{2A03A5FF-34C7-4247-96F8-E5AD05448542}" srcOrd="2" destOrd="0" parTransId="{5669F814-C20E-412E-8DA1-DC7175981F94}" sibTransId="{B606ECEB-A1A9-4A35-9AE3-FF981E17AF2A}"/>
    <dgm:cxn modelId="{932BE8E7-733A-4E24-AAFC-3F8C227CC702}" srcId="{243FE840-383C-4546-9B4A-1D984D5CDEBF}" destId="{EF1B9BFB-C5D4-4424-A673-556350334C5F}" srcOrd="2" destOrd="0" parTransId="{6C2FA2F3-372F-4FF6-8262-38E9558EB960}" sibTransId="{8D50C5AC-253F-46A5-8E01-91B2CABDEB63}"/>
    <dgm:cxn modelId="{D8D42E1D-CA50-4E86-944D-69DB7CA6617F}" type="presOf" srcId="{78564AE9-ABB7-4C49-A5F6-78C9C81191C4}" destId="{A92D481D-17EA-49EB-8B7E-E8E077CA12BD}" srcOrd="0" destOrd="0" presId="urn:diagrams.loki3.com/BracketList"/>
    <dgm:cxn modelId="{BB5FE6BA-3D7E-47DB-821A-276F221BAA09}" srcId="{243FE840-383C-4546-9B4A-1D984D5CDEBF}" destId="{0B4E4319-AB7B-4254-8E0B-702291440675}" srcOrd="0" destOrd="0" parTransId="{752F371B-70B6-4051-9082-E31D650BEA27}" sibTransId="{C66841C0-4EE3-412D-94ED-148FD893F320}"/>
    <dgm:cxn modelId="{8B1B03E4-4603-4DC4-8BEA-1181BCD0145B}" type="presOf" srcId="{0B4E4319-AB7B-4254-8E0B-702291440675}" destId="{7455287C-797C-4530-97B1-C08349ED19AD}" srcOrd="0" destOrd="0" presId="urn:diagrams.loki3.com/BracketList"/>
    <dgm:cxn modelId="{33AA9E54-BEA9-4450-837C-2AFC2923961E}" type="presOf" srcId="{2A03A5FF-34C7-4247-96F8-E5AD05448542}" destId="{223B534D-DA2C-4BC9-A8D6-4B851DC9B2B5}" srcOrd="0" destOrd="2" presId="urn:diagrams.loki3.com/BracketList"/>
    <dgm:cxn modelId="{C22FBABC-222D-45D7-9989-4D3548BA6D5F}" type="presOf" srcId="{0DAE9635-8624-4E7C-A022-6241C88F83B1}" destId="{223B534D-DA2C-4BC9-A8D6-4B851DC9B2B5}" srcOrd="0" destOrd="1" presId="urn:diagrams.loki3.com/BracketList"/>
    <dgm:cxn modelId="{B0010EB3-6253-4B12-A2C8-2E5E230321C2}" type="presOf" srcId="{243FE840-383C-4546-9B4A-1D984D5CDEBF}" destId="{6C1D9418-80C7-4ED4-812C-74A925A6DB1B}" srcOrd="0" destOrd="0" presId="urn:diagrams.loki3.com/BracketList"/>
    <dgm:cxn modelId="{AA2F521D-88D9-4363-BFED-C6C8CAF2B465}" type="presOf" srcId="{D6BF6A2A-1613-4250-B793-206DE95D98EB}" destId="{32788D6C-E851-42C3-AE79-DFF0C19267AE}" srcOrd="0" destOrd="0" presId="urn:diagrams.loki3.com/BracketList"/>
    <dgm:cxn modelId="{874D58DF-D00C-484D-9B59-47DF3A8E7FC7}" srcId="{EF1B9BFB-C5D4-4424-A673-556350334C5F}" destId="{4678981A-FFA2-4439-A51D-1D4539109181}" srcOrd="3" destOrd="0" parTransId="{D5345ECC-3694-4D85-8D00-97E1F9655A6D}" sibTransId="{3DE14B69-93F8-4402-BFEE-BB9C222FC8C4}"/>
    <dgm:cxn modelId="{F2AF983B-3992-42F6-AD30-063A7461FA2D}" srcId="{AFD8F3C0-307C-4FD6-8352-A4AE40195B7E}" destId="{2EA96A37-C77C-4885-A1DA-2567B1A71A47}" srcOrd="1" destOrd="0" parTransId="{219C2A2C-77CB-465A-BE7E-117BA83ED5B3}" sibTransId="{164BB7CF-B739-4354-9700-01A561944553}"/>
    <dgm:cxn modelId="{B256372C-14C6-4EDA-B44E-4926A327CDBC}" srcId="{0B4E4319-AB7B-4254-8E0B-702291440675}" destId="{00C8458B-A69C-4DFB-81B0-C78751E73A3A}" srcOrd="1" destOrd="0" parTransId="{F6E7756B-B7A4-45DA-8D16-A9C8100BC86D}" sibTransId="{5B348997-7759-492A-8879-C2F2C31701B0}"/>
    <dgm:cxn modelId="{40DBFF9D-DCB2-418D-868E-DC97C0E871E5}" type="presParOf" srcId="{6C1D9418-80C7-4ED4-812C-74A925A6DB1B}" destId="{59428A9A-EB38-4021-B3C1-775767068D1E}" srcOrd="0" destOrd="0" presId="urn:diagrams.loki3.com/BracketList"/>
    <dgm:cxn modelId="{ECFCAD70-C478-4BDC-B81B-247B2AFA9DE6}" type="presParOf" srcId="{59428A9A-EB38-4021-B3C1-775767068D1E}" destId="{7455287C-797C-4530-97B1-C08349ED19AD}" srcOrd="0" destOrd="0" presId="urn:diagrams.loki3.com/BracketList"/>
    <dgm:cxn modelId="{5F0B288F-5E96-4A9B-B973-2F0AEFFC81FB}" type="presParOf" srcId="{59428A9A-EB38-4021-B3C1-775767068D1E}" destId="{88ECB5E0-D921-4511-85C7-06D8663A5AED}" srcOrd="1" destOrd="0" presId="urn:diagrams.loki3.com/BracketList"/>
    <dgm:cxn modelId="{B0D6107D-CC36-4E26-89F2-BC926BC575DF}" type="presParOf" srcId="{59428A9A-EB38-4021-B3C1-775767068D1E}" destId="{D9433DAA-A027-4853-B9A2-0EA3AA2DDB81}" srcOrd="2" destOrd="0" presId="urn:diagrams.loki3.com/BracketList"/>
    <dgm:cxn modelId="{897E3500-F875-4868-9DD7-3FC5B0C14D68}" type="presParOf" srcId="{59428A9A-EB38-4021-B3C1-775767068D1E}" destId="{A92D481D-17EA-49EB-8B7E-E8E077CA12BD}" srcOrd="3" destOrd="0" presId="urn:diagrams.loki3.com/BracketList"/>
    <dgm:cxn modelId="{2240DF7F-C579-47DB-A60A-382A5439C189}" type="presParOf" srcId="{6C1D9418-80C7-4ED4-812C-74A925A6DB1B}" destId="{C60610E9-A6D6-4193-BBAF-425D0F140AAE}" srcOrd="1" destOrd="0" presId="urn:diagrams.loki3.com/BracketList"/>
    <dgm:cxn modelId="{337D7125-B7D0-4B8C-BF53-277B3760EEC8}" type="presParOf" srcId="{6C1D9418-80C7-4ED4-812C-74A925A6DB1B}" destId="{095C79B4-74EB-40BE-8024-BCEB71CE868F}" srcOrd="2" destOrd="0" presId="urn:diagrams.loki3.com/BracketList"/>
    <dgm:cxn modelId="{A04ED695-1F3B-4030-9530-50B8BA0F7766}" type="presParOf" srcId="{095C79B4-74EB-40BE-8024-BCEB71CE868F}" destId="{923DD6A3-67F9-4B26-9011-14AD6AAF0DDA}" srcOrd="0" destOrd="0" presId="urn:diagrams.loki3.com/BracketList"/>
    <dgm:cxn modelId="{F7D2D46B-7FAB-49ED-B4F3-2B7350B7B883}" type="presParOf" srcId="{095C79B4-74EB-40BE-8024-BCEB71CE868F}" destId="{10626E7A-463E-4C26-B3E7-6BA8D8B3FAAF}" srcOrd="1" destOrd="0" presId="urn:diagrams.loki3.com/BracketList"/>
    <dgm:cxn modelId="{76E58C05-CEC0-475E-97F3-5CF062D435AE}" type="presParOf" srcId="{095C79B4-74EB-40BE-8024-BCEB71CE868F}" destId="{9225C473-9F9C-43F5-BDDE-01761990A0D9}" srcOrd="2" destOrd="0" presId="urn:diagrams.loki3.com/BracketList"/>
    <dgm:cxn modelId="{71914C5D-10DD-4568-BB54-070F020E5F16}" type="presParOf" srcId="{095C79B4-74EB-40BE-8024-BCEB71CE868F}" destId="{32788D6C-E851-42C3-AE79-DFF0C19267AE}" srcOrd="3" destOrd="0" presId="urn:diagrams.loki3.com/BracketList"/>
    <dgm:cxn modelId="{BDD54599-617F-4DFD-AE38-C6D15FC5C267}" type="presParOf" srcId="{6C1D9418-80C7-4ED4-812C-74A925A6DB1B}" destId="{C0EC4AA2-78E3-44A9-90A1-0334ECAFC919}" srcOrd="3" destOrd="0" presId="urn:diagrams.loki3.com/BracketList"/>
    <dgm:cxn modelId="{933789AF-DD77-4310-B29A-85EBFDA7E01F}" type="presParOf" srcId="{6C1D9418-80C7-4ED4-812C-74A925A6DB1B}" destId="{370A104A-7929-4F49-BACE-985AFC71C7B9}" srcOrd="4" destOrd="0" presId="urn:diagrams.loki3.com/BracketList"/>
    <dgm:cxn modelId="{96C1EE0B-F8D0-498B-9ACB-DB57191ED028}" type="presParOf" srcId="{370A104A-7929-4F49-BACE-985AFC71C7B9}" destId="{A8B2D2CC-D11A-4C62-841C-EE21CB3A8A24}" srcOrd="0" destOrd="0" presId="urn:diagrams.loki3.com/BracketList"/>
    <dgm:cxn modelId="{0D7CE37F-9C1A-45FE-AE55-EAEE1D849080}" type="presParOf" srcId="{370A104A-7929-4F49-BACE-985AFC71C7B9}" destId="{D673B437-AE39-4D48-806F-CA447DBA887E}" srcOrd="1" destOrd="0" presId="urn:diagrams.loki3.com/BracketList"/>
    <dgm:cxn modelId="{88BBD884-AB5E-4354-8969-C644FDFEB24F}" type="presParOf" srcId="{370A104A-7929-4F49-BACE-985AFC71C7B9}" destId="{98C1FA6F-ED88-4C65-983E-B86DE31F6FB5}" srcOrd="2" destOrd="0" presId="urn:diagrams.loki3.com/BracketList"/>
    <dgm:cxn modelId="{9CD4920F-24BE-479E-8919-C018AEF0C2C2}" type="presParOf" srcId="{370A104A-7929-4F49-BACE-985AFC71C7B9}" destId="{223B534D-DA2C-4BC9-A8D6-4B851DC9B2B5}"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3FE840-383C-4546-9B4A-1D984D5CDEBF}" type="doc">
      <dgm:prSet loTypeId="urn:diagrams.loki3.com/BracketList" loCatId="list" qsTypeId="urn:microsoft.com/office/officeart/2005/8/quickstyle/simple1" qsCatId="simple" csTypeId="urn:microsoft.com/office/officeart/2005/8/colors/accent1_1" csCatId="accent1" phldr="1"/>
      <dgm:spPr/>
      <dgm:t>
        <a:bodyPr/>
        <a:lstStyle/>
        <a:p>
          <a:endParaRPr lang="en-US"/>
        </a:p>
      </dgm:t>
    </dgm:pt>
    <dgm:pt modelId="{63FA1851-2082-48E2-B39D-2C656DE7129F}">
      <dgm:prSet phldrT="[Text]" custT="1"/>
      <dgm:spPr/>
      <dgm:t>
        <a:bodyPr/>
        <a:lstStyle/>
        <a:p>
          <a:r>
            <a:rPr lang="ka-GE" sz="1400" dirty="0" smtClean="0"/>
            <a:t>კარანტინი </a:t>
          </a:r>
          <a:endParaRPr lang="en-US" sz="1400" dirty="0"/>
        </a:p>
      </dgm:t>
    </dgm:pt>
    <dgm:pt modelId="{503329E2-75D4-420A-A007-F2C52E8E3AB7}" type="parTrans" cxnId="{408353FA-D437-49B6-85C6-1D91C6FBA89F}">
      <dgm:prSet/>
      <dgm:spPr/>
      <dgm:t>
        <a:bodyPr/>
        <a:lstStyle/>
        <a:p>
          <a:endParaRPr lang="en-US" sz="1400"/>
        </a:p>
      </dgm:t>
    </dgm:pt>
    <dgm:pt modelId="{EDD63A90-6AC9-403C-B664-96DA3F2CDF18}" type="sibTrans" cxnId="{408353FA-D437-49B6-85C6-1D91C6FBA89F}">
      <dgm:prSet/>
      <dgm:spPr/>
      <dgm:t>
        <a:bodyPr/>
        <a:lstStyle/>
        <a:p>
          <a:endParaRPr lang="en-US" sz="1400"/>
        </a:p>
      </dgm:t>
    </dgm:pt>
    <dgm:pt modelId="{94B04C90-EA2F-4F8D-84FB-1A8EB8C04F6D}">
      <dgm:prSet custT="1"/>
      <dgm:spPr/>
      <dgm:t>
        <a:bodyPr/>
        <a:lstStyle/>
        <a:p>
          <a:r>
            <a:rPr lang="ka-GE" sz="1400" dirty="0" smtClean="0"/>
            <a:t>ჯანდაცვის მინისტრის ბრძანება </a:t>
          </a:r>
          <a:r>
            <a:rPr lang="en-US" sz="1400" dirty="0" smtClean="0"/>
            <a:t>No 01-145/</a:t>
          </a:r>
          <a:r>
            <a:rPr lang="ka-GE" sz="1400" dirty="0" smtClean="0"/>
            <a:t>ო  01 </a:t>
          </a:r>
          <a:r>
            <a:rPr lang="ka-GE" sz="1400" dirty="0" smtClean="0"/>
            <a:t>/ აპრილი / 2020 წ. კარანტინსა და თვითიზოლაციაში ყოფნის პერიოდში ცნობის გაცემის თაობაზე. </a:t>
          </a:r>
          <a:endParaRPr lang="en-US" sz="1400" dirty="0"/>
        </a:p>
      </dgm:t>
    </dgm:pt>
    <dgm:pt modelId="{A2A04110-44DA-4539-B5DF-8B42EC3DF3E3}" type="parTrans" cxnId="{21C135C1-7738-4554-A8FD-896CAEE6CD9C}">
      <dgm:prSet/>
      <dgm:spPr/>
      <dgm:t>
        <a:bodyPr/>
        <a:lstStyle/>
        <a:p>
          <a:endParaRPr lang="en-US" sz="1400"/>
        </a:p>
      </dgm:t>
    </dgm:pt>
    <dgm:pt modelId="{515C8908-87F2-4AFE-B31A-A1AD51BCAAEE}" type="sibTrans" cxnId="{21C135C1-7738-4554-A8FD-896CAEE6CD9C}">
      <dgm:prSet/>
      <dgm:spPr/>
      <dgm:t>
        <a:bodyPr/>
        <a:lstStyle/>
        <a:p>
          <a:endParaRPr lang="en-US" sz="1400"/>
        </a:p>
      </dgm:t>
    </dgm:pt>
    <dgm:pt modelId="{AD885449-3234-4CF0-8A49-7FFA9DE24E7D}">
      <dgm:prSet phldrT="[Text]" custT="1"/>
      <dgm:spPr/>
      <dgm:t>
        <a:bodyPr/>
        <a:lstStyle/>
        <a:p>
          <a:r>
            <a:rPr lang="ka-GE" sz="1400" dirty="0" smtClean="0"/>
            <a:t>სკრინინგი სასაზღვრე პუნქტებში </a:t>
          </a:r>
          <a:endParaRPr lang="en-US" sz="1400" dirty="0"/>
        </a:p>
      </dgm:t>
    </dgm:pt>
    <dgm:pt modelId="{6CC6D306-4C36-4E72-950E-FE41DB4D2900}" type="parTrans" cxnId="{F7BB7F20-63A3-4404-9EEA-885CCB38C246}">
      <dgm:prSet/>
      <dgm:spPr/>
      <dgm:t>
        <a:bodyPr/>
        <a:lstStyle/>
        <a:p>
          <a:endParaRPr lang="en-US" sz="1400"/>
        </a:p>
      </dgm:t>
    </dgm:pt>
    <dgm:pt modelId="{21679EEC-823E-4156-B7F0-5540E0F0DFD8}" type="sibTrans" cxnId="{F7BB7F20-63A3-4404-9EEA-885CCB38C246}">
      <dgm:prSet/>
      <dgm:spPr/>
      <dgm:t>
        <a:bodyPr/>
        <a:lstStyle/>
        <a:p>
          <a:endParaRPr lang="en-US" sz="1400"/>
        </a:p>
      </dgm:t>
    </dgm:pt>
    <dgm:pt modelId="{B7542F9F-1FE2-4C32-8A77-AE29AC8410F2}">
      <dgm:prSet custT="1"/>
      <dgm:spPr/>
      <dgm:t>
        <a:bodyPr/>
        <a:lstStyle/>
        <a:p>
          <a:r>
            <a:rPr lang="ka-GE" sz="1400" dirty="0" smtClean="0"/>
            <a:t>მთავრობის 2020 წლის 28 ინავრის #164 განკარგულება კორონავირუსზე ოპერატიული რეაგირების გეგმის დამტკიცების შესახებ </a:t>
          </a:r>
          <a:endParaRPr lang="en-US" sz="1400" dirty="0"/>
        </a:p>
      </dgm:t>
    </dgm:pt>
    <dgm:pt modelId="{5913F50A-F178-4314-B9E5-6ABA575E7713}" type="parTrans" cxnId="{189B810A-C195-44FA-B3EB-E5CBA4BDAA79}">
      <dgm:prSet/>
      <dgm:spPr/>
      <dgm:t>
        <a:bodyPr/>
        <a:lstStyle/>
        <a:p>
          <a:endParaRPr lang="en-US" sz="1400"/>
        </a:p>
      </dgm:t>
    </dgm:pt>
    <dgm:pt modelId="{2C39E199-6D10-4885-A224-06E3CBC646D1}" type="sibTrans" cxnId="{189B810A-C195-44FA-B3EB-E5CBA4BDAA79}">
      <dgm:prSet/>
      <dgm:spPr/>
      <dgm:t>
        <a:bodyPr/>
        <a:lstStyle/>
        <a:p>
          <a:endParaRPr lang="en-US" sz="1400"/>
        </a:p>
      </dgm:t>
    </dgm:pt>
    <dgm:pt modelId="{557684E1-CC86-45AE-B17C-7753BFAF7F80}">
      <dgm:prSet custT="1"/>
      <dgm:spPr/>
      <dgm:t>
        <a:bodyPr/>
        <a:lstStyle/>
        <a:p>
          <a:r>
            <a:rPr lang="ka-GE" sz="1400" dirty="0" smtClean="0"/>
            <a:t>მთავრობის დადგენილება #181, 2020 წლის 23 მარტი  საქართველოში ახალი კორონავირუსის გავრცელების აღკვეთის მიზნით გასატარებელი ღონისძიებების დამტკიცების შესახებ</a:t>
          </a:r>
          <a:endParaRPr lang="ka-GE" sz="1400" dirty="0"/>
        </a:p>
      </dgm:t>
    </dgm:pt>
    <dgm:pt modelId="{CA06CF18-DE75-4848-A21F-A2B7A223C026}" type="parTrans" cxnId="{CA391D30-0D5F-4D9F-ABB1-D008E0DBA21F}">
      <dgm:prSet/>
      <dgm:spPr/>
      <dgm:t>
        <a:bodyPr/>
        <a:lstStyle/>
        <a:p>
          <a:endParaRPr lang="en-US" sz="1400"/>
        </a:p>
      </dgm:t>
    </dgm:pt>
    <dgm:pt modelId="{46F84615-8088-4E19-B10A-01514E1A1297}" type="sibTrans" cxnId="{CA391D30-0D5F-4D9F-ABB1-D008E0DBA21F}">
      <dgm:prSet/>
      <dgm:spPr/>
      <dgm:t>
        <a:bodyPr/>
        <a:lstStyle/>
        <a:p>
          <a:endParaRPr lang="en-US" sz="1400"/>
        </a:p>
      </dgm:t>
    </dgm:pt>
    <dgm:pt modelId="{84505A3C-4101-47E6-A8C2-CA66765D89E5}">
      <dgm:prSet custT="1"/>
      <dgm:spPr/>
      <dgm:t>
        <a:bodyPr/>
        <a:lstStyle/>
        <a:p>
          <a:r>
            <a:rPr lang="ka-GE" sz="1400" dirty="0" smtClean="0"/>
            <a:t>ჯანდაცვის მინისტრის ბრძანება # 01-31 ნ, 25 მარტი 2020 იზოლაციისა და კარანტინის წესების განსაზღვრის შესახებ </a:t>
          </a:r>
          <a:endParaRPr lang="en-US" sz="1400" dirty="0"/>
        </a:p>
      </dgm:t>
    </dgm:pt>
    <dgm:pt modelId="{8177FB31-7FFE-4C37-BC8F-4C7BECF78A30}" type="parTrans" cxnId="{778C8C86-BA7E-4B2F-A60F-8F2C7209B3AF}">
      <dgm:prSet/>
      <dgm:spPr/>
      <dgm:t>
        <a:bodyPr/>
        <a:lstStyle/>
        <a:p>
          <a:endParaRPr lang="en-US" sz="1400"/>
        </a:p>
      </dgm:t>
    </dgm:pt>
    <dgm:pt modelId="{163ACCCA-75AD-4071-8F0F-D4F312462EBE}" type="sibTrans" cxnId="{778C8C86-BA7E-4B2F-A60F-8F2C7209B3AF}">
      <dgm:prSet/>
      <dgm:spPr/>
      <dgm:t>
        <a:bodyPr/>
        <a:lstStyle/>
        <a:p>
          <a:endParaRPr lang="en-US" sz="1400"/>
        </a:p>
      </dgm:t>
    </dgm:pt>
    <dgm:pt modelId="{A1C4AAB3-0796-443B-9D57-BBC3877C53CA}" type="pres">
      <dgm:prSet presAssocID="{243FE840-383C-4546-9B4A-1D984D5CDEBF}" presName="Name0" presStyleCnt="0">
        <dgm:presLayoutVars>
          <dgm:dir/>
          <dgm:animLvl val="lvl"/>
          <dgm:resizeHandles val="exact"/>
        </dgm:presLayoutVars>
      </dgm:prSet>
      <dgm:spPr/>
      <dgm:t>
        <a:bodyPr/>
        <a:lstStyle/>
        <a:p>
          <a:endParaRPr lang="en-US"/>
        </a:p>
      </dgm:t>
    </dgm:pt>
    <dgm:pt modelId="{23753BF4-2420-4BA4-A68A-853B6E954555}" type="pres">
      <dgm:prSet presAssocID="{AD885449-3234-4CF0-8A49-7FFA9DE24E7D}" presName="linNode" presStyleCnt="0"/>
      <dgm:spPr/>
    </dgm:pt>
    <dgm:pt modelId="{6AD81034-9CCB-45A8-AA41-AE4722B0EAFC}" type="pres">
      <dgm:prSet presAssocID="{AD885449-3234-4CF0-8A49-7FFA9DE24E7D}" presName="parTx" presStyleLbl="revTx" presStyleIdx="0" presStyleCnt="2">
        <dgm:presLayoutVars>
          <dgm:chMax val="1"/>
          <dgm:bulletEnabled val="1"/>
        </dgm:presLayoutVars>
      </dgm:prSet>
      <dgm:spPr/>
      <dgm:t>
        <a:bodyPr/>
        <a:lstStyle/>
        <a:p>
          <a:endParaRPr lang="en-US"/>
        </a:p>
      </dgm:t>
    </dgm:pt>
    <dgm:pt modelId="{1F1FAEC3-A7AD-498C-8823-EA50CC8A33E0}" type="pres">
      <dgm:prSet presAssocID="{AD885449-3234-4CF0-8A49-7FFA9DE24E7D}" presName="bracket" presStyleLbl="parChTrans1D1" presStyleIdx="0" presStyleCnt="2"/>
      <dgm:spPr/>
    </dgm:pt>
    <dgm:pt modelId="{85916DF5-CEAD-4503-8909-3008E949CD1B}" type="pres">
      <dgm:prSet presAssocID="{AD885449-3234-4CF0-8A49-7FFA9DE24E7D}" presName="spH" presStyleCnt="0"/>
      <dgm:spPr/>
    </dgm:pt>
    <dgm:pt modelId="{B75EF79D-D96C-405D-933D-7F443568D798}" type="pres">
      <dgm:prSet presAssocID="{AD885449-3234-4CF0-8A49-7FFA9DE24E7D}" presName="desTx" presStyleLbl="node1" presStyleIdx="0" presStyleCnt="2">
        <dgm:presLayoutVars>
          <dgm:bulletEnabled val="1"/>
        </dgm:presLayoutVars>
      </dgm:prSet>
      <dgm:spPr/>
      <dgm:t>
        <a:bodyPr/>
        <a:lstStyle/>
        <a:p>
          <a:endParaRPr lang="en-US"/>
        </a:p>
      </dgm:t>
    </dgm:pt>
    <dgm:pt modelId="{939A8536-68B6-4096-ABC3-169079310622}" type="pres">
      <dgm:prSet presAssocID="{21679EEC-823E-4156-B7F0-5540E0F0DFD8}" presName="spV" presStyleCnt="0"/>
      <dgm:spPr/>
    </dgm:pt>
    <dgm:pt modelId="{5A3205F3-9C91-4038-8643-3AC0663B509C}" type="pres">
      <dgm:prSet presAssocID="{63FA1851-2082-48E2-B39D-2C656DE7129F}" presName="linNode" presStyleCnt="0"/>
      <dgm:spPr/>
    </dgm:pt>
    <dgm:pt modelId="{C59D0848-0251-4E6F-B798-3956648B926F}" type="pres">
      <dgm:prSet presAssocID="{63FA1851-2082-48E2-B39D-2C656DE7129F}" presName="parTx" presStyleLbl="revTx" presStyleIdx="1" presStyleCnt="2">
        <dgm:presLayoutVars>
          <dgm:chMax val="1"/>
          <dgm:bulletEnabled val="1"/>
        </dgm:presLayoutVars>
      </dgm:prSet>
      <dgm:spPr/>
      <dgm:t>
        <a:bodyPr/>
        <a:lstStyle/>
        <a:p>
          <a:endParaRPr lang="en-US"/>
        </a:p>
      </dgm:t>
    </dgm:pt>
    <dgm:pt modelId="{D7712B46-2A49-4A5D-A089-EC92E87E24B0}" type="pres">
      <dgm:prSet presAssocID="{63FA1851-2082-48E2-B39D-2C656DE7129F}" presName="bracket" presStyleLbl="parChTrans1D1" presStyleIdx="1" presStyleCnt="2"/>
      <dgm:spPr/>
    </dgm:pt>
    <dgm:pt modelId="{82E44B94-33D4-45C8-8CF2-C72D4235B75B}" type="pres">
      <dgm:prSet presAssocID="{63FA1851-2082-48E2-B39D-2C656DE7129F}" presName="spH" presStyleCnt="0"/>
      <dgm:spPr/>
    </dgm:pt>
    <dgm:pt modelId="{1B4FB82A-CBAD-4883-9273-096D41D906FB}" type="pres">
      <dgm:prSet presAssocID="{63FA1851-2082-48E2-B39D-2C656DE7129F}" presName="desTx" presStyleLbl="node1" presStyleIdx="1" presStyleCnt="2">
        <dgm:presLayoutVars>
          <dgm:bulletEnabled val="1"/>
        </dgm:presLayoutVars>
      </dgm:prSet>
      <dgm:spPr/>
      <dgm:t>
        <a:bodyPr/>
        <a:lstStyle/>
        <a:p>
          <a:endParaRPr lang="en-US"/>
        </a:p>
      </dgm:t>
    </dgm:pt>
  </dgm:ptLst>
  <dgm:cxnLst>
    <dgm:cxn modelId="{F7353F80-7E51-473F-9901-C4F32515E44F}" type="presOf" srcId="{63FA1851-2082-48E2-B39D-2C656DE7129F}" destId="{C59D0848-0251-4E6F-B798-3956648B926F}" srcOrd="0" destOrd="0" presId="urn:diagrams.loki3.com/BracketList"/>
    <dgm:cxn modelId="{2E129800-4410-4426-9BB1-88ACD3EDB57C}" type="presOf" srcId="{94B04C90-EA2F-4F8D-84FB-1A8EB8C04F6D}" destId="{1B4FB82A-CBAD-4883-9273-096D41D906FB}" srcOrd="0" destOrd="1" presId="urn:diagrams.loki3.com/BracketList"/>
    <dgm:cxn modelId="{08D7BFEE-D449-4973-BD0F-A02B17B242DD}" type="presOf" srcId="{AD885449-3234-4CF0-8A49-7FFA9DE24E7D}" destId="{6AD81034-9CCB-45A8-AA41-AE4722B0EAFC}" srcOrd="0" destOrd="0" presId="urn:diagrams.loki3.com/BracketList"/>
    <dgm:cxn modelId="{189B810A-C195-44FA-B3EB-E5CBA4BDAA79}" srcId="{AD885449-3234-4CF0-8A49-7FFA9DE24E7D}" destId="{B7542F9F-1FE2-4C32-8A77-AE29AC8410F2}" srcOrd="0" destOrd="0" parTransId="{5913F50A-F178-4314-B9E5-6ABA575E7713}" sibTransId="{2C39E199-6D10-4885-A224-06E3CBC646D1}"/>
    <dgm:cxn modelId="{408353FA-D437-49B6-85C6-1D91C6FBA89F}" srcId="{243FE840-383C-4546-9B4A-1D984D5CDEBF}" destId="{63FA1851-2082-48E2-B39D-2C656DE7129F}" srcOrd="1" destOrd="0" parTransId="{503329E2-75D4-420A-A007-F2C52E8E3AB7}" sibTransId="{EDD63A90-6AC9-403C-B664-96DA3F2CDF18}"/>
    <dgm:cxn modelId="{F7BB7F20-63A3-4404-9EEA-885CCB38C246}" srcId="{243FE840-383C-4546-9B4A-1D984D5CDEBF}" destId="{AD885449-3234-4CF0-8A49-7FFA9DE24E7D}" srcOrd="0" destOrd="0" parTransId="{6CC6D306-4C36-4E72-950E-FE41DB4D2900}" sibTransId="{21679EEC-823E-4156-B7F0-5540E0F0DFD8}"/>
    <dgm:cxn modelId="{83ED0554-BB41-4B23-A477-655DE77F2166}" type="presOf" srcId="{243FE840-383C-4546-9B4A-1D984D5CDEBF}" destId="{A1C4AAB3-0796-443B-9D57-BBC3877C53CA}" srcOrd="0" destOrd="0" presId="urn:diagrams.loki3.com/BracketList"/>
    <dgm:cxn modelId="{778C8C86-BA7E-4B2F-A60F-8F2C7209B3AF}" srcId="{63FA1851-2082-48E2-B39D-2C656DE7129F}" destId="{84505A3C-4101-47E6-A8C2-CA66765D89E5}" srcOrd="0" destOrd="0" parTransId="{8177FB31-7FFE-4C37-BC8F-4C7BECF78A30}" sibTransId="{163ACCCA-75AD-4071-8F0F-D4F312462EBE}"/>
    <dgm:cxn modelId="{CA391D30-0D5F-4D9F-ABB1-D008E0DBA21F}" srcId="{AD885449-3234-4CF0-8A49-7FFA9DE24E7D}" destId="{557684E1-CC86-45AE-B17C-7753BFAF7F80}" srcOrd="1" destOrd="0" parTransId="{CA06CF18-DE75-4848-A21F-A2B7A223C026}" sibTransId="{46F84615-8088-4E19-B10A-01514E1A1297}"/>
    <dgm:cxn modelId="{5C979314-3D41-4565-A5FF-567994533CB5}" type="presOf" srcId="{B7542F9F-1FE2-4C32-8A77-AE29AC8410F2}" destId="{B75EF79D-D96C-405D-933D-7F443568D798}" srcOrd="0" destOrd="0" presId="urn:diagrams.loki3.com/BracketList"/>
    <dgm:cxn modelId="{7D80995A-8F39-4810-8349-3FABE275E4E8}" type="presOf" srcId="{557684E1-CC86-45AE-B17C-7753BFAF7F80}" destId="{B75EF79D-D96C-405D-933D-7F443568D798}" srcOrd="0" destOrd="1" presId="urn:diagrams.loki3.com/BracketList"/>
    <dgm:cxn modelId="{21C135C1-7738-4554-A8FD-896CAEE6CD9C}" srcId="{63FA1851-2082-48E2-B39D-2C656DE7129F}" destId="{94B04C90-EA2F-4F8D-84FB-1A8EB8C04F6D}" srcOrd="1" destOrd="0" parTransId="{A2A04110-44DA-4539-B5DF-8B42EC3DF3E3}" sibTransId="{515C8908-87F2-4AFE-B31A-A1AD51BCAAEE}"/>
    <dgm:cxn modelId="{6FD22D84-F63B-4299-B1DA-F58422A3E0ED}" type="presOf" srcId="{84505A3C-4101-47E6-A8C2-CA66765D89E5}" destId="{1B4FB82A-CBAD-4883-9273-096D41D906FB}" srcOrd="0" destOrd="0" presId="urn:diagrams.loki3.com/BracketList"/>
    <dgm:cxn modelId="{7BD67B5C-67B8-4709-81B6-CB81911A0D24}" type="presParOf" srcId="{A1C4AAB3-0796-443B-9D57-BBC3877C53CA}" destId="{23753BF4-2420-4BA4-A68A-853B6E954555}" srcOrd="0" destOrd="0" presId="urn:diagrams.loki3.com/BracketList"/>
    <dgm:cxn modelId="{A78D595B-B02E-4C79-9D1C-C63D83D814BA}" type="presParOf" srcId="{23753BF4-2420-4BA4-A68A-853B6E954555}" destId="{6AD81034-9CCB-45A8-AA41-AE4722B0EAFC}" srcOrd="0" destOrd="0" presId="urn:diagrams.loki3.com/BracketList"/>
    <dgm:cxn modelId="{9495A995-3F37-45DF-85C3-4E1F1F71329A}" type="presParOf" srcId="{23753BF4-2420-4BA4-A68A-853B6E954555}" destId="{1F1FAEC3-A7AD-498C-8823-EA50CC8A33E0}" srcOrd="1" destOrd="0" presId="urn:diagrams.loki3.com/BracketList"/>
    <dgm:cxn modelId="{EA19D119-8370-493E-B05A-88878882BF69}" type="presParOf" srcId="{23753BF4-2420-4BA4-A68A-853B6E954555}" destId="{85916DF5-CEAD-4503-8909-3008E949CD1B}" srcOrd="2" destOrd="0" presId="urn:diagrams.loki3.com/BracketList"/>
    <dgm:cxn modelId="{C1BD92F1-3BC0-403A-9AEC-377FD75A67B7}" type="presParOf" srcId="{23753BF4-2420-4BA4-A68A-853B6E954555}" destId="{B75EF79D-D96C-405D-933D-7F443568D798}" srcOrd="3" destOrd="0" presId="urn:diagrams.loki3.com/BracketList"/>
    <dgm:cxn modelId="{BF298439-3EBA-4313-9A3E-EC767A608E01}" type="presParOf" srcId="{A1C4AAB3-0796-443B-9D57-BBC3877C53CA}" destId="{939A8536-68B6-4096-ABC3-169079310622}" srcOrd="1" destOrd="0" presId="urn:diagrams.loki3.com/BracketList"/>
    <dgm:cxn modelId="{F1F7B28D-C9EB-4366-99C0-D8EE576E394B}" type="presParOf" srcId="{A1C4AAB3-0796-443B-9D57-BBC3877C53CA}" destId="{5A3205F3-9C91-4038-8643-3AC0663B509C}" srcOrd="2" destOrd="0" presId="urn:diagrams.loki3.com/BracketList"/>
    <dgm:cxn modelId="{47C95CA1-A2FE-42D3-91F3-E92F862C11D1}" type="presParOf" srcId="{5A3205F3-9C91-4038-8643-3AC0663B509C}" destId="{C59D0848-0251-4E6F-B798-3956648B926F}" srcOrd="0" destOrd="0" presId="urn:diagrams.loki3.com/BracketList"/>
    <dgm:cxn modelId="{FC1EFB30-2369-446B-B000-43144D0EA36D}" type="presParOf" srcId="{5A3205F3-9C91-4038-8643-3AC0663B509C}" destId="{D7712B46-2A49-4A5D-A089-EC92E87E24B0}" srcOrd="1" destOrd="0" presId="urn:diagrams.loki3.com/BracketList"/>
    <dgm:cxn modelId="{CCF87184-6744-4141-9C53-C31F62652C23}" type="presParOf" srcId="{5A3205F3-9C91-4038-8643-3AC0663B509C}" destId="{82E44B94-33D4-45C8-8CF2-C72D4235B75B}" srcOrd="2" destOrd="0" presId="urn:diagrams.loki3.com/BracketList"/>
    <dgm:cxn modelId="{63BF249B-7243-4C25-81E6-4830E71F25DD}" type="presParOf" srcId="{5A3205F3-9C91-4038-8643-3AC0663B509C}" destId="{1B4FB82A-CBAD-4883-9273-096D41D906FB}"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360DBD-1783-4C01-A823-7F97E92ED8E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27787FB3-3E51-45DE-BC14-EF0FAFA378D5}">
      <dgm:prSet phldrT="[Text]" custT="1"/>
      <dgm:spPr/>
      <dgm:t>
        <a:bodyPr/>
        <a:lstStyle/>
        <a:p>
          <a:r>
            <a:rPr lang="ka-GE" sz="1600" b="0" dirty="0" smtClean="0">
              <a:latin typeface="+mj-lt"/>
            </a:rPr>
            <a:t>კოვიდ 19-ის დიაგნოსტიკური სერვისი, პირადი დაცვის საშუალებები, ტესტები და ლაბ აღჭურვილობა</a:t>
          </a:r>
          <a:endParaRPr lang="en-US" sz="1600" b="0" dirty="0">
            <a:latin typeface="+mj-lt"/>
          </a:endParaRPr>
        </a:p>
      </dgm:t>
    </dgm:pt>
    <dgm:pt modelId="{EE2F429A-2AC4-4D1C-B8F8-607E9CF16ED1}" type="parTrans" cxnId="{668020D6-CD66-4E0F-BFC7-A2AC717D3437}">
      <dgm:prSet/>
      <dgm:spPr/>
      <dgm:t>
        <a:bodyPr/>
        <a:lstStyle/>
        <a:p>
          <a:endParaRPr lang="en-US" sz="1600" b="0">
            <a:latin typeface="+mj-lt"/>
          </a:endParaRPr>
        </a:p>
      </dgm:t>
    </dgm:pt>
    <dgm:pt modelId="{7919FF46-3D44-43F5-9455-708829F7B698}" type="sibTrans" cxnId="{668020D6-CD66-4E0F-BFC7-A2AC717D3437}">
      <dgm:prSet/>
      <dgm:spPr/>
      <dgm:t>
        <a:bodyPr/>
        <a:lstStyle/>
        <a:p>
          <a:endParaRPr lang="en-US" sz="1600" b="0">
            <a:latin typeface="+mj-lt"/>
          </a:endParaRPr>
        </a:p>
      </dgm:t>
    </dgm:pt>
    <dgm:pt modelId="{888C4526-0C00-4588-B4B9-8EEC441FF84E}">
      <dgm:prSet phldrT="[Text]" custT="1"/>
      <dgm:spPr/>
      <dgm:t>
        <a:bodyPr/>
        <a:lstStyle/>
        <a:p>
          <a:r>
            <a:rPr lang="en-US" sz="1600" b="0" dirty="0" smtClean="0">
              <a:latin typeface="+mj-lt"/>
            </a:rPr>
            <a:t>22,050.0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კოდის</a:t>
          </a:r>
          <a:r>
            <a:rPr lang="en-US" sz="1600" b="0" dirty="0" smtClean="0">
              <a:latin typeface="+mj-lt"/>
            </a:rPr>
            <a:t> 27 03 03 11 03) </a:t>
          </a:r>
          <a:endParaRPr lang="en-US" sz="1600" b="0" dirty="0">
            <a:latin typeface="+mj-lt"/>
          </a:endParaRPr>
        </a:p>
      </dgm:t>
    </dgm:pt>
    <dgm:pt modelId="{67013384-91BF-467B-AE82-2E4B513735DE}" type="parTrans" cxnId="{D8C094A1-256D-4269-831A-A17CF57448FE}">
      <dgm:prSet/>
      <dgm:spPr/>
      <dgm:t>
        <a:bodyPr/>
        <a:lstStyle/>
        <a:p>
          <a:endParaRPr lang="en-US" sz="1600" b="0">
            <a:latin typeface="+mj-lt"/>
          </a:endParaRPr>
        </a:p>
      </dgm:t>
    </dgm:pt>
    <dgm:pt modelId="{219CB0DA-8061-46BA-B758-04E5E8D45264}" type="sibTrans" cxnId="{D8C094A1-256D-4269-831A-A17CF57448FE}">
      <dgm:prSet/>
      <dgm:spPr/>
      <dgm:t>
        <a:bodyPr/>
        <a:lstStyle/>
        <a:p>
          <a:endParaRPr lang="en-US" sz="1600" b="0">
            <a:latin typeface="+mj-lt"/>
          </a:endParaRPr>
        </a:p>
      </dgm:t>
    </dgm:pt>
    <dgm:pt modelId="{EB0A3FEB-0383-440D-BF7B-039E9208E2F2}">
      <dgm:prSet phldrT="[Text]" custT="1"/>
      <dgm:spPr/>
      <dgm:t>
        <a:bodyPr/>
        <a:lstStyle/>
        <a:p>
          <a:r>
            <a:rPr lang="ka-GE" sz="1600" b="0" dirty="0" smtClean="0">
              <a:latin typeface="+mj-lt"/>
            </a:rPr>
            <a:t>ჰოსპიტალური მომსახურება ფაქტიური ხარჯით </a:t>
          </a:r>
          <a:endParaRPr lang="en-US" sz="1600" b="0" dirty="0">
            <a:latin typeface="+mj-lt"/>
          </a:endParaRPr>
        </a:p>
      </dgm:t>
    </dgm:pt>
    <dgm:pt modelId="{0D2B2BDB-22DC-4657-B623-459B80DC37BE}" type="parTrans" cxnId="{0F345541-4216-4C5E-9D30-34EB23B72BE2}">
      <dgm:prSet/>
      <dgm:spPr/>
      <dgm:t>
        <a:bodyPr/>
        <a:lstStyle/>
        <a:p>
          <a:endParaRPr lang="en-US" sz="1600" b="0">
            <a:latin typeface="+mj-lt"/>
          </a:endParaRPr>
        </a:p>
      </dgm:t>
    </dgm:pt>
    <dgm:pt modelId="{759E56CC-FAD8-404C-B55E-AD71B109C789}" type="sibTrans" cxnId="{0F345541-4216-4C5E-9D30-34EB23B72BE2}">
      <dgm:prSet/>
      <dgm:spPr/>
      <dgm:t>
        <a:bodyPr/>
        <a:lstStyle/>
        <a:p>
          <a:endParaRPr lang="en-US" sz="1600" b="0">
            <a:latin typeface="+mj-lt"/>
          </a:endParaRPr>
        </a:p>
      </dgm:t>
    </dgm:pt>
    <dgm:pt modelId="{CC0E21F6-54A9-4FFA-83DA-1018E11AF21C}">
      <dgm:prSet phldrT="[Text]" custT="1"/>
      <dgm:spPr/>
      <dgm:t>
        <a:bodyPr/>
        <a:lstStyle/>
        <a:p>
          <a:r>
            <a:rPr lang="en-US" sz="1600" b="0" dirty="0" smtClean="0">
              <a:latin typeface="+mj-lt"/>
            </a:rPr>
            <a:t>28,996.0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კოდის</a:t>
          </a:r>
          <a:r>
            <a:rPr lang="en-US" sz="1600" b="0" dirty="0" smtClean="0">
              <a:latin typeface="+mj-lt"/>
            </a:rPr>
            <a:t> 27 03 03 11 01)</a:t>
          </a:r>
          <a:endParaRPr lang="en-US" sz="1600" b="0" dirty="0">
            <a:latin typeface="+mj-lt"/>
          </a:endParaRPr>
        </a:p>
      </dgm:t>
    </dgm:pt>
    <dgm:pt modelId="{25DD7BE5-E251-406A-B5BF-80D317E11129}" type="parTrans" cxnId="{55DA24E2-1C96-4A61-ADE1-AB98216077F7}">
      <dgm:prSet/>
      <dgm:spPr/>
      <dgm:t>
        <a:bodyPr/>
        <a:lstStyle/>
        <a:p>
          <a:endParaRPr lang="en-US" sz="1600" b="0">
            <a:latin typeface="+mj-lt"/>
          </a:endParaRPr>
        </a:p>
      </dgm:t>
    </dgm:pt>
    <dgm:pt modelId="{2A5F4560-ED09-4AFE-A36E-79A41D0DA7D4}" type="sibTrans" cxnId="{55DA24E2-1C96-4A61-ADE1-AB98216077F7}">
      <dgm:prSet/>
      <dgm:spPr/>
      <dgm:t>
        <a:bodyPr/>
        <a:lstStyle/>
        <a:p>
          <a:endParaRPr lang="en-US" sz="1600" b="0">
            <a:latin typeface="+mj-lt"/>
          </a:endParaRPr>
        </a:p>
      </dgm:t>
    </dgm:pt>
    <dgm:pt modelId="{CA9A9DCD-2E9C-47DE-B820-D54A70F4B1B0}">
      <dgm:prSet phldrT="[Text]" custT="1"/>
      <dgm:spPr/>
      <dgm:t>
        <a:bodyPr/>
        <a:lstStyle/>
        <a:p>
          <a:r>
            <a:rPr lang="ka-GE" sz="1600" b="0" dirty="0" smtClean="0">
              <a:latin typeface="+mj-lt"/>
            </a:rPr>
            <a:t>ჰოსპიტალური სერვისები და კლინიკების მობილიზაცია </a:t>
          </a:r>
          <a:endParaRPr lang="en-US" sz="1600" b="0" dirty="0">
            <a:latin typeface="+mj-lt"/>
          </a:endParaRPr>
        </a:p>
      </dgm:t>
    </dgm:pt>
    <dgm:pt modelId="{C777DDEE-CF4F-4E65-A35C-79138EC0B89E}" type="parTrans" cxnId="{5A0DCC22-C094-4F32-A8E3-62D20A11F0F7}">
      <dgm:prSet/>
      <dgm:spPr/>
      <dgm:t>
        <a:bodyPr/>
        <a:lstStyle/>
        <a:p>
          <a:endParaRPr lang="en-US" sz="1600" b="0">
            <a:latin typeface="+mj-lt"/>
          </a:endParaRPr>
        </a:p>
      </dgm:t>
    </dgm:pt>
    <dgm:pt modelId="{073D5582-39A1-41D2-8AFB-5BB3749566D9}" type="sibTrans" cxnId="{5A0DCC22-C094-4F32-A8E3-62D20A11F0F7}">
      <dgm:prSet/>
      <dgm:spPr/>
      <dgm:t>
        <a:bodyPr/>
        <a:lstStyle/>
        <a:p>
          <a:endParaRPr lang="en-US" sz="1600" b="0">
            <a:latin typeface="+mj-lt"/>
          </a:endParaRPr>
        </a:p>
      </dgm:t>
    </dgm:pt>
    <dgm:pt modelId="{AC6D78AF-0A65-4336-8728-4F10FA71059F}">
      <dgm:prSet phldrT="[Text]" custT="1"/>
      <dgm:spPr/>
      <dgm:t>
        <a:bodyPr/>
        <a:lstStyle/>
        <a:p>
          <a:r>
            <a:rPr lang="en-US" sz="1600" b="0" dirty="0" smtClean="0">
              <a:latin typeface="+mj-lt"/>
            </a:rPr>
            <a:t>38,854.0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a:t>
          </a:r>
          <a:r>
            <a:rPr lang="en-US" sz="1600" b="0" dirty="0" smtClean="0">
              <a:latin typeface="+mj-lt"/>
            </a:rPr>
            <a:t> 27 03 03 11 02)</a:t>
          </a:r>
          <a:endParaRPr lang="en-US" sz="1600" b="0" dirty="0">
            <a:latin typeface="+mj-lt"/>
          </a:endParaRPr>
        </a:p>
      </dgm:t>
    </dgm:pt>
    <dgm:pt modelId="{3C91C07F-E976-412F-9EA0-D78B959AF594}" type="parTrans" cxnId="{19BE57DF-906E-4CFE-A161-03203DEE454A}">
      <dgm:prSet/>
      <dgm:spPr/>
      <dgm:t>
        <a:bodyPr/>
        <a:lstStyle/>
        <a:p>
          <a:endParaRPr lang="en-US" sz="1600" b="0">
            <a:latin typeface="+mj-lt"/>
          </a:endParaRPr>
        </a:p>
      </dgm:t>
    </dgm:pt>
    <dgm:pt modelId="{C5E897B4-23EC-4960-8842-B6DD6ABD6936}" type="sibTrans" cxnId="{19BE57DF-906E-4CFE-A161-03203DEE454A}">
      <dgm:prSet/>
      <dgm:spPr/>
      <dgm:t>
        <a:bodyPr/>
        <a:lstStyle/>
        <a:p>
          <a:endParaRPr lang="en-US" sz="1600" b="0">
            <a:latin typeface="+mj-lt"/>
          </a:endParaRPr>
        </a:p>
      </dgm:t>
    </dgm:pt>
    <dgm:pt modelId="{B96ACB6E-6D81-451D-A542-0D6144C2882E}">
      <dgm:prSet phldrT="[Text]" custT="1"/>
      <dgm:spPr>
        <a:solidFill>
          <a:schemeClr val="accent2">
            <a:lumMod val="75000"/>
          </a:schemeClr>
        </a:solidFill>
      </dgm:spPr>
      <dgm:t>
        <a:bodyPr/>
        <a:lstStyle/>
        <a:p>
          <a:r>
            <a:rPr lang="ka-GE" sz="1600" b="0" dirty="0" smtClean="0">
              <a:latin typeface="+mj-lt"/>
            </a:rPr>
            <a:t>ჯამური ბიუჯეტი: 89,900.0 ათასი ლარი</a:t>
          </a:r>
          <a:endParaRPr lang="en-US" sz="1600" b="0" dirty="0">
            <a:latin typeface="+mj-lt"/>
          </a:endParaRPr>
        </a:p>
      </dgm:t>
    </dgm:pt>
    <dgm:pt modelId="{1BE905CE-2E41-48C3-A1C9-62187F10E994}" type="parTrans" cxnId="{CBD640AA-1288-4243-BCCC-87CB01DC10E6}">
      <dgm:prSet/>
      <dgm:spPr/>
      <dgm:t>
        <a:bodyPr/>
        <a:lstStyle/>
        <a:p>
          <a:endParaRPr lang="en-US"/>
        </a:p>
      </dgm:t>
    </dgm:pt>
    <dgm:pt modelId="{736FB3AC-2754-42C0-BAB4-913E435C9731}" type="sibTrans" cxnId="{CBD640AA-1288-4243-BCCC-87CB01DC10E6}">
      <dgm:prSet/>
      <dgm:spPr/>
      <dgm:t>
        <a:bodyPr/>
        <a:lstStyle/>
        <a:p>
          <a:endParaRPr lang="en-US"/>
        </a:p>
      </dgm:t>
    </dgm:pt>
    <dgm:pt modelId="{ED7F7EB1-CE77-4AC0-9619-F979A5ECCE42}" type="pres">
      <dgm:prSet presAssocID="{D8360DBD-1783-4C01-A823-7F97E92ED8EB}" presName="linear" presStyleCnt="0">
        <dgm:presLayoutVars>
          <dgm:dir/>
          <dgm:animLvl val="lvl"/>
          <dgm:resizeHandles val="exact"/>
        </dgm:presLayoutVars>
      </dgm:prSet>
      <dgm:spPr/>
      <dgm:t>
        <a:bodyPr/>
        <a:lstStyle/>
        <a:p>
          <a:endParaRPr lang="en-US"/>
        </a:p>
      </dgm:t>
    </dgm:pt>
    <dgm:pt modelId="{9689C12C-4ADE-4BC7-86BA-1D50B4239ADF}" type="pres">
      <dgm:prSet presAssocID="{27787FB3-3E51-45DE-BC14-EF0FAFA378D5}" presName="parentLin" presStyleCnt="0"/>
      <dgm:spPr/>
    </dgm:pt>
    <dgm:pt modelId="{19A22227-EAB1-4917-8D87-E696565DEE78}" type="pres">
      <dgm:prSet presAssocID="{27787FB3-3E51-45DE-BC14-EF0FAFA378D5}" presName="parentLeftMargin" presStyleLbl="node1" presStyleIdx="0" presStyleCnt="4"/>
      <dgm:spPr/>
      <dgm:t>
        <a:bodyPr/>
        <a:lstStyle/>
        <a:p>
          <a:endParaRPr lang="en-US"/>
        </a:p>
      </dgm:t>
    </dgm:pt>
    <dgm:pt modelId="{C292499E-22C9-4B26-B05A-E2BF6C457D0E}" type="pres">
      <dgm:prSet presAssocID="{27787FB3-3E51-45DE-BC14-EF0FAFA378D5}" presName="parentText" presStyleLbl="node1" presStyleIdx="0" presStyleCnt="4">
        <dgm:presLayoutVars>
          <dgm:chMax val="0"/>
          <dgm:bulletEnabled val="1"/>
        </dgm:presLayoutVars>
      </dgm:prSet>
      <dgm:spPr/>
      <dgm:t>
        <a:bodyPr/>
        <a:lstStyle/>
        <a:p>
          <a:endParaRPr lang="en-US"/>
        </a:p>
      </dgm:t>
    </dgm:pt>
    <dgm:pt modelId="{8211B250-C015-4418-A7D1-AA1901A2301A}" type="pres">
      <dgm:prSet presAssocID="{27787FB3-3E51-45DE-BC14-EF0FAFA378D5}" presName="negativeSpace" presStyleCnt="0"/>
      <dgm:spPr/>
    </dgm:pt>
    <dgm:pt modelId="{1CC0024B-2CCB-43BB-B2F9-EC92FFEE9FC3}" type="pres">
      <dgm:prSet presAssocID="{27787FB3-3E51-45DE-BC14-EF0FAFA378D5}" presName="childText" presStyleLbl="conFgAcc1" presStyleIdx="0" presStyleCnt="4">
        <dgm:presLayoutVars>
          <dgm:bulletEnabled val="1"/>
        </dgm:presLayoutVars>
      </dgm:prSet>
      <dgm:spPr/>
      <dgm:t>
        <a:bodyPr/>
        <a:lstStyle/>
        <a:p>
          <a:endParaRPr lang="en-US"/>
        </a:p>
      </dgm:t>
    </dgm:pt>
    <dgm:pt modelId="{159E159A-1BED-415A-8A8A-EAF3FA12C175}" type="pres">
      <dgm:prSet presAssocID="{7919FF46-3D44-43F5-9455-708829F7B698}" presName="spaceBetweenRectangles" presStyleCnt="0"/>
      <dgm:spPr/>
    </dgm:pt>
    <dgm:pt modelId="{E04E7426-0B61-4156-8600-5C236AA108C0}" type="pres">
      <dgm:prSet presAssocID="{EB0A3FEB-0383-440D-BF7B-039E9208E2F2}" presName="parentLin" presStyleCnt="0"/>
      <dgm:spPr/>
    </dgm:pt>
    <dgm:pt modelId="{AA699AE0-51E6-4E70-9EA0-50D0B5897F6B}" type="pres">
      <dgm:prSet presAssocID="{EB0A3FEB-0383-440D-BF7B-039E9208E2F2}" presName="parentLeftMargin" presStyleLbl="node1" presStyleIdx="0" presStyleCnt="4"/>
      <dgm:spPr/>
      <dgm:t>
        <a:bodyPr/>
        <a:lstStyle/>
        <a:p>
          <a:endParaRPr lang="en-US"/>
        </a:p>
      </dgm:t>
    </dgm:pt>
    <dgm:pt modelId="{49709CDC-3DC2-45F1-B577-77146CA7EA83}" type="pres">
      <dgm:prSet presAssocID="{EB0A3FEB-0383-440D-BF7B-039E9208E2F2}" presName="parentText" presStyleLbl="node1" presStyleIdx="1" presStyleCnt="4">
        <dgm:presLayoutVars>
          <dgm:chMax val="0"/>
          <dgm:bulletEnabled val="1"/>
        </dgm:presLayoutVars>
      </dgm:prSet>
      <dgm:spPr/>
      <dgm:t>
        <a:bodyPr/>
        <a:lstStyle/>
        <a:p>
          <a:endParaRPr lang="en-US"/>
        </a:p>
      </dgm:t>
    </dgm:pt>
    <dgm:pt modelId="{C780C1B5-810C-48BD-90C3-24F2981BEFE9}" type="pres">
      <dgm:prSet presAssocID="{EB0A3FEB-0383-440D-BF7B-039E9208E2F2}" presName="negativeSpace" presStyleCnt="0"/>
      <dgm:spPr/>
    </dgm:pt>
    <dgm:pt modelId="{ACF2FBB5-31AD-46DC-8E8D-C186F905E832}" type="pres">
      <dgm:prSet presAssocID="{EB0A3FEB-0383-440D-BF7B-039E9208E2F2}" presName="childText" presStyleLbl="conFgAcc1" presStyleIdx="1" presStyleCnt="4">
        <dgm:presLayoutVars>
          <dgm:bulletEnabled val="1"/>
        </dgm:presLayoutVars>
      </dgm:prSet>
      <dgm:spPr/>
      <dgm:t>
        <a:bodyPr/>
        <a:lstStyle/>
        <a:p>
          <a:endParaRPr lang="en-US"/>
        </a:p>
      </dgm:t>
    </dgm:pt>
    <dgm:pt modelId="{CD658548-1BA4-4955-8202-12A89358D5CC}" type="pres">
      <dgm:prSet presAssocID="{759E56CC-FAD8-404C-B55E-AD71B109C789}" presName="spaceBetweenRectangles" presStyleCnt="0"/>
      <dgm:spPr/>
    </dgm:pt>
    <dgm:pt modelId="{2A08B22E-AB36-4083-BB50-B60D07630378}" type="pres">
      <dgm:prSet presAssocID="{CA9A9DCD-2E9C-47DE-B820-D54A70F4B1B0}" presName="parentLin" presStyleCnt="0"/>
      <dgm:spPr/>
    </dgm:pt>
    <dgm:pt modelId="{87F8177D-A4C8-4143-AD08-B93CCB536470}" type="pres">
      <dgm:prSet presAssocID="{CA9A9DCD-2E9C-47DE-B820-D54A70F4B1B0}" presName="parentLeftMargin" presStyleLbl="node1" presStyleIdx="1" presStyleCnt="4"/>
      <dgm:spPr/>
      <dgm:t>
        <a:bodyPr/>
        <a:lstStyle/>
        <a:p>
          <a:endParaRPr lang="en-US"/>
        </a:p>
      </dgm:t>
    </dgm:pt>
    <dgm:pt modelId="{F42E9018-E95A-4FEB-A0C0-E422339454D9}" type="pres">
      <dgm:prSet presAssocID="{CA9A9DCD-2E9C-47DE-B820-D54A70F4B1B0}" presName="parentText" presStyleLbl="node1" presStyleIdx="2" presStyleCnt="4">
        <dgm:presLayoutVars>
          <dgm:chMax val="0"/>
          <dgm:bulletEnabled val="1"/>
        </dgm:presLayoutVars>
      </dgm:prSet>
      <dgm:spPr/>
      <dgm:t>
        <a:bodyPr/>
        <a:lstStyle/>
        <a:p>
          <a:endParaRPr lang="en-US"/>
        </a:p>
      </dgm:t>
    </dgm:pt>
    <dgm:pt modelId="{797ABA12-1C4C-43C1-B2FE-7E17DD29F0AD}" type="pres">
      <dgm:prSet presAssocID="{CA9A9DCD-2E9C-47DE-B820-D54A70F4B1B0}" presName="negativeSpace" presStyleCnt="0"/>
      <dgm:spPr/>
    </dgm:pt>
    <dgm:pt modelId="{EDFC8477-07A7-43B6-9CA3-775EF0E7B447}" type="pres">
      <dgm:prSet presAssocID="{CA9A9DCD-2E9C-47DE-B820-D54A70F4B1B0}" presName="childText" presStyleLbl="conFgAcc1" presStyleIdx="2" presStyleCnt="4">
        <dgm:presLayoutVars>
          <dgm:bulletEnabled val="1"/>
        </dgm:presLayoutVars>
      </dgm:prSet>
      <dgm:spPr/>
      <dgm:t>
        <a:bodyPr/>
        <a:lstStyle/>
        <a:p>
          <a:endParaRPr lang="en-US"/>
        </a:p>
      </dgm:t>
    </dgm:pt>
    <dgm:pt modelId="{99495782-52E8-4929-885A-056843D7C943}" type="pres">
      <dgm:prSet presAssocID="{073D5582-39A1-41D2-8AFB-5BB3749566D9}" presName="spaceBetweenRectangles" presStyleCnt="0"/>
      <dgm:spPr/>
    </dgm:pt>
    <dgm:pt modelId="{6B0ACA1D-B681-424A-BA05-41FFD5688CA6}" type="pres">
      <dgm:prSet presAssocID="{B96ACB6E-6D81-451D-A542-0D6144C2882E}" presName="parentLin" presStyleCnt="0"/>
      <dgm:spPr/>
    </dgm:pt>
    <dgm:pt modelId="{F78354A4-C268-43CC-9878-8BEB6C4D093F}" type="pres">
      <dgm:prSet presAssocID="{B96ACB6E-6D81-451D-A542-0D6144C2882E}" presName="parentLeftMargin" presStyleLbl="node1" presStyleIdx="2" presStyleCnt="4"/>
      <dgm:spPr/>
      <dgm:t>
        <a:bodyPr/>
        <a:lstStyle/>
        <a:p>
          <a:endParaRPr lang="en-US"/>
        </a:p>
      </dgm:t>
    </dgm:pt>
    <dgm:pt modelId="{07853DCC-E710-4825-8D8E-78F13998BB2B}" type="pres">
      <dgm:prSet presAssocID="{B96ACB6E-6D81-451D-A542-0D6144C2882E}" presName="parentText" presStyleLbl="node1" presStyleIdx="3" presStyleCnt="4">
        <dgm:presLayoutVars>
          <dgm:chMax val="0"/>
          <dgm:bulletEnabled val="1"/>
        </dgm:presLayoutVars>
      </dgm:prSet>
      <dgm:spPr/>
      <dgm:t>
        <a:bodyPr/>
        <a:lstStyle/>
        <a:p>
          <a:endParaRPr lang="en-US"/>
        </a:p>
      </dgm:t>
    </dgm:pt>
    <dgm:pt modelId="{AEBDF550-23F5-467B-9B2C-61EC98423B79}" type="pres">
      <dgm:prSet presAssocID="{B96ACB6E-6D81-451D-A542-0D6144C2882E}" presName="negativeSpace" presStyleCnt="0"/>
      <dgm:spPr/>
    </dgm:pt>
    <dgm:pt modelId="{3C860759-BB0A-4976-B4AF-4F62F9E51F34}" type="pres">
      <dgm:prSet presAssocID="{B96ACB6E-6D81-451D-A542-0D6144C2882E}" presName="childText" presStyleLbl="conFgAcc1" presStyleIdx="3" presStyleCnt="4">
        <dgm:presLayoutVars>
          <dgm:bulletEnabled val="1"/>
        </dgm:presLayoutVars>
      </dgm:prSet>
      <dgm:spPr/>
    </dgm:pt>
  </dgm:ptLst>
  <dgm:cxnLst>
    <dgm:cxn modelId="{55DA24E2-1C96-4A61-ADE1-AB98216077F7}" srcId="{EB0A3FEB-0383-440D-BF7B-039E9208E2F2}" destId="{CC0E21F6-54A9-4FFA-83DA-1018E11AF21C}" srcOrd="0" destOrd="0" parTransId="{25DD7BE5-E251-406A-B5BF-80D317E11129}" sibTransId="{2A5F4560-ED09-4AFE-A36E-79A41D0DA7D4}"/>
    <dgm:cxn modelId="{0D4EEF65-B027-420C-B7C5-598538CA1781}" type="presOf" srcId="{AC6D78AF-0A65-4336-8728-4F10FA71059F}" destId="{EDFC8477-07A7-43B6-9CA3-775EF0E7B447}" srcOrd="0" destOrd="0" presId="urn:microsoft.com/office/officeart/2005/8/layout/list1"/>
    <dgm:cxn modelId="{2988D783-F92D-455B-82B1-AE55AF2C1F30}" type="presOf" srcId="{EB0A3FEB-0383-440D-BF7B-039E9208E2F2}" destId="{AA699AE0-51E6-4E70-9EA0-50D0B5897F6B}" srcOrd="0" destOrd="0" presId="urn:microsoft.com/office/officeart/2005/8/layout/list1"/>
    <dgm:cxn modelId="{E8613E2F-F510-4FEB-8256-0BDDEDE0EE60}" type="presOf" srcId="{B96ACB6E-6D81-451D-A542-0D6144C2882E}" destId="{07853DCC-E710-4825-8D8E-78F13998BB2B}" srcOrd="1" destOrd="0" presId="urn:microsoft.com/office/officeart/2005/8/layout/list1"/>
    <dgm:cxn modelId="{CBD640AA-1288-4243-BCCC-87CB01DC10E6}" srcId="{D8360DBD-1783-4C01-A823-7F97E92ED8EB}" destId="{B96ACB6E-6D81-451D-A542-0D6144C2882E}" srcOrd="3" destOrd="0" parTransId="{1BE905CE-2E41-48C3-A1C9-62187F10E994}" sibTransId="{736FB3AC-2754-42C0-BAB4-913E435C9731}"/>
    <dgm:cxn modelId="{586CD99A-ADAE-4114-AC44-3E5E1526964F}" type="presOf" srcId="{27787FB3-3E51-45DE-BC14-EF0FAFA378D5}" destId="{C292499E-22C9-4B26-B05A-E2BF6C457D0E}" srcOrd="1" destOrd="0" presId="urn:microsoft.com/office/officeart/2005/8/layout/list1"/>
    <dgm:cxn modelId="{19BE57DF-906E-4CFE-A161-03203DEE454A}" srcId="{CA9A9DCD-2E9C-47DE-B820-D54A70F4B1B0}" destId="{AC6D78AF-0A65-4336-8728-4F10FA71059F}" srcOrd="0" destOrd="0" parTransId="{3C91C07F-E976-412F-9EA0-D78B959AF594}" sibTransId="{C5E897B4-23EC-4960-8842-B6DD6ABD6936}"/>
    <dgm:cxn modelId="{30F069CF-6FFB-4F7B-BF4A-9570D4AD6F88}" type="presOf" srcId="{CA9A9DCD-2E9C-47DE-B820-D54A70F4B1B0}" destId="{87F8177D-A4C8-4143-AD08-B93CCB536470}" srcOrd="0" destOrd="0" presId="urn:microsoft.com/office/officeart/2005/8/layout/list1"/>
    <dgm:cxn modelId="{1A0C3AA1-3282-4616-BC26-35346FDC68EC}" type="presOf" srcId="{EB0A3FEB-0383-440D-BF7B-039E9208E2F2}" destId="{49709CDC-3DC2-45F1-B577-77146CA7EA83}" srcOrd="1" destOrd="0" presId="urn:microsoft.com/office/officeart/2005/8/layout/list1"/>
    <dgm:cxn modelId="{668020D6-CD66-4E0F-BFC7-A2AC717D3437}" srcId="{D8360DBD-1783-4C01-A823-7F97E92ED8EB}" destId="{27787FB3-3E51-45DE-BC14-EF0FAFA378D5}" srcOrd="0" destOrd="0" parTransId="{EE2F429A-2AC4-4D1C-B8F8-607E9CF16ED1}" sibTransId="{7919FF46-3D44-43F5-9455-708829F7B698}"/>
    <dgm:cxn modelId="{B0733076-2C4F-4DF2-AC2E-65C8814A549C}" type="presOf" srcId="{B96ACB6E-6D81-451D-A542-0D6144C2882E}" destId="{F78354A4-C268-43CC-9878-8BEB6C4D093F}" srcOrd="0" destOrd="0" presId="urn:microsoft.com/office/officeart/2005/8/layout/list1"/>
    <dgm:cxn modelId="{301264BE-667E-45D9-A0E7-ABD849C4FA76}" type="presOf" srcId="{CA9A9DCD-2E9C-47DE-B820-D54A70F4B1B0}" destId="{F42E9018-E95A-4FEB-A0C0-E422339454D9}" srcOrd="1" destOrd="0" presId="urn:microsoft.com/office/officeart/2005/8/layout/list1"/>
    <dgm:cxn modelId="{D8C094A1-256D-4269-831A-A17CF57448FE}" srcId="{27787FB3-3E51-45DE-BC14-EF0FAFA378D5}" destId="{888C4526-0C00-4588-B4B9-8EEC441FF84E}" srcOrd="0" destOrd="0" parTransId="{67013384-91BF-467B-AE82-2E4B513735DE}" sibTransId="{219CB0DA-8061-46BA-B758-04E5E8D45264}"/>
    <dgm:cxn modelId="{481DBA28-44FD-4683-A3ED-71CC3A016017}" type="presOf" srcId="{888C4526-0C00-4588-B4B9-8EEC441FF84E}" destId="{1CC0024B-2CCB-43BB-B2F9-EC92FFEE9FC3}" srcOrd="0" destOrd="0" presId="urn:microsoft.com/office/officeart/2005/8/layout/list1"/>
    <dgm:cxn modelId="{0F345541-4216-4C5E-9D30-34EB23B72BE2}" srcId="{D8360DBD-1783-4C01-A823-7F97E92ED8EB}" destId="{EB0A3FEB-0383-440D-BF7B-039E9208E2F2}" srcOrd="1" destOrd="0" parTransId="{0D2B2BDB-22DC-4657-B623-459B80DC37BE}" sibTransId="{759E56CC-FAD8-404C-B55E-AD71B109C789}"/>
    <dgm:cxn modelId="{5A0DCC22-C094-4F32-A8E3-62D20A11F0F7}" srcId="{D8360DBD-1783-4C01-A823-7F97E92ED8EB}" destId="{CA9A9DCD-2E9C-47DE-B820-D54A70F4B1B0}" srcOrd="2" destOrd="0" parTransId="{C777DDEE-CF4F-4E65-A35C-79138EC0B89E}" sibTransId="{073D5582-39A1-41D2-8AFB-5BB3749566D9}"/>
    <dgm:cxn modelId="{EF4D2B2E-646C-4A33-A9C0-250ECE0EC9A5}" type="presOf" srcId="{D8360DBD-1783-4C01-A823-7F97E92ED8EB}" destId="{ED7F7EB1-CE77-4AC0-9619-F979A5ECCE42}" srcOrd="0" destOrd="0" presId="urn:microsoft.com/office/officeart/2005/8/layout/list1"/>
    <dgm:cxn modelId="{C99B4429-382A-44C4-9E08-4D4F861BDD5C}" type="presOf" srcId="{27787FB3-3E51-45DE-BC14-EF0FAFA378D5}" destId="{19A22227-EAB1-4917-8D87-E696565DEE78}" srcOrd="0" destOrd="0" presId="urn:microsoft.com/office/officeart/2005/8/layout/list1"/>
    <dgm:cxn modelId="{BF714DC0-0B9F-457A-8DED-49E3EBE8F181}" type="presOf" srcId="{CC0E21F6-54A9-4FFA-83DA-1018E11AF21C}" destId="{ACF2FBB5-31AD-46DC-8E8D-C186F905E832}" srcOrd="0" destOrd="0" presId="urn:microsoft.com/office/officeart/2005/8/layout/list1"/>
    <dgm:cxn modelId="{FDC2F4A9-867A-4348-98F7-5C39196CAFCA}" type="presParOf" srcId="{ED7F7EB1-CE77-4AC0-9619-F979A5ECCE42}" destId="{9689C12C-4ADE-4BC7-86BA-1D50B4239ADF}" srcOrd="0" destOrd="0" presId="urn:microsoft.com/office/officeart/2005/8/layout/list1"/>
    <dgm:cxn modelId="{4E1E2F70-1A57-4D87-92A5-FC0536908C53}" type="presParOf" srcId="{9689C12C-4ADE-4BC7-86BA-1D50B4239ADF}" destId="{19A22227-EAB1-4917-8D87-E696565DEE78}" srcOrd="0" destOrd="0" presId="urn:microsoft.com/office/officeart/2005/8/layout/list1"/>
    <dgm:cxn modelId="{B6D86FE0-5A54-487F-87C8-AE04FB3D033F}" type="presParOf" srcId="{9689C12C-4ADE-4BC7-86BA-1D50B4239ADF}" destId="{C292499E-22C9-4B26-B05A-E2BF6C457D0E}" srcOrd="1" destOrd="0" presId="urn:microsoft.com/office/officeart/2005/8/layout/list1"/>
    <dgm:cxn modelId="{F807CED2-E028-408A-8872-7A7934AE1FD5}" type="presParOf" srcId="{ED7F7EB1-CE77-4AC0-9619-F979A5ECCE42}" destId="{8211B250-C015-4418-A7D1-AA1901A2301A}" srcOrd="1" destOrd="0" presId="urn:microsoft.com/office/officeart/2005/8/layout/list1"/>
    <dgm:cxn modelId="{62577968-BED2-464F-B142-5DDCCC2CD9D0}" type="presParOf" srcId="{ED7F7EB1-CE77-4AC0-9619-F979A5ECCE42}" destId="{1CC0024B-2CCB-43BB-B2F9-EC92FFEE9FC3}" srcOrd="2" destOrd="0" presId="urn:microsoft.com/office/officeart/2005/8/layout/list1"/>
    <dgm:cxn modelId="{850FB8A6-0B16-4BB3-88C9-BE7B50E190FE}" type="presParOf" srcId="{ED7F7EB1-CE77-4AC0-9619-F979A5ECCE42}" destId="{159E159A-1BED-415A-8A8A-EAF3FA12C175}" srcOrd="3" destOrd="0" presId="urn:microsoft.com/office/officeart/2005/8/layout/list1"/>
    <dgm:cxn modelId="{B2260F53-46ED-436F-A4D0-04429B82E8A2}" type="presParOf" srcId="{ED7F7EB1-CE77-4AC0-9619-F979A5ECCE42}" destId="{E04E7426-0B61-4156-8600-5C236AA108C0}" srcOrd="4" destOrd="0" presId="urn:microsoft.com/office/officeart/2005/8/layout/list1"/>
    <dgm:cxn modelId="{7DC72EC8-DA25-4320-BF0E-5EE07B0A7CE0}" type="presParOf" srcId="{E04E7426-0B61-4156-8600-5C236AA108C0}" destId="{AA699AE0-51E6-4E70-9EA0-50D0B5897F6B}" srcOrd="0" destOrd="0" presId="urn:microsoft.com/office/officeart/2005/8/layout/list1"/>
    <dgm:cxn modelId="{0961864B-5E55-4FB8-AD24-C694DD5BF1BC}" type="presParOf" srcId="{E04E7426-0B61-4156-8600-5C236AA108C0}" destId="{49709CDC-3DC2-45F1-B577-77146CA7EA83}" srcOrd="1" destOrd="0" presId="urn:microsoft.com/office/officeart/2005/8/layout/list1"/>
    <dgm:cxn modelId="{09C512EC-D5E0-4F94-B26C-E09056054B39}" type="presParOf" srcId="{ED7F7EB1-CE77-4AC0-9619-F979A5ECCE42}" destId="{C780C1B5-810C-48BD-90C3-24F2981BEFE9}" srcOrd="5" destOrd="0" presId="urn:microsoft.com/office/officeart/2005/8/layout/list1"/>
    <dgm:cxn modelId="{6B7B9BAE-91C3-4350-8047-F4287890674A}" type="presParOf" srcId="{ED7F7EB1-CE77-4AC0-9619-F979A5ECCE42}" destId="{ACF2FBB5-31AD-46DC-8E8D-C186F905E832}" srcOrd="6" destOrd="0" presId="urn:microsoft.com/office/officeart/2005/8/layout/list1"/>
    <dgm:cxn modelId="{39841BA0-1BAF-4561-AB8E-DD57DDA831A2}" type="presParOf" srcId="{ED7F7EB1-CE77-4AC0-9619-F979A5ECCE42}" destId="{CD658548-1BA4-4955-8202-12A89358D5CC}" srcOrd="7" destOrd="0" presId="urn:microsoft.com/office/officeart/2005/8/layout/list1"/>
    <dgm:cxn modelId="{FF59885E-F4A3-4FCA-A11C-E88F0B999094}" type="presParOf" srcId="{ED7F7EB1-CE77-4AC0-9619-F979A5ECCE42}" destId="{2A08B22E-AB36-4083-BB50-B60D07630378}" srcOrd="8" destOrd="0" presId="urn:microsoft.com/office/officeart/2005/8/layout/list1"/>
    <dgm:cxn modelId="{E03D1331-E04B-4800-BEC2-97C0BA5FE969}" type="presParOf" srcId="{2A08B22E-AB36-4083-BB50-B60D07630378}" destId="{87F8177D-A4C8-4143-AD08-B93CCB536470}" srcOrd="0" destOrd="0" presId="urn:microsoft.com/office/officeart/2005/8/layout/list1"/>
    <dgm:cxn modelId="{5B75CD52-225E-4972-8162-E801B9827EEA}" type="presParOf" srcId="{2A08B22E-AB36-4083-BB50-B60D07630378}" destId="{F42E9018-E95A-4FEB-A0C0-E422339454D9}" srcOrd="1" destOrd="0" presId="urn:microsoft.com/office/officeart/2005/8/layout/list1"/>
    <dgm:cxn modelId="{773EE67D-708A-411F-8A5E-C0F29D45DE4D}" type="presParOf" srcId="{ED7F7EB1-CE77-4AC0-9619-F979A5ECCE42}" destId="{797ABA12-1C4C-43C1-B2FE-7E17DD29F0AD}" srcOrd="9" destOrd="0" presId="urn:microsoft.com/office/officeart/2005/8/layout/list1"/>
    <dgm:cxn modelId="{90331249-6DD0-4BA1-9830-D2A5BA822006}" type="presParOf" srcId="{ED7F7EB1-CE77-4AC0-9619-F979A5ECCE42}" destId="{EDFC8477-07A7-43B6-9CA3-775EF0E7B447}" srcOrd="10" destOrd="0" presId="urn:microsoft.com/office/officeart/2005/8/layout/list1"/>
    <dgm:cxn modelId="{676F5C6C-92ED-4280-9E85-9DAFABBD8C84}" type="presParOf" srcId="{ED7F7EB1-CE77-4AC0-9619-F979A5ECCE42}" destId="{99495782-52E8-4929-885A-056843D7C943}" srcOrd="11" destOrd="0" presId="urn:microsoft.com/office/officeart/2005/8/layout/list1"/>
    <dgm:cxn modelId="{42188263-37BA-4644-A646-70DA323D9A7B}" type="presParOf" srcId="{ED7F7EB1-CE77-4AC0-9619-F979A5ECCE42}" destId="{6B0ACA1D-B681-424A-BA05-41FFD5688CA6}" srcOrd="12" destOrd="0" presId="urn:microsoft.com/office/officeart/2005/8/layout/list1"/>
    <dgm:cxn modelId="{FC848AE4-F2E4-4805-8FEA-17AB268140B0}" type="presParOf" srcId="{6B0ACA1D-B681-424A-BA05-41FFD5688CA6}" destId="{F78354A4-C268-43CC-9878-8BEB6C4D093F}" srcOrd="0" destOrd="0" presId="urn:microsoft.com/office/officeart/2005/8/layout/list1"/>
    <dgm:cxn modelId="{01C6B8C2-07ED-4F92-88F8-55E3A2453B16}" type="presParOf" srcId="{6B0ACA1D-B681-424A-BA05-41FFD5688CA6}" destId="{07853DCC-E710-4825-8D8E-78F13998BB2B}" srcOrd="1" destOrd="0" presId="urn:microsoft.com/office/officeart/2005/8/layout/list1"/>
    <dgm:cxn modelId="{E1C4F799-CB73-4E11-B513-280AC0DD0533}" type="presParOf" srcId="{ED7F7EB1-CE77-4AC0-9619-F979A5ECCE42}" destId="{AEBDF550-23F5-467B-9B2C-61EC98423B79}" srcOrd="13" destOrd="0" presId="urn:microsoft.com/office/officeart/2005/8/layout/list1"/>
    <dgm:cxn modelId="{6B648644-FA4E-4C86-9272-30E997FFE57A}" type="presParOf" srcId="{ED7F7EB1-CE77-4AC0-9619-F979A5ECCE42}" destId="{3C860759-BB0A-4976-B4AF-4F62F9E51F34}"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A634C8F-F87B-45DB-AF8A-09CEFEF64FFC}" type="doc">
      <dgm:prSet loTypeId="urn:microsoft.com/office/officeart/2005/8/layout/hChevron3" loCatId="process" qsTypeId="urn:microsoft.com/office/officeart/2005/8/quickstyle/simple1" qsCatId="simple" csTypeId="urn:microsoft.com/office/officeart/2005/8/colors/colorful1" csCatId="colorful" phldr="1"/>
      <dgm:spPr/>
    </dgm:pt>
    <dgm:pt modelId="{776DF664-44B0-49C7-8D94-42B115318F89}">
      <dgm:prSet phldrT="[Text]"/>
      <dgm:spPr/>
      <dgm:t>
        <a:bodyPr/>
        <a:lstStyle/>
        <a:p>
          <a:r>
            <a:rPr lang="en-US" dirty="0" smtClean="0"/>
            <a:t>0</a:t>
          </a:r>
          <a:endParaRPr lang="en-US" dirty="0"/>
        </a:p>
      </dgm:t>
    </dgm:pt>
    <dgm:pt modelId="{D4CA011C-4B5B-4D10-9423-9DFAADB53458}" type="parTrans" cxnId="{0E9C16DE-576D-4175-AEA6-D8DE19257379}">
      <dgm:prSet/>
      <dgm:spPr/>
      <dgm:t>
        <a:bodyPr/>
        <a:lstStyle/>
        <a:p>
          <a:endParaRPr lang="en-US"/>
        </a:p>
      </dgm:t>
    </dgm:pt>
    <dgm:pt modelId="{43BE2F14-E499-49D5-8E9D-509DCA69E5FA}" type="sibTrans" cxnId="{0E9C16DE-576D-4175-AEA6-D8DE19257379}">
      <dgm:prSet/>
      <dgm:spPr/>
      <dgm:t>
        <a:bodyPr/>
        <a:lstStyle/>
        <a:p>
          <a:endParaRPr lang="en-US"/>
        </a:p>
      </dgm:t>
    </dgm:pt>
    <dgm:pt modelId="{2E63E662-103C-4AF4-9909-97EDB4F2ADF2}">
      <dgm:prSet phldrT="[Text]"/>
      <dgm:spPr/>
      <dgm:t>
        <a:bodyPr/>
        <a:lstStyle/>
        <a:p>
          <a:r>
            <a:rPr lang="en-US" dirty="0" smtClean="0"/>
            <a:t>5 </a:t>
          </a:r>
          <a:r>
            <a:rPr lang="ka-GE" dirty="0" smtClean="0"/>
            <a:t>დღე</a:t>
          </a:r>
          <a:endParaRPr lang="en-US" dirty="0"/>
        </a:p>
      </dgm:t>
    </dgm:pt>
    <dgm:pt modelId="{12614125-B4E2-40AB-B5BD-A73DFE70ECD9}" type="parTrans" cxnId="{208D335C-C78B-40E1-99AC-AF0875A3B263}">
      <dgm:prSet/>
      <dgm:spPr/>
      <dgm:t>
        <a:bodyPr/>
        <a:lstStyle/>
        <a:p>
          <a:endParaRPr lang="en-US"/>
        </a:p>
      </dgm:t>
    </dgm:pt>
    <dgm:pt modelId="{C87AF64C-4316-4CC8-BA56-14CA268CE512}" type="sibTrans" cxnId="{208D335C-C78B-40E1-99AC-AF0875A3B263}">
      <dgm:prSet/>
      <dgm:spPr/>
      <dgm:t>
        <a:bodyPr/>
        <a:lstStyle/>
        <a:p>
          <a:endParaRPr lang="en-US"/>
        </a:p>
      </dgm:t>
    </dgm:pt>
    <dgm:pt modelId="{96FF22F5-C536-41A3-B45A-0A9130E36DB4}">
      <dgm:prSet phldrT="[Text]"/>
      <dgm:spPr/>
      <dgm:t>
        <a:bodyPr/>
        <a:lstStyle/>
        <a:p>
          <a:r>
            <a:rPr lang="ka-GE" dirty="0" smtClean="0"/>
            <a:t>7 დღე</a:t>
          </a:r>
          <a:endParaRPr lang="en-US" dirty="0"/>
        </a:p>
      </dgm:t>
    </dgm:pt>
    <dgm:pt modelId="{C93BC0F3-8636-46B3-BBF9-BAAAA775FF32}" type="parTrans" cxnId="{8CD34023-2529-4107-990A-7061587319AB}">
      <dgm:prSet/>
      <dgm:spPr/>
      <dgm:t>
        <a:bodyPr/>
        <a:lstStyle/>
        <a:p>
          <a:endParaRPr lang="en-US"/>
        </a:p>
      </dgm:t>
    </dgm:pt>
    <dgm:pt modelId="{AC5F0AAC-6094-48F7-A298-47AD47833107}" type="sibTrans" cxnId="{8CD34023-2529-4107-990A-7061587319AB}">
      <dgm:prSet/>
      <dgm:spPr/>
      <dgm:t>
        <a:bodyPr/>
        <a:lstStyle/>
        <a:p>
          <a:endParaRPr lang="en-US"/>
        </a:p>
      </dgm:t>
    </dgm:pt>
    <dgm:pt modelId="{AAA18EB4-76D0-4764-9BBC-3E8E2B1A71BE}">
      <dgm:prSet phldrT="[Text]"/>
      <dgm:spPr/>
      <dgm:t>
        <a:bodyPr/>
        <a:lstStyle/>
        <a:p>
          <a:r>
            <a:rPr lang="ka-GE" dirty="0" smtClean="0"/>
            <a:t>14 დღე</a:t>
          </a:r>
          <a:endParaRPr lang="en-US" dirty="0"/>
        </a:p>
      </dgm:t>
    </dgm:pt>
    <dgm:pt modelId="{CE30C9E5-39B7-4B53-A61F-1F2FC6CD30D2}" type="parTrans" cxnId="{67E422FE-3134-4956-87AA-7030A4D7EDE8}">
      <dgm:prSet/>
      <dgm:spPr/>
      <dgm:t>
        <a:bodyPr/>
        <a:lstStyle/>
        <a:p>
          <a:endParaRPr lang="en-US"/>
        </a:p>
      </dgm:t>
    </dgm:pt>
    <dgm:pt modelId="{A0EA7903-204F-49E3-9C8D-DEA83935BF68}" type="sibTrans" cxnId="{67E422FE-3134-4956-87AA-7030A4D7EDE8}">
      <dgm:prSet/>
      <dgm:spPr/>
      <dgm:t>
        <a:bodyPr/>
        <a:lstStyle/>
        <a:p>
          <a:endParaRPr lang="en-US"/>
        </a:p>
      </dgm:t>
    </dgm:pt>
    <dgm:pt modelId="{79125EEB-F35D-4CEB-B2AD-A37C8995D05C}">
      <dgm:prSet phldrT="[Text]"/>
      <dgm:spPr/>
      <dgm:t>
        <a:bodyPr/>
        <a:lstStyle/>
        <a:p>
          <a:r>
            <a:rPr lang="ka-GE" dirty="0" smtClean="0"/>
            <a:t>21 დღე</a:t>
          </a:r>
          <a:endParaRPr lang="en-US" dirty="0"/>
        </a:p>
      </dgm:t>
    </dgm:pt>
    <dgm:pt modelId="{46A93F22-4287-4D4C-9389-9B5350270849}" type="parTrans" cxnId="{AE84AF4D-95E6-4AAA-A53B-59D41668BAF5}">
      <dgm:prSet/>
      <dgm:spPr/>
      <dgm:t>
        <a:bodyPr/>
        <a:lstStyle/>
        <a:p>
          <a:endParaRPr lang="en-US"/>
        </a:p>
      </dgm:t>
    </dgm:pt>
    <dgm:pt modelId="{28399088-355E-4AC5-A590-BF05BFAE476F}" type="sibTrans" cxnId="{AE84AF4D-95E6-4AAA-A53B-59D41668BAF5}">
      <dgm:prSet/>
      <dgm:spPr/>
      <dgm:t>
        <a:bodyPr/>
        <a:lstStyle/>
        <a:p>
          <a:endParaRPr lang="en-US"/>
        </a:p>
      </dgm:t>
    </dgm:pt>
    <dgm:pt modelId="{2586BF52-458C-42E2-8E72-6174C4D76FDB}">
      <dgm:prSet phldrT="[Text]"/>
      <dgm:spPr/>
      <dgm:t>
        <a:bodyPr/>
        <a:lstStyle/>
        <a:p>
          <a:r>
            <a:rPr lang="ka-GE" dirty="0" smtClean="0"/>
            <a:t>28 დღე</a:t>
          </a:r>
          <a:endParaRPr lang="en-US" dirty="0"/>
        </a:p>
      </dgm:t>
    </dgm:pt>
    <dgm:pt modelId="{AAD968C7-05CB-452F-B68F-606C279F4716}" type="parTrans" cxnId="{C69C71D1-5EFA-44BA-A4E2-F3F2EA509AA1}">
      <dgm:prSet/>
      <dgm:spPr/>
      <dgm:t>
        <a:bodyPr/>
        <a:lstStyle/>
        <a:p>
          <a:endParaRPr lang="en-US"/>
        </a:p>
      </dgm:t>
    </dgm:pt>
    <dgm:pt modelId="{73375D0C-50CA-4CC1-A033-F84993C6F6A1}" type="sibTrans" cxnId="{C69C71D1-5EFA-44BA-A4E2-F3F2EA509AA1}">
      <dgm:prSet/>
      <dgm:spPr/>
      <dgm:t>
        <a:bodyPr/>
        <a:lstStyle/>
        <a:p>
          <a:endParaRPr lang="en-US"/>
        </a:p>
      </dgm:t>
    </dgm:pt>
    <dgm:pt modelId="{CDE34E04-05EC-44B9-BDDE-241FD2343876}">
      <dgm:prSet phldrT="[Text]"/>
      <dgm:spPr/>
      <dgm:t>
        <a:bodyPr/>
        <a:lstStyle/>
        <a:p>
          <a:r>
            <a:rPr lang="ka-GE" dirty="0" smtClean="0"/>
            <a:t>&gt;28 დღე</a:t>
          </a:r>
          <a:endParaRPr lang="en-US" dirty="0"/>
        </a:p>
      </dgm:t>
    </dgm:pt>
    <dgm:pt modelId="{7E9A1ACC-77AD-47A0-9E6A-AC53EE40E311}" type="parTrans" cxnId="{BF5A7D4C-28B3-4570-9F09-53ACE995FA2C}">
      <dgm:prSet/>
      <dgm:spPr/>
      <dgm:t>
        <a:bodyPr/>
        <a:lstStyle/>
        <a:p>
          <a:endParaRPr lang="en-US"/>
        </a:p>
      </dgm:t>
    </dgm:pt>
    <dgm:pt modelId="{DFC2AA5F-08CA-4FC5-A0C7-5601D4F9D8F7}" type="sibTrans" cxnId="{BF5A7D4C-28B3-4570-9F09-53ACE995FA2C}">
      <dgm:prSet/>
      <dgm:spPr/>
      <dgm:t>
        <a:bodyPr/>
        <a:lstStyle/>
        <a:p>
          <a:endParaRPr lang="en-US"/>
        </a:p>
      </dgm:t>
    </dgm:pt>
    <dgm:pt modelId="{E51205D8-0E29-4A43-9557-61135F193993}" type="pres">
      <dgm:prSet presAssocID="{9A634C8F-F87B-45DB-AF8A-09CEFEF64FFC}" presName="Name0" presStyleCnt="0">
        <dgm:presLayoutVars>
          <dgm:dir/>
          <dgm:resizeHandles val="exact"/>
        </dgm:presLayoutVars>
      </dgm:prSet>
      <dgm:spPr/>
    </dgm:pt>
    <dgm:pt modelId="{B446D491-2BB9-4688-BAA6-729932F18351}" type="pres">
      <dgm:prSet presAssocID="{776DF664-44B0-49C7-8D94-42B115318F89}" presName="parTxOnly" presStyleLbl="node1" presStyleIdx="0" presStyleCnt="7">
        <dgm:presLayoutVars>
          <dgm:bulletEnabled val="1"/>
        </dgm:presLayoutVars>
      </dgm:prSet>
      <dgm:spPr/>
      <dgm:t>
        <a:bodyPr/>
        <a:lstStyle/>
        <a:p>
          <a:endParaRPr lang="en-US"/>
        </a:p>
      </dgm:t>
    </dgm:pt>
    <dgm:pt modelId="{2D17BA02-EF37-4302-ACB0-1ADFF94609D6}" type="pres">
      <dgm:prSet presAssocID="{43BE2F14-E499-49D5-8E9D-509DCA69E5FA}" presName="parSpace" presStyleCnt="0"/>
      <dgm:spPr/>
    </dgm:pt>
    <dgm:pt modelId="{7CEF11CA-2D86-47B6-92DC-65022E251C14}" type="pres">
      <dgm:prSet presAssocID="{2E63E662-103C-4AF4-9909-97EDB4F2ADF2}" presName="parTxOnly" presStyleLbl="node1" presStyleIdx="1" presStyleCnt="7">
        <dgm:presLayoutVars>
          <dgm:bulletEnabled val="1"/>
        </dgm:presLayoutVars>
      </dgm:prSet>
      <dgm:spPr/>
      <dgm:t>
        <a:bodyPr/>
        <a:lstStyle/>
        <a:p>
          <a:endParaRPr lang="en-US"/>
        </a:p>
      </dgm:t>
    </dgm:pt>
    <dgm:pt modelId="{5963D2BC-870E-4950-AE4E-19DF6F277C52}" type="pres">
      <dgm:prSet presAssocID="{C87AF64C-4316-4CC8-BA56-14CA268CE512}" presName="parSpace" presStyleCnt="0"/>
      <dgm:spPr/>
    </dgm:pt>
    <dgm:pt modelId="{F613DB16-1F27-4942-90C1-E1731C487AE1}" type="pres">
      <dgm:prSet presAssocID="{96FF22F5-C536-41A3-B45A-0A9130E36DB4}" presName="parTxOnly" presStyleLbl="node1" presStyleIdx="2" presStyleCnt="7">
        <dgm:presLayoutVars>
          <dgm:bulletEnabled val="1"/>
        </dgm:presLayoutVars>
      </dgm:prSet>
      <dgm:spPr/>
      <dgm:t>
        <a:bodyPr/>
        <a:lstStyle/>
        <a:p>
          <a:endParaRPr lang="en-US"/>
        </a:p>
      </dgm:t>
    </dgm:pt>
    <dgm:pt modelId="{46D340FB-0B0D-4244-B157-1D75038AD545}" type="pres">
      <dgm:prSet presAssocID="{AC5F0AAC-6094-48F7-A298-47AD47833107}" presName="parSpace" presStyleCnt="0"/>
      <dgm:spPr/>
    </dgm:pt>
    <dgm:pt modelId="{D4ACE176-8A9A-4020-95D3-4C5C14C4B1EB}" type="pres">
      <dgm:prSet presAssocID="{AAA18EB4-76D0-4764-9BBC-3E8E2B1A71BE}" presName="parTxOnly" presStyleLbl="node1" presStyleIdx="3" presStyleCnt="7">
        <dgm:presLayoutVars>
          <dgm:bulletEnabled val="1"/>
        </dgm:presLayoutVars>
      </dgm:prSet>
      <dgm:spPr/>
      <dgm:t>
        <a:bodyPr/>
        <a:lstStyle/>
        <a:p>
          <a:endParaRPr lang="en-US"/>
        </a:p>
      </dgm:t>
    </dgm:pt>
    <dgm:pt modelId="{B217D10A-A709-439F-A1F9-15D031AB233B}" type="pres">
      <dgm:prSet presAssocID="{A0EA7903-204F-49E3-9C8D-DEA83935BF68}" presName="parSpace" presStyleCnt="0"/>
      <dgm:spPr/>
    </dgm:pt>
    <dgm:pt modelId="{146C7D97-2A59-423D-B82B-AE1F82E7DA39}" type="pres">
      <dgm:prSet presAssocID="{79125EEB-F35D-4CEB-B2AD-A37C8995D05C}" presName="parTxOnly" presStyleLbl="node1" presStyleIdx="4" presStyleCnt="7">
        <dgm:presLayoutVars>
          <dgm:bulletEnabled val="1"/>
        </dgm:presLayoutVars>
      </dgm:prSet>
      <dgm:spPr/>
      <dgm:t>
        <a:bodyPr/>
        <a:lstStyle/>
        <a:p>
          <a:endParaRPr lang="en-US"/>
        </a:p>
      </dgm:t>
    </dgm:pt>
    <dgm:pt modelId="{C8694F6E-86BD-4849-B5FE-5703D38939CF}" type="pres">
      <dgm:prSet presAssocID="{28399088-355E-4AC5-A590-BF05BFAE476F}" presName="parSpace" presStyleCnt="0"/>
      <dgm:spPr/>
    </dgm:pt>
    <dgm:pt modelId="{F5AC318C-2043-4C1F-9C87-BBD990CC4373}" type="pres">
      <dgm:prSet presAssocID="{2586BF52-458C-42E2-8E72-6174C4D76FDB}" presName="parTxOnly" presStyleLbl="node1" presStyleIdx="5" presStyleCnt="7">
        <dgm:presLayoutVars>
          <dgm:bulletEnabled val="1"/>
        </dgm:presLayoutVars>
      </dgm:prSet>
      <dgm:spPr/>
      <dgm:t>
        <a:bodyPr/>
        <a:lstStyle/>
        <a:p>
          <a:endParaRPr lang="en-US"/>
        </a:p>
      </dgm:t>
    </dgm:pt>
    <dgm:pt modelId="{6C3598F3-8B66-4D98-8043-FCE01A217CF5}" type="pres">
      <dgm:prSet presAssocID="{73375D0C-50CA-4CC1-A033-F84993C6F6A1}" presName="parSpace" presStyleCnt="0"/>
      <dgm:spPr/>
    </dgm:pt>
    <dgm:pt modelId="{AE6400BA-9903-44D3-AA06-B2F927F0B6B2}" type="pres">
      <dgm:prSet presAssocID="{CDE34E04-05EC-44B9-BDDE-241FD2343876}" presName="parTxOnly" presStyleLbl="node1" presStyleIdx="6" presStyleCnt="7">
        <dgm:presLayoutVars>
          <dgm:bulletEnabled val="1"/>
        </dgm:presLayoutVars>
      </dgm:prSet>
      <dgm:spPr/>
      <dgm:t>
        <a:bodyPr/>
        <a:lstStyle/>
        <a:p>
          <a:endParaRPr lang="en-US"/>
        </a:p>
      </dgm:t>
    </dgm:pt>
  </dgm:ptLst>
  <dgm:cxnLst>
    <dgm:cxn modelId="{0E9C16DE-576D-4175-AEA6-D8DE19257379}" srcId="{9A634C8F-F87B-45DB-AF8A-09CEFEF64FFC}" destId="{776DF664-44B0-49C7-8D94-42B115318F89}" srcOrd="0" destOrd="0" parTransId="{D4CA011C-4B5B-4D10-9423-9DFAADB53458}" sibTransId="{43BE2F14-E499-49D5-8E9D-509DCA69E5FA}"/>
    <dgm:cxn modelId="{1C15FB00-6F91-404D-9D64-1429538DF4A0}" type="presOf" srcId="{AAA18EB4-76D0-4764-9BBC-3E8E2B1A71BE}" destId="{D4ACE176-8A9A-4020-95D3-4C5C14C4B1EB}" srcOrd="0" destOrd="0" presId="urn:microsoft.com/office/officeart/2005/8/layout/hChevron3"/>
    <dgm:cxn modelId="{35C1C22B-C213-47C2-851B-0F3ADAC2DD36}" type="presOf" srcId="{2E63E662-103C-4AF4-9909-97EDB4F2ADF2}" destId="{7CEF11CA-2D86-47B6-92DC-65022E251C14}" srcOrd="0" destOrd="0" presId="urn:microsoft.com/office/officeart/2005/8/layout/hChevron3"/>
    <dgm:cxn modelId="{C69C71D1-5EFA-44BA-A4E2-F3F2EA509AA1}" srcId="{9A634C8F-F87B-45DB-AF8A-09CEFEF64FFC}" destId="{2586BF52-458C-42E2-8E72-6174C4D76FDB}" srcOrd="5" destOrd="0" parTransId="{AAD968C7-05CB-452F-B68F-606C279F4716}" sibTransId="{73375D0C-50CA-4CC1-A033-F84993C6F6A1}"/>
    <dgm:cxn modelId="{67E422FE-3134-4956-87AA-7030A4D7EDE8}" srcId="{9A634C8F-F87B-45DB-AF8A-09CEFEF64FFC}" destId="{AAA18EB4-76D0-4764-9BBC-3E8E2B1A71BE}" srcOrd="3" destOrd="0" parTransId="{CE30C9E5-39B7-4B53-A61F-1F2FC6CD30D2}" sibTransId="{A0EA7903-204F-49E3-9C8D-DEA83935BF68}"/>
    <dgm:cxn modelId="{381F7C73-26FB-4E12-912D-DD77BECC9944}" type="presOf" srcId="{CDE34E04-05EC-44B9-BDDE-241FD2343876}" destId="{AE6400BA-9903-44D3-AA06-B2F927F0B6B2}" srcOrd="0" destOrd="0" presId="urn:microsoft.com/office/officeart/2005/8/layout/hChevron3"/>
    <dgm:cxn modelId="{4C413049-7261-4134-9DF6-98DC1A583A7E}" type="presOf" srcId="{776DF664-44B0-49C7-8D94-42B115318F89}" destId="{B446D491-2BB9-4688-BAA6-729932F18351}" srcOrd="0" destOrd="0" presId="urn:microsoft.com/office/officeart/2005/8/layout/hChevron3"/>
    <dgm:cxn modelId="{8CD34023-2529-4107-990A-7061587319AB}" srcId="{9A634C8F-F87B-45DB-AF8A-09CEFEF64FFC}" destId="{96FF22F5-C536-41A3-B45A-0A9130E36DB4}" srcOrd="2" destOrd="0" parTransId="{C93BC0F3-8636-46B3-BBF9-BAAAA775FF32}" sibTransId="{AC5F0AAC-6094-48F7-A298-47AD47833107}"/>
    <dgm:cxn modelId="{AE84AF4D-95E6-4AAA-A53B-59D41668BAF5}" srcId="{9A634C8F-F87B-45DB-AF8A-09CEFEF64FFC}" destId="{79125EEB-F35D-4CEB-B2AD-A37C8995D05C}" srcOrd="4" destOrd="0" parTransId="{46A93F22-4287-4D4C-9389-9B5350270849}" sibTransId="{28399088-355E-4AC5-A590-BF05BFAE476F}"/>
    <dgm:cxn modelId="{E70D60FB-1146-4EB3-9005-EEFE73B24AFF}" type="presOf" srcId="{9A634C8F-F87B-45DB-AF8A-09CEFEF64FFC}" destId="{E51205D8-0E29-4A43-9557-61135F193993}" srcOrd="0" destOrd="0" presId="urn:microsoft.com/office/officeart/2005/8/layout/hChevron3"/>
    <dgm:cxn modelId="{9009897E-C4F7-4BBD-BFB1-F9381A0ACA76}" type="presOf" srcId="{2586BF52-458C-42E2-8E72-6174C4D76FDB}" destId="{F5AC318C-2043-4C1F-9C87-BBD990CC4373}" srcOrd="0" destOrd="0" presId="urn:microsoft.com/office/officeart/2005/8/layout/hChevron3"/>
    <dgm:cxn modelId="{BF5A7D4C-28B3-4570-9F09-53ACE995FA2C}" srcId="{9A634C8F-F87B-45DB-AF8A-09CEFEF64FFC}" destId="{CDE34E04-05EC-44B9-BDDE-241FD2343876}" srcOrd="6" destOrd="0" parTransId="{7E9A1ACC-77AD-47A0-9E6A-AC53EE40E311}" sibTransId="{DFC2AA5F-08CA-4FC5-A0C7-5601D4F9D8F7}"/>
    <dgm:cxn modelId="{4457DC49-CCBF-4C7E-930A-F88A4F4EDEF3}" type="presOf" srcId="{79125EEB-F35D-4CEB-B2AD-A37C8995D05C}" destId="{146C7D97-2A59-423D-B82B-AE1F82E7DA39}" srcOrd="0" destOrd="0" presId="urn:microsoft.com/office/officeart/2005/8/layout/hChevron3"/>
    <dgm:cxn modelId="{B19B7BB2-6DA7-4092-B56D-20E8D036EB90}" type="presOf" srcId="{96FF22F5-C536-41A3-B45A-0A9130E36DB4}" destId="{F613DB16-1F27-4942-90C1-E1731C487AE1}" srcOrd="0" destOrd="0" presId="urn:microsoft.com/office/officeart/2005/8/layout/hChevron3"/>
    <dgm:cxn modelId="{208D335C-C78B-40E1-99AC-AF0875A3B263}" srcId="{9A634C8F-F87B-45DB-AF8A-09CEFEF64FFC}" destId="{2E63E662-103C-4AF4-9909-97EDB4F2ADF2}" srcOrd="1" destOrd="0" parTransId="{12614125-B4E2-40AB-B5BD-A73DFE70ECD9}" sibTransId="{C87AF64C-4316-4CC8-BA56-14CA268CE512}"/>
    <dgm:cxn modelId="{08F931DB-6209-4A68-A0DC-5B0ADE75D468}" type="presParOf" srcId="{E51205D8-0E29-4A43-9557-61135F193993}" destId="{B446D491-2BB9-4688-BAA6-729932F18351}" srcOrd="0" destOrd="0" presId="urn:microsoft.com/office/officeart/2005/8/layout/hChevron3"/>
    <dgm:cxn modelId="{CC6D4500-C18E-476D-9D7F-F6DC1088B80C}" type="presParOf" srcId="{E51205D8-0E29-4A43-9557-61135F193993}" destId="{2D17BA02-EF37-4302-ACB0-1ADFF94609D6}" srcOrd="1" destOrd="0" presId="urn:microsoft.com/office/officeart/2005/8/layout/hChevron3"/>
    <dgm:cxn modelId="{554DD5E4-05DC-4EC9-B288-38775E98CCE8}" type="presParOf" srcId="{E51205D8-0E29-4A43-9557-61135F193993}" destId="{7CEF11CA-2D86-47B6-92DC-65022E251C14}" srcOrd="2" destOrd="0" presId="urn:microsoft.com/office/officeart/2005/8/layout/hChevron3"/>
    <dgm:cxn modelId="{A0488A46-A9E7-4CD9-8F0D-5EB9B2E90869}" type="presParOf" srcId="{E51205D8-0E29-4A43-9557-61135F193993}" destId="{5963D2BC-870E-4950-AE4E-19DF6F277C52}" srcOrd="3" destOrd="0" presId="urn:microsoft.com/office/officeart/2005/8/layout/hChevron3"/>
    <dgm:cxn modelId="{9D791FEF-5AF6-467B-AA46-3D1895DE0B68}" type="presParOf" srcId="{E51205D8-0E29-4A43-9557-61135F193993}" destId="{F613DB16-1F27-4942-90C1-E1731C487AE1}" srcOrd="4" destOrd="0" presId="urn:microsoft.com/office/officeart/2005/8/layout/hChevron3"/>
    <dgm:cxn modelId="{22DC91C5-F9D5-443F-AAE6-68FBDEE77624}" type="presParOf" srcId="{E51205D8-0E29-4A43-9557-61135F193993}" destId="{46D340FB-0B0D-4244-B157-1D75038AD545}" srcOrd="5" destOrd="0" presId="urn:microsoft.com/office/officeart/2005/8/layout/hChevron3"/>
    <dgm:cxn modelId="{EB7C7AC2-F183-49DA-8B45-6846D708EA7F}" type="presParOf" srcId="{E51205D8-0E29-4A43-9557-61135F193993}" destId="{D4ACE176-8A9A-4020-95D3-4C5C14C4B1EB}" srcOrd="6" destOrd="0" presId="urn:microsoft.com/office/officeart/2005/8/layout/hChevron3"/>
    <dgm:cxn modelId="{9601D056-0932-40A5-9F52-929F44C8E0E1}" type="presParOf" srcId="{E51205D8-0E29-4A43-9557-61135F193993}" destId="{B217D10A-A709-439F-A1F9-15D031AB233B}" srcOrd="7" destOrd="0" presId="urn:microsoft.com/office/officeart/2005/8/layout/hChevron3"/>
    <dgm:cxn modelId="{80792ECD-600F-440C-939C-5E1C70690310}" type="presParOf" srcId="{E51205D8-0E29-4A43-9557-61135F193993}" destId="{146C7D97-2A59-423D-B82B-AE1F82E7DA39}" srcOrd="8" destOrd="0" presId="urn:microsoft.com/office/officeart/2005/8/layout/hChevron3"/>
    <dgm:cxn modelId="{447771CA-FEA5-4737-BF1F-70B80000D7AC}" type="presParOf" srcId="{E51205D8-0E29-4A43-9557-61135F193993}" destId="{C8694F6E-86BD-4849-B5FE-5703D38939CF}" srcOrd="9" destOrd="0" presId="urn:microsoft.com/office/officeart/2005/8/layout/hChevron3"/>
    <dgm:cxn modelId="{EABFB877-5D4C-4BDE-BF56-D9DEFA188481}" type="presParOf" srcId="{E51205D8-0E29-4A43-9557-61135F193993}" destId="{F5AC318C-2043-4C1F-9C87-BBD990CC4373}" srcOrd="10" destOrd="0" presId="urn:microsoft.com/office/officeart/2005/8/layout/hChevron3"/>
    <dgm:cxn modelId="{4F787EDD-64F3-4818-AEFA-53297C9EDAE9}" type="presParOf" srcId="{E51205D8-0E29-4A43-9557-61135F193993}" destId="{6C3598F3-8B66-4D98-8043-FCE01A217CF5}" srcOrd="11" destOrd="0" presId="urn:microsoft.com/office/officeart/2005/8/layout/hChevron3"/>
    <dgm:cxn modelId="{FD6FE127-2CB8-4D35-A967-F5787E85B017}" type="presParOf" srcId="{E51205D8-0E29-4A43-9557-61135F193993}" destId="{AE6400BA-9903-44D3-AA06-B2F927F0B6B2}" srcOrd="1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9B1019E-CF1C-4DA8-B01C-A8AFC2009230}" type="doc">
      <dgm:prSet loTypeId="urn:microsoft.com/office/officeart/2008/layout/PictureAccentList" loCatId="list" qsTypeId="urn:microsoft.com/office/officeart/2005/8/quickstyle/simple3" qsCatId="simple" csTypeId="urn:microsoft.com/office/officeart/2005/8/colors/accent0_1" csCatId="mainScheme" phldr="1"/>
      <dgm:spPr/>
      <dgm:t>
        <a:bodyPr/>
        <a:lstStyle/>
        <a:p>
          <a:endParaRPr lang="en-US"/>
        </a:p>
      </dgm:t>
    </dgm:pt>
    <dgm:pt modelId="{1456D35D-095E-496F-9789-9FF9270483FE}">
      <dgm:prSet phldrT="[Text]" custT="1"/>
      <dgm:spPr/>
      <dgm:t>
        <a:bodyPr/>
        <a:lstStyle/>
        <a:p>
          <a:r>
            <a:rPr lang="ka-GE" sz="3200" dirty="0" smtClean="0"/>
            <a:t>პრიოტეტული სფეროები</a:t>
          </a:r>
          <a:endParaRPr lang="en-US" sz="3200" dirty="0"/>
        </a:p>
      </dgm:t>
    </dgm:pt>
    <dgm:pt modelId="{A0980215-0F92-49DC-9FB8-955338C1BC09}" type="parTrans" cxnId="{FB36A92A-890F-42E3-AA88-2A1B47419286}">
      <dgm:prSet/>
      <dgm:spPr/>
      <dgm:t>
        <a:bodyPr/>
        <a:lstStyle/>
        <a:p>
          <a:endParaRPr lang="en-US" sz="1400"/>
        </a:p>
      </dgm:t>
    </dgm:pt>
    <dgm:pt modelId="{85B8C2A7-C56B-4728-8D3D-0AE2D8BF1A6B}" type="sibTrans" cxnId="{FB36A92A-890F-42E3-AA88-2A1B47419286}">
      <dgm:prSet/>
      <dgm:spPr/>
      <dgm:t>
        <a:bodyPr/>
        <a:lstStyle/>
        <a:p>
          <a:endParaRPr lang="en-US" sz="1400"/>
        </a:p>
      </dgm:t>
    </dgm:pt>
    <dgm:pt modelId="{9EFFC464-8C4A-4C51-A422-B32F4C806121}">
      <dgm:prSet phldrT="[Text]" custT="1"/>
      <dgm:spPr/>
      <dgm:t>
        <a:bodyPr/>
        <a:lstStyle/>
        <a:p>
          <a:r>
            <a:rPr lang="ka-GE" sz="1400" dirty="0" smtClean="0"/>
            <a:t>სახელმწიფო ჰოსპიტალური ქსელის შენობები და აღჭურვა: ლისი, რესპუბლიკური</a:t>
          </a:r>
          <a:endParaRPr lang="en-US" sz="1400" dirty="0"/>
        </a:p>
      </dgm:t>
    </dgm:pt>
    <dgm:pt modelId="{0496434E-ADF2-4ACD-906B-ACA3143EFA3A}" type="parTrans" cxnId="{D21C057E-5B50-43F4-BF01-3C9A43D0E424}">
      <dgm:prSet/>
      <dgm:spPr/>
      <dgm:t>
        <a:bodyPr/>
        <a:lstStyle/>
        <a:p>
          <a:endParaRPr lang="en-US" sz="1400"/>
        </a:p>
      </dgm:t>
    </dgm:pt>
    <dgm:pt modelId="{986EF1D4-7DB2-4E68-83E5-BE71B44EAB42}" type="sibTrans" cxnId="{D21C057E-5B50-43F4-BF01-3C9A43D0E424}">
      <dgm:prSet/>
      <dgm:spPr/>
      <dgm:t>
        <a:bodyPr/>
        <a:lstStyle/>
        <a:p>
          <a:endParaRPr lang="en-US" sz="1400"/>
        </a:p>
      </dgm:t>
    </dgm:pt>
    <dgm:pt modelId="{19A92182-06FA-4A41-AEB8-B43431DA0154}">
      <dgm:prSet phldrT="[Text]" custT="1"/>
      <dgm:spPr/>
      <dgm:t>
        <a:bodyPr/>
        <a:lstStyle/>
        <a:p>
          <a:r>
            <a:rPr lang="ka-GE" sz="1400" dirty="0" smtClean="0"/>
            <a:t>რეგულირების სააგენტოს მატერიალურ ტექნიკური ბაზის გაძლიერება, აღჭურვა ავტომობილებით და საინფორმაციო ტექნოლოგიებით ინფექციის კონტროლის მონიტორინგის გაძლიერებისთვის</a:t>
          </a:r>
          <a:endParaRPr lang="en-US" sz="1400" dirty="0"/>
        </a:p>
      </dgm:t>
    </dgm:pt>
    <dgm:pt modelId="{8E110F6D-D6B1-4AD4-B8B7-EA09DB424B42}" type="parTrans" cxnId="{ED481571-6745-420F-9BF5-C8A7CF439A78}">
      <dgm:prSet/>
      <dgm:spPr/>
      <dgm:t>
        <a:bodyPr/>
        <a:lstStyle/>
        <a:p>
          <a:endParaRPr lang="en-US" sz="1400"/>
        </a:p>
      </dgm:t>
    </dgm:pt>
    <dgm:pt modelId="{445F6BFF-7B54-459F-B69A-EF15A4A32ABA}" type="sibTrans" cxnId="{ED481571-6745-420F-9BF5-C8A7CF439A78}">
      <dgm:prSet/>
      <dgm:spPr/>
      <dgm:t>
        <a:bodyPr/>
        <a:lstStyle/>
        <a:p>
          <a:endParaRPr lang="en-US" sz="1400"/>
        </a:p>
      </dgm:t>
    </dgm:pt>
    <dgm:pt modelId="{677C4AF0-5C98-4419-825B-54CFC2884BDF}">
      <dgm:prSet phldrT="[Text]" custT="1"/>
      <dgm:spPr/>
      <dgm:t>
        <a:bodyPr/>
        <a:lstStyle/>
        <a:p>
          <a:r>
            <a:rPr lang="ka-GE" sz="1400" dirty="0" smtClean="0"/>
            <a:t>ინფექციური საავადმყოფოს შენობა </a:t>
          </a:r>
          <a:endParaRPr lang="en-US" sz="1400" dirty="0"/>
        </a:p>
      </dgm:t>
    </dgm:pt>
    <dgm:pt modelId="{66BFDE32-3FB3-4136-8B6F-F0524FEFEF5D}" type="parTrans" cxnId="{BFDFFCC7-9C37-424C-BDFA-64637032B512}">
      <dgm:prSet/>
      <dgm:spPr/>
      <dgm:t>
        <a:bodyPr/>
        <a:lstStyle/>
        <a:p>
          <a:endParaRPr lang="en-US" sz="1400"/>
        </a:p>
      </dgm:t>
    </dgm:pt>
    <dgm:pt modelId="{6A8A9F39-50E1-470D-8FCA-29C6E87E27EC}" type="sibTrans" cxnId="{BFDFFCC7-9C37-424C-BDFA-64637032B512}">
      <dgm:prSet/>
      <dgm:spPr/>
      <dgm:t>
        <a:bodyPr/>
        <a:lstStyle/>
        <a:p>
          <a:endParaRPr lang="en-US" sz="1400"/>
        </a:p>
      </dgm:t>
    </dgm:pt>
    <dgm:pt modelId="{A28B8A3B-4DD7-4B3C-8CC4-99CA2E4D3575}">
      <dgm:prSet phldrT="[Text]" custT="1"/>
      <dgm:spPr/>
      <dgm:t>
        <a:bodyPr/>
        <a:lstStyle/>
        <a:p>
          <a:r>
            <a:rPr lang="ka-GE" sz="1400" dirty="0" smtClean="0"/>
            <a:t>კლინიკური შემთხვევების რეგისტრი; პერსონალის ტრენინიგი, კვლევებშ მონაწილეობა </a:t>
          </a:r>
          <a:endParaRPr lang="en-US" sz="1400" dirty="0"/>
        </a:p>
      </dgm:t>
    </dgm:pt>
    <dgm:pt modelId="{B497156E-0C4B-4483-8F19-3B9A0ABD034A}" type="parTrans" cxnId="{E21B091F-0242-4634-93A8-1E19F0CF387E}">
      <dgm:prSet/>
      <dgm:spPr/>
      <dgm:t>
        <a:bodyPr/>
        <a:lstStyle/>
        <a:p>
          <a:endParaRPr lang="en-US" sz="1400"/>
        </a:p>
      </dgm:t>
    </dgm:pt>
    <dgm:pt modelId="{F436E75D-8A89-431F-9243-8BA2B76699DA}" type="sibTrans" cxnId="{E21B091F-0242-4634-93A8-1E19F0CF387E}">
      <dgm:prSet/>
      <dgm:spPr/>
      <dgm:t>
        <a:bodyPr/>
        <a:lstStyle/>
        <a:p>
          <a:endParaRPr lang="en-US" sz="1400"/>
        </a:p>
      </dgm:t>
    </dgm:pt>
    <dgm:pt modelId="{B3442F60-5822-49B4-BE15-72B5D822CCB3}" type="pres">
      <dgm:prSet presAssocID="{09B1019E-CF1C-4DA8-B01C-A8AFC2009230}" presName="layout" presStyleCnt="0">
        <dgm:presLayoutVars>
          <dgm:chMax/>
          <dgm:chPref/>
          <dgm:dir/>
          <dgm:animOne val="branch"/>
          <dgm:animLvl val="lvl"/>
          <dgm:resizeHandles/>
        </dgm:presLayoutVars>
      </dgm:prSet>
      <dgm:spPr/>
      <dgm:t>
        <a:bodyPr/>
        <a:lstStyle/>
        <a:p>
          <a:endParaRPr lang="en-US"/>
        </a:p>
      </dgm:t>
    </dgm:pt>
    <dgm:pt modelId="{E47C5330-54B3-4404-80F3-F16A5CE7C845}" type="pres">
      <dgm:prSet presAssocID="{1456D35D-095E-496F-9789-9FF9270483FE}" presName="root" presStyleCnt="0">
        <dgm:presLayoutVars>
          <dgm:chMax/>
          <dgm:chPref val="4"/>
        </dgm:presLayoutVars>
      </dgm:prSet>
      <dgm:spPr/>
    </dgm:pt>
    <dgm:pt modelId="{DAEA4A9A-CF8A-48E2-BFE2-5EDC071E79E3}" type="pres">
      <dgm:prSet presAssocID="{1456D35D-095E-496F-9789-9FF9270483FE}" presName="rootComposite" presStyleCnt="0">
        <dgm:presLayoutVars/>
      </dgm:prSet>
      <dgm:spPr/>
    </dgm:pt>
    <dgm:pt modelId="{BB88A748-44E6-4671-9879-65C58D9301E2}" type="pres">
      <dgm:prSet presAssocID="{1456D35D-095E-496F-9789-9FF9270483FE}" presName="rootText" presStyleLbl="node0" presStyleIdx="0" presStyleCnt="1">
        <dgm:presLayoutVars>
          <dgm:chMax/>
          <dgm:chPref val="4"/>
        </dgm:presLayoutVars>
      </dgm:prSet>
      <dgm:spPr/>
      <dgm:t>
        <a:bodyPr/>
        <a:lstStyle/>
        <a:p>
          <a:endParaRPr lang="en-US"/>
        </a:p>
      </dgm:t>
    </dgm:pt>
    <dgm:pt modelId="{3795B6D0-2635-4947-A2B7-B27DE73FA789}" type="pres">
      <dgm:prSet presAssocID="{1456D35D-095E-496F-9789-9FF9270483FE}" presName="childShape" presStyleCnt="0">
        <dgm:presLayoutVars>
          <dgm:chMax val="0"/>
          <dgm:chPref val="0"/>
        </dgm:presLayoutVars>
      </dgm:prSet>
      <dgm:spPr/>
    </dgm:pt>
    <dgm:pt modelId="{02679B69-FE52-48B4-9495-EEC5B5179EDA}" type="pres">
      <dgm:prSet presAssocID="{9EFFC464-8C4A-4C51-A422-B32F4C806121}" presName="childComposite" presStyleCnt="0">
        <dgm:presLayoutVars>
          <dgm:chMax val="0"/>
          <dgm:chPref val="0"/>
        </dgm:presLayoutVars>
      </dgm:prSet>
      <dgm:spPr/>
    </dgm:pt>
    <dgm:pt modelId="{2FD20E96-6E39-41B0-9CA6-93106B6943BC}" type="pres">
      <dgm:prSet presAssocID="{9EFFC464-8C4A-4C51-A422-B32F4C806121}" presName="Image"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39000" r="-39000"/>
          </a:stretch>
        </a:blipFill>
      </dgm:spPr>
    </dgm:pt>
    <dgm:pt modelId="{03D6DFC6-5F0B-43F4-AC2B-06E6D2E3C022}" type="pres">
      <dgm:prSet presAssocID="{9EFFC464-8C4A-4C51-A422-B32F4C806121}" presName="childText" presStyleLbl="lnNode1" presStyleIdx="0" presStyleCnt="4">
        <dgm:presLayoutVars>
          <dgm:chMax val="0"/>
          <dgm:chPref val="0"/>
          <dgm:bulletEnabled val="1"/>
        </dgm:presLayoutVars>
      </dgm:prSet>
      <dgm:spPr/>
      <dgm:t>
        <a:bodyPr/>
        <a:lstStyle/>
        <a:p>
          <a:endParaRPr lang="en-US"/>
        </a:p>
      </dgm:t>
    </dgm:pt>
    <dgm:pt modelId="{8C13A5FB-F9B2-47D2-895B-7CCACD6F1656}" type="pres">
      <dgm:prSet presAssocID="{19A92182-06FA-4A41-AEB8-B43431DA0154}" presName="childComposite" presStyleCnt="0">
        <dgm:presLayoutVars>
          <dgm:chMax val="0"/>
          <dgm:chPref val="0"/>
        </dgm:presLayoutVars>
      </dgm:prSet>
      <dgm:spPr/>
    </dgm:pt>
    <dgm:pt modelId="{3440CE45-62DC-4588-8D24-B862B6031C88}" type="pres">
      <dgm:prSet presAssocID="{19A92182-06FA-4A41-AEB8-B43431DA0154}" presName="Image" presStyleLbl="nod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pt>
    <dgm:pt modelId="{2CF3509C-2639-44F3-8F9B-C8D9148A4E58}" type="pres">
      <dgm:prSet presAssocID="{19A92182-06FA-4A41-AEB8-B43431DA0154}" presName="childText" presStyleLbl="lnNode1" presStyleIdx="1" presStyleCnt="4">
        <dgm:presLayoutVars>
          <dgm:chMax val="0"/>
          <dgm:chPref val="0"/>
          <dgm:bulletEnabled val="1"/>
        </dgm:presLayoutVars>
      </dgm:prSet>
      <dgm:spPr/>
      <dgm:t>
        <a:bodyPr/>
        <a:lstStyle/>
        <a:p>
          <a:endParaRPr lang="en-US"/>
        </a:p>
      </dgm:t>
    </dgm:pt>
    <dgm:pt modelId="{C738EE4A-20AA-424D-8379-C37EF65AB942}" type="pres">
      <dgm:prSet presAssocID="{677C4AF0-5C98-4419-825B-54CFC2884BDF}" presName="childComposite" presStyleCnt="0">
        <dgm:presLayoutVars>
          <dgm:chMax val="0"/>
          <dgm:chPref val="0"/>
        </dgm:presLayoutVars>
      </dgm:prSet>
      <dgm:spPr/>
    </dgm:pt>
    <dgm:pt modelId="{F20C94A2-4E61-4059-A043-C7A48801D157}" type="pres">
      <dgm:prSet presAssocID="{677C4AF0-5C98-4419-825B-54CFC2884BDF}" presName="Image" presStyleLbl="nod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t="-3000" b="-3000"/>
          </a:stretch>
        </a:blipFill>
      </dgm:spPr>
    </dgm:pt>
    <dgm:pt modelId="{BFE163AF-9550-457E-B188-A607E05B907D}" type="pres">
      <dgm:prSet presAssocID="{677C4AF0-5C98-4419-825B-54CFC2884BDF}" presName="childText" presStyleLbl="lnNode1" presStyleIdx="2" presStyleCnt="4">
        <dgm:presLayoutVars>
          <dgm:chMax val="0"/>
          <dgm:chPref val="0"/>
          <dgm:bulletEnabled val="1"/>
        </dgm:presLayoutVars>
      </dgm:prSet>
      <dgm:spPr/>
      <dgm:t>
        <a:bodyPr/>
        <a:lstStyle/>
        <a:p>
          <a:endParaRPr lang="en-US"/>
        </a:p>
      </dgm:t>
    </dgm:pt>
    <dgm:pt modelId="{DC37406B-0523-4D40-97B4-250D354FE0E9}" type="pres">
      <dgm:prSet presAssocID="{A28B8A3B-4DD7-4B3C-8CC4-99CA2E4D3575}" presName="childComposite" presStyleCnt="0">
        <dgm:presLayoutVars>
          <dgm:chMax val="0"/>
          <dgm:chPref val="0"/>
        </dgm:presLayoutVars>
      </dgm:prSet>
      <dgm:spPr/>
    </dgm:pt>
    <dgm:pt modelId="{F6EA9932-FF8D-4553-BBF9-B5B110DC4CAB}" type="pres">
      <dgm:prSet presAssocID="{A28B8A3B-4DD7-4B3C-8CC4-99CA2E4D3575}" presName="Image" presStyleLbl="node1" presStyleIdx="3"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pt>
    <dgm:pt modelId="{127988DC-9AFC-4E6E-AD7C-6C245FA51203}" type="pres">
      <dgm:prSet presAssocID="{A28B8A3B-4DD7-4B3C-8CC4-99CA2E4D3575}" presName="childText" presStyleLbl="lnNode1" presStyleIdx="3" presStyleCnt="4">
        <dgm:presLayoutVars>
          <dgm:chMax val="0"/>
          <dgm:chPref val="0"/>
          <dgm:bulletEnabled val="1"/>
        </dgm:presLayoutVars>
      </dgm:prSet>
      <dgm:spPr/>
      <dgm:t>
        <a:bodyPr/>
        <a:lstStyle/>
        <a:p>
          <a:endParaRPr lang="en-US"/>
        </a:p>
      </dgm:t>
    </dgm:pt>
  </dgm:ptLst>
  <dgm:cxnLst>
    <dgm:cxn modelId="{DE1E9263-26D0-47A5-9B80-B74F7A7809EF}" type="presOf" srcId="{19A92182-06FA-4A41-AEB8-B43431DA0154}" destId="{2CF3509C-2639-44F3-8F9B-C8D9148A4E58}" srcOrd="0" destOrd="0" presId="urn:microsoft.com/office/officeart/2008/layout/PictureAccentList"/>
    <dgm:cxn modelId="{BFDFFCC7-9C37-424C-BDFA-64637032B512}" srcId="{1456D35D-095E-496F-9789-9FF9270483FE}" destId="{677C4AF0-5C98-4419-825B-54CFC2884BDF}" srcOrd="2" destOrd="0" parTransId="{66BFDE32-3FB3-4136-8B6F-F0524FEFEF5D}" sibTransId="{6A8A9F39-50E1-470D-8FCA-29C6E87E27EC}"/>
    <dgm:cxn modelId="{D21C057E-5B50-43F4-BF01-3C9A43D0E424}" srcId="{1456D35D-095E-496F-9789-9FF9270483FE}" destId="{9EFFC464-8C4A-4C51-A422-B32F4C806121}" srcOrd="0" destOrd="0" parTransId="{0496434E-ADF2-4ACD-906B-ACA3143EFA3A}" sibTransId="{986EF1D4-7DB2-4E68-83E5-BE71B44EAB42}"/>
    <dgm:cxn modelId="{ED481571-6745-420F-9BF5-C8A7CF439A78}" srcId="{1456D35D-095E-496F-9789-9FF9270483FE}" destId="{19A92182-06FA-4A41-AEB8-B43431DA0154}" srcOrd="1" destOrd="0" parTransId="{8E110F6D-D6B1-4AD4-B8B7-EA09DB424B42}" sibTransId="{445F6BFF-7B54-459F-B69A-EF15A4A32ABA}"/>
    <dgm:cxn modelId="{4C7A180F-7FD3-461D-A4F0-FE294A117F1F}" type="presOf" srcId="{A28B8A3B-4DD7-4B3C-8CC4-99CA2E4D3575}" destId="{127988DC-9AFC-4E6E-AD7C-6C245FA51203}" srcOrd="0" destOrd="0" presId="urn:microsoft.com/office/officeart/2008/layout/PictureAccentList"/>
    <dgm:cxn modelId="{FB36A92A-890F-42E3-AA88-2A1B47419286}" srcId="{09B1019E-CF1C-4DA8-B01C-A8AFC2009230}" destId="{1456D35D-095E-496F-9789-9FF9270483FE}" srcOrd="0" destOrd="0" parTransId="{A0980215-0F92-49DC-9FB8-955338C1BC09}" sibTransId="{85B8C2A7-C56B-4728-8D3D-0AE2D8BF1A6B}"/>
    <dgm:cxn modelId="{5E606BE2-90DE-45F2-9E59-447BA2F2B0AA}" type="presOf" srcId="{9EFFC464-8C4A-4C51-A422-B32F4C806121}" destId="{03D6DFC6-5F0B-43F4-AC2B-06E6D2E3C022}" srcOrd="0" destOrd="0" presId="urn:microsoft.com/office/officeart/2008/layout/PictureAccentList"/>
    <dgm:cxn modelId="{E21B091F-0242-4634-93A8-1E19F0CF387E}" srcId="{1456D35D-095E-496F-9789-9FF9270483FE}" destId="{A28B8A3B-4DD7-4B3C-8CC4-99CA2E4D3575}" srcOrd="3" destOrd="0" parTransId="{B497156E-0C4B-4483-8F19-3B9A0ABD034A}" sibTransId="{F436E75D-8A89-431F-9243-8BA2B76699DA}"/>
    <dgm:cxn modelId="{84E725F0-64E2-452D-BAA9-1367E283A1B6}" type="presOf" srcId="{1456D35D-095E-496F-9789-9FF9270483FE}" destId="{BB88A748-44E6-4671-9879-65C58D9301E2}" srcOrd="0" destOrd="0" presId="urn:microsoft.com/office/officeart/2008/layout/PictureAccentList"/>
    <dgm:cxn modelId="{BC94812C-7867-452D-80A0-3C03FD8DDBCD}" type="presOf" srcId="{677C4AF0-5C98-4419-825B-54CFC2884BDF}" destId="{BFE163AF-9550-457E-B188-A607E05B907D}" srcOrd="0" destOrd="0" presId="urn:microsoft.com/office/officeart/2008/layout/PictureAccentList"/>
    <dgm:cxn modelId="{4AAA9B2B-F48E-40CB-9C5D-EC06D8FF2733}" type="presOf" srcId="{09B1019E-CF1C-4DA8-B01C-A8AFC2009230}" destId="{B3442F60-5822-49B4-BE15-72B5D822CCB3}" srcOrd="0" destOrd="0" presId="urn:microsoft.com/office/officeart/2008/layout/PictureAccentList"/>
    <dgm:cxn modelId="{C41D5C25-1BCB-438E-B192-2ED813A785BA}" type="presParOf" srcId="{B3442F60-5822-49B4-BE15-72B5D822CCB3}" destId="{E47C5330-54B3-4404-80F3-F16A5CE7C845}" srcOrd="0" destOrd="0" presId="urn:microsoft.com/office/officeart/2008/layout/PictureAccentList"/>
    <dgm:cxn modelId="{AEF0C352-C03C-45F3-AF36-A9A18AF81279}" type="presParOf" srcId="{E47C5330-54B3-4404-80F3-F16A5CE7C845}" destId="{DAEA4A9A-CF8A-48E2-BFE2-5EDC071E79E3}" srcOrd="0" destOrd="0" presId="urn:microsoft.com/office/officeart/2008/layout/PictureAccentList"/>
    <dgm:cxn modelId="{45A7CC3E-653C-4299-B34A-B7FAC65FF0CB}" type="presParOf" srcId="{DAEA4A9A-CF8A-48E2-BFE2-5EDC071E79E3}" destId="{BB88A748-44E6-4671-9879-65C58D9301E2}" srcOrd="0" destOrd="0" presId="urn:microsoft.com/office/officeart/2008/layout/PictureAccentList"/>
    <dgm:cxn modelId="{DFFB6E0A-C987-409E-A878-E070C06CDB27}" type="presParOf" srcId="{E47C5330-54B3-4404-80F3-F16A5CE7C845}" destId="{3795B6D0-2635-4947-A2B7-B27DE73FA789}" srcOrd="1" destOrd="0" presId="urn:microsoft.com/office/officeart/2008/layout/PictureAccentList"/>
    <dgm:cxn modelId="{EEE559C7-D326-4C37-94DE-C1BE9EDEE5BF}" type="presParOf" srcId="{3795B6D0-2635-4947-A2B7-B27DE73FA789}" destId="{02679B69-FE52-48B4-9495-EEC5B5179EDA}" srcOrd="0" destOrd="0" presId="urn:microsoft.com/office/officeart/2008/layout/PictureAccentList"/>
    <dgm:cxn modelId="{7BF18817-EEC5-4187-8DC4-4F9A1B3CDA83}" type="presParOf" srcId="{02679B69-FE52-48B4-9495-EEC5B5179EDA}" destId="{2FD20E96-6E39-41B0-9CA6-93106B6943BC}" srcOrd="0" destOrd="0" presId="urn:microsoft.com/office/officeart/2008/layout/PictureAccentList"/>
    <dgm:cxn modelId="{3EF2C672-BBEB-4714-A894-CFBBE8A4EE07}" type="presParOf" srcId="{02679B69-FE52-48B4-9495-EEC5B5179EDA}" destId="{03D6DFC6-5F0B-43F4-AC2B-06E6D2E3C022}" srcOrd="1" destOrd="0" presId="urn:microsoft.com/office/officeart/2008/layout/PictureAccentList"/>
    <dgm:cxn modelId="{38AECB78-59E8-445A-BEE8-ADB4E351CE2E}" type="presParOf" srcId="{3795B6D0-2635-4947-A2B7-B27DE73FA789}" destId="{8C13A5FB-F9B2-47D2-895B-7CCACD6F1656}" srcOrd="1" destOrd="0" presId="urn:microsoft.com/office/officeart/2008/layout/PictureAccentList"/>
    <dgm:cxn modelId="{918A567B-3467-4020-B864-4E859CC57ECC}" type="presParOf" srcId="{8C13A5FB-F9B2-47D2-895B-7CCACD6F1656}" destId="{3440CE45-62DC-4588-8D24-B862B6031C88}" srcOrd="0" destOrd="0" presId="urn:microsoft.com/office/officeart/2008/layout/PictureAccentList"/>
    <dgm:cxn modelId="{5E18AFD4-D0FE-4ADA-84C8-6F3D8477FC1F}" type="presParOf" srcId="{8C13A5FB-F9B2-47D2-895B-7CCACD6F1656}" destId="{2CF3509C-2639-44F3-8F9B-C8D9148A4E58}" srcOrd="1" destOrd="0" presId="urn:microsoft.com/office/officeart/2008/layout/PictureAccentList"/>
    <dgm:cxn modelId="{E6A0820D-188B-44B6-8519-57E982293C99}" type="presParOf" srcId="{3795B6D0-2635-4947-A2B7-B27DE73FA789}" destId="{C738EE4A-20AA-424D-8379-C37EF65AB942}" srcOrd="2" destOrd="0" presId="urn:microsoft.com/office/officeart/2008/layout/PictureAccentList"/>
    <dgm:cxn modelId="{207BEE2A-9679-4B79-B55D-690575B7171C}" type="presParOf" srcId="{C738EE4A-20AA-424D-8379-C37EF65AB942}" destId="{F20C94A2-4E61-4059-A043-C7A48801D157}" srcOrd="0" destOrd="0" presId="urn:microsoft.com/office/officeart/2008/layout/PictureAccentList"/>
    <dgm:cxn modelId="{9B0C958C-DA1C-4811-81B3-0530303B0970}" type="presParOf" srcId="{C738EE4A-20AA-424D-8379-C37EF65AB942}" destId="{BFE163AF-9550-457E-B188-A607E05B907D}" srcOrd="1" destOrd="0" presId="urn:microsoft.com/office/officeart/2008/layout/PictureAccentList"/>
    <dgm:cxn modelId="{460445EC-CF03-4229-9671-32E89E39EC73}" type="presParOf" srcId="{3795B6D0-2635-4947-A2B7-B27DE73FA789}" destId="{DC37406B-0523-4D40-97B4-250D354FE0E9}" srcOrd="3" destOrd="0" presId="urn:microsoft.com/office/officeart/2008/layout/PictureAccentList"/>
    <dgm:cxn modelId="{574E263C-6C71-46D6-BB53-EDCCB221655B}" type="presParOf" srcId="{DC37406B-0523-4D40-97B4-250D354FE0E9}" destId="{F6EA9932-FF8D-4553-BBF9-B5B110DC4CAB}" srcOrd="0" destOrd="0" presId="urn:microsoft.com/office/officeart/2008/layout/PictureAccentList"/>
    <dgm:cxn modelId="{53C9E4A9-54F3-4ADD-B845-32BBE4AD62EF}" type="presParOf" srcId="{DC37406B-0523-4D40-97B4-250D354FE0E9}" destId="{127988DC-9AFC-4E6E-AD7C-6C245FA51203}"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55287C-797C-4530-97B1-C08349ED19AD}">
      <dsp:nvSpPr>
        <dsp:cNvPr id="0" name=""/>
        <dsp:cNvSpPr/>
      </dsp:nvSpPr>
      <dsp:spPr>
        <a:xfrm>
          <a:off x="0" y="150120"/>
          <a:ext cx="2600628" cy="7053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ეპიდზედამხედველობა და ლაბორატორიული დიაგნოსტიკა</a:t>
          </a:r>
          <a:endParaRPr lang="en-US" sz="1400" kern="1200" dirty="0"/>
        </a:p>
      </dsp:txBody>
      <dsp:txXfrm>
        <a:off x="0" y="150120"/>
        <a:ext cx="2600628" cy="705375"/>
      </dsp:txXfrm>
    </dsp:sp>
    <dsp:sp modelId="{88ECB5E0-D921-4511-85C7-06D8663A5AED}">
      <dsp:nvSpPr>
        <dsp:cNvPr id="0" name=""/>
        <dsp:cNvSpPr/>
      </dsp:nvSpPr>
      <dsp:spPr>
        <a:xfrm>
          <a:off x="2600628" y="6841"/>
          <a:ext cx="520125" cy="991933"/>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2D481D-17EA-49EB-8B7E-E8E077CA12BD}">
      <dsp:nvSpPr>
        <dsp:cNvPr id="0" name=""/>
        <dsp:cNvSpPr/>
      </dsp:nvSpPr>
      <dsp:spPr>
        <a:xfrm>
          <a:off x="3328805" y="6841"/>
          <a:ext cx="7073710" cy="99193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 01-144/</a:t>
          </a:r>
          <a:r>
            <a:rPr lang="ka-GE" sz="1400" kern="1200" dirty="0" smtClean="0"/>
            <a:t>ო   01 </a:t>
          </a:r>
          <a:r>
            <a:rPr lang="ka-GE" sz="1400" kern="1200" dirty="0" smtClean="0"/>
            <a:t>/ აპრილი / 2020 წ. ბრძანება </a:t>
          </a:r>
          <a:r>
            <a:rPr lang="ka-GE" sz="1400" kern="1200" dirty="0" smtClean="0"/>
            <a:t>კოვიდის დიაგნოსტიკური </a:t>
          </a:r>
          <a:r>
            <a:rPr lang="ka-GE" sz="1400" kern="1200" dirty="0" smtClean="0"/>
            <a:t>ალგორითმის დამტკიცების თაობაზე </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a:t>
          </a:r>
          <a:r>
            <a:rPr lang="ka-GE" sz="1400" kern="1200" dirty="0" smtClean="0"/>
            <a:t>7 მაისი/2020</a:t>
          </a:r>
          <a:r>
            <a:rPr lang="ka-GE" sz="1400" kern="1200" dirty="0" smtClean="0"/>
            <a:t>. კოვიდ 19-ზე სავალდებულო </a:t>
          </a:r>
          <a:r>
            <a:rPr lang="en-US" sz="1400" kern="1200" dirty="0" smtClean="0"/>
            <a:t>PCR </a:t>
          </a:r>
          <a:r>
            <a:rPr lang="ka-GE" sz="1400" kern="1200" dirty="0" smtClean="0"/>
            <a:t>ტესტირებისთვის ჯგუფების განსაზღვრის თაობაზე </a:t>
          </a:r>
          <a:endParaRPr lang="en-US" sz="1400" kern="1200" dirty="0"/>
        </a:p>
      </dsp:txBody>
      <dsp:txXfrm>
        <a:off x="3328805" y="6841"/>
        <a:ext cx="7073710" cy="991933"/>
      </dsp:txXfrm>
    </dsp:sp>
    <dsp:sp modelId="{923DD6A3-67F9-4B26-9011-14AD6AAF0DDA}">
      <dsp:nvSpPr>
        <dsp:cNvPr id="0" name=""/>
        <dsp:cNvSpPr/>
      </dsp:nvSpPr>
      <dsp:spPr>
        <a:xfrm>
          <a:off x="0" y="1422337"/>
          <a:ext cx="2600628" cy="59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პირველადი ჯანდაცვა</a:t>
          </a:r>
          <a:endParaRPr lang="en-US" sz="1400" kern="1200" dirty="0"/>
        </a:p>
      </dsp:txBody>
      <dsp:txXfrm>
        <a:off x="0" y="1422337"/>
        <a:ext cx="2600628" cy="594000"/>
      </dsp:txXfrm>
    </dsp:sp>
    <dsp:sp modelId="{10626E7A-463E-4C26-B3E7-6BA8D8B3FAAF}">
      <dsp:nvSpPr>
        <dsp:cNvPr id="0" name=""/>
        <dsp:cNvSpPr/>
      </dsp:nvSpPr>
      <dsp:spPr>
        <a:xfrm>
          <a:off x="2600628" y="1106775"/>
          <a:ext cx="520125" cy="1225125"/>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788D6C-E851-42C3-AE79-DFF0C19267AE}">
      <dsp:nvSpPr>
        <dsp:cNvPr id="0" name=""/>
        <dsp:cNvSpPr/>
      </dsp:nvSpPr>
      <dsp:spPr>
        <a:xfrm>
          <a:off x="3328805" y="1106775"/>
          <a:ext cx="7073710" cy="122512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No 01-135/</a:t>
          </a:r>
          <a:r>
            <a:rPr lang="ka-GE" sz="1400" kern="1200" dirty="0" smtClean="0"/>
            <a:t>ო  30 </a:t>
          </a:r>
          <a:r>
            <a:rPr lang="ka-GE" sz="1400" kern="1200" dirty="0" smtClean="0"/>
            <a:t>/ მარტი / 2020 წ. ბრძანება, პირველად ჯანდაცვაში კოვიდ 19 მართვის თაობაზე </a:t>
          </a:r>
          <a:endParaRPr lang="en-US" sz="1400" kern="1200" dirty="0"/>
        </a:p>
        <a:p>
          <a:pPr marL="114300" lvl="1" indent="-114300" algn="l" defTabSz="622300">
            <a:lnSpc>
              <a:spcPct val="90000"/>
            </a:lnSpc>
            <a:spcBef>
              <a:spcPct val="0"/>
            </a:spcBef>
            <a:spcAft>
              <a:spcPct val="15000"/>
            </a:spcAft>
            <a:buChar char="••"/>
          </a:pPr>
          <a:r>
            <a:rPr lang="ka-GE" sz="1400" kern="1200" dirty="0" smtClean="0"/>
            <a:t>112-ის და 25 პჯდ დაწესებულების ცხელებაზე რეაგირების </a:t>
          </a:r>
          <a:r>
            <a:rPr lang="ka-GE" sz="1400" kern="1200" dirty="0" smtClean="0"/>
            <a:t>მოდელი რეფერალური პროგრამის ფარგლებში </a:t>
          </a:r>
          <a:endParaRPr lang="en-US" sz="1400" kern="1200" dirty="0"/>
        </a:p>
      </dsp:txBody>
      <dsp:txXfrm>
        <a:off x="3328805" y="1106775"/>
        <a:ext cx="7073710" cy="1225125"/>
      </dsp:txXfrm>
    </dsp:sp>
    <dsp:sp modelId="{A8B2D2CC-D11A-4C62-841C-EE21CB3A8A24}">
      <dsp:nvSpPr>
        <dsp:cNvPr id="0" name=""/>
        <dsp:cNvSpPr/>
      </dsp:nvSpPr>
      <dsp:spPr>
        <a:xfrm>
          <a:off x="0" y="3312337"/>
          <a:ext cx="2600628" cy="59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ჰოსპიტალური ქსელი </a:t>
          </a:r>
          <a:endParaRPr lang="en-US" sz="1400" kern="1200" dirty="0"/>
        </a:p>
      </dsp:txBody>
      <dsp:txXfrm>
        <a:off x="0" y="3312337"/>
        <a:ext cx="2600628" cy="594000"/>
      </dsp:txXfrm>
    </dsp:sp>
    <dsp:sp modelId="{D673B437-AE39-4D48-806F-CA447DBA887E}">
      <dsp:nvSpPr>
        <dsp:cNvPr id="0" name=""/>
        <dsp:cNvSpPr/>
      </dsp:nvSpPr>
      <dsp:spPr>
        <a:xfrm>
          <a:off x="2600628" y="2439900"/>
          <a:ext cx="520125" cy="2338875"/>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3B534D-DA2C-4BC9-A8D6-4B851DC9B2B5}">
      <dsp:nvSpPr>
        <dsp:cNvPr id="0" name=""/>
        <dsp:cNvSpPr/>
      </dsp:nvSpPr>
      <dsp:spPr>
        <a:xfrm>
          <a:off x="3284989" y="2446742"/>
          <a:ext cx="7073710" cy="233887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საქართველოს მთავრობის დადგენილება №253 2020 წლის </a:t>
          </a:r>
          <a:r>
            <a:rPr lang="ka-GE" sz="1400" kern="1200" dirty="0" smtClean="0"/>
            <a:t>  17 </a:t>
          </a:r>
          <a:r>
            <a:rPr lang="ka-GE" sz="1400" kern="1200" dirty="0" smtClean="0"/>
            <a:t>აპრილი-ჰოსპიტლების მობილიზაციის გეგმა  </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a:t>
          </a:r>
          <a:r>
            <a:rPr lang="en-US" sz="1400" kern="1200" dirty="0" smtClean="0"/>
            <a:t>No 01-126/</a:t>
          </a:r>
          <a:r>
            <a:rPr lang="ka-GE" sz="1400" kern="1200" dirty="0" smtClean="0"/>
            <a:t>ო </a:t>
          </a:r>
          <a:r>
            <a:rPr lang="ka-GE" sz="1400" kern="1200" dirty="0" smtClean="0"/>
            <a:t>   26 </a:t>
          </a:r>
          <a:r>
            <a:rPr lang="ka-GE" sz="1400" kern="1200" dirty="0" smtClean="0"/>
            <a:t>/ მარტი / 2020 წ.  კოვიდის მართვისთვის კლინიკების მობილიზების თაობაზე ( ძალადაკარგულია მთავრობის 253 დადგენილების ამოქმედების საფუძველზე)</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No 01-136/</a:t>
          </a:r>
          <a:r>
            <a:rPr lang="ka-GE" sz="1400" kern="1200" dirty="0" smtClean="0"/>
            <a:t>ო   </a:t>
          </a:r>
          <a:r>
            <a:rPr lang="ka-GE" sz="1400" kern="1200" dirty="0" smtClean="0"/>
            <a:t>30 / მარტი / 2020 წ ბრძანება ცხელების კლინიკების თაობაზე (ძალადაკარგულია მთავრობის 253 დადგენილების ამოქმედების საფუძველზე)  </a:t>
          </a:r>
          <a:endParaRPr lang="en-US" sz="1400" kern="1200" dirty="0"/>
        </a:p>
        <a:p>
          <a:pPr marL="114300" lvl="1" indent="-114300" algn="l" defTabSz="622300">
            <a:lnSpc>
              <a:spcPct val="90000"/>
            </a:lnSpc>
            <a:spcBef>
              <a:spcPct val="0"/>
            </a:spcBef>
            <a:spcAft>
              <a:spcPct val="15000"/>
            </a:spcAft>
            <a:buChar char="••"/>
          </a:pPr>
          <a:r>
            <a:rPr lang="en-US" sz="1400" kern="1200" dirty="0" smtClean="0"/>
            <a:t> </a:t>
          </a:r>
          <a:r>
            <a:rPr lang="ka-GE" sz="1400" kern="1200" dirty="0" smtClean="0"/>
            <a:t>ჯანდაცვის მინისტრის </a:t>
          </a:r>
          <a:r>
            <a:rPr lang="en-US" sz="1400" kern="1200" dirty="0" smtClean="0"/>
            <a:t>No 01-119/</a:t>
          </a:r>
          <a:r>
            <a:rPr lang="ka-GE" sz="1400" kern="1200" dirty="0" smtClean="0"/>
            <a:t>ო </a:t>
          </a:r>
          <a:r>
            <a:rPr lang="ka-GE" sz="1400" kern="1200" dirty="0" smtClean="0"/>
            <a:t>  24 </a:t>
          </a:r>
          <a:r>
            <a:rPr lang="ka-GE" sz="1400" kern="1200" dirty="0" smtClean="0"/>
            <a:t>/ მარტი / 2020 წ. ბრძანება, კოვიდ 19-ის კლინიკური მართვის გაიდლაინის დამტკიცების თაობაზე </a:t>
          </a:r>
          <a:endParaRPr lang="en-US" sz="1400" kern="1200" dirty="0"/>
        </a:p>
      </dsp:txBody>
      <dsp:txXfrm>
        <a:off x="3284989" y="2446742"/>
        <a:ext cx="7073710" cy="23388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81034-9CCB-45A8-AA41-AE4722B0EAFC}">
      <dsp:nvSpPr>
        <dsp:cNvPr id="0" name=""/>
        <dsp:cNvSpPr/>
      </dsp:nvSpPr>
      <dsp:spPr>
        <a:xfrm>
          <a:off x="0" y="1247759"/>
          <a:ext cx="2694758"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სკრინინგი სასაზღვრე პუნქტებში </a:t>
          </a:r>
          <a:endParaRPr lang="en-US" sz="1400" kern="1200" dirty="0"/>
        </a:p>
      </dsp:txBody>
      <dsp:txXfrm>
        <a:off x="0" y="1247759"/>
        <a:ext cx="2694758" cy="1287000"/>
      </dsp:txXfrm>
    </dsp:sp>
    <dsp:sp modelId="{1F1FAEC3-A7AD-498C-8823-EA50CC8A33E0}">
      <dsp:nvSpPr>
        <dsp:cNvPr id="0" name=""/>
        <dsp:cNvSpPr/>
      </dsp:nvSpPr>
      <dsp:spPr>
        <a:xfrm>
          <a:off x="2694758" y="1247759"/>
          <a:ext cx="538951" cy="12870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5EF79D-D96C-405D-933D-7F443568D798}">
      <dsp:nvSpPr>
        <dsp:cNvPr id="0" name=""/>
        <dsp:cNvSpPr/>
      </dsp:nvSpPr>
      <dsp:spPr>
        <a:xfrm>
          <a:off x="3449290" y="1247759"/>
          <a:ext cx="7329743" cy="128700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მთავრობის 2020 წლის 28 ინავრის #164 განკარგულება კორონავირუსზე ოპერატიული რეაგირების გეგმის დამტკიცების შესახებ </a:t>
          </a:r>
          <a:endParaRPr lang="en-US" sz="1400" kern="1200" dirty="0"/>
        </a:p>
        <a:p>
          <a:pPr marL="114300" lvl="1" indent="-114300" algn="l" defTabSz="622300">
            <a:lnSpc>
              <a:spcPct val="90000"/>
            </a:lnSpc>
            <a:spcBef>
              <a:spcPct val="0"/>
            </a:spcBef>
            <a:spcAft>
              <a:spcPct val="15000"/>
            </a:spcAft>
            <a:buChar char="••"/>
          </a:pPr>
          <a:r>
            <a:rPr lang="ka-GE" sz="1400" kern="1200" dirty="0" smtClean="0"/>
            <a:t>მთავრობის დადგენილება #181, 2020 წლის 23 მარტი  საქართველოში ახალი კორონავირუსის გავრცელების აღკვეთის მიზნით გასატარებელი ღონისძიებების დამტკიცების შესახებ</a:t>
          </a:r>
          <a:endParaRPr lang="ka-GE" sz="1400" kern="1200" dirty="0"/>
        </a:p>
      </dsp:txBody>
      <dsp:txXfrm>
        <a:off x="3449290" y="1247759"/>
        <a:ext cx="7329743" cy="1287000"/>
      </dsp:txXfrm>
    </dsp:sp>
    <dsp:sp modelId="{C59D0848-0251-4E6F-B798-3956648B926F}">
      <dsp:nvSpPr>
        <dsp:cNvPr id="0" name=""/>
        <dsp:cNvSpPr/>
      </dsp:nvSpPr>
      <dsp:spPr>
        <a:xfrm>
          <a:off x="0" y="2768760"/>
          <a:ext cx="2694758"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კარანტინი </a:t>
          </a:r>
          <a:endParaRPr lang="en-US" sz="1400" kern="1200" dirty="0"/>
        </a:p>
      </dsp:txBody>
      <dsp:txXfrm>
        <a:off x="0" y="2768760"/>
        <a:ext cx="2694758" cy="1287000"/>
      </dsp:txXfrm>
    </dsp:sp>
    <dsp:sp modelId="{D7712B46-2A49-4A5D-A089-EC92E87E24B0}">
      <dsp:nvSpPr>
        <dsp:cNvPr id="0" name=""/>
        <dsp:cNvSpPr/>
      </dsp:nvSpPr>
      <dsp:spPr>
        <a:xfrm>
          <a:off x="2694758" y="2768760"/>
          <a:ext cx="538951" cy="12870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B4FB82A-CBAD-4883-9273-096D41D906FB}">
      <dsp:nvSpPr>
        <dsp:cNvPr id="0" name=""/>
        <dsp:cNvSpPr/>
      </dsp:nvSpPr>
      <dsp:spPr>
        <a:xfrm>
          <a:off x="3449290" y="2768760"/>
          <a:ext cx="7329743" cy="128700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 01-31 ნ, 25 მარტი 2020 იზოლაციისა და კარანტინის წესების განსაზღვრის შესახებ </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a:t>
          </a:r>
          <a:r>
            <a:rPr lang="en-US" sz="1400" kern="1200" dirty="0" smtClean="0"/>
            <a:t>No 01-145/</a:t>
          </a:r>
          <a:r>
            <a:rPr lang="ka-GE" sz="1400" kern="1200" dirty="0" smtClean="0"/>
            <a:t>ო  01 </a:t>
          </a:r>
          <a:r>
            <a:rPr lang="ka-GE" sz="1400" kern="1200" dirty="0" smtClean="0"/>
            <a:t>/ აპრილი / 2020 წ. კარანტინსა და თვითიზოლაციაში ყოფნის პერიოდში ცნობის გაცემის თაობაზე. </a:t>
          </a:r>
          <a:endParaRPr lang="en-US" sz="1400" kern="1200" dirty="0"/>
        </a:p>
      </dsp:txBody>
      <dsp:txXfrm>
        <a:off x="3449290" y="2768760"/>
        <a:ext cx="7329743" cy="1287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C0024B-2CCB-43BB-B2F9-EC92FFEE9FC3}">
      <dsp:nvSpPr>
        <dsp:cNvPr id="0" name=""/>
        <dsp:cNvSpPr/>
      </dsp:nvSpPr>
      <dsp:spPr>
        <a:xfrm>
          <a:off x="0" y="267832"/>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22,050.0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კოდის</a:t>
          </a:r>
          <a:r>
            <a:rPr lang="en-US" sz="1600" b="0" kern="1200" dirty="0" smtClean="0">
              <a:latin typeface="+mj-lt"/>
            </a:rPr>
            <a:t> 27 03 03 11 03) </a:t>
          </a:r>
          <a:endParaRPr lang="en-US" sz="1600" b="0" kern="1200" dirty="0">
            <a:latin typeface="+mj-lt"/>
          </a:endParaRPr>
        </a:p>
      </dsp:txBody>
      <dsp:txXfrm>
        <a:off x="0" y="267832"/>
        <a:ext cx="8128000" cy="696150"/>
      </dsp:txXfrm>
    </dsp:sp>
    <dsp:sp modelId="{C292499E-22C9-4B26-B05A-E2BF6C457D0E}">
      <dsp:nvSpPr>
        <dsp:cNvPr id="0" name=""/>
        <dsp:cNvSpPr/>
      </dsp:nvSpPr>
      <dsp:spPr>
        <a:xfrm>
          <a:off x="406400" y="16912"/>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კოვიდ 19-ის დიაგნოსტიკური სერვისი, პირადი დაცვის საშუალებები, ტესტები და ლაბ აღჭურვილობა</a:t>
          </a:r>
          <a:endParaRPr lang="en-US" sz="1600" b="0" kern="1200" dirty="0">
            <a:latin typeface="+mj-lt"/>
          </a:endParaRPr>
        </a:p>
      </dsp:txBody>
      <dsp:txXfrm>
        <a:off x="430898" y="41410"/>
        <a:ext cx="5640604" cy="452844"/>
      </dsp:txXfrm>
    </dsp:sp>
    <dsp:sp modelId="{ACF2FBB5-31AD-46DC-8E8D-C186F905E832}">
      <dsp:nvSpPr>
        <dsp:cNvPr id="0" name=""/>
        <dsp:cNvSpPr/>
      </dsp:nvSpPr>
      <dsp:spPr>
        <a:xfrm>
          <a:off x="0" y="1306703"/>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28,996.0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კოდის</a:t>
          </a:r>
          <a:r>
            <a:rPr lang="en-US" sz="1600" b="0" kern="1200" dirty="0" smtClean="0">
              <a:latin typeface="+mj-lt"/>
            </a:rPr>
            <a:t> 27 03 03 11 01)</a:t>
          </a:r>
          <a:endParaRPr lang="en-US" sz="1600" b="0" kern="1200" dirty="0">
            <a:latin typeface="+mj-lt"/>
          </a:endParaRPr>
        </a:p>
      </dsp:txBody>
      <dsp:txXfrm>
        <a:off x="0" y="1306703"/>
        <a:ext cx="8128000" cy="696150"/>
      </dsp:txXfrm>
    </dsp:sp>
    <dsp:sp modelId="{49709CDC-3DC2-45F1-B577-77146CA7EA83}">
      <dsp:nvSpPr>
        <dsp:cNvPr id="0" name=""/>
        <dsp:cNvSpPr/>
      </dsp:nvSpPr>
      <dsp:spPr>
        <a:xfrm>
          <a:off x="406400" y="1055783"/>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ჰოსპიტალური მომსახურება ფაქტიური ხარჯით </a:t>
          </a:r>
          <a:endParaRPr lang="en-US" sz="1600" b="0" kern="1200" dirty="0">
            <a:latin typeface="+mj-lt"/>
          </a:endParaRPr>
        </a:p>
      </dsp:txBody>
      <dsp:txXfrm>
        <a:off x="430898" y="1080281"/>
        <a:ext cx="5640604" cy="452844"/>
      </dsp:txXfrm>
    </dsp:sp>
    <dsp:sp modelId="{EDFC8477-07A7-43B6-9CA3-775EF0E7B447}">
      <dsp:nvSpPr>
        <dsp:cNvPr id="0" name=""/>
        <dsp:cNvSpPr/>
      </dsp:nvSpPr>
      <dsp:spPr>
        <a:xfrm>
          <a:off x="0" y="2345573"/>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38,854.0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a:t>
          </a:r>
          <a:r>
            <a:rPr lang="en-US" sz="1600" b="0" kern="1200" dirty="0" smtClean="0">
              <a:latin typeface="+mj-lt"/>
            </a:rPr>
            <a:t> 27 03 03 11 02)</a:t>
          </a:r>
          <a:endParaRPr lang="en-US" sz="1600" b="0" kern="1200" dirty="0">
            <a:latin typeface="+mj-lt"/>
          </a:endParaRPr>
        </a:p>
      </dsp:txBody>
      <dsp:txXfrm>
        <a:off x="0" y="2345573"/>
        <a:ext cx="8128000" cy="696150"/>
      </dsp:txXfrm>
    </dsp:sp>
    <dsp:sp modelId="{F42E9018-E95A-4FEB-A0C0-E422339454D9}">
      <dsp:nvSpPr>
        <dsp:cNvPr id="0" name=""/>
        <dsp:cNvSpPr/>
      </dsp:nvSpPr>
      <dsp:spPr>
        <a:xfrm>
          <a:off x="406400" y="2094652"/>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ჰოსპიტალური სერვისები და კლინიკების მობილიზაცია </a:t>
          </a:r>
          <a:endParaRPr lang="en-US" sz="1600" b="0" kern="1200" dirty="0">
            <a:latin typeface="+mj-lt"/>
          </a:endParaRPr>
        </a:p>
      </dsp:txBody>
      <dsp:txXfrm>
        <a:off x="430898" y="2119150"/>
        <a:ext cx="5640604" cy="452844"/>
      </dsp:txXfrm>
    </dsp:sp>
    <dsp:sp modelId="{3C860759-BB0A-4976-B4AF-4F62F9E51F34}">
      <dsp:nvSpPr>
        <dsp:cNvPr id="0" name=""/>
        <dsp:cNvSpPr/>
      </dsp:nvSpPr>
      <dsp:spPr>
        <a:xfrm>
          <a:off x="0" y="3384443"/>
          <a:ext cx="8128000"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7853DCC-E710-4825-8D8E-78F13998BB2B}">
      <dsp:nvSpPr>
        <dsp:cNvPr id="0" name=""/>
        <dsp:cNvSpPr/>
      </dsp:nvSpPr>
      <dsp:spPr>
        <a:xfrm>
          <a:off x="406400" y="3133523"/>
          <a:ext cx="5689600" cy="501840"/>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ჯამური ბიუჯეტი: 89,900.0 ათასი ლარი</a:t>
          </a:r>
          <a:endParaRPr lang="en-US" sz="1600" b="0" kern="1200" dirty="0">
            <a:latin typeface="+mj-lt"/>
          </a:endParaRPr>
        </a:p>
      </dsp:txBody>
      <dsp:txXfrm>
        <a:off x="430898" y="3158021"/>
        <a:ext cx="5640604" cy="4528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46D491-2BB9-4688-BAA6-729932F18351}">
      <dsp:nvSpPr>
        <dsp:cNvPr id="0" name=""/>
        <dsp:cNvSpPr/>
      </dsp:nvSpPr>
      <dsp:spPr>
        <a:xfrm>
          <a:off x="1190" y="935098"/>
          <a:ext cx="1400968" cy="560387"/>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0</a:t>
          </a:r>
          <a:endParaRPr lang="en-US" sz="1500" kern="1200" dirty="0"/>
        </a:p>
      </dsp:txBody>
      <dsp:txXfrm>
        <a:off x="1190" y="935098"/>
        <a:ext cx="1260871" cy="560387"/>
      </dsp:txXfrm>
    </dsp:sp>
    <dsp:sp modelId="{7CEF11CA-2D86-47B6-92DC-65022E251C14}">
      <dsp:nvSpPr>
        <dsp:cNvPr id="0" name=""/>
        <dsp:cNvSpPr/>
      </dsp:nvSpPr>
      <dsp:spPr>
        <a:xfrm>
          <a:off x="1121965"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5 </a:t>
          </a:r>
          <a:r>
            <a:rPr lang="ka-GE" sz="1500" kern="1200" dirty="0" smtClean="0"/>
            <a:t>დღე</a:t>
          </a:r>
          <a:endParaRPr lang="en-US" sz="1500" kern="1200" dirty="0"/>
        </a:p>
      </dsp:txBody>
      <dsp:txXfrm>
        <a:off x="1402159" y="935098"/>
        <a:ext cx="840581" cy="560387"/>
      </dsp:txXfrm>
    </dsp:sp>
    <dsp:sp modelId="{F613DB16-1F27-4942-90C1-E1731C487AE1}">
      <dsp:nvSpPr>
        <dsp:cNvPr id="0" name=""/>
        <dsp:cNvSpPr/>
      </dsp:nvSpPr>
      <dsp:spPr>
        <a:xfrm>
          <a:off x="2242740" y="935098"/>
          <a:ext cx="1400968" cy="560387"/>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7 დღე</a:t>
          </a:r>
          <a:endParaRPr lang="en-US" sz="1500" kern="1200" dirty="0"/>
        </a:p>
      </dsp:txBody>
      <dsp:txXfrm>
        <a:off x="2522934" y="935098"/>
        <a:ext cx="840581" cy="560387"/>
      </dsp:txXfrm>
    </dsp:sp>
    <dsp:sp modelId="{D4ACE176-8A9A-4020-95D3-4C5C14C4B1EB}">
      <dsp:nvSpPr>
        <dsp:cNvPr id="0" name=""/>
        <dsp:cNvSpPr/>
      </dsp:nvSpPr>
      <dsp:spPr>
        <a:xfrm>
          <a:off x="3363515" y="935098"/>
          <a:ext cx="1400968" cy="560387"/>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14 დღე</a:t>
          </a:r>
          <a:endParaRPr lang="en-US" sz="1500" kern="1200" dirty="0"/>
        </a:p>
      </dsp:txBody>
      <dsp:txXfrm>
        <a:off x="3643709" y="935098"/>
        <a:ext cx="840581" cy="560387"/>
      </dsp:txXfrm>
    </dsp:sp>
    <dsp:sp modelId="{146C7D97-2A59-423D-B82B-AE1F82E7DA39}">
      <dsp:nvSpPr>
        <dsp:cNvPr id="0" name=""/>
        <dsp:cNvSpPr/>
      </dsp:nvSpPr>
      <dsp:spPr>
        <a:xfrm>
          <a:off x="4484290" y="935098"/>
          <a:ext cx="1400968" cy="560387"/>
        </a:xfrm>
        <a:prstGeom prst="chevron">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21 დღე</a:t>
          </a:r>
          <a:endParaRPr lang="en-US" sz="1500" kern="1200" dirty="0"/>
        </a:p>
      </dsp:txBody>
      <dsp:txXfrm>
        <a:off x="4764484" y="935098"/>
        <a:ext cx="840581" cy="560387"/>
      </dsp:txXfrm>
    </dsp:sp>
    <dsp:sp modelId="{F5AC318C-2043-4C1F-9C87-BBD990CC4373}">
      <dsp:nvSpPr>
        <dsp:cNvPr id="0" name=""/>
        <dsp:cNvSpPr/>
      </dsp:nvSpPr>
      <dsp:spPr>
        <a:xfrm>
          <a:off x="5605065" y="935098"/>
          <a:ext cx="1400968" cy="560387"/>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28 დღე</a:t>
          </a:r>
          <a:endParaRPr lang="en-US" sz="1500" kern="1200" dirty="0"/>
        </a:p>
      </dsp:txBody>
      <dsp:txXfrm>
        <a:off x="5885259" y="935098"/>
        <a:ext cx="840581" cy="560387"/>
      </dsp:txXfrm>
    </dsp:sp>
    <dsp:sp modelId="{AE6400BA-9903-44D3-AA06-B2F927F0B6B2}">
      <dsp:nvSpPr>
        <dsp:cNvPr id="0" name=""/>
        <dsp:cNvSpPr/>
      </dsp:nvSpPr>
      <dsp:spPr>
        <a:xfrm>
          <a:off x="6725840"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&gt;28 დღე</a:t>
          </a:r>
          <a:endParaRPr lang="en-US" sz="1500" kern="1200" dirty="0"/>
        </a:p>
      </dsp:txBody>
      <dsp:txXfrm>
        <a:off x="7006034" y="935098"/>
        <a:ext cx="840581" cy="5603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88A748-44E6-4671-9879-65C58D9301E2}">
      <dsp:nvSpPr>
        <dsp:cNvPr id="0" name=""/>
        <dsp:cNvSpPr/>
      </dsp:nvSpPr>
      <dsp:spPr>
        <a:xfrm>
          <a:off x="1095526" y="1262"/>
          <a:ext cx="5681359" cy="961500"/>
        </a:xfrm>
        <a:prstGeom prst="roundRect">
          <a:avLst>
            <a:gd name="adj" fmla="val 1000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ka-GE" sz="3200" kern="1200" dirty="0" smtClean="0"/>
            <a:t>პრიოტეტული სფეროები</a:t>
          </a:r>
          <a:endParaRPr lang="en-US" sz="3200" kern="1200" dirty="0"/>
        </a:p>
      </dsp:txBody>
      <dsp:txXfrm>
        <a:off x="1123687" y="29423"/>
        <a:ext cx="5625037" cy="905178"/>
      </dsp:txXfrm>
    </dsp:sp>
    <dsp:sp modelId="{2FD20E96-6E39-41B0-9CA6-93106B6943BC}">
      <dsp:nvSpPr>
        <dsp:cNvPr id="0" name=""/>
        <dsp:cNvSpPr/>
      </dsp:nvSpPr>
      <dsp:spPr>
        <a:xfrm>
          <a:off x="1095526" y="1135832"/>
          <a:ext cx="961500" cy="961500"/>
        </a:xfrm>
        <a:prstGeom prst="roundRect">
          <a:avLst>
            <a:gd name="adj" fmla="val 166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39000" r="-39000"/>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3D6DFC6-5F0B-43F4-AC2B-06E6D2E3C022}">
      <dsp:nvSpPr>
        <dsp:cNvPr id="0" name=""/>
        <dsp:cNvSpPr/>
      </dsp:nvSpPr>
      <dsp:spPr>
        <a:xfrm>
          <a:off x="2114716" y="1135832"/>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სახელმწიფო ჰოსპიტალური ქსელის შენობები და აღჭურვა: ლისი, რესპუბლიკური</a:t>
          </a:r>
          <a:endParaRPr lang="en-US" sz="1400" kern="1200" dirty="0"/>
        </a:p>
      </dsp:txBody>
      <dsp:txXfrm>
        <a:off x="2161661" y="1182777"/>
        <a:ext cx="4568279" cy="867610"/>
      </dsp:txXfrm>
    </dsp:sp>
    <dsp:sp modelId="{3440CE45-62DC-4588-8D24-B862B6031C88}">
      <dsp:nvSpPr>
        <dsp:cNvPr id="0" name=""/>
        <dsp:cNvSpPr/>
      </dsp:nvSpPr>
      <dsp:spPr>
        <a:xfrm>
          <a:off x="1095526" y="2212713"/>
          <a:ext cx="961500" cy="961500"/>
        </a:xfrm>
        <a:prstGeom prst="roundRect">
          <a:avLst>
            <a:gd name="adj" fmla="val 1667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CF3509C-2639-44F3-8F9B-C8D9148A4E58}">
      <dsp:nvSpPr>
        <dsp:cNvPr id="0" name=""/>
        <dsp:cNvSpPr/>
      </dsp:nvSpPr>
      <dsp:spPr>
        <a:xfrm>
          <a:off x="2114716" y="2212713"/>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რეგულირების სააგენტოს მატერიალურ ტექნიკური ბაზის გაძლიერება, აღჭურვა ავტომობილებით და საინფორმაციო ტექნოლოგიებით ინფექციის კონტროლის მონიტორინგის გაძლიერებისთვის</a:t>
          </a:r>
          <a:endParaRPr lang="en-US" sz="1400" kern="1200" dirty="0"/>
        </a:p>
      </dsp:txBody>
      <dsp:txXfrm>
        <a:off x="2161661" y="2259658"/>
        <a:ext cx="4568279" cy="867610"/>
      </dsp:txXfrm>
    </dsp:sp>
    <dsp:sp modelId="{F20C94A2-4E61-4059-A043-C7A48801D157}">
      <dsp:nvSpPr>
        <dsp:cNvPr id="0" name=""/>
        <dsp:cNvSpPr/>
      </dsp:nvSpPr>
      <dsp:spPr>
        <a:xfrm>
          <a:off x="1095526" y="3289593"/>
          <a:ext cx="961500" cy="961500"/>
        </a:xfrm>
        <a:prstGeom prst="roundRect">
          <a:avLst>
            <a:gd name="adj" fmla="val 1667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3000" b="-3000"/>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FE163AF-9550-457E-B188-A607E05B907D}">
      <dsp:nvSpPr>
        <dsp:cNvPr id="0" name=""/>
        <dsp:cNvSpPr/>
      </dsp:nvSpPr>
      <dsp:spPr>
        <a:xfrm>
          <a:off x="2114716" y="3289593"/>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ინფექციური საავადმყოფოს შენობა </a:t>
          </a:r>
          <a:endParaRPr lang="en-US" sz="1400" kern="1200" dirty="0"/>
        </a:p>
      </dsp:txBody>
      <dsp:txXfrm>
        <a:off x="2161661" y="3336538"/>
        <a:ext cx="4568279" cy="867610"/>
      </dsp:txXfrm>
    </dsp:sp>
    <dsp:sp modelId="{F6EA9932-FF8D-4553-BBF9-B5B110DC4CAB}">
      <dsp:nvSpPr>
        <dsp:cNvPr id="0" name=""/>
        <dsp:cNvSpPr/>
      </dsp:nvSpPr>
      <dsp:spPr>
        <a:xfrm>
          <a:off x="1095526" y="4366474"/>
          <a:ext cx="961500" cy="961500"/>
        </a:xfrm>
        <a:prstGeom prst="roundRect">
          <a:avLst>
            <a:gd name="adj" fmla="val 1667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27988DC-9AFC-4E6E-AD7C-6C245FA51203}">
      <dsp:nvSpPr>
        <dsp:cNvPr id="0" name=""/>
        <dsp:cNvSpPr/>
      </dsp:nvSpPr>
      <dsp:spPr>
        <a:xfrm>
          <a:off x="2114716" y="4366474"/>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კლინიკური შემთხვევების რეგისტრი; პერსონალის ტრენინიგი, კვლევებშ მონაწილეობა </a:t>
          </a:r>
          <a:endParaRPr lang="en-US" sz="1400" kern="1200" dirty="0"/>
        </a:p>
      </dsp:txBody>
      <dsp:txXfrm>
        <a:off x="2161661" y="4413419"/>
        <a:ext cx="4568279" cy="867610"/>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5A47E1-EE14-4AA5-8E29-B7F8F2296E82}" type="datetimeFigureOut">
              <a:rPr lang="en-US" smtClean="0"/>
              <a:t>12-May-20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EFCA7-A8E8-42AD-92EB-9E8ECF000483}" type="slidenum">
              <a:rPr lang="en-US" smtClean="0"/>
              <a:t>‹#›</a:t>
            </a:fld>
            <a:endParaRPr lang="en-US"/>
          </a:p>
        </p:txBody>
      </p:sp>
    </p:spTree>
    <p:extLst>
      <p:ext uri="{BB962C8B-B14F-4D97-AF65-F5344CB8AC3E}">
        <p14:creationId xmlns:p14="http://schemas.microsoft.com/office/powerpoint/2010/main" val="2306447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4D7026-6204-4B93-A71D-8FB94990BE58}" type="slidenum">
              <a:rPr lang="en-US" smtClean="0"/>
              <a:t>17</a:t>
            </a:fld>
            <a:endParaRPr lang="en-US"/>
          </a:p>
        </p:txBody>
      </p:sp>
    </p:spTree>
    <p:extLst>
      <p:ext uri="{BB962C8B-B14F-4D97-AF65-F5344CB8AC3E}">
        <p14:creationId xmlns:p14="http://schemas.microsoft.com/office/powerpoint/2010/main" val="1520551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4D7026-6204-4B93-A71D-8FB94990BE5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89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12-May-20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55628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12-May-20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401312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12-May-20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51858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12-May-20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255864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3138AC-EB82-4E8C-917E-6CADCCD745F4}" type="datetimeFigureOut">
              <a:rPr lang="en-US" smtClean="0"/>
              <a:t>12-May-20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493239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3138AC-EB82-4E8C-917E-6CADCCD745F4}" type="datetimeFigureOut">
              <a:rPr lang="en-US" smtClean="0"/>
              <a:t>12-May-20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202925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3138AC-EB82-4E8C-917E-6CADCCD745F4}" type="datetimeFigureOut">
              <a:rPr lang="en-US" smtClean="0"/>
              <a:t>12-May-20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18333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3138AC-EB82-4E8C-917E-6CADCCD745F4}" type="datetimeFigureOut">
              <a:rPr lang="en-US" smtClean="0"/>
              <a:t>12-May-20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92999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138AC-EB82-4E8C-917E-6CADCCD745F4}" type="datetimeFigureOut">
              <a:rPr lang="en-US" smtClean="0"/>
              <a:t>12-May-20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19634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3138AC-EB82-4E8C-917E-6CADCCD745F4}" type="datetimeFigureOut">
              <a:rPr lang="en-US" smtClean="0"/>
              <a:t>12-May-20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2050559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3138AC-EB82-4E8C-917E-6CADCCD745F4}" type="datetimeFigureOut">
              <a:rPr lang="en-US" smtClean="0"/>
              <a:t>12-May-20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423080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138AC-EB82-4E8C-917E-6CADCCD745F4}" type="datetimeFigureOut">
              <a:rPr lang="en-US" smtClean="0"/>
              <a:t>12-May-20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C96078-3080-4FA7-A859-8008DB8DE40F}" type="slidenum">
              <a:rPr lang="en-US" smtClean="0"/>
              <a:t>‹#›</a:t>
            </a:fld>
            <a:endParaRPr lang="en-US"/>
          </a:p>
        </p:txBody>
      </p:sp>
    </p:spTree>
    <p:extLst>
      <p:ext uri="{BB962C8B-B14F-4D97-AF65-F5344CB8AC3E}">
        <p14:creationId xmlns:p14="http://schemas.microsoft.com/office/powerpoint/2010/main" val="2537637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ka-GE" sz="4400" dirty="0" smtClean="0"/>
              <a:t>კოვიდ 19 ის ეროვნული პასუხი: რეაგირების ღონისძიებები ჯანდაცვის სექტორში და სამომავლო პრიორიტეტები </a:t>
            </a:r>
            <a:endParaRPr lang="en-US" sz="4400" dirty="0"/>
          </a:p>
        </p:txBody>
      </p:sp>
      <p:sp>
        <p:nvSpPr>
          <p:cNvPr id="3" name="Subtitle 2"/>
          <p:cNvSpPr>
            <a:spLocks noGrp="1"/>
          </p:cNvSpPr>
          <p:nvPr>
            <p:ph type="subTitle" idx="1"/>
          </p:nvPr>
        </p:nvSpPr>
        <p:spPr>
          <a:xfrm>
            <a:off x="1524000" y="4075610"/>
            <a:ext cx="9144000" cy="1182189"/>
          </a:xfrm>
        </p:spPr>
        <p:txBody>
          <a:bodyPr>
            <a:normAutofit lnSpcReduction="10000"/>
          </a:bodyPr>
          <a:lstStyle/>
          <a:p>
            <a:r>
              <a:rPr lang="ka-GE" dirty="0" smtClean="0"/>
              <a:t>ოკუპირებული ტერიტორიებიდან დევნილთა, შრომის, ჯანმრთელობისა და სოციალური დაცვის სამინისტრო </a:t>
            </a:r>
          </a:p>
          <a:p>
            <a:r>
              <a:rPr lang="ka-GE" dirty="0" smtClean="0"/>
              <a:t>10 მაისი, 2020 </a:t>
            </a:r>
            <a:endParaRPr lang="en-US" dirty="0"/>
          </a:p>
        </p:txBody>
      </p:sp>
    </p:spTree>
    <p:extLst>
      <p:ext uri="{BB962C8B-B14F-4D97-AF65-F5344CB8AC3E}">
        <p14:creationId xmlns:p14="http://schemas.microsoft.com/office/powerpoint/2010/main" val="3093906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0235"/>
          </a:xfrm>
        </p:spPr>
        <p:txBody>
          <a:bodyPr>
            <a:normAutofit/>
          </a:bodyPr>
          <a:lstStyle/>
          <a:p>
            <a:pPr algn="ctr"/>
            <a:r>
              <a:rPr lang="ka-GE" sz="3600" dirty="0"/>
              <a:t>ჯანდაცვის ინფრასტრუქტურა და რესურსი </a:t>
            </a:r>
            <a:endParaRPr lang="en-US" sz="3600" dirty="0"/>
          </a:p>
        </p:txBody>
      </p:sp>
      <p:graphicFrame>
        <p:nvGraphicFramePr>
          <p:cNvPr id="15" name="Content Placeholder 14"/>
          <p:cNvGraphicFramePr>
            <a:graphicFrameLocks noGrp="1"/>
          </p:cNvGraphicFramePr>
          <p:nvPr>
            <p:ph idx="1"/>
            <p:extLst>
              <p:ext uri="{D42A27DB-BD31-4B8C-83A1-F6EECF244321}">
                <p14:modId xmlns:p14="http://schemas.microsoft.com/office/powerpoint/2010/main" val="1340538786"/>
              </p:ext>
            </p:extLst>
          </p:nvPr>
        </p:nvGraphicFramePr>
        <p:xfrm>
          <a:off x="297180" y="1279684"/>
          <a:ext cx="7239000" cy="3590520"/>
        </p:xfrm>
        <a:graphic>
          <a:graphicData uri="http://schemas.openxmlformats.org/drawingml/2006/table">
            <a:tbl>
              <a:tblPr/>
              <a:tblGrid>
                <a:gridCol w="1447800">
                  <a:extLst>
                    <a:ext uri="{9D8B030D-6E8A-4147-A177-3AD203B41FA5}">
                      <a16:colId xmlns:a16="http://schemas.microsoft.com/office/drawing/2014/main" val="1670829154"/>
                    </a:ext>
                  </a:extLst>
                </a:gridCol>
                <a:gridCol w="1447800">
                  <a:extLst>
                    <a:ext uri="{9D8B030D-6E8A-4147-A177-3AD203B41FA5}">
                      <a16:colId xmlns:a16="http://schemas.microsoft.com/office/drawing/2014/main" val="1927730354"/>
                    </a:ext>
                  </a:extLst>
                </a:gridCol>
                <a:gridCol w="1447800">
                  <a:extLst>
                    <a:ext uri="{9D8B030D-6E8A-4147-A177-3AD203B41FA5}">
                      <a16:colId xmlns:a16="http://schemas.microsoft.com/office/drawing/2014/main" val="1442771215"/>
                    </a:ext>
                  </a:extLst>
                </a:gridCol>
                <a:gridCol w="1447800">
                  <a:extLst>
                    <a:ext uri="{9D8B030D-6E8A-4147-A177-3AD203B41FA5}">
                      <a16:colId xmlns:a16="http://schemas.microsoft.com/office/drawing/2014/main" val="1631089740"/>
                    </a:ext>
                  </a:extLst>
                </a:gridCol>
                <a:gridCol w="1447800">
                  <a:extLst>
                    <a:ext uri="{9D8B030D-6E8A-4147-A177-3AD203B41FA5}">
                      <a16:colId xmlns:a16="http://schemas.microsoft.com/office/drawing/2014/main" val="901465863"/>
                    </a:ext>
                  </a:extLst>
                </a:gridCol>
              </a:tblGrid>
              <a:tr h="586394">
                <a:tc rowSpan="2">
                  <a:txBody>
                    <a:bodyPr/>
                    <a:lstStyle/>
                    <a:p>
                      <a:pPr algn="ctr" fontAlgn="ctr"/>
                      <a:r>
                        <a:rPr lang="ka-GE" sz="1400" b="1" i="0" u="none" strike="noStrike" dirty="0">
                          <a:solidFill>
                            <a:srgbClr val="000000"/>
                          </a:solidFill>
                          <a:effectLst/>
                          <a:latin typeface="Arial" panose="020B0604020202020204" pitchFamily="34" charset="0"/>
                        </a:rPr>
                        <a:t> </a:t>
                      </a:r>
                      <a:endParaRPr lang="en-US" sz="1400" b="1"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rowSpan="2">
                  <a:txBody>
                    <a:bodyPr/>
                    <a:lstStyle/>
                    <a:p>
                      <a:pPr algn="ctr" fontAlgn="ctr"/>
                      <a:r>
                        <a:rPr lang="en-US" sz="1400" b="1" i="0" u="none" strike="noStrike">
                          <a:solidFill>
                            <a:srgbClr val="000000"/>
                          </a:solidFill>
                          <a:effectLst/>
                          <a:latin typeface="Arial" panose="020B0604020202020204" pitchFamily="34" charset="0"/>
                        </a:rPr>
                        <a:t>სულ საქართველოში</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rowSpan="2">
                  <a:txBody>
                    <a:bodyPr/>
                    <a:lstStyle/>
                    <a:p>
                      <a:pPr algn="ctr" fontAlgn="ctr"/>
                      <a:r>
                        <a:rPr lang="en-US" sz="1400" b="1" i="0" u="none" strike="noStrike">
                          <a:solidFill>
                            <a:srgbClr val="000000"/>
                          </a:solidFill>
                          <a:effectLst/>
                          <a:latin typeface="Arial" panose="020B0604020202020204" pitchFamily="34" charset="0"/>
                        </a:rPr>
                        <a:t>COVID 19 საწოლები</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rowSpan="2">
                  <a:txBody>
                    <a:bodyPr/>
                    <a:lstStyle/>
                    <a:p>
                      <a:pPr algn="ctr" fontAlgn="ctr"/>
                      <a:r>
                        <a:rPr lang="en-US" sz="1400" b="1" i="0" u="none" strike="noStrike" dirty="0" err="1">
                          <a:solidFill>
                            <a:srgbClr val="000000"/>
                          </a:solidFill>
                          <a:effectLst/>
                          <a:latin typeface="Arial" panose="020B0604020202020204" pitchFamily="34" charset="0"/>
                        </a:rPr>
                        <a:t>ცხელების</a:t>
                      </a:r>
                      <a:r>
                        <a:rPr lang="en-US" sz="1400" b="1" i="0" u="none" strike="noStrike" dirty="0">
                          <a:solidFill>
                            <a:srgbClr val="000000"/>
                          </a:solidFill>
                          <a:effectLst/>
                          <a:latin typeface="Arial" panose="020B0604020202020204" pitchFamily="34" charset="0"/>
                        </a:rPr>
                        <a:t> </a:t>
                      </a:r>
                      <a:r>
                        <a:rPr lang="en-US" sz="1400" b="1" i="0" u="none" strike="noStrike" dirty="0" err="1">
                          <a:solidFill>
                            <a:srgbClr val="000000"/>
                          </a:solidFill>
                          <a:effectLst/>
                          <a:latin typeface="Arial" panose="020B0604020202020204" pitchFamily="34" charset="0"/>
                        </a:rPr>
                        <a:t>საწოლები</a:t>
                      </a:r>
                      <a:endParaRPr lang="en-US" sz="1400" b="1"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COVID19+</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a:noFill/>
                    </a:lnB>
                  </a:tcPr>
                </a:tc>
                <a:extLst>
                  <a:ext uri="{0D108BD9-81ED-4DB2-BD59-A6C34878D82A}">
                    <a16:rowId xmlns:a16="http://schemas.microsoft.com/office/drawing/2014/main" val="699155843"/>
                  </a:ext>
                </a:extLst>
              </a:tr>
              <a:tr h="33363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1400" b="1" i="0" u="none" strike="noStrike">
                          <a:solidFill>
                            <a:srgbClr val="000000"/>
                          </a:solidFill>
                          <a:effectLst/>
                          <a:latin typeface="Arial" panose="020B0604020202020204" pitchFamily="34" charset="0"/>
                        </a:rPr>
                        <a:t>ცხელების საწოლები</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a:noFill/>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3350160558"/>
                  </a:ext>
                </a:extLst>
              </a:tr>
              <a:tr h="990804">
                <a:tc>
                  <a:txBody>
                    <a:bodyPr/>
                    <a:lstStyle/>
                    <a:p>
                      <a:pPr algn="ctr" fontAlgn="ctr"/>
                      <a:r>
                        <a:rPr lang="en-US" sz="1400" b="0" i="0" u="none" strike="noStrike">
                          <a:solidFill>
                            <a:srgbClr val="000000"/>
                          </a:solidFill>
                          <a:effectLst/>
                          <a:latin typeface="Arial" panose="020B0604020202020204" pitchFamily="34" charset="0"/>
                        </a:rPr>
                        <a:t>ინტენსიური თერაპიის საწოლები 10,000 მოზრდილ მოსახლეზე</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1" i="0" u="none" strike="noStrike">
                          <a:solidFill>
                            <a:srgbClr val="000000"/>
                          </a:solidFill>
                          <a:effectLst/>
                          <a:latin typeface="Arial" panose="020B0604020202020204" pitchFamily="34" charset="0"/>
                        </a:rPr>
                        <a:t>7.7</a:t>
                      </a:r>
                      <a:endParaRPr lang="en-US" sz="1400" b="1"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a:solidFill>
                            <a:srgbClr val="000000"/>
                          </a:solidFill>
                          <a:effectLst/>
                          <a:latin typeface="Arial" panose="020B0604020202020204" pitchFamily="34" charset="0"/>
                        </a:rPr>
                        <a:t>3.2</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a:solidFill>
                            <a:srgbClr val="000000"/>
                          </a:solidFill>
                          <a:effectLst/>
                          <a:latin typeface="Arial" panose="020B0604020202020204" pitchFamily="34" charset="0"/>
                        </a:rPr>
                        <a:t>1.2</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dirty="0">
                          <a:solidFill>
                            <a:srgbClr val="000000"/>
                          </a:solidFill>
                          <a:effectLst/>
                          <a:latin typeface="Arial" panose="020B0604020202020204" pitchFamily="34" charset="0"/>
                        </a:rPr>
                        <a:t>4.3</a:t>
                      </a:r>
                      <a:endParaRPr lang="en-US" sz="14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extLst>
                  <a:ext uri="{0D108BD9-81ED-4DB2-BD59-A6C34878D82A}">
                    <a16:rowId xmlns:a16="http://schemas.microsoft.com/office/drawing/2014/main" val="14147680"/>
                  </a:ext>
                </a:extLst>
              </a:tr>
              <a:tr h="657166">
                <a:tc>
                  <a:txBody>
                    <a:bodyPr/>
                    <a:lstStyle/>
                    <a:p>
                      <a:pPr algn="ctr" fontAlgn="ctr"/>
                      <a:r>
                        <a:rPr lang="en-US" sz="1400" b="0" i="0" u="none" strike="noStrike">
                          <a:solidFill>
                            <a:srgbClr val="000000"/>
                          </a:solidFill>
                          <a:effectLst/>
                          <a:latin typeface="Arial" panose="020B0604020202020204" pitchFamily="34" charset="0"/>
                        </a:rPr>
                        <a:t>საერთო საწოლები 10000 მოსახლეზე</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1" i="0" u="none" strike="noStrike">
                          <a:solidFill>
                            <a:srgbClr val="000000"/>
                          </a:solidFill>
                          <a:effectLst/>
                          <a:latin typeface="Arial" panose="020B0604020202020204" pitchFamily="34" charset="0"/>
                        </a:rPr>
                        <a:t>58.8</a:t>
                      </a:r>
                      <a:endParaRPr lang="en-US" sz="1400" b="1"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0" i="0" u="none" strike="noStrike">
                          <a:solidFill>
                            <a:srgbClr val="000000"/>
                          </a:solidFill>
                          <a:effectLst/>
                          <a:latin typeface="Arial" panose="020B0604020202020204" pitchFamily="34" charset="0"/>
                        </a:rPr>
                        <a:t>12.3</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0" i="0" u="none" strike="noStrike">
                          <a:solidFill>
                            <a:srgbClr val="000000"/>
                          </a:solidFill>
                          <a:effectLst/>
                          <a:latin typeface="Arial" panose="020B0604020202020204" pitchFamily="34" charset="0"/>
                        </a:rPr>
                        <a:t>5.4</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0" i="0" u="none" strike="noStrike">
                          <a:solidFill>
                            <a:srgbClr val="000000"/>
                          </a:solidFill>
                          <a:effectLst/>
                          <a:latin typeface="Arial" panose="020B0604020202020204" pitchFamily="34" charset="0"/>
                        </a:rPr>
                        <a:t>17.8</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2679680984"/>
                  </a:ext>
                </a:extLst>
              </a:tr>
              <a:tr h="818930">
                <a:tc>
                  <a:txBody>
                    <a:bodyPr/>
                    <a:lstStyle/>
                    <a:p>
                      <a:pPr algn="ctr" fontAlgn="ctr"/>
                      <a:r>
                        <a:rPr lang="en-US" sz="1400" b="0" i="0" u="none" strike="noStrike">
                          <a:solidFill>
                            <a:srgbClr val="000000"/>
                          </a:solidFill>
                          <a:effectLst/>
                          <a:latin typeface="Arial" panose="020B0604020202020204" pitchFamily="34" charset="0"/>
                        </a:rPr>
                        <a:t>ხელმოვნური სუნთქვიის აპარატები 10000 მოსახლეზე</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1" i="0" u="none" strike="noStrike">
                          <a:solidFill>
                            <a:srgbClr val="000000"/>
                          </a:solidFill>
                          <a:effectLst/>
                          <a:latin typeface="Arial" panose="020B0604020202020204" pitchFamily="34" charset="0"/>
                        </a:rPr>
                        <a:t>8.1</a:t>
                      </a:r>
                      <a:endParaRPr lang="en-US" sz="1400" b="1"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dirty="0">
                          <a:solidFill>
                            <a:srgbClr val="000000"/>
                          </a:solidFill>
                          <a:effectLst/>
                          <a:latin typeface="Arial" panose="020B0604020202020204" pitchFamily="34" charset="0"/>
                        </a:rPr>
                        <a:t>1.7</a:t>
                      </a:r>
                      <a:endParaRPr lang="en-US" sz="14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a:solidFill>
                            <a:srgbClr val="000000"/>
                          </a:solidFill>
                          <a:effectLst/>
                          <a:latin typeface="Arial" panose="020B0604020202020204" pitchFamily="34" charset="0"/>
                        </a:rPr>
                        <a:t>0.5</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dirty="0">
                          <a:solidFill>
                            <a:srgbClr val="000000"/>
                          </a:solidFill>
                          <a:effectLst/>
                          <a:latin typeface="Arial" panose="020B0604020202020204" pitchFamily="34" charset="0"/>
                        </a:rPr>
                        <a:t>2.2</a:t>
                      </a:r>
                      <a:endParaRPr lang="en-US" sz="14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extLst>
                  <a:ext uri="{0D108BD9-81ED-4DB2-BD59-A6C34878D82A}">
                    <a16:rowId xmlns:a16="http://schemas.microsoft.com/office/drawing/2014/main" val="66783437"/>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288695861"/>
              </p:ext>
            </p:extLst>
          </p:nvPr>
        </p:nvGraphicFramePr>
        <p:xfrm>
          <a:off x="297180" y="5174528"/>
          <a:ext cx="7292340" cy="1268730"/>
        </p:xfrm>
        <a:graphic>
          <a:graphicData uri="http://schemas.openxmlformats.org/drawingml/2006/table">
            <a:tbl>
              <a:tblPr>
                <a:tableStyleId>{5DA37D80-6434-44D0-A028-1B22A696006F}</a:tableStyleId>
              </a:tblPr>
              <a:tblGrid>
                <a:gridCol w="2934058">
                  <a:extLst>
                    <a:ext uri="{9D8B030D-6E8A-4147-A177-3AD203B41FA5}">
                      <a16:colId xmlns:a16="http://schemas.microsoft.com/office/drawing/2014/main" val="423783362"/>
                    </a:ext>
                  </a:extLst>
                </a:gridCol>
                <a:gridCol w="1447572">
                  <a:extLst>
                    <a:ext uri="{9D8B030D-6E8A-4147-A177-3AD203B41FA5}">
                      <a16:colId xmlns:a16="http://schemas.microsoft.com/office/drawing/2014/main" val="1088071127"/>
                    </a:ext>
                  </a:extLst>
                </a:gridCol>
                <a:gridCol w="1369746">
                  <a:extLst>
                    <a:ext uri="{9D8B030D-6E8A-4147-A177-3AD203B41FA5}">
                      <a16:colId xmlns:a16="http://schemas.microsoft.com/office/drawing/2014/main" val="476954038"/>
                    </a:ext>
                  </a:extLst>
                </a:gridCol>
                <a:gridCol w="1540964">
                  <a:extLst>
                    <a:ext uri="{9D8B030D-6E8A-4147-A177-3AD203B41FA5}">
                      <a16:colId xmlns:a16="http://schemas.microsoft.com/office/drawing/2014/main" val="2860385129"/>
                    </a:ext>
                  </a:extLst>
                </a:gridCol>
              </a:tblGrid>
              <a:tr h="619125">
                <a:tc>
                  <a:txBody>
                    <a:bodyPr/>
                    <a:lstStyle/>
                    <a:p>
                      <a:pPr algn="ctr" fontAlgn="ctr"/>
                      <a:r>
                        <a:rPr lang="ka-GE" sz="1400" u="none" strike="noStrike" dirty="0">
                          <a:effectLst/>
                        </a:rPr>
                        <a:t>შერჩეული ცხელება/კოვიდის საწოლები </a:t>
                      </a:r>
                      <a:endParaRPr lang="ka-GE"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ka-GE" sz="1400" u="none" strike="noStrike" dirty="0">
                          <a:effectLst/>
                        </a:rPr>
                        <a:t>საწოლების რაოდენობა</a:t>
                      </a:r>
                      <a:endParaRPr lang="ka-GE"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ka-GE" sz="1400" u="none" strike="noStrike">
                          <a:effectLst/>
                        </a:rPr>
                        <a:t>ინტენსიური მოვლის საწოლები </a:t>
                      </a:r>
                      <a:endParaRPr lang="ka-GE"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ka-GE" sz="1400" u="none" strike="noStrike" dirty="0">
                          <a:effectLst/>
                        </a:rPr>
                        <a:t>ხელოვნური სუნთქვის აპარატები</a:t>
                      </a:r>
                      <a:endParaRPr lang="ka-GE" sz="140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251101478"/>
                  </a:ext>
                </a:extLst>
              </a:tr>
              <a:tr h="314325">
                <a:tc>
                  <a:txBody>
                    <a:bodyPr/>
                    <a:lstStyle/>
                    <a:p>
                      <a:pPr algn="ctr" fontAlgn="ctr"/>
                      <a:r>
                        <a:rPr lang="ka-GE" sz="1400" u="none" strike="noStrike" dirty="0">
                          <a:effectLst/>
                        </a:rPr>
                        <a:t>ცხელების კლინიკებში </a:t>
                      </a:r>
                      <a:endParaRPr lang="ka-GE"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a:effectLst/>
                        </a:rPr>
                        <a:t>1050</a:t>
                      </a:r>
                      <a:endParaRPr lang="en-US"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162</a:t>
                      </a:r>
                      <a:endParaRPr lang="en-US"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61</a:t>
                      </a:r>
                      <a:endParaRPr lang="en-US" sz="140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949029226"/>
                  </a:ext>
                </a:extLst>
              </a:tr>
              <a:tr h="314325">
                <a:tc>
                  <a:txBody>
                    <a:bodyPr/>
                    <a:lstStyle/>
                    <a:p>
                      <a:pPr algn="ctr" fontAlgn="ctr"/>
                      <a:r>
                        <a:rPr lang="en-US" sz="1400" u="none" strike="noStrike">
                          <a:effectLst/>
                        </a:rPr>
                        <a:t>COVID19 </a:t>
                      </a:r>
                      <a:r>
                        <a:rPr lang="ka-GE" sz="1400" u="none" strike="noStrike">
                          <a:effectLst/>
                        </a:rPr>
                        <a:t>ის კლინიკებში </a:t>
                      </a:r>
                      <a:endParaRPr lang="ka-GE"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a:effectLst/>
                        </a:rPr>
                        <a:t>3279</a:t>
                      </a:r>
                      <a:endParaRPr lang="en-US"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878</a:t>
                      </a:r>
                      <a:endParaRPr lang="en-US"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525</a:t>
                      </a:r>
                      <a:endParaRPr lang="en-US" sz="140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250748376"/>
                  </a:ext>
                </a:extLst>
              </a:tr>
            </a:tbl>
          </a:graphicData>
        </a:graphic>
      </p:graphicFrame>
      <p:sp>
        <p:nvSpPr>
          <p:cNvPr id="17" name="TextBox 16"/>
          <p:cNvSpPr txBox="1"/>
          <p:nvPr/>
        </p:nvSpPr>
        <p:spPr>
          <a:xfrm>
            <a:off x="7955280" y="1129641"/>
            <a:ext cx="3550920" cy="2677656"/>
          </a:xfrm>
          <a:prstGeom prst="rect">
            <a:avLst/>
          </a:prstGeom>
          <a:noFill/>
        </p:spPr>
        <p:txBody>
          <a:bodyPr wrap="square" rtlCol="0">
            <a:spAutoFit/>
          </a:bodyPr>
          <a:lstStyle/>
          <a:p>
            <a:r>
              <a:rPr lang="ka-GE" sz="1400" b="1" dirty="0" smtClean="0"/>
              <a:t>პირველადი ჯანდაცვა: </a:t>
            </a:r>
          </a:p>
          <a:p>
            <a:endParaRPr lang="ka-GE" sz="1400" dirty="0" smtClean="0"/>
          </a:p>
          <a:p>
            <a:pPr marL="285750" indent="-285750">
              <a:buFont typeface="Arial" panose="020B0604020202020204" pitchFamily="34" charset="0"/>
              <a:buChar char="•"/>
            </a:pPr>
            <a:r>
              <a:rPr lang="ka-GE" sz="1400" dirty="0" smtClean="0"/>
              <a:t>2020 წლის 1 მაისიდან სელექტიური კონტრაქტირების შემდეგ თბილისში, ბათუმსა და ქუთაისში 85 დაწესებულება;</a:t>
            </a:r>
          </a:p>
          <a:p>
            <a:pPr marL="285750" indent="-285750">
              <a:buFont typeface="Arial" panose="020B0604020202020204" pitchFamily="34" charset="0"/>
              <a:buChar char="•"/>
            </a:pPr>
            <a:r>
              <a:rPr lang="ka-GE" sz="1400" dirty="0" smtClean="0"/>
              <a:t>პჯდ დაწესებულება ყველა რაიონულ ცენტრში </a:t>
            </a:r>
          </a:p>
          <a:p>
            <a:pPr marL="285750" indent="-285750">
              <a:buFont typeface="Arial" panose="020B0604020202020204" pitchFamily="34" charset="0"/>
              <a:buChar char="•"/>
            </a:pPr>
            <a:r>
              <a:rPr lang="ka-GE" sz="1400" dirty="0" smtClean="0"/>
              <a:t>საგანგებო სიტუაციების კოორდინაციისა და გადაუდებელი დახმარების ცენტრი - სოფლის ექიმის პროგრამა </a:t>
            </a:r>
            <a:endParaRPr lang="en-US" sz="1400" dirty="0"/>
          </a:p>
        </p:txBody>
      </p:sp>
      <p:sp>
        <p:nvSpPr>
          <p:cNvPr id="18" name="TextBox 17"/>
          <p:cNvSpPr txBox="1"/>
          <p:nvPr/>
        </p:nvSpPr>
        <p:spPr>
          <a:xfrm>
            <a:off x="7955280" y="3807297"/>
            <a:ext cx="3550920" cy="1815882"/>
          </a:xfrm>
          <a:prstGeom prst="rect">
            <a:avLst/>
          </a:prstGeom>
          <a:noFill/>
        </p:spPr>
        <p:txBody>
          <a:bodyPr wrap="square" rtlCol="0">
            <a:spAutoFit/>
          </a:bodyPr>
          <a:lstStyle/>
          <a:p>
            <a:r>
              <a:rPr lang="ka-GE" sz="1400" b="1" dirty="0"/>
              <a:t>საგანგებო სიტუაციების კოორდინაციისა და გადაუდებელი </a:t>
            </a:r>
            <a:r>
              <a:rPr lang="ka-GE" sz="1400" b="1" dirty="0" smtClean="0"/>
              <a:t>დახმარება: </a:t>
            </a:r>
          </a:p>
          <a:p>
            <a:endParaRPr lang="ka-GE" sz="1400" dirty="0"/>
          </a:p>
          <a:p>
            <a:pPr marL="285750" indent="-285750">
              <a:buFont typeface="Arial" panose="020B0604020202020204" pitchFamily="34" charset="0"/>
              <a:buChar char="•"/>
            </a:pPr>
            <a:r>
              <a:rPr lang="ka-GE" sz="1400" dirty="0" smtClean="0"/>
              <a:t>პაციენტების ნაკადების მართვა</a:t>
            </a:r>
          </a:p>
          <a:p>
            <a:pPr marL="285750" indent="-285750">
              <a:buFont typeface="Arial" panose="020B0604020202020204" pitchFamily="34" charset="0"/>
              <a:buChar char="•"/>
            </a:pPr>
            <a:r>
              <a:rPr lang="ka-GE" sz="1400" dirty="0" smtClean="0"/>
              <a:t>მოგზაურთა ნაკადების მართვა </a:t>
            </a:r>
          </a:p>
          <a:p>
            <a:pPr marL="285750" indent="-285750">
              <a:buFont typeface="Arial" panose="020B0604020202020204" pitchFamily="34" charset="0"/>
              <a:buChar char="•"/>
            </a:pPr>
            <a:r>
              <a:rPr lang="ka-GE" sz="1400" dirty="0" smtClean="0"/>
              <a:t>სასწრაფო-გადაუდებელი დახმარება თბილისსა და რეგიონებში ერთიანი სისტემის ფარგლებში </a:t>
            </a:r>
          </a:p>
        </p:txBody>
      </p:sp>
      <p:sp>
        <p:nvSpPr>
          <p:cNvPr id="19" name="TextBox 18"/>
          <p:cNvSpPr txBox="1"/>
          <p:nvPr/>
        </p:nvSpPr>
        <p:spPr>
          <a:xfrm>
            <a:off x="8153400" y="5808893"/>
            <a:ext cx="3550920" cy="954107"/>
          </a:xfrm>
          <a:prstGeom prst="rect">
            <a:avLst/>
          </a:prstGeom>
          <a:noFill/>
        </p:spPr>
        <p:txBody>
          <a:bodyPr wrap="square" rtlCol="0">
            <a:spAutoFit/>
          </a:bodyPr>
          <a:lstStyle/>
          <a:p>
            <a:r>
              <a:rPr lang="ka-GE" sz="1400" b="1" dirty="0" smtClean="0"/>
              <a:t>საკარანტინე სივრცეები: </a:t>
            </a:r>
          </a:p>
          <a:p>
            <a:r>
              <a:rPr lang="ka-GE" sz="1400" dirty="0" smtClean="0"/>
              <a:t>84 საკარანტინე ზონაში (სასტუმროებში) მობილიზებულია 405 სამედიცინო პერსონალი </a:t>
            </a:r>
            <a:endParaRPr lang="ka-GE" sz="1400" dirty="0"/>
          </a:p>
        </p:txBody>
      </p:sp>
    </p:spTree>
    <p:extLst>
      <p:ext uri="{BB962C8B-B14F-4D97-AF65-F5344CB8AC3E}">
        <p14:creationId xmlns:p14="http://schemas.microsoft.com/office/powerpoint/2010/main" val="3156721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4000" dirty="0" smtClean="0"/>
              <a:t>ონლაინ კლინიკების მუშაობის შედეგები : 112 და პჯდ ცენტრები </a:t>
            </a:r>
            <a:endParaRPr lang="en-US" sz="4000" dirty="0"/>
          </a:p>
        </p:txBody>
      </p:sp>
      <p:graphicFrame>
        <p:nvGraphicFramePr>
          <p:cNvPr id="7" name="Chart 6"/>
          <p:cNvGraphicFramePr/>
          <p:nvPr>
            <p:extLst>
              <p:ext uri="{D42A27DB-BD31-4B8C-83A1-F6EECF244321}">
                <p14:modId xmlns:p14="http://schemas.microsoft.com/office/powerpoint/2010/main" val="1072165183"/>
              </p:ext>
            </p:extLst>
          </p:nvPr>
        </p:nvGraphicFramePr>
        <p:xfrm>
          <a:off x="1234440" y="1690688"/>
          <a:ext cx="8397240" cy="46034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99577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პირველადი ჯანდაცვის ქსელის მომზადება </a:t>
            </a:r>
            <a:endParaRPr lang="en-US" dirty="0"/>
          </a:p>
        </p:txBody>
      </p:sp>
      <p:sp>
        <p:nvSpPr>
          <p:cNvPr id="3" name="Content Placeholder 2"/>
          <p:cNvSpPr>
            <a:spLocks noGrp="1"/>
          </p:cNvSpPr>
          <p:nvPr>
            <p:ph idx="1"/>
          </p:nvPr>
        </p:nvSpPr>
        <p:spPr/>
        <p:txBody>
          <a:bodyPr/>
          <a:lstStyle/>
          <a:p>
            <a:r>
              <a:rPr lang="ka-GE" dirty="0" smtClean="0"/>
              <a:t>ყველა ოჯახის ექიმის და პირველადი ჯანდაცვის ექთნის ტრეინინგის კოვიდის ადრეულ გამოვლენაში, მსუბუქი შემთხვევების მართვასა და ინფექციის კონტროლში </a:t>
            </a:r>
          </a:p>
          <a:p>
            <a:pPr marL="0" indent="0">
              <a:buNone/>
            </a:pPr>
            <a:endParaRPr lang="ka-GE" dirty="0" smtClean="0"/>
          </a:p>
          <a:p>
            <a:pPr lvl="1"/>
            <a:r>
              <a:rPr lang="ka-GE" dirty="0" smtClean="0"/>
              <a:t>ჩეხეთის კარტასის და გლობალური ფონდის დახმარებით საოჯახო მედიცინის პროფესიონალთა კავშირის ჩართულობით. გრძელდება მონიტორინგი და ონლაინ კონსულტაციები </a:t>
            </a:r>
          </a:p>
          <a:p>
            <a:pPr lvl="1"/>
            <a:r>
              <a:rPr lang="en-US" dirty="0" smtClean="0"/>
              <a:t>USAID </a:t>
            </a:r>
            <a:r>
              <a:rPr lang="ka-GE" dirty="0" smtClean="0"/>
              <a:t>ის დახმარებით ივნისში ტრეინინგის მომდევნო ეტაპი შემთხვევების მართვის საკითხებში </a:t>
            </a:r>
          </a:p>
          <a:p>
            <a:pPr lvl="1"/>
            <a:r>
              <a:rPr lang="ka-GE" dirty="0" smtClean="0"/>
              <a:t>სასწავლო მოდულები დაექვემდებარება აკრედიტაციას რეგულირების სააგენტოს მიერ ხარისხის უზრუნველყოფის მიზნით </a:t>
            </a:r>
            <a:endParaRPr lang="en-US" dirty="0"/>
          </a:p>
        </p:txBody>
      </p:sp>
    </p:spTree>
    <p:extLst>
      <p:ext uri="{BB962C8B-B14F-4D97-AF65-F5344CB8AC3E}">
        <p14:creationId xmlns:p14="http://schemas.microsoft.com/office/powerpoint/2010/main" val="1161705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600" dirty="0" smtClean="0"/>
              <a:t>ჯანდაცვის ინფრასტრუქტურა და რესურსი: საერთაშორისო შედარება </a:t>
            </a:r>
            <a:endParaRPr lang="en-US" sz="3600" dirty="0"/>
          </a:p>
        </p:txBody>
      </p:sp>
      <p:graphicFrame>
        <p:nvGraphicFramePr>
          <p:cNvPr id="13" name="Chart 12">
            <a:extLst>
              <a:ext uri="{FF2B5EF4-FFF2-40B4-BE49-F238E27FC236}">
                <a16:creationId xmlns:a16="http://schemas.microsoft.com/office/drawing/2014/main" id="{8DF5FBE6-F067-0443-AFA7-8F5A88A76A66}"/>
              </a:ext>
            </a:extLst>
          </p:cNvPr>
          <p:cNvGraphicFramePr>
            <a:graphicFrameLocks/>
          </p:cNvGraphicFramePr>
          <p:nvPr>
            <p:extLst>
              <p:ext uri="{D42A27DB-BD31-4B8C-83A1-F6EECF244321}">
                <p14:modId xmlns:p14="http://schemas.microsoft.com/office/powerpoint/2010/main" val="389310927"/>
              </p:ext>
            </p:extLst>
          </p:nvPr>
        </p:nvGraphicFramePr>
        <p:xfrm>
          <a:off x="655320" y="1569720"/>
          <a:ext cx="10698480" cy="49072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51301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338"/>
            <a:ext cx="10515600" cy="425010"/>
          </a:xfrm>
        </p:spPr>
        <p:txBody>
          <a:bodyPr>
            <a:noAutofit/>
          </a:bodyPr>
          <a:lstStyle/>
          <a:p>
            <a:pPr algn="ctr"/>
            <a:r>
              <a:rPr lang="ka-GE" sz="2800" b="1" dirty="0"/>
              <a:t>ქალაქ თბილისში </a:t>
            </a:r>
            <a:r>
              <a:rPr lang="ka-GE" sz="2800" b="1" dirty="0" smtClean="0"/>
              <a:t>კოვიდის მართვის მოდელი (მაისი 2020) </a:t>
            </a:r>
            <a:endParaRPr lang="en-US" sz="2800" b="1" dirty="0"/>
          </a:p>
        </p:txBody>
      </p:sp>
      <p:pic>
        <p:nvPicPr>
          <p:cNvPr id="6" name="Content Placeholder 5"/>
          <p:cNvPicPr>
            <a:picLocks noGrp="1" noChangeAspect="1"/>
          </p:cNvPicPr>
          <p:nvPr>
            <p:ph idx="1"/>
          </p:nvPr>
        </p:nvPicPr>
        <p:blipFill>
          <a:blip r:embed="rId2"/>
          <a:stretch>
            <a:fillRect/>
          </a:stretch>
        </p:blipFill>
        <p:spPr>
          <a:xfrm>
            <a:off x="221438" y="4229099"/>
            <a:ext cx="684540" cy="738415"/>
          </a:xfrm>
          <a:prstGeom prst="rect">
            <a:avLst/>
          </a:prstGeom>
        </p:spPr>
      </p:pic>
      <p:sp>
        <p:nvSpPr>
          <p:cNvPr id="4" name="TextBox 3"/>
          <p:cNvSpPr txBox="1"/>
          <p:nvPr/>
        </p:nvSpPr>
        <p:spPr>
          <a:xfrm>
            <a:off x="479080" y="3670571"/>
            <a:ext cx="8166160" cy="369332"/>
          </a:xfrm>
          <a:prstGeom prst="rect">
            <a:avLst/>
          </a:prstGeom>
          <a:noFill/>
        </p:spPr>
        <p:txBody>
          <a:bodyPr wrap="square" rtlCol="0">
            <a:spAutoFit/>
          </a:bodyPr>
          <a:lstStyle/>
          <a:p>
            <a:pPr algn="ctr"/>
            <a:r>
              <a:rPr lang="ka-GE" b="1" dirty="0">
                <a:solidFill>
                  <a:schemeClr val="accent1">
                    <a:lumMod val="50000"/>
                  </a:schemeClr>
                </a:solidFill>
              </a:rPr>
              <a:t>„ონლაინ კლინიკა“ პირველად ჯანდაცვაში</a:t>
            </a:r>
            <a:endParaRPr lang="en-US" b="1" dirty="0">
              <a:solidFill>
                <a:schemeClr val="accent1">
                  <a:lumMod val="50000"/>
                </a:schemeClr>
              </a:solidFill>
            </a:endParaRPr>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a:t> </a:t>
            </a:r>
            <a:r>
              <a:rPr lang="ka-GE" dirty="0" smtClean="0"/>
              <a:t>ცხელება&amp;</a:t>
            </a:r>
            <a:r>
              <a:rPr lang="en-US" dirty="0" smtClean="0"/>
              <a:t>COVID-19</a:t>
            </a:r>
            <a:r>
              <a:rPr lang="ka-GE" dirty="0" smtClean="0"/>
              <a:t> </a:t>
            </a:r>
            <a:r>
              <a:rPr lang="ka-GE" dirty="0"/>
              <a:t>კლინიკები: </a:t>
            </a:r>
            <a:r>
              <a:rPr lang="ka-GE" dirty="0" smtClean="0"/>
              <a:t>470 </a:t>
            </a:r>
            <a:r>
              <a:rPr lang="ka-GE" dirty="0"/>
              <a:t>საწოლი და </a:t>
            </a:r>
            <a:r>
              <a:rPr lang="en-US" dirty="0" smtClean="0"/>
              <a:t>145</a:t>
            </a:r>
            <a:r>
              <a:rPr lang="ka-GE" dirty="0" smtClean="0"/>
              <a:t> </a:t>
            </a:r>
            <a:r>
              <a:rPr lang="ka-GE" dirty="0" smtClean="0"/>
              <a:t>სუნთქვის აპარატი  </a:t>
            </a:r>
            <a:endParaRPr lang="en-US" dirty="0"/>
          </a:p>
        </p:txBody>
      </p:sp>
      <p:sp>
        <p:nvSpPr>
          <p:cNvPr id="19" name="TextBox 18"/>
          <p:cNvSpPr txBox="1"/>
          <p:nvPr/>
        </p:nvSpPr>
        <p:spPr>
          <a:xfrm>
            <a:off x="9213015" y="4031139"/>
            <a:ext cx="2593345" cy="233910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უზრუნველყოფა:</a:t>
            </a:r>
          </a:p>
          <a:p>
            <a:pPr algn="ctr"/>
            <a:r>
              <a:rPr lang="ka-GE" sz="1400" b="1" dirty="0">
                <a:solidFill>
                  <a:schemeClr val="tx1"/>
                </a:solidFill>
              </a:rPr>
              <a:t>ლუგარის ლაბორატორია</a:t>
            </a:r>
          </a:p>
          <a:p>
            <a:pPr algn="ctr"/>
            <a:r>
              <a:rPr lang="ka-GE" sz="1400" b="1" dirty="0">
                <a:solidFill>
                  <a:schemeClr val="tx1"/>
                </a:solidFill>
              </a:rPr>
              <a:t>ინფექციური პათოლოგიის, შიდსისა და კლ. იმუნოლოგიის ცენტრი</a:t>
            </a:r>
          </a:p>
          <a:p>
            <a:pPr algn="ctr"/>
            <a:r>
              <a:rPr lang="ka-GE" sz="1400" b="1" dirty="0" smtClean="0">
                <a:solidFill>
                  <a:schemeClr val="tx1"/>
                </a:solidFill>
              </a:rPr>
              <a:t>ნეოლაბი, ციტო, მეგალაბი</a:t>
            </a:r>
            <a:endParaRPr lang="ka-GE" sz="1400" b="1" dirty="0">
              <a:solidFill>
                <a:schemeClr val="tx1"/>
              </a:solidFill>
            </a:endParaRPr>
          </a:p>
          <a:p>
            <a:pPr algn="ctr"/>
            <a:endParaRPr lang="ka-GE" sz="1400" b="1" dirty="0">
              <a:solidFill>
                <a:schemeClr val="tx1"/>
              </a:solidFill>
            </a:endParaRPr>
          </a:p>
          <a:p>
            <a:pPr algn="ctr"/>
            <a:r>
              <a:rPr lang="ka-GE" sz="1400" b="1" dirty="0">
                <a:solidFill>
                  <a:schemeClr val="tx1"/>
                </a:solidFill>
              </a:rPr>
              <a:t>კონფირმაცია: ლუგარი</a:t>
            </a:r>
          </a:p>
        </p:txBody>
      </p:sp>
      <p:sp>
        <p:nvSpPr>
          <p:cNvPr id="11" name="TextBox 10">
            <a:extLst>
              <a:ext uri="{FF2B5EF4-FFF2-40B4-BE49-F238E27FC236}">
                <a16:creationId xmlns:a16="http://schemas.microsoft.com/office/drawing/2014/main" id="{56C8E849-8E0E-2440-861B-A015139947B3}"/>
              </a:ext>
            </a:extLst>
          </p:cNvPr>
          <p:cNvSpPr txBox="1"/>
          <p:nvPr/>
        </p:nvSpPr>
        <p:spPr>
          <a:xfrm>
            <a:off x="4706040" y="4152666"/>
            <a:ext cx="3731889" cy="2677656"/>
          </a:xfrm>
          <a:prstGeom prst="rect">
            <a:avLst/>
          </a:prstGeom>
          <a:noFill/>
        </p:spPr>
        <p:txBody>
          <a:bodyPr wrap="square" rtlCol="0">
            <a:spAutoFit/>
          </a:bodyPr>
          <a:lstStyle/>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ისნის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ვარკეთილის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მთაწმინდის</a:t>
            </a:r>
            <a:r>
              <a:rPr lang="en-US" sz="1400" dirty="0">
                <a:latin typeface="Sylfaen" panose="010A0502050306030303" pitchFamily="18" charset="0"/>
              </a:rPr>
              <a:t> </a:t>
            </a:r>
            <a:r>
              <a:rPr lang="en-US" sz="1400" dirty="0" err="1">
                <a:latin typeface="Sylfaen" panose="010A0502050306030303" pitchFamily="18" charset="0"/>
              </a:rPr>
              <a:t>პოლოკლინიკა</a:t>
            </a:r>
            <a:r>
              <a:rPr lang="en-US" sz="1400" dirty="0">
                <a:latin typeface="Sylfaen" panose="010A0502050306030303" pitchFamily="18" charset="0"/>
              </a:rPr>
              <a:t> </a:t>
            </a:r>
          </a:p>
          <a:p>
            <a:r>
              <a:rPr lang="en-US" sz="1400" dirty="0">
                <a:latin typeface="Sylfaen" panose="010A0502050306030303" pitchFamily="18" charset="0"/>
              </a:rPr>
              <a:t> </a:t>
            </a:r>
            <a:r>
              <a:rPr lang="en-US" sz="1400" dirty="0" err="1">
                <a:latin typeface="Sylfaen" panose="010A0502050306030303" pitchFamily="18" charset="0"/>
              </a:rPr>
              <a:t>სს</a:t>
            </a:r>
            <a:r>
              <a:rPr lang="en-US" sz="1400" dirty="0">
                <a:latin typeface="Sylfaen" panose="010A0502050306030303" pitchFamily="18" charset="0"/>
              </a:rPr>
              <a:t> "</a:t>
            </a:r>
            <a:r>
              <a:rPr lang="en-US" sz="1400" dirty="0" err="1">
                <a:latin typeface="Sylfaen" panose="010A0502050306030303" pitchFamily="18" charset="0"/>
              </a:rPr>
              <a:t>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საბურთალოს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მედისონ</a:t>
            </a:r>
            <a:r>
              <a:rPr lang="en-US" sz="1400" dirty="0">
                <a:latin typeface="Sylfaen" panose="010A0502050306030303" pitchFamily="18" charset="0"/>
              </a:rPr>
              <a:t> </a:t>
            </a:r>
            <a:r>
              <a:rPr lang="en-US" sz="1400" dirty="0" err="1">
                <a:latin typeface="Sylfaen" panose="010A0502050306030303" pitchFamily="18" charset="0"/>
              </a:rPr>
              <a:t>ჰოლდინგი</a:t>
            </a:r>
            <a:r>
              <a:rPr lang="en-US" sz="1400" dirty="0">
                <a:latin typeface="Sylfaen" panose="010A0502050306030303" pitchFamily="18" charset="0"/>
              </a:rPr>
              <a:t>“</a:t>
            </a:r>
            <a:r>
              <a:rPr lang="ka-GE" sz="1400" dirty="0">
                <a:latin typeface="Sylfaen" panose="010A0502050306030303" pitchFamily="18" charset="0"/>
              </a:rPr>
              <a:t> გლდანი</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მედისონ</a:t>
            </a:r>
            <a:r>
              <a:rPr lang="en-US" sz="1400" dirty="0">
                <a:latin typeface="Sylfaen" panose="010A0502050306030303" pitchFamily="18" charset="0"/>
              </a:rPr>
              <a:t> </a:t>
            </a:r>
            <a:r>
              <a:rPr lang="en-US" sz="1400" dirty="0" err="1">
                <a:latin typeface="Sylfaen" panose="010A0502050306030303" pitchFamily="18" charset="0"/>
              </a:rPr>
              <a:t>ჰოლდინგი</a:t>
            </a:r>
            <a:r>
              <a:rPr lang="en-US" sz="1400" dirty="0">
                <a:latin typeface="Sylfaen" panose="010A0502050306030303" pitchFamily="18" charset="0"/>
              </a:rPr>
              <a:t>“</a:t>
            </a:r>
            <a:r>
              <a:rPr lang="ka-GE" sz="1400" dirty="0">
                <a:latin typeface="Sylfaen" panose="010A0502050306030303" pitchFamily="18" charset="0"/>
              </a:rPr>
              <a:t> სამგორი</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მედისონ</a:t>
            </a:r>
            <a:r>
              <a:rPr lang="en-US" sz="1400" dirty="0">
                <a:latin typeface="Sylfaen" panose="010A0502050306030303" pitchFamily="18" charset="0"/>
              </a:rPr>
              <a:t> </a:t>
            </a:r>
            <a:r>
              <a:rPr lang="en-US" sz="1400" dirty="0" err="1">
                <a:latin typeface="Sylfaen" panose="010A0502050306030303" pitchFamily="18" charset="0"/>
              </a:rPr>
              <a:t>ჰოლდინგი</a:t>
            </a:r>
            <a:r>
              <a:rPr lang="en-US" sz="1400" dirty="0">
                <a:latin typeface="Sylfaen" panose="010A0502050306030303" pitchFamily="18" charset="0"/>
              </a:rPr>
              <a:t>“</a:t>
            </a:r>
            <a:r>
              <a:rPr lang="ka-GE" sz="1400" dirty="0">
                <a:latin typeface="Sylfaen" panose="010A0502050306030303" pitchFamily="18" charset="0"/>
              </a:rPr>
              <a:t> საბურთალო</a:t>
            </a:r>
            <a:endParaRPr lang="en-US" sz="1400" dirty="0">
              <a:latin typeface="Sylfaen" panose="010A0502050306030303" pitchFamily="18" charset="0"/>
            </a:endParaRPr>
          </a:p>
          <a:p>
            <a:endParaRPr lang="en-US" sz="1400" dirty="0">
              <a:latin typeface="Sylfaen" panose="010A0502050306030303" pitchFamily="18" charset="0"/>
            </a:endParaRPr>
          </a:p>
        </p:txBody>
      </p:sp>
      <p:sp>
        <p:nvSpPr>
          <p:cNvPr id="16" name="TextBox 15">
            <a:extLst>
              <a:ext uri="{FF2B5EF4-FFF2-40B4-BE49-F238E27FC236}">
                <a16:creationId xmlns:a16="http://schemas.microsoft.com/office/drawing/2014/main" id="{02D02E39-5902-E34B-AF29-76B1C4400251}"/>
              </a:ext>
            </a:extLst>
          </p:cNvPr>
          <p:cNvSpPr txBox="1"/>
          <p:nvPr/>
        </p:nvSpPr>
        <p:spPr>
          <a:xfrm>
            <a:off x="6355552" y="2931907"/>
            <a:ext cx="2573576" cy="738664"/>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შპს "თბილისის ზღვის ჰოსპიტალი</a:t>
            </a:r>
            <a:r>
              <a:rPr lang="en-US" sz="1400" dirty="0"/>
              <a:t>: 90 </a:t>
            </a:r>
            <a:r>
              <a:rPr lang="ka-GE" sz="1400" dirty="0"/>
              <a:t>საწოლი </a:t>
            </a:r>
          </a:p>
          <a:p>
            <a:pPr algn="ctr"/>
            <a:endParaRPr lang="ka-GE" sz="1400" dirty="0" smtClean="0"/>
          </a:p>
        </p:txBody>
      </p:sp>
      <p:sp>
        <p:nvSpPr>
          <p:cNvPr id="14" name="TextBox 13">
            <a:extLst>
              <a:ext uri="{FF2B5EF4-FFF2-40B4-BE49-F238E27FC236}">
                <a16:creationId xmlns:a16="http://schemas.microsoft.com/office/drawing/2014/main" id="{56C8E849-8E0E-2440-861B-A015139947B3}"/>
              </a:ext>
            </a:extLst>
          </p:cNvPr>
          <p:cNvSpPr txBox="1"/>
          <p:nvPr/>
        </p:nvSpPr>
        <p:spPr>
          <a:xfrm>
            <a:off x="1230393" y="4189113"/>
            <a:ext cx="3731889" cy="2893100"/>
          </a:xfrm>
          <a:prstGeom prst="rect">
            <a:avLst/>
          </a:prstGeom>
          <a:noFill/>
        </p:spPr>
        <p:txBody>
          <a:bodyPr wrap="square" rtlCol="0">
            <a:spAutoFit/>
          </a:bodyPr>
          <a:lstStyle/>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ისნის</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მედკაპიტალ</a:t>
            </a:r>
            <a:r>
              <a:rPr lang="ka-GE" sz="1400" dirty="0"/>
              <a:t>ი გლდანი</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მედკაპიტალი</a:t>
            </a:r>
            <a:r>
              <a:rPr lang="ka-GE" sz="1400" dirty="0"/>
              <a:t> </a:t>
            </a:r>
            <a:r>
              <a:rPr lang="ka-GE" sz="1400" dirty="0" smtClean="0"/>
              <a:t>სამგორი </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მედკაპიტალი</a:t>
            </a:r>
            <a:r>
              <a:rPr lang="ka-GE" sz="1400" dirty="0"/>
              <a:t> საბურთალო</a:t>
            </a:r>
            <a:endParaRPr lang="en-US" sz="1400" dirty="0">
              <a:latin typeface="Sylfaen" panose="010A0502050306030303" pitchFamily="18" charset="0"/>
            </a:endParaRPr>
          </a:p>
          <a:p>
            <a:r>
              <a:rPr lang="en-US" sz="1400" dirty="0">
                <a:latin typeface="Sylfaen" panose="010A0502050306030303" pitchFamily="18" charset="0"/>
              </a:rPr>
              <a:t> </a:t>
            </a:r>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ულტრამედი</a:t>
            </a:r>
            <a:r>
              <a:rPr lang="en-US" sz="1400" dirty="0">
                <a:latin typeface="Sylfaen" panose="010A0502050306030303" pitchFamily="18" charset="0"/>
              </a:rPr>
              <a:t> </a:t>
            </a: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Krol</a:t>
            </a:r>
            <a:r>
              <a:rPr lang="en-US" sz="1400" dirty="0">
                <a:latin typeface="Sylfaen" panose="010A0502050306030303" pitchFamily="18" charset="0"/>
              </a:rPr>
              <a:t> Medical Corporation</a:t>
            </a:r>
          </a:p>
          <a:p>
            <a:r>
              <a:rPr lang="en-US" sz="1400" dirty="0">
                <a:latin typeface="Sylfaen" panose="010A0502050306030303" pitchFamily="18" charset="0"/>
              </a:rPr>
              <a:t> </a:t>
            </a:r>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საოჯახო</a:t>
            </a:r>
            <a:r>
              <a:rPr lang="en-US" sz="1400" dirty="0">
                <a:latin typeface="Sylfaen" panose="010A0502050306030303" pitchFamily="18" charset="0"/>
              </a:rPr>
              <a:t> </a:t>
            </a:r>
            <a:r>
              <a:rPr lang="en-US" sz="1400" dirty="0" err="1">
                <a:latin typeface="Sylfaen" panose="010A0502050306030303" pitchFamily="18" charset="0"/>
              </a:rPr>
              <a:t>მედიცინის</a:t>
            </a:r>
            <a:r>
              <a:rPr lang="en-US" sz="1400" dirty="0">
                <a:latin typeface="Sylfaen" panose="010A0502050306030303" pitchFamily="18" charset="0"/>
              </a:rPr>
              <a:t> </a:t>
            </a:r>
            <a:r>
              <a:rPr lang="en-US" sz="1400" dirty="0" err="1">
                <a:latin typeface="Sylfaen" panose="010A0502050306030303" pitchFamily="18" charset="0"/>
              </a:rPr>
              <a:t>ეროვნული</a:t>
            </a:r>
            <a:r>
              <a:rPr lang="en-US" sz="1400" dirty="0">
                <a:latin typeface="Sylfaen" panose="010A0502050306030303" pitchFamily="18" charset="0"/>
              </a:rPr>
              <a:t> </a:t>
            </a:r>
            <a:r>
              <a:rPr lang="en-US" sz="1400" dirty="0" err="1">
                <a:latin typeface="Sylfaen" panose="010A0502050306030303" pitchFamily="18" charset="0"/>
              </a:rPr>
              <a:t>სასწავლო</a:t>
            </a:r>
            <a:r>
              <a:rPr lang="en-US" sz="1400" dirty="0">
                <a:latin typeface="Sylfaen" panose="010A0502050306030303" pitchFamily="18" charset="0"/>
              </a:rPr>
              <a:t> </a:t>
            </a:r>
            <a:r>
              <a:rPr lang="en-US" sz="1400" dirty="0" err="1">
                <a:latin typeface="Sylfaen" panose="010A0502050306030303" pitchFamily="18" charset="0"/>
              </a:rPr>
              <a:t>ცენტრი</a:t>
            </a:r>
            <a:r>
              <a:rPr lang="en-US" sz="1400" dirty="0">
                <a:latin typeface="Sylfaen" panose="010A0502050306030303" pitchFamily="18" charset="0"/>
              </a:rPr>
              <a:t> </a:t>
            </a: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ქ.თბილისის</a:t>
            </a:r>
            <a:r>
              <a:rPr lang="en-US" sz="1400" dirty="0">
                <a:latin typeface="Sylfaen" panose="010A0502050306030303" pitchFamily="18" charset="0"/>
              </a:rPr>
              <a:t> №19 </a:t>
            </a:r>
            <a:r>
              <a:rPr lang="en-US" sz="1400" dirty="0" err="1">
                <a:latin typeface="Sylfaen" panose="010A0502050306030303" pitchFamily="18" charset="0"/>
              </a:rPr>
              <a:t>მოზრდილთა</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endParaRPr lang="en-US" sz="1400" dirty="0">
              <a:latin typeface="Sylfaen" panose="010A0502050306030303" pitchFamily="18" charset="0"/>
            </a:endParaRPr>
          </a:p>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დიდუბის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endParaRPr lang="en-US" sz="1400" dirty="0">
              <a:latin typeface="Sylfaen" panose="010A0502050306030303" pitchFamily="18" charset="0"/>
            </a:endParaRPr>
          </a:p>
        </p:txBody>
      </p:sp>
      <p:sp>
        <p:nvSpPr>
          <p:cNvPr id="17" name="TextBox 16"/>
          <p:cNvSpPr txBox="1"/>
          <p:nvPr/>
        </p:nvSpPr>
        <p:spPr>
          <a:xfrm>
            <a:off x="563708" y="2429164"/>
            <a:ext cx="10515600" cy="369332"/>
          </a:xfrm>
          <a:prstGeom prst="rect">
            <a:avLst/>
          </a:prstGeom>
          <a:solidFill>
            <a:schemeClr val="accent2">
              <a:lumMod val="50000"/>
            </a:schemeClr>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a:t>
            </a:r>
            <a:r>
              <a:rPr lang="ka-GE" dirty="0" smtClean="0"/>
              <a:t>კლინიკები: </a:t>
            </a:r>
            <a:r>
              <a:rPr lang="ka-GE" dirty="0" smtClean="0"/>
              <a:t>100 საწოლი </a:t>
            </a:r>
            <a:endParaRPr lang="en-US" dirty="0"/>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88" y="2491253"/>
            <a:ext cx="476020" cy="476020"/>
          </a:xfrm>
          <a:prstGeom prst="rect">
            <a:avLst/>
          </a:prstGeom>
        </p:spPr>
      </p:pic>
      <p:sp>
        <p:nvSpPr>
          <p:cNvPr id="20" name="TextBox 19">
            <a:extLst>
              <a:ext uri="{FF2B5EF4-FFF2-40B4-BE49-F238E27FC236}">
                <a16:creationId xmlns:a16="http://schemas.microsoft.com/office/drawing/2014/main" id="{02D02E39-5902-E34B-AF29-76B1C4400251}"/>
              </a:ext>
            </a:extLst>
          </p:cNvPr>
          <p:cNvSpPr txBox="1"/>
          <p:nvPr/>
        </p:nvSpPr>
        <p:spPr>
          <a:xfrm>
            <a:off x="8465428" y="1237404"/>
            <a:ext cx="2436436"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შპს "აკადემიკოს ნიკოლოზ ყიფშიძის სახელობის ცენტრალური საუნივერსიტეტო კლინიკა“</a:t>
            </a:r>
            <a:r>
              <a:rPr lang="en-US" sz="1400" dirty="0"/>
              <a:t> </a:t>
            </a:r>
            <a:endParaRPr lang="ka-GE" sz="1400" dirty="0"/>
          </a:p>
        </p:txBody>
      </p:sp>
      <p:sp>
        <p:nvSpPr>
          <p:cNvPr id="21" name="TextBox 20">
            <a:extLst>
              <a:ext uri="{FF2B5EF4-FFF2-40B4-BE49-F238E27FC236}">
                <a16:creationId xmlns:a16="http://schemas.microsoft.com/office/drawing/2014/main" id="{02D02E39-5902-E34B-AF29-76B1C4400251}"/>
              </a:ext>
            </a:extLst>
          </p:cNvPr>
          <p:cNvSpPr txBox="1"/>
          <p:nvPr/>
        </p:nvSpPr>
        <p:spPr>
          <a:xfrm>
            <a:off x="130897" y="1274502"/>
            <a:ext cx="3038380"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სს ,,ინფექციური პათოლოგიის, შიდსისა და კლინიკური იმუნოლოგიის სამეცნიერო-პრაქტიკული ცენტრი“; </a:t>
            </a:r>
          </a:p>
        </p:txBody>
      </p:sp>
      <p:sp>
        <p:nvSpPr>
          <p:cNvPr id="22" name="TextBox 21">
            <a:extLst>
              <a:ext uri="{FF2B5EF4-FFF2-40B4-BE49-F238E27FC236}">
                <a16:creationId xmlns:a16="http://schemas.microsoft.com/office/drawing/2014/main" id="{02D02E39-5902-E34B-AF29-76B1C4400251}"/>
              </a:ext>
            </a:extLst>
          </p:cNvPr>
          <p:cNvSpPr txBox="1"/>
          <p:nvPr/>
        </p:nvSpPr>
        <p:spPr>
          <a:xfrm>
            <a:off x="3261198" y="1274377"/>
            <a:ext cx="1792237"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თსსუ პირველი საუნივერსიტეტო კლინიკა</a:t>
            </a:r>
          </a:p>
          <a:p>
            <a:pPr algn="ctr"/>
            <a:endParaRPr lang="en-US" sz="1400" dirty="0"/>
          </a:p>
        </p:txBody>
      </p:sp>
      <p:sp>
        <p:nvSpPr>
          <p:cNvPr id="23" name="TextBox 22">
            <a:extLst>
              <a:ext uri="{FF2B5EF4-FFF2-40B4-BE49-F238E27FC236}">
                <a16:creationId xmlns:a16="http://schemas.microsoft.com/office/drawing/2014/main" id="{02D02E39-5902-E34B-AF29-76B1C4400251}"/>
              </a:ext>
            </a:extLst>
          </p:cNvPr>
          <p:cNvSpPr txBox="1"/>
          <p:nvPr/>
        </p:nvSpPr>
        <p:spPr>
          <a:xfrm>
            <a:off x="6804787" y="1253694"/>
            <a:ext cx="1621012"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თბილისის ბავშვთა ინფექციური საავადმყოფო</a:t>
            </a:r>
          </a:p>
        </p:txBody>
      </p:sp>
      <p:sp>
        <p:nvSpPr>
          <p:cNvPr id="25" name="TextBox 24">
            <a:extLst>
              <a:ext uri="{FF2B5EF4-FFF2-40B4-BE49-F238E27FC236}">
                <a16:creationId xmlns:a16="http://schemas.microsoft.com/office/drawing/2014/main" id="{02D02E39-5902-E34B-AF29-76B1C4400251}"/>
              </a:ext>
            </a:extLst>
          </p:cNvPr>
          <p:cNvSpPr txBox="1"/>
          <p:nvPr/>
        </p:nvSpPr>
        <p:spPr>
          <a:xfrm>
            <a:off x="5190101" y="1268035"/>
            <a:ext cx="1505668"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t>აკად. ვ. ბოჭორიშვილის კლინიკა</a:t>
            </a:r>
          </a:p>
          <a:p>
            <a:pPr algn="ctr"/>
            <a:endParaRPr lang="en-US" sz="1400" dirty="0"/>
          </a:p>
        </p:txBody>
      </p:sp>
      <p:sp>
        <p:nvSpPr>
          <p:cNvPr id="26" name="TextBox 25">
            <a:extLst>
              <a:ext uri="{FF2B5EF4-FFF2-40B4-BE49-F238E27FC236}">
                <a16:creationId xmlns:a16="http://schemas.microsoft.com/office/drawing/2014/main" id="{02D02E39-5902-E34B-AF29-76B1C4400251}"/>
              </a:ext>
            </a:extLst>
          </p:cNvPr>
          <p:cNvSpPr txBox="1"/>
          <p:nvPr/>
        </p:nvSpPr>
        <p:spPr>
          <a:xfrm>
            <a:off x="2314661" y="2955864"/>
            <a:ext cx="3506847" cy="738664"/>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t>ტუბერკულოზისა და ფილტვის დაავადებათა ეროვნული </a:t>
            </a:r>
            <a:r>
              <a:rPr lang="ka-GE" sz="1400" dirty="0" smtClean="0"/>
              <a:t>ცენტრი: 10</a:t>
            </a:r>
          </a:p>
          <a:p>
            <a:pPr algn="ctr"/>
            <a:r>
              <a:rPr lang="ka-GE" sz="1400" dirty="0" smtClean="0"/>
              <a:t> </a:t>
            </a:r>
            <a:endParaRPr lang="ka-GE" sz="1400" dirty="0"/>
          </a:p>
        </p:txBody>
      </p:sp>
      <p:sp>
        <p:nvSpPr>
          <p:cNvPr id="24" name="TextBox 23">
            <a:extLst>
              <a:ext uri="{FF2B5EF4-FFF2-40B4-BE49-F238E27FC236}">
                <a16:creationId xmlns:a16="http://schemas.microsoft.com/office/drawing/2014/main" id="{02D02E39-5902-E34B-AF29-76B1C4400251}"/>
              </a:ext>
            </a:extLst>
          </p:cNvPr>
          <p:cNvSpPr txBox="1"/>
          <p:nvPr/>
        </p:nvSpPr>
        <p:spPr>
          <a:xfrm>
            <a:off x="11047353" y="1237404"/>
            <a:ext cx="838200"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smtClean="0"/>
              <a:t>ნიუ ვიჟენი </a:t>
            </a:r>
            <a:endParaRPr lang="en-US" sz="1400" dirty="0" smtClean="0"/>
          </a:p>
          <a:p>
            <a:pPr lvl="0" algn="ctr"/>
            <a:endParaRPr lang="ka-GE" sz="1400" dirty="0"/>
          </a:p>
          <a:p>
            <a:pPr algn="ctr"/>
            <a:endParaRPr lang="en-US" sz="1400" dirty="0"/>
          </a:p>
        </p:txBody>
      </p:sp>
    </p:spTree>
    <p:extLst>
      <p:ext uri="{BB962C8B-B14F-4D97-AF65-F5344CB8AC3E}">
        <p14:creationId xmlns:p14="http://schemas.microsoft.com/office/powerpoint/2010/main" val="2415829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338"/>
            <a:ext cx="10515600" cy="425010"/>
          </a:xfrm>
        </p:spPr>
        <p:txBody>
          <a:bodyPr>
            <a:noAutofit/>
          </a:bodyPr>
          <a:lstStyle/>
          <a:p>
            <a:pPr algn="ctr"/>
            <a:r>
              <a:rPr lang="ka-GE" sz="2800" b="1" dirty="0"/>
              <a:t>რეგიონებში კოვიდის მართვის მოდელი </a:t>
            </a:r>
            <a:endParaRPr lang="en-US" sz="2800" b="1" dirty="0"/>
          </a:p>
        </p:txBody>
      </p:sp>
      <p:pic>
        <p:nvPicPr>
          <p:cNvPr id="6" name="Content Placeholder 5"/>
          <p:cNvPicPr>
            <a:picLocks noGrp="1" noChangeAspect="1"/>
          </p:cNvPicPr>
          <p:nvPr>
            <p:ph idx="1"/>
          </p:nvPr>
        </p:nvPicPr>
        <p:blipFill>
          <a:blip r:embed="rId2"/>
          <a:stretch>
            <a:fillRect/>
          </a:stretch>
        </p:blipFill>
        <p:spPr>
          <a:xfrm>
            <a:off x="788067" y="4772476"/>
            <a:ext cx="751576" cy="810727"/>
          </a:xfrm>
          <a:prstGeom prst="rect">
            <a:avLst/>
          </a:prstGeom>
        </p:spPr>
      </p:pic>
      <p:sp>
        <p:nvSpPr>
          <p:cNvPr id="4" name="TextBox 3"/>
          <p:cNvSpPr txBox="1"/>
          <p:nvPr/>
        </p:nvSpPr>
        <p:spPr>
          <a:xfrm>
            <a:off x="1839229" y="4702574"/>
            <a:ext cx="7046259" cy="461665"/>
          </a:xfrm>
          <a:prstGeom prst="rect">
            <a:avLst/>
          </a:prstGeom>
          <a:noFill/>
        </p:spPr>
        <p:txBody>
          <a:bodyPr wrap="square" rtlCol="0">
            <a:spAutoFit/>
          </a:bodyPr>
          <a:lstStyle/>
          <a:p>
            <a:pPr algn="ctr"/>
            <a:r>
              <a:rPr lang="ka-GE" sz="2400" b="1" dirty="0">
                <a:solidFill>
                  <a:schemeClr val="accent1">
                    <a:lumMod val="50000"/>
                  </a:schemeClr>
                </a:solidFill>
              </a:rPr>
              <a:t>„ონლაინ კლინიკა“ პირველად </a:t>
            </a:r>
            <a:r>
              <a:rPr lang="ka-GE" sz="2400" b="1" dirty="0" smtClean="0">
                <a:solidFill>
                  <a:schemeClr val="accent1">
                    <a:lumMod val="50000"/>
                  </a:schemeClr>
                </a:solidFill>
              </a:rPr>
              <a:t>ჯანდაცვაში</a:t>
            </a:r>
            <a:endParaRPr lang="ka-GE" sz="1600" b="1" dirty="0">
              <a:solidFill>
                <a:schemeClr val="accent1">
                  <a:lumMod val="50000"/>
                </a:schemeClr>
              </a:solidFill>
            </a:endParaRPr>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a:t> </a:t>
            </a:r>
            <a:r>
              <a:rPr lang="en-US" dirty="0"/>
              <a:t>COVID-19</a:t>
            </a:r>
            <a:r>
              <a:rPr lang="ka-GE" dirty="0"/>
              <a:t> </a:t>
            </a:r>
            <a:r>
              <a:rPr lang="ka-GE" dirty="0" smtClean="0"/>
              <a:t>კლინიკები: 439 საწოლზე</a:t>
            </a:r>
            <a:endParaRPr lang="en-US" dirty="0"/>
          </a:p>
        </p:txBody>
      </p:sp>
      <p:sp>
        <p:nvSpPr>
          <p:cNvPr id="19" name="TextBox 18"/>
          <p:cNvSpPr txBox="1"/>
          <p:nvPr/>
        </p:nvSpPr>
        <p:spPr>
          <a:xfrm>
            <a:off x="9272436" y="4326200"/>
            <a:ext cx="2481843" cy="2062103"/>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a:t>
            </a:r>
            <a:r>
              <a:rPr lang="ka-GE" sz="1600" dirty="0" smtClean="0">
                <a:solidFill>
                  <a:srgbClr val="C00000"/>
                </a:solidFill>
              </a:rPr>
              <a:t>უზრუნველყოფა</a:t>
            </a:r>
            <a:r>
              <a:rPr lang="ka-GE" sz="1600" dirty="0" smtClean="0">
                <a:solidFill>
                  <a:srgbClr val="C00000"/>
                </a:solidFill>
              </a:rPr>
              <a:t>: დავადებათა კონტროლის ქვედანაყოფები, ლუგარი, მეგალაბი და სხვ. </a:t>
            </a:r>
            <a:endParaRPr lang="en-US" sz="1600" dirty="0">
              <a:solidFill>
                <a:srgbClr val="C00000"/>
              </a:solidFill>
            </a:endParaRPr>
          </a:p>
        </p:txBody>
      </p:sp>
      <p:sp>
        <p:nvSpPr>
          <p:cNvPr id="10" name="TextBox 9"/>
          <p:cNvSpPr txBox="1"/>
          <p:nvPr/>
        </p:nvSpPr>
        <p:spPr>
          <a:xfrm>
            <a:off x="838200" y="3315799"/>
            <a:ext cx="4602787" cy="369332"/>
          </a:xfrm>
          <a:prstGeom prst="rect">
            <a:avLst/>
          </a:prstGeom>
          <a:solidFill>
            <a:schemeClr val="accent2">
              <a:lumMod val="50000"/>
            </a:schemeClr>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a:t>
            </a:r>
            <a:r>
              <a:rPr lang="ka-GE" dirty="0" smtClean="0"/>
              <a:t>კლინიკები: 285 საწოლი</a:t>
            </a:r>
            <a:endParaRPr lang="en-US" dirty="0"/>
          </a:p>
        </p:txBody>
      </p:sp>
      <p:sp>
        <p:nvSpPr>
          <p:cNvPr id="11" name="TextBox 10"/>
          <p:cNvSpPr txBox="1"/>
          <p:nvPr/>
        </p:nvSpPr>
        <p:spPr>
          <a:xfrm>
            <a:off x="1593812" y="3769328"/>
            <a:ext cx="3447396" cy="954107"/>
          </a:xfrm>
          <a:prstGeom prst="rect">
            <a:avLst/>
          </a:prstGeom>
          <a:noFill/>
        </p:spPr>
        <p:txBody>
          <a:bodyPr wrap="square" rtlCol="0">
            <a:spAutoFit/>
          </a:bodyPr>
          <a:lstStyle/>
          <a:p>
            <a:r>
              <a:rPr lang="ka-GE" sz="1400" dirty="0" smtClean="0"/>
              <a:t>თელავი, ლაგოდეხი, საგარეჯო, ბოლნისი, რუსთავი, ქუთაისი, ბათუმი, ფოთი, სენაკი, ქარელი, რუსთავი, ახალციხე, ონი</a:t>
            </a:r>
            <a:endParaRPr lang="ka-GE" sz="1400" dirty="0"/>
          </a:p>
        </p:txBody>
      </p:sp>
      <p:sp>
        <p:nvSpPr>
          <p:cNvPr id="13" name="TextBox 12"/>
          <p:cNvSpPr txBox="1"/>
          <p:nvPr/>
        </p:nvSpPr>
        <p:spPr>
          <a:xfrm>
            <a:off x="5572703" y="3333130"/>
            <a:ext cx="6181576" cy="369332"/>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ka-GE" dirty="0" smtClean="0"/>
              <a:t>კლინიკები პრეტრიაჟის ფუნქციით</a:t>
            </a:r>
            <a:endParaRPr lang="en-US" dirty="0"/>
          </a:p>
        </p:txBody>
      </p:sp>
      <p:sp>
        <p:nvSpPr>
          <p:cNvPr id="14" name="TextBox 13"/>
          <p:cNvSpPr txBox="1"/>
          <p:nvPr/>
        </p:nvSpPr>
        <p:spPr>
          <a:xfrm>
            <a:off x="6115850" y="3784221"/>
            <a:ext cx="6076150" cy="369332"/>
          </a:xfrm>
          <a:prstGeom prst="rect">
            <a:avLst/>
          </a:prstGeom>
          <a:noFill/>
        </p:spPr>
        <p:txBody>
          <a:bodyPr wrap="square" rtlCol="0">
            <a:spAutoFit/>
          </a:bodyPr>
          <a:lstStyle/>
          <a:p>
            <a:r>
              <a:rPr lang="ka-GE" dirty="0" smtClean="0"/>
              <a:t>ყველა რაიონული საავადმყოფო </a:t>
            </a:r>
            <a:endParaRPr lang="en-US" dirty="0"/>
          </a:p>
        </p:txBody>
      </p:sp>
      <p:sp>
        <p:nvSpPr>
          <p:cNvPr id="3" name="TextBox 2"/>
          <p:cNvSpPr txBox="1"/>
          <p:nvPr/>
        </p:nvSpPr>
        <p:spPr>
          <a:xfrm>
            <a:off x="1062318" y="1087830"/>
            <a:ext cx="4510385" cy="2246769"/>
          </a:xfrm>
          <a:prstGeom prst="rect">
            <a:avLst/>
          </a:prstGeom>
          <a:noFill/>
        </p:spPr>
        <p:txBody>
          <a:bodyPr wrap="square" rtlCol="0">
            <a:spAutoFit/>
          </a:bodyPr>
          <a:lstStyle/>
          <a:p>
            <a:r>
              <a:rPr lang="ka-GE" sz="1400" dirty="0"/>
              <a:t>შპს "მცხეთის სამედიცინო ცენტრი"</a:t>
            </a:r>
          </a:p>
          <a:p>
            <a:r>
              <a:rPr lang="ka-GE" sz="1400" dirty="0" smtClean="0"/>
              <a:t>სს </a:t>
            </a:r>
            <a:r>
              <a:rPr lang="ka-GE" sz="1400" dirty="0"/>
              <a:t>"საჩხერის რაიონული საავადმყოფო-პოლიკლინიკური გაერთიანება"</a:t>
            </a:r>
          </a:p>
          <a:p>
            <a:r>
              <a:rPr lang="ka-GE" sz="1400" dirty="0"/>
              <a:t>შპს "კლინიკა-ლჯ"</a:t>
            </a:r>
          </a:p>
          <a:p>
            <a:r>
              <a:rPr lang="ka-GE" sz="1400" dirty="0"/>
              <a:t>სსიპ "გიორგი აბრამიშვილის სახელობის საქართველოს თავდაცვის სამინისტროს სამხედრო ჰოსპიტალი"</a:t>
            </a:r>
          </a:p>
          <a:p>
            <a:r>
              <a:rPr lang="ka-GE" sz="1400" dirty="0"/>
              <a:t>შპს "აბასთუმნის ფილტვის ცენტრი"</a:t>
            </a:r>
          </a:p>
          <a:p>
            <a:r>
              <a:rPr lang="ka-GE" sz="1400" dirty="0"/>
              <a:t>შპს "ზუგდიდის ინფექციური საავადმყოფო</a:t>
            </a:r>
            <a:r>
              <a:rPr lang="ka-GE" sz="1400" dirty="0" smtClean="0"/>
              <a:t>"</a:t>
            </a:r>
            <a:endParaRPr lang="ka-GE" sz="1400" dirty="0"/>
          </a:p>
          <a:p>
            <a:r>
              <a:rPr lang="ka-GE" sz="1400" dirty="0"/>
              <a:t>შპს "მედალფა</a:t>
            </a:r>
            <a:r>
              <a:rPr lang="ka-GE" sz="1400" dirty="0" smtClean="0"/>
              <a:t>"</a:t>
            </a:r>
            <a:endParaRPr lang="ka-GE" sz="1400" dirty="0"/>
          </a:p>
        </p:txBody>
      </p:sp>
      <p:sp>
        <p:nvSpPr>
          <p:cNvPr id="16" name="TextBox 15"/>
          <p:cNvSpPr txBox="1"/>
          <p:nvPr/>
        </p:nvSpPr>
        <p:spPr>
          <a:xfrm>
            <a:off x="7117977" y="1159512"/>
            <a:ext cx="4510385" cy="1384995"/>
          </a:xfrm>
          <a:prstGeom prst="rect">
            <a:avLst/>
          </a:prstGeom>
          <a:noFill/>
        </p:spPr>
        <p:txBody>
          <a:bodyPr wrap="square" rtlCol="0">
            <a:spAutoFit/>
          </a:bodyPr>
          <a:lstStyle/>
          <a:p>
            <a:r>
              <a:rPr lang="ka-GE" sz="1400" b="1" u="sng" dirty="0" smtClean="0"/>
              <a:t>ახალი კლინიკები 2020 წლის აპრილიდან </a:t>
            </a:r>
          </a:p>
          <a:p>
            <a:endParaRPr lang="ka-GE" sz="1400" dirty="0" smtClean="0"/>
          </a:p>
          <a:p>
            <a:r>
              <a:rPr lang="ka-GE" sz="1400" dirty="0" smtClean="0"/>
              <a:t>რუხის საავადმყოფო </a:t>
            </a:r>
          </a:p>
          <a:p>
            <a:r>
              <a:rPr lang="ka-GE" sz="1400" dirty="0" smtClean="0"/>
              <a:t>ბათუმის ახალი რესპუბლიკური საავადმყოფო</a:t>
            </a:r>
          </a:p>
          <a:p>
            <a:endParaRPr lang="ka-GE" sz="1400" dirty="0"/>
          </a:p>
          <a:p>
            <a:endParaRPr lang="ka-GE" sz="1400" dirty="0"/>
          </a:p>
        </p:txBody>
      </p:sp>
      <p:sp>
        <p:nvSpPr>
          <p:cNvPr id="7" name="TextBox 6"/>
          <p:cNvSpPr txBox="1"/>
          <p:nvPr/>
        </p:nvSpPr>
        <p:spPr>
          <a:xfrm>
            <a:off x="2215746" y="5208456"/>
            <a:ext cx="6293223" cy="1384995"/>
          </a:xfrm>
          <a:prstGeom prst="rect">
            <a:avLst/>
          </a:prstGeom>
          <a:noFill/>
        </p:spPr>
        <p:txBody>
          <a:bodyPr wrap="square" rtlCol="0">
            <a:spAutoFit/>
          </a:bodyPr>
          <a:lstStyle/>
          <a:p>
            <a:pPr lvl="0"/>
            <a:r>
              <a:rPr lang="ka-GE" sz="1400" dirty="0" smtClean="0"/>
              <a:t>ქუთაისში 2 კლინიკა </a:t>
            </a:r>
          </a:p>
          <a:p>
            <a:pPr lvl="0"/>
            <a:r>
              <a:rPr lang="ka-GE" sz="1400" dirty="0" smtClean="0"/>
              <a:t>აჭარაში 2 კლინიკა</a:t>
            </a:r>
          </a:p>
          <a:p>
            <a:pPr lvl="0"/>
            <a:r>
              <a:rPr lang="ka-GE" sz="1400" dirty="0" smtClean="0"/>
              <a:t>სს </a:t>
            </a:r>
            <a:r>
              <a:rPr lang="ka-GE" sz="1400" dirty="0"/>
              <a:t>"ევექსის ჰოსპიტლები" - ზუგდიდის რეფერალური </a:t>
            </a:r>
            <a:r>
              <a:rPr lang="ka-GE" sz="1400" dirty="0" smtClean="0"/>
              <a:t>ჰოსპიტალი</a:t>
            </a:r>
          </a:p>
          <a:p>
            <a:pPr lvl="0"/>
            <a:r>
              <a:rPr lang="ka-GE" sz="1400" dirty="0" smtClean="0"/>
              <a:t>ბორჯომი</a:t>
            </a:r>
          </a:p>
          <a:p>
            <a:pPr lvl="0"/>
            <a:r>
              <a:rPr lang="ka-GE" sz="1400" dirty="0" smtClean="0"/>
              <a:t>მცხეთა</a:t>
            </a:r>
          </a:p>
          <a:p>
            <a:pPr lvl="0"/>
            <a:r>
              <a:rPr lang="ka-GE" sz="1400" dirty="0" smtClean="0"/>
              <a:t>გურჯაანი </a:t>
            </a:r>
            <a:endParaRPr lang="en-US" sz="1400" dirty="0"/>
          </a:p>
        </p:txBody>
      </p:sp>
    </p:spTree>
    <p:extLst>
      <p:ext uri="{BB962C8B-B14F-4D97-AF65-F5344CB8AC3E}">
        <p14:creationId xmlns:p14="http://schemas.microsoft.com/office/powerpoint/2010/main" val="9369575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2475"/>
          </a:xfrm>
        </p:spPr>
        <p:txBody>
          <a:bodyPr>
            <a:normAutofit/>
          </a:bodyPr>
          <a:lstStyle/>
          <a:p>
            <a:pPr algn="ctr"/>
            <a:r>
              <a:rPr lang="ka-GE" sz="3200" dirty="0" smtClean="0"/>
              <a:t>კოვიდ 19 ზე სამედიცინო სერვისების დაფინანსება </a:t>
            </a:r>
            <a:endParaRPr lang="en-US" sz="3200" dirty="0"/>
          </a:p>
        </p:txBody>
      </p:sp>
      <p:sp>
        <p:nvSpPr>
          <p:cNvPr id="9" name="Content Placeholder 8"/>
          <p:cNvSpPr>
            <a:spLocks noGrp="1"/>
          </p:cNvSpPr>
          <p:nvPr>
            <p:ph idx="1"/>
          </p:nvPr>
        </p:nvSpPr>
        <p:spPr>
          <a:xfrm>
            <a:off x="838200" y="5669279"/>
            <a:ext cx="10515600" cy="822961"/>
          </a:xfrm>
        </p:spPr>
        <p:txBody>
          <a:bodyPr>
            <a:normAutofit fontScale="77500" lnSpcReduction="20000"/>
          </a:bodyPr>
          <a:lstStyle/>
          <a:p>
            <a:pPr lvl="0"/>
            <a:r>
              <a:rPr lang="ka-GE" sz="1800" dirty="0" smtClean="0"/>
              <a:t>საფუძველი: ახალი კორონავირუსული დაავადების მართვის ქვეპროგრამა: „2020 წლის ჯანმრთელობის დაცვის სახელმწიფო პროგრამების დამტკიცების შესახებ“ საქართველოს მთავრობის 2019 წლის 31 დეკემბრის №674 დადგენილებაში ცვლილების შეტანის თაობაზე</a:t>
            </a:r>
          </a:p>
          <a:p>
            <a:pPr lvl="0"/>
            <a:r>
              <a:rPr lang="ka-GE" sz="1800" b="1" dirty="0" smtClean="0"/>
              <a:t>პროგრამული</a:t>
            </a:r>
            <a:r>
              <a:rPr lang="ka-GE" sz="1800" dirty="0" smtClean="0"/>
              <a:t> </a:t>
            </a:r>
            <a:r>
              <a:rPr lang="ka-GE" sz="1800" b="1" dirty="0" smtClean="0"/>
              <a:t>კოდი: 27 03 03 11</a:t>
            </a:r>
            <a:endParaRPr lang="en-US" sz="1800" dirty="0" smtClean="0"/>
          </a:p>
          <a:p>
            <a:pPr marL="0" indent="0">
              <a:buNone/>
            </a:pPr>
            <a:endParaRPr lang="en-US" sz="1800" dirty="0"/>
          </a:p>
        </p:txBody>
      </p:sp>
      <p:graphicFrame>
        <p:nvGraphicFramePr>
          <p:cNvPr id="12" name="Diagram 11"/>
          <p:cNvGraphicFramePr/>
          <p:nvPr>
            <p:extLst>
              <p:ext uri="{D42A27DB-BD31-4B8C-83A1-F6EECF244321}">
                <p14:modId xmlns:p14="http://schemas.microsoft.com/office/powerpoint/2010/main" val="462777"/>
              </p:ext>
            </p:extLst>
          </p:nvPr>
        </p:nvGraphicFramePr>
        <p:xfrm>
          <a:off x="1715911" y="1385888"/>
          <a:ext cx="8128000" cy="38297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1873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Autofit/>
          </a:bodyPr>
          <a:lstStyle/>
          <a:p>
            <a:pPr algn="ctr"/>
            <a:r>
              <a:rPr lang="ka-GE" sz="2400" dirty="0" smtClean="0"/>
              <a:t>მობილიზებული ცხელება-კოვიდ კლინიკების დატვირთვა აპრილი-მაისი</a:t>
            </a:r>
            <a:endParaRPr lang="en-US" sz="24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210001523"/>
              </p:ext>
            </p:extLst>
          </p:nvPr>
        </p:nvGraphicFramePr>
        <p:xfrm>
          <a:off x="838200" y="1773373"/>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28095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Autofit/>
          </a:bodyPr>
          <a:lstStyle/>
          <a:p>
            <a:pPr algn="ctr"/>
            <a:r>
              <a:rPr lang="ka-GE" sz="2400" dirty="0" smtClean="0"/>
              <a:t>მობილიზებული ცხელება-კოვიდ კლინიკების უტილიზაციის მაჩვენებელი აპრილი-მაისი</a:t>
            </a:r>
            <a:endParaRPr lang="en-US" sz="24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5550502"/>
              </p:ext>
            </p:extLst>
          </p:nvPr>
        </p:nvGraphicFramePr>
        <p:xfrm>
          <a:off x="1114425" y="1287598"/>
          <a:ext cx="9963150" cy="3513002"/>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343025" y="5172075"/>
            <a:ext cx="9629775"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ka-GE" dirty="0" smtClean="0"/>
              <a:t>მაისის დასაწყისიდან რეგიონებში ცხელება-კოვიდ კლინიკების დატვირთვა დაბალია. </a:t>
            </a:r>
          </a:p>
          <a:p>
            <a:r>
              <a:rPr lang="ka-GE" dirty="0" smtClean="0"/>
              <a:t>შესაძლოა ვიფიქროთ 253 დადგენილების თანახმად განსაზღვრული მობილიზაციის გეგმის მოდიფიცირებაზე კოვიდ კლინიკებისთვის, თუკი რეგიონული განაწილება და დატვირთვა ამის შესაძლებლობას იძლევა. ახალი კლინიკების დამატება მხოლოდ მას შემდეგ იგეგმება, რაც დადასტურებული შემთხვევების რაოდენობა მიაღწევს 800-ს </a:t>
            </a:r>
            <a:endParaRPr lang="en-US" dirty="0"/>
          </a:p>
        </p:txBody>
      </p:sp>
    </p:spTree>
    <p:extLst>
      <p:ext uri="{BB962C8B-B14F-4D97-AF65-F5344CB8AC3E}">
        <p14:creationId xmlns:p14="http://schemas.microsoft.com/office/powerpoint/2010/main" val="9956025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ჰოსპიტალური ქსელის მზადყოფნის გაძ₾იერება</a:t>
            </a:r>
            <a:endParaRPr lang="en-US" dirty="0"/>
          </a:p>
        </p:txBody>
      </p:sp>
      <p:sp>
        <p:nvSpPr>
          <p:cNvPr id="3" name="Content Placeholder 2"/>
          <p:cNvSpPr>
            <a:spLocks noGrp="1"/>
          </p:cNvSpPr>
          <p:nvPr>
            <p:ph idx="1"/>
          </p:nvPr>
        </p:nvSpPr>
        <p:spPr>
          <a:xfrm>
            <a:off x="838200" y="1825624"/>
            <a:ext cx="10713720" cy="4483735"/>
          </a:xfrm>
        </p:spPr>
        <p:txBody>
          <a:bodyPr>
            <a:normAutofit fontScale="92500" lnSpcReduction="10000"/>
          </a:bodyPr>
          <a:lstStyle/>
          <a:p>
            <a:r>
              <a:rPr lang="ka-GE" dirty="0" smtClean="0"/>
              <a:t>იანვრიდან აპრილის ბოლომდე ჩატარდა სამედიცინო დაწესებულებების შეფასება </a:t>
            </a:r>
            <a:r>
              <a:rPr lang="ka-GE" dirty="0" smtClean="0"/>
              <a:t>რეგულირების სააგენტოს მიერ ინფექციის კონტროლის მოთხოვნებთან შესაბამისობის დადგენის მიზნით </a:t>
            </a:r>
          </a:p>
          <a:p>
            <a:r>
              <a:rPr lang="ka-GE" dirty="0" smtClean="0"/>
              <a:t>ტრეინინგები </a:t>
            </a:r>
            <a:r>
              <a:rPr lang="ka-GE" dirty="0" smtClean="0"/>
              <a:t>გრძელდება: შეიცვალა ფორმატი ონლაინ ტრეინიგების ნაცვლად უპირატესობა ენიჭება ადგილზე ვიზიტებს და პრაქტიკულ ტრეინგს ადგილებზე. </a:t>
            </a:r>
          </a:p>
          <a:p>
            <a:r>
              <a:rPr lang="ka-GE" dirty="0" smtClean="0"/>
              <a:t>საშურია მარეგულირებელი ჩარჩოს დახვეწა სანებართვო პირობების გამკაცრების კუთხით, მ.შ. </a:t>
            </a:r>
            <a:r>
              <a:rPr lang="ka-GE" dirty="0" smtClean="0"/>
              <a:t>სტომატოლოგებისთვის</a:t>
            </a:r>
          </a:p>
          <a:p>
            <a:r>
              <a:rPr lang="ka-GE" dirty="0" smtClean="0"/>
              <a:t>პრობლემური რჩება ფსიქიატრიული და </a:t>
            </a:r>
            <a:r>
              <a:rPr lang="ka-GE" dirty="0"/>
              <a:t>ნარკოლოგიური პაციენტებისიზოლირება </a:t>
            </a:r>
            <a:r>
              <a:rPr lang="ka-GE" dirty="0" smtClean="0"/>
              <a:t>საკარანტინე სივრცეებში ასევე მკურნალობა ცხელება/კოვიდის კლინიკებში. </a:t>
            </a:r>
            <a:endParaRPr lang="en-US" dirty="0"/>
          </a:p>
        </p:txBody>
      </p:sp>
    </p:spTree>
    <p:extLst>
      <p:ext uri="{BB962C8B-B14F-4D97-AF65-F5344CB8AC3E}">
        <p14:creationId xmlns:p14="http://schemas.microsoft.com/office/powerpoint/2010/main" val="2277209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კორონავირუსის ეპიდემიოლოგიური სურათი </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454738755"/>
              </p:ext>
            </p:extLst>
          </p:nvPr>
        </p:nvGraphicFramePr>
        <p:xfrm>
          <a:off x="695325" y="2033587"/>
          <a:ext cx="11006137" cy="39528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03602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კოვიდ ტესტირების სტრატეგიები</a:t>
            </a:r>
            <a:endParaRPr lang="en-US" dirty="0"/>
          </a:p>
        </p:txBody>
      </p:sp>
    </p:spTree>
    <p:extLst>
      <p:ext uri="{BB962C8B-B14F-4D97-AF65-F5344CB8AC3E}">
        <p14:creationId xmlns:p14="http://schemas.microsoft.com/office/powerpoint/2010/main" val="3186682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213"/>
            <a:ext cx="10515600" cy="1325563"/>
          </a:xfrm>
        </p:spPr>
        <p:txBody>
          <a:bodyPr>
            <a:normAutofit/>
          </a:bodyPr>
          <a:lstStyle/>
          <a:p>
            <a:pPr algn="ctr"/>
            <a:r>
              <a:rPr lang="ka-GE" sz="2800" dirty="0" smtClean="0"/>
              <a:t>კოვიდ ტესტების გამოყენება დაავადების დიაგნოსტიკის მიზნით სხვადასხვა ეტაპზე </a:t>
            </a:r>
            <a:endParaRPr lang="en-US" sz="2800" dirty="0"/>
          </a:p>
        </p:txBody>
      </p:sp>
      <p:cxnSp>
        <p:nvCxnSpPr>
          <p:cNvPr id="18" name="Straight Connector 17"/>
          <p:cNvCxnSpPr/>
          <p:nvPr/>
        </p:nvCxnSpPr>
        <p:spPr>
          <a:xfrm>
            <a:off x="2203937" y="3529010"/>
            <a:ext cx="0" cy="2076754"/>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a:off x="2203937" y="1079370"/>
            <a:ext cx="8170568" cy="6022978"/>
            <a:chOff x="1457177" y="1127161"/>
            <a:chExt cx="8170568" cy="6022978"/>
          </a:xfrm>
        </p:grpSpPr>
        <p:graphicFrame>
          <p:nvGraphicFramePr>
            <p:cNvPr id="6" name="Diagram 5"/>
            <p:cNvGraphicFramePr/>
            <p:nvPr/>
          </p:nvGraphicFramePr>
          <p:xfrm>
            <a:off x="1457178" y="4719555"/>
            <a:ext cx="8128000" cy="2430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457177" y="3634892"/>
              <a:ext cx="6631373" cy="1600438"/>
            </a:xfrm>
            <a:prstGeom prst="homePlate">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PCR </a:t>
              </a:r>
              <a:r>
                <a:rPr lang="ka-GE" sz="1400" dirty="0" smtClean="0"/>
                <a:t>ტესტი ან ანტიგენზე სწრაფი ტესტი - 1 დღიდან: </a:t>
              </a:r>
            </a:p>
            <a:p>
              <a:pPr marL="171450" indent="-171450">
                <a:buFontTx/>
                <a:buChar char="-"/>
              </a:pPr>
              <a:r>
                <a:rPr lang="ka-GE" sz="1400" dirty="0" smtClean="0"/>
                <a:t>პაციენტების სიმპტომებით (ცხელება)</a:t>
              </a:r>
            </a:p>
            <a:p>
              <a:pPr marL="171450" indent="-171450">
                <a:buFontTx/>
                <a:buChar char="-"/>
              </a:pPr>
              <a:r>
                <a:rPr lang="ka-GE" sz="1400" dirty="0" smtClean="0"/>
                <a:t>პნევმონიის ჰოსპიტალიზებული პირები </a:t>
              </a:r>
            </a:p>
            <a:p>
              <a:pPr marL="171450" indent="-171450">
                <a:buFontTx/>
                <a:buChar char="-"/>
              </a:pPr>
              <a:r>
                <a:rPr lang="ka-GE" sz="1400" dirty="0" smtClean="0"/>
                <a:t>კონტაქტები</a:t>
              </a:r>
            </a:p>
            <a:p>
              <a:pPr marL="171450" indent="-171450">
                <a:buFontTx/>
                <a:buChar char="-"/>
              </a:pPr>
              <a:r>
                <a:rPr lang="ka-GE" sz="1400" dirty="0" smtClean="0"/>
                <a:t>კარანტინში მყოფები 13-ე დღეს</a:t>
              </a:r>
            </a:p>
            <a:p>
              <a:pPr marL="171450" indent="-171450">
                <a:buFontTx/>
                <a:buChar char="-"/>
              </a:pPr>
              <a:r>
                <a:rPr lang="ka-GE" sz="1400" dirty="0" smtClean="0"/>
                <a:t>თავშესაფარში მყოფი ხანდაზმულები</a:t>
              </a:r>
            </a:p>
            <a:p>
              <a:pPr marL="171450" indent="-171450">
                <a:buFontTx/>
                <a:buChar char="-"/>
              </a:pPr>
              <a:r>
                <a:rPr lang="ka-GE" sz="1400" dirty="0" smtClean="0"/>
                <a:t>პაციენტები ტუბერკულოზით </a:t>
              </a:r>
              <a:endParaRPr lang="en-US" sz="1400" dirty="0"/>
            </a:p>
          </p:txBody>
        </p:sp>
        <p:sp>
          <p:nvSpPr>
            <p:cNvPr id="7" name="TextBox 6"/>
            <p:cNvSpPr txBox="1"/>
            <p:nvPr/>
          </p:nvSpPr>
          <p:spPr>
            <a:xfrm>
              <a:off x="2947232" y="2157256"/>
              <a:ext cx="4221496" cy="1384995"/>
            </a:xfrm>
            <a:prstGeom prst="homePlate">
              <a:avLst/>
            </a:prstGeom>
            <a:ln w="28575">
              <a:solidFill>
                <a:schemeClr val="accent6">
                  <a:lumMod val="50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M </a:t>
              </a:r>
              <a:r>
                <a:rPr lang="ka-GE" sz="1400" dirty="0" smtClean="0"/>
                <a:t>მე 7 დღიდან: </a:t>
              </a:r>
            </a:p>
            <a:p>
              <a:pPr marL="171450" indent="-171450">
                <a:buFont typeface="Arial" panose="020B0604020202020204" pitchFamily="34" charset="0"/>
                <a:buChar char="•"/>
              </a:pPr>
              <a:r>
                <a:rPr lang="ka-GE" sz="1400" dirty="0" smtClean="0"/>
                <a:t>მაღალი რისკის პირებში 2 კვირაში ერთხელ, დადებითი პასუხის შემთხვევაში </a:t>
              </a:r>
              <a:r>
                <a:rPr lang="en-US" sz="1400" dirty="0" smtClean="0"/>
                <a:t>PCR </a:t>
              </a:r>
            </a:p>
            <a:p>
              <a:pPr marL="171450" indent="-171450">
                <a:buFont typeface="Arial" panose="020B0604020202020204" pitchFamily="34" charset="0"/>
                <a:buChar char="•"/>
              </a:pPr>
              <a:r>
                <a:rPr lang="ka-GE" sz="1400" dirty="0" smtClean="0"/>
                <a:t>კლინიკური გადაწყვეტილებით </a:t>
              </a:r>
              <a:endParaRPr lang="en-US" sz="1400" dirty="0"/>
            </a:p>
          </p:txBody>
        </p:sp>
        <p:sp>
          <p:nvSpPr>
            <p:cNvPr id="8" name="TextBox 7"/>
            <p:cNvSpPr txBox="1"/>
            <p:nvPr/>
          </p:nvSpPr>
          <p:spPr>
            <a:xfrm>
              <a:off x="5079040" y="1149655"/>
              <a:ext cx="4548705" cy="738664"/>
            </a:xfrm>
            <a:prstGeom prst="homePlate">
              <a:avLst/>
            </a:prstGeom>
            <a:ln w="28575">
              <a:solidFill>
                <a:srgbClr val="C0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G</a:t>
              </a:r>
            </a:p>
            <a:p>
              <a:r>
                <a:rPr lang="ka-GE" sz="1400" dirty="0" smtClean="0"/>
                <a:t>მე-14 დღიდან: პოპულაციის დონეზე იმუნური სტატუსის დადგენა </a:t>
              </a:r>
              <a:endParaRPr lang="en-US" sz="1400" dirty="0" smtClean="0"/>
            </a:p>
          </p:txBody>
        </p:sp>
        <p:cxnSp>
          <p:nvCxnSpPr>
            <p:cNvPr id="20" name="Straight Connector 19"/>
            <p:cNvCxnSpPr/>
            <p:nvPr/>
          </p:nvCxnSpPr>
          <p:spPr>
            <a:xfrm flipH="1">
              <a:off x="9578602" y="1127161"/>
              <a:ext cx="29043" cy="4807686"/>
            </a:xfrm>
            <a:prstGeom prst="line">
              <a:avLst/>
            </a:prstGeom>
            <a:ln w="28575">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738282" y="3542251"/>
              <a:ext cx="8924" cy="2145855"/>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7288575" y="1888319"/>
              <a:ext cx="1" cy="3799787"/>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5029895" y="1127161"/>
              <a:ext cx="1" cy="4560945"/>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
        <p:nvSpPr>
          <p:cNvPr id="3" name="TextBox 2"/>
          <p:cNvSpPr txBox="1"/>
          <p:nvPr/>
        </p:nvSpPr>
        <p:spPr>
          <a:xfrm>
            <a:off x="53235" y="878358"/>
            <a:ext cx="2335883" cy="246221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t>ანტისხეულებზე სწრაფი ტესტების გამოყენება ეპიდემიის ადრეულ ეტაპზე აზრს მოკლებულია , რადგან ანტისხეულების გაჩენას სისხლში და მოსახლეობაში იმუნიტეტის ჩამოყალიბებას  დრო სჭირდება </a:t>
            </a:r>
            <a:endParaRPr lang="en-US" sz="1400" dirty="0"/>
          </a:p>
        </p:txBody>
      </p:sp>
      <p:cxnSp>
        <p:nvCxnSpPr>
          <p:cNvPr id="14" name="Straight Connector 13"/>
          <p:cNvCxnSpPr/>
          <p:nvPr/>
        </p:nvCxnSpPr>
        <p:spPr>
          <a:xfrm>
            <a:off x="1176889" y="3359842"/>
            <a:ext cx="24188" cy="2644718"/>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12" name="Pentagon 11"/>
          <p:cNvSpPr/>
          <p:nvPr/>
        </p:nvSpPr>
        <p:spPr>
          <a:xfrm>
            <a:off x="0" y="5640315"/>
            <a:ext cx="2203937" cy="516645"/>
          </a:xfrm>
          <a:prstGeom prst="homePlat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67981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2725"/>
            <a:ext cx="10515600" cy="1052195"/>
          </a:xfrm>
        </p:spPr>
        <p:txBody>
          <a:bodyPr>
            <a:normAutofit fontScale="90000"/>
          </a:bodyPr>
          <a:lstStyle/>
          <a:p>
            <a:pPr algn="ctr"/>
            <a:r>
              <a:rPr lang="ka-GE" sz="4000" dirty="0" smtClean="0"/>
              <a:t>ლაბორატორიები </a:t>
            </a:r>
            <a:r>
              <a:rPr lang="en-US" sz="4000" dirty="0" smtClean="0"/>
              <a:t>PCR </a:t>
            </a:r>
            <a:r>
              <a:rPr lang="ka-GE" sz="4000" dirty="0" smtClean="0"/>
              <a:t>დიაგნოსტიკის შესაძლებლობით   </a:t>
            </a:r>
            <a:endParaRPr lang="en-US" sz="4000" dirty="0"/>
          </a:p>
        </p:txBody>
      </p:sp>
      <p:sp>
        <p:nvSpPr>
          <p:cNvPr id="3" name="Content Placeholder 2"/>
          <p:cNvSpPr>
            <a:spLocks noGrp="1"/>
          </p:cNvSpPr>
          <p:nvPr>
            <p:ph idx="1"/>
          </p:nvPr>
        </p:nvSpPr>
        <p:spPr>
          <a:xfrm>
            <a:off x="655320" y="1447800"/>
            <a:ext cx="10546080" cy="4983480"/>
          </a:xfrm>
        </p:spPr>
        <p:txBody>
          <a:bodyPr>
            <a:normAutofit fontScale="85000" lnSpcReduction="20000"/>
          </a:bodyPr>
          <a:lstStyle/>
          <a:p>
            <a:r>
              <a:rPr lang="ka-GE" sz="1900" dirty="0"/>
              <a:t>ლუგარის ს/ჯ კვლევითი </a:t>
            </a:r>
            <a:r>
              <a:rPr lang="ka-GE" sz="1900" dirty="0" smtClean="0"/>
              <a:t>ცენტრი</a:t>
            </a:r>
          </a:p>
          <a:p>
            <a:pPr lvl="1"/>
            <a:r>
              <a:rPr lang="ka-GE" sz="1900" dirty="0"/>
              <a:t>დკსჯეც იმერეთის სამმართველო </a:t>
            </a:r>
          </a:p>
          <a:p>
            <a:pPr lvl="1"/>
            <a:r>
              <a:rPr lang="ka-GE" sz="1900" dirty="0"/>
              <a:t>დკსჯეც, სამეგრელო-ზემო სვანეთის განყოფილება</a:t>
            </a:r>
          </a:p>
          <a:p>
            <a:pPr lvl="1"/>
            <a:r>
              <a:rPr lang="ka-GE" sz="1900" dirty="0"/>
              <a:t>დკსჯეც, აჭარის სამმართველო</a:t>
            </a:r>
          </a:p>
          <a:p>
            <a:pPr lvl="1"/>
            <a:r>
              <a:rPr lang="ka-GE" sz="1900" dirty="0"/>
              <a:t>დსჯკეც, შიდა ქართლის </a:t>
            </a:r>
            <a:r>
              <a:rPr lang="ka-GE" sz="1900" dirty="0" smtClean="0"/>
              <a:t>განყოფილება</a:t>
            </a:r>
            <a:endParaRPr lang="ka-GE" sz="1900" dirty="0"/>
          </a:p>
          <a:p>
            <a:r>
              <a:rPr lang="ka-GE" sz="1900" dirty="0" smtClean="0"/>
              <a:t>სსიპ </a:t>
            </a:r>
            <a:r>
              <a:rPr lang="ka-GE" sz="1900" dirty="0"/>
              <a:t>თბილისის სახელმწიფო სამედიცინო უნივერსიტეტის პირველი საუნივერსიტეტო </a:t>
            </a:r>
            <a:r>
              <a:rPr lang="ka-GE" sz="1900" dirty="0" smtClean="0"/>
              <a:t>კლინიკა</a:t>
            </a:r>
          </a:p>
          <a:p>
            <a:r>
              <a:rPr lang="ka-GE" sz="1900" dirty="0" smtClean="0"/>
              <a:t>შპს </a:t>
            </a:r>
            <a:r>
              <a:rPr lang="ka-GE" sz="1900" dirty="0"/>
              <a:t>,,მეგალაბი“</a:t>
            </a:r>
          </a:p>
          <a:p>
            <a:r>
              <a:rPr lang="ka-GE" sz="1900" dirty="0"/>
              <a:t>სს ,,ინფექციური პათოლოგიის, შიდსისა და კლინიკური იმუნოლოგიის სამეცნიერო-პრაქტიკული </a:t>
            </a:r>
            <a:r>
              <a:rPr lang="ka-GE" sz="1900" dirty="0" smtClean="0"/>
              <a:t>ცენტრი</a:t>
            </a:r>
          </a:p>
          <a:p>
            <a:r>
              <a:rPr lang="ka-GE" sz="1900" dirty="0" smtClean="0"/>
              <a:t>შპს </a:t>
            </a:r>
            <a:r>
              <a:rPr lang="ka-GE" sz="1900" dirty="0"/>
              <a:t>ავერსის კლინიკა</a:t>
            </a:r>
          </a:p>
          <a:p>
            <a:r>
              <a:rPr lang="ka-GE" sz="1900" dirty="0" smtClean="0"/>
              <a:t>შპს </a:t>
            </a:r>
            <a:r>
              <a:rPr lang="ka-GE" sz="1900" dirty="0"/>
              <a:t>მოლეკულური დიაგნოსტიკის ცენტრი</a:t>
            </a:r>
          </a:p>
          <a:p>
            <a:r>
              <a:rPr lang="ka-GE" sz="1900" dirty="0"/>
              <a:t>შპს ნეოლაბი</a:t>
            </a:r>
          </a:p>
          <a:p>
            <a:r>
              <a:rPr lang="ka-GE" sz="1900" dirty="0" smtClean="0"/>
              <a:t>შპს </a:t>
            </a:r>
            <a:r>
              <a:rPr lang="ka-GE" sz="1900" dirty="0"/>
              <a:t>ციტო</a:t>
            </a:r>
          </a:p>
          <a:p>
            <a:r>
              <a:rPr lang="ka-GE" sz="1900" dirty="0" smtClean="0"/>
              <a:t>შპს </a:t>
            </a:r>
            <a:r>
              <a:rPr lang="ka-GE" sz="1900" dirty="0"/>
              <a:t>ნიუჰოსპიტალსი</a:t>
            </a:r>
          </a:p>
          <a:p>
            <a:r>
              <a:rPr lang="ka-GE" sz="1900" dirty="0" smtClean="0"/>
              <a:t>გენეტიკის </a:t>
            </a:r>
            <a:r>
              <a:rPr lang="ka-GE" sz="1900" dirty="0"/>
              <a:t>ეროვნული ლაბორატორია</a:t>
            </a:r>
          </a:p>
          <a:p>
            <a:r>
              <a:rPr lang="ka-GE" sz="1900" dirty="0" smtClean="0"/>
              <a:t>სოფლის </a:t>
            </a:r>
            <a:r>
              <a:rPr lang="ka-GE" sz="1900" dirty="0"/>
              <a:t>მეურნეობის სახელმწიფო ლაბორატორია (</a:t>
            </a:r>
            <a:r>
              <a:rPr lang="ka-GE" sz="1900" dirty="0" smtClean="0"/>
              <a:t>თბილისი და ქუთაისი)</a:t>
            </a:r>
          </a:p>
          <a:p>
            <a:r>
              <a:rPr lang="ka-GE" sz="1900" dirty="0" smtClean="0"/>
              <a:t>სსიპ </a:t>
            </a:r>
            <a:r>
              <a:rPr lang="ka-GE" sz="1900" dirty="0"/>
              <a:t>"გიორგი აბრამიშვილის სახელობის საქართველოს თავდაცვის სამინისტროს სამხედრო </a:t>
            </a:r>
            <a:r>
              <a:rPr lang="ka-GE" sz="1900" dirty="0" smtClean="0"/>
              <a:t>ჰოსპიტალი„</a:t>
            </a:r>
          </a:p>
          <a:p>
            <a:r>
              <a:rPr lang="ka-GE" sz="1900" dirty="0" smtClean="0"/>
              <a:t>შპს </a:t>
            </a:r>
            <a:r>
              <a:rPr lang="ka-GE" sz="1900" dirty="0"/>
              <a:t>"ზუგდიდის ინფექციური საავადმყოფო" </a:t>
            </a:r>
          </a:p>
          <a:p>
            <a:endParaRPr lang="ka-GE" sz="1800" dirty="0" smtClean="0"/>
          </a:p>
          <a:p>
            <a:pPr marL="0" indent="0">
              <a:buNone/>
            </a:pPr>
            <a:endParaRPr lang="ka-GE" dirty="0"/>
          </a:p>
          <a:p>
            <a:endParaRPr lang="en-US" dirty="0"/>
          </a:p>
        </p:txBody>
      </p:sp>
    </p:spTree>
    <p:extLst>
      <p:ext uri="{BB962C8B-B14F-4D97-AF65-F5344CB8AC3E}">
        <p14:creationId xmlns:p14="http://schemas.microsoft.com/office/powerpoint/2010/main" val="33244456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9300"/>
          </a:xfrm>
        </p:spPr>
        <p:txBody>
          <a:bodyPr>
            <a:noAutofit/>
          </a:bodyPr>
          <a:lstStyle/>
          <a:p>
            <a:pPr algn="ctr"/>
            <a:r>
              <a:rPr lang="en-US" sz="3200" dirty="0" smtClean="0"/>
              <a:t>PCR </a:t>
            </a:r>
            <a:r>
              <a:rPr lang="ka-GE" sz="3200" dirty="0" smtClean="0"/>
              <a:t>ტესტირებით გამოვლენის </a:t>
            </a:r>
            <a:r>
              <a:rPr lang="ka-GE" sz="3200" dirty="0" smtClean="0"/>
              <a:t>მაჩვენებელი </a:t>
            </a:r>
            <a:br>
              <a:rPr lang="ka-GE" sz="3200" dirty="0" smtClean="0"/>
            </a:br>
            <a:r>
              <a:rPr lang="ka-GE" sz="3200" dirty="0" smtClean="0"/>
              <a:t>(12 მაისის ჩათვლით)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60664919"/>
              </p:ext>
            </p:extLst>
          </p:nvPr>
        </p:nvGraphicFramePr>
        <p:xfrm>
          <a:off x="838200" y="1511300"/>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874855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1161"/>
            <a:ext cx="10515600" cy="1325563"/>
          </a:xfrm>
        </p:spPr>
        <p:txBody>
          <a:bodyPr>
            <a:noAutofit/>
          </a:bodyPr>
          <a:lstStyle/>
          <a:p>
            <a:pPr algn="ctr"/>
            <a:r>
              <a:rPr lang="ka-GE" sz="2800" dirty="0" smtClean="0"/>
              <a:t>ტესტირებების პროგნოზული რაოდენობა </a:t>
            </a:r>
            <a:r>
              <a:rPr lang="en-US" sz="2800" dirty="0" smtClean="0"/>
              <a:t>2020 </a:t>
            </a:r>
            <a:r>
              <a:rPr lang="ka-GE" sz="2800" dirty="0" smtClean="0"/>
              <a:t>წლის ბოლომდე </a:t>
            </a:r>
            <a:endParaRPr lang="en-US" sz="2800" dirty="0"/>
          </a:p>
        </p:txBody>
      </p:sp>
      <p:sp>
        <p:nvSpPr>
          <p:cNvPr id="3" name="TextBox 2"/>
          <p:cNvSpPr txBox="1"/>
          <p:nvPr/>
        </p:nvSpPr>
        <p:spPr>
          <a:xfrm>
            <a:off x="7951470" y="1751489"/>
            <a:ext cx="3710941" cy="4647426"/>
          </a:xfrm>
          <a:prstGeom prst="rect">
            <a:avLst/>
          </a:prstGeom>
          <a:noFill/>
        </p:spPr>
        <p:txBody>
          <a:bodyPr wrap="square" rtlCol="0">
            <a:spAutoFit/>
          </a:bodyPr>
          <a:lstStyle/>
          <a:p>
            <a:r>
              <a:rPr lang="ka-GE" sz="2400" dirty="0" smtClean="0"/>
              <a:t>2020 წლის მაისიდან-დეკემბრამდე პრიორიტეტული ჯგუფებისთვის ტესტების საჭირო რაოდენობა შეადგენს: </a:t>
            </a:r>
          </a:p>
          <a:p>
            <a:r>
              <a:rPr lang="ka-GE" sz="1600" dirty="0"/>
              <a:t/>
            </a:r>
            <a:br>
              <a:rPr lang="ka-GE" sz="1600" dirty="0"/>
            </a:br>
            <a:r>
              <a:rPr lang="en-US" sz="2400" dirty="0" smtClean="0"/>
              <a:t>PCR : 230 121 </a:t>
            </a:r>
          </a:p>
          <a:p>
            <a:r>
              <a:rPr lang="ka-GE" sz="2400" dirty="0" smtClean="0"/>
              <a:t>სწრაფი ანტისხეულების: 190105</a:t>
            </a:r>
          </a:p>
          <a:p>
            <a:r>
              <a:rPr lang="ka-GE" sz="2400" dirty="0" smtClean="0"/>
              <a:t>სწრაფი ანტიგენების : 151 973 </a:t>
            </a:r>
          </a:p>
          <a:p>
            <a:endParaRPr lang="en-US" sz="1600" dirty="0"/>
          </a:p>
        </p:txBody>
      </p:sp>
      <p:graphicFrame>
        <p:nvGraphicFramePr>
          <p:cNvPr id="7" name="Chart 6"/>
          <p:cNvGraphicFramePr>
            <a:graphicFrameLocks/>
          </p:cNvGraphicFramePr>
          <p:nvPr>
            <p:extLst>
              <p:ext uri="{D42A27DB-BD31-4B8C-83A1-F6EECF244321}">
                <p14:modId xmlns:p14="http://schemas.microsoft.com/office/powerpoint/2010/main" val="1953925832"/>
              </p:ext>
            </p:extLst>
          </p:nvPr>
        </p:nvGraphicFramePr>
        <p:xfrm>
          <a:off x="838201" y="1127760"/>
          <a:ext cx="7421879" cy="54559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021056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ტესტრებისთვის პრიორიტეტული ჯგუფები და რეკომენდებული ტესტი </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835398306"/>
              </p:ext>
            </p:extLst>
          </p:nvPr>
        </p:nvGraphicFramePr>
        <p:xfrm>
          <a:off x="579120" y="1592338"/>
          <a:ext cx="10515601" cy="4563670"/>
        </p:xfrm>
        <a:graphic>
          <a:graphicData uri="http://schemas.openxmlformats.org/drawingml/2006/table">
            <a:tbl>
              <a:tblPr>
                <a:tableStyleId>{9D7B26C5-4107-4FEC-AEDC-1716B250A1EF}</a:tableStyleId>
              </a:tblPr>
              <a:tblGrid>
                <a:gridCol w="2947911">
                  <a:extLst>
                    <a:ext uri="{9D8B030D-6E8A-4147-A177-3AD203B41FA5}">
                      <a16:colId xmlns:a16="http://schemas.microsoft.com/office/drawing/2014/main" val="1798481758"/>
                    </a:ext>
                  </a:extLst>
                </a:gridCol>
                <a:gridCol w="1593609">
                  <a:extLst>
                    <a:ext uri="{9D8B030D-6E8A-4147-A177-3AD203B41FA5}">
                      <a16:colId xmlns:a16="http://schemas.microsoft.com/office/drawing/2014/main" val="1320217652"/>
                    </a:ext>
                  </a:extLst>
                </a:gridCol>
                <a:gridCol w="640080">
                  <a:extLst>
                    <a:ext uri="{9D8B030D-6E8A-4147-A177-3AD203B41FA5}">
                      <a16:colId xmlns:a16="http://schemas.microsoft.com/office/drawing/2014/main" val="2602067454"/>
                    </a:ext>
                  </a:extLst>
                </a:gridCol>
                <a:gridCol w="2026920">
                  <a:extLst>
                    <a:ext uri="{9D8B030D-6E8A-4147-A177-3AD203B41FA5}">
                      <a16:colId xmlns:a16="http://schemas.microsoft.com/office/drawing/2014/main" val="2558851581"/>
                    </a:ext>
                  </a:extLst>
                </a:gridCol>
                <a:gridCol w="727312">
                  <a:extLst>
                    <a:ext uri="{9D8B030D-6E8A-4147-A177-3AD203B41FA5}">
                      <a16:colId xmlns:a16="http://schemas.microsoft.com/office/drawing/2014/main" val="83533596"/>
                    </a:ext>
                  </a:extLst>
                </a:gridCol>
                <a:gridCol w="2048314">
                  <a:extLst>
                    <a:ext uri="{9D8B030D-6E8A-4147-A177-3AD203B41FA5}">
                      <a16:colId xmlns:a16="http://schemas.microsoft.com/office/drawing/2014/main" val="4242053831"/>
                    </a:ext>
                  </a:extLst>
                </a:gridCol>
                <a:gridCol w="531455">
                  <a:extLst>
                    <a:ext uri="{9D8B030D-6E8A-4147-A177-3AD203B41FA5}">
                      <a16:colId xmlns:a16="http://schemas.microsoft.com/office/drawing/2014/main" val="325285633"/>
                    </a:ext>
                  </a:extLst>
                </a:gridCol>
              </a:tblGrid>
              <a:tr h="498632">
                <a:tc>
                  <a:txBody>
                    <a:bodyPr/>
                    <a:lstStyle/>
                    <a:p>
                      <a:pPr algn="l" fontAlgn="b"/>
                      <a:r>
                        <a:rPr lang="en-US" sz="1400" u="none" strike="noStrike" dirty="0">
                          <a:effectLst/>
                        </a:rPr>
                        <a:t>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ka-GE" sz="1400" u="none" strike="noStrike" dirty="0" smtClean="0">
                          <a:effectLst/>
                        </a:rPr>
                        <a:t>ტესტირების უპირატესი მეთოდი</a:t>
                      </a:r>
                      <a:endParaRPr lang="ka-GE"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1400" u="none" strike="noStrike" dirty="0">
                          <a:effectLst/>
                        </a:rPr>
                        <a:t>%</a:t>
                      </a:r>
                      <a:endParaRPr lang="en-US"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ka-GE" sz="1400" u="none" strike="noStrike" dirty="0" smtClean="0">
                          <a:effectLst/>
                        </a:rPr>
                        <a:t>დამატებითი ტესტი</a:t>
                      </a:r>
                      <a:endParaRPr lang="ka-GE"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1400" u="none" strike="noStrike" dirty="0">
                          <a:effectLst/>
                        </a:rPr>
                        <a:t> </a:t>
                      </a:r>
                      <a:endParaRPr lang="en-US"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ka-GE" sz="1400" u="none" strike="noStrike" dirty="0" smtClean="0">
                          <a:effectLst/>
                        </a:rPr>
                        <a:t>დამატებითი</a:t>
                      </a:r>
                      <a:r>
                        <a:rPr lang="ka-GE" sz="1400" u="none" strike="noStrike" baseline="0" dirty="0" smtClean="0">
                          <a:effectLst/>
                        </a:rPr>
                        <a:t> ტესტი</a:t>
                      </a:r>
                      <a:endParaRPr lang="ka-GE"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1400" u="none" strike="noStrike" dirty="0">
                          <a:effectLst/>
                        </a:rPr>
                        <a:t> </a:t>
                      </a:r>
                      <a:endParaRPr lang="en-US"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947568464"/>
                  </a:ext>
                </a:extLst>
              </a:tr>
              <a:tr h="332421">
                <a:tc>
                  <a:txBody>
                    <a:bodyPr/>
                    <a:lstStyle/>
                    <a:p>
                      <a:pPr algn="l" fontAlgn="b"/>
                      <a:r>
                        <a:rPr lang="ka-GE" sz="1400" u="none" strike="noStrike" dirty="0">
                          <a:effectLst/>
                        </a:rPr>
                        <a:t>ცხელების და კოვიდის კლინიკების პაციენტები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smtClean="0">
                          <a:effectLst/>
                        </a:rPr>
                        <a:t>PCR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სიტუაციურად  სწრაფი ტესტი ანტისხეულებზე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smtClean="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smtClean="0">
                          <a:effectLst/>
                        </a:rPr>
                        <a:t>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3617614"/>
                  </a:ext>
                </a:extLst>
              </a:tr>
              <a:tr h="332421">
                <a:tc>
                  <a:txBody>
                    <a:bodyPr/>
                    <a:lstStyle/>
                    <a:p>
                      <a:pPr algn="l" fontAlgn="b"/>
                      <a:r>
                        <a:rPr lang="ka-GE" sz="1400" u="none" strike="noStrike">
                          <a:effectLst/>
                        </a:rPr>
                        <a:t>სხვა სტაციონარებში ცხელება და პნევმონია</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400" u="none" strike="noStrike" dirty="0" smtClean="0">
                          <a:effectLst/>
                        </a:rPr>
                        <a:t>PCR </a:t>
                      </a:r>
                    </a:p>
                    <a:p>
                      <a:pPr algn="l" fontAlgn="b"/>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სიტუაციურად  სწრაფი ტესტი ანტისხეულებზე </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smtClean="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smtClean="0">
                          <a:effectLst/>
                        </a:rPr>
                        <a:t>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9338722"/>
                  </a:ext>
                </a:extLst>
              </a:tr>
              <a:tr h="332421">
                <a:tc>
                  <a:txBody>
                    <a:bodyPr/>
                    <a:lstStyle/>
                    <a:p>
                      <a:pPr algn="l" fontAlgn="b"/>
                      <a:r>
                        <a:rPr lang="ka-GE" sz="1400" u="none" strike="noStrike" dirty="0">
                          <a:effectLst/>
                        </a:rPr>
                        <a:t>ცხელების და კოვიდის კლინიკების პერსონალი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0633866"/>
                  </a:ext>
                </a:extLst>
              </a:tr>
              <a:tr h="332421">
                <a:tc>
                  <a:txBody>
                    <a:bodyPr/>
                    <a:lstStyle/>
                    <a:p>
                      <a:pPr algn="l" fontAlgn="b"/>
                      <a:r>
                        <a:rPr lang="ka-GE" sz="1400" u="none" strike="noStrike" dirty="0">
                          <a:effectLst/>
                        </a:rPr>
                        <a:t>სასწრაფოს პერსონალი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4768589"/>
                  </a:ext>
                </a:extLst>
              </a:tr>
              <a:tr h="332421">
                <a:tc>
                  <a:txBody>
                    <a:bodyPr/>
                    <a:lstStyle/>
                    <a:p>
                      <a:pPr algn="l" fontAlgn="b"/>
                      <a:r>
                        <a:rPr lang="ka-GE" sz="1400" u="none" strike="noStrike">
                          <a:effectLst/>
                        </a:rPr>
                        <a:t>თავშესაფრები</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20%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3116537"/>
                  </a:ext>
                </a:extLst>
              </a:tr>
              <a:tr h="332421">
                <a:tc>
                  <a:txBody>
                    <a:bodyPr/>
                    <a:lstStyle/>
                    <a:p>
                      <a:pPr algn="l" fontAlgn="b"/>
                      <a:r>
                        <a:rPr lang="ka-GE" sz="1400" u="none" strike="noStrike" dirty="0">
                          <a:effectLst/>
                        </a:rPr>
                        <a:t>საკარანტინე სივრციდან გასვლისას</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smtClean="0">
                          <a:effectLst/>
                        </a:rPr>
                        <a:t>PCR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სიტუაციურად  სწრაფი ტესტი ანტისხეულებზე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1270972"/>
                  </a:ext>
                </a:extLst>
              </a:tr>
              <a:tr h="332421">
                <a:tc>
                  <a:txBody>
                    <a:bodyPr/>
                    <a:lstStyle/>
                    <a:p>
                      <a:pPr algn="l" fontAlgn="b"/>
                      <a:r>
                        <a:rPr lang="ka-GE" sz="1400" u="none" strike="noStrike" dirty="0">
                          <a:effectLst/>
                        </a:rPr>
                        <a:t>საბაჟოს პერსონალი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2273701"/>
                  </a:ext>
                </a:extLst>
              </a:tr>
              <a:tr h="332421">
                <a:tc>
                  <a:txBody>
                    <a:bodyPr/>
                    <a:lstStyle/>
                    <a:p>
                      <a:pPr algn="l" fontAlgn="b"/>
                      <a:r>
                        <a:rPr lang="ka-GE" sz="1400" u="none" strike="noStrike" dirty="0">
                          <a:effectLst/>
                        </a:rPr>
                        <a:t>სხვა პრიორიტეტული ჯგუფები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smtClean="0">
                          <a:effectLst/>
                        </a:rPr>
                        <a:t>PCR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20%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5443957"/>
                  </a:ext>
                </a:extLst>
              </a:tr>
              <a:tr h="174521">
                <a:tc>
                  <a:txBody>
                    <a:bodyPr/>
                    <a:lstStyle/>
                    <a:p>
                      <a:pPr algn="l" fontAlgn="b"/>
                      <a:r>
                        <a:rPr lang="ka-GE" sz="1400" u="none" strike="noStrike">
                          <a:effectLst/>
                        </a:rPr>
                        <a:t>პოპულაციური კვლევა</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ანტისხეულზე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a:effectLst/>
                        </a:rPr>
                        <a:t> </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ანტიგენზე </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a:effectLst/>
                        </a:rPr>
                        <a:t> </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a:effectLst/>
                        </a:rPr>
                        <a:t>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a:effectLst/>
                        </a:rPr>
                        <a:t>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7011441"/>
                  </a:ext>
                </a:extLst>
              </a:tr>
            </a:tbl>
          </a:graphicData>
        </a:graphic>
      </p:graphicFrame>
    </p:spTree>
    <p:extLst>
      <p:ext uri="{BB962C8B-B14F-4D97-AF65-F5344CB8AC3E}">
        <p14:creationId xmlns:p14="http://schemas.microsoft.com/office/powerpoint/2010/main" val="13200537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მოგზაურების ტესტირების მოდელი </a:t>
            </a:r>
            <a:endParaRPr lang="en-US" dirty="0"/>
          </a:p>
        </p:txBody>
      </p:sp>
      <p:sp>
        <p:nvSpPr>
          <p:cNvPr id="3" name="Content Placeholder 2"/>
          <p:cNvSpPr>
            <a:spLocks noGrp="1"/>
          </p:cNvSpPr>
          <p:nvPr>
            <p:ph idx="1"/>
          </p:nvPr>
        </p:nvSpPr>
        <p:spPr/>
        <p:txBody>
          <a:bodyPr>
            <a:normAutofit fontScale="92500" lnSpcReduction="10000"/>
          </a:bodyPr>
          <a:lstStyle/>
          <a:p>
            <a:r>
              <a:rPr lang="ka-GE" dirty="0" smtClean="0"/>
              <a:t>შეთანხმება „ეპიდსაიმედო“ ქვეყნებთან აღიარებული </a:t>
            </a:r>
            <a:r>
              <a:rPr lang="en-US" dirty="0" smtClean="0"/>
              <a:t>PCR </a:t>
            </a:r>
            <a:r>
              <a:rPr lang="ka-GE" dirty="0" smtClean="0"/>
              <a:t>ლაბორატორიების მიერ წარმოდეგნილი ცნობით ( 3დღის ხანდაზმულობის) ჩამოსვლის თაობაზე</a:t>
            </a:r>
          </a:p>
          <a:p>
            <a:r>
              <a:rPr lang="ka-GE" dirty="0" smtClean="0"/>
              <a:t>საზღვარზე სწრაფი ან დაჩქარებული </a:t>
            </a:r>
            <a:r>
              <a:rPr lang="en-US" dirty="0" smtClean="0"/>
              <a:t>PCR </a:t>
            </a:r>
            <a:r>
              <a:rPr lang="ka-GE" dirty="0" smtClean="0"/>
              <a:t>ტესტირების შესაძლებლობის შექმნა: </a:t>
            </a:r>
          </a:p>
          <a:p>
            <a:pPr lvl="1"/>
            <a:r>
              <a:rPr lang="ka-GE" sz="2800" dirty="0" smtClean="0"/>
              <a:t>(ა) ანტიგენზე სწრაფი ტესტი </a:t>
            </a:r>
          </a:p>
          <a:p>
            <a:pPr lvl="1"/>
            <a:r>
              <a:rPr lang="ka-GE" sz="2800" dirty="0" smtClean="0"/>
              <a:t>(ბ) </a:t>
            </a:r>
            <a:r>
              <a:rPr lang="en-US" sz="2800" dirty="0" err="1" smtClean="0"/>
              <a:t>GeneXpert</a:t>
            </a:r>
            <a:r>
              <a:rPr lang="en-US" sz="2800" dirty="0" smtClean="0"/>
              <a:t> </a:t>
            </a:r>
            <a:r>
              <a:rPr lang="ka-GE" sz="2800" dirty="0" smtClean="0"/>
              <a:t>-ის შესაძლებლობის გამოყენება სასაზღვრო პუნქტებზე </a:t>
            </a:r>
          </a:p>
          <a:p>
            <a:r>
              <a:rPr lang="ka-GE" dirty="0" smtClean="0"/>
              <a:t>გასამართი იქნება დადასტურების შემთხვევაში შემთხვევის მართვის პროცესი</a:t>
            </a:r>
          </a:p>
          <a:p>
            <a:r>
              <a:rPr lang="ka-GE" dirty="0" smtClean="0"/>
              <a:t>აქტუალურია სავალდებულო სამედიცინო დაზღვევის თემა  </a:t>
            </a:r>
          </a:p>
          <a:p>
            <a:endParaRPr lang="en-US" dirty="0"/>
          </a:p>
        </p:txBody>
      </p:sp>
    </p:spTree>
    <p:extLst>
      <p:ext uri="{BB962C8B-B14F-4D97-AF65-F5344CB8AC3E}">
        <p14:creationId xmlns:p14="http://schemas.microsoft.com/office/powerpoint/2010/main" val="8243176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PCR </a:t>
            </a:r>
            <a:r>
              <a:rPr lang="ka-GE" dirty="0" smtClean="0"/>
              <a:t>ტესტირების ქსელის გაფართოვება </a:t>
            </a:r>
            <a:endParaRPr lang="en-US" dirty="0"/>
          </a:p>
        </p:txBody>
      </p:sp>
      <p:sp>
        <p:nvSpPr>
          <p:cNvPr id="3" name="Content Placeholder 2"/>
          <p:cNvSpPr>
            <a:spLocks noGrp="1"/>
          </p:cNvSpPr>
          <p:nvPr>
            <p:ph idx="1"/>
          </p:nvPr>
        </p:nvSpPr>
        <p:spPr/>
        <p:txBody>
          <a:bodyPr/>
          <a:lstStyle/>
          <a:p>
            <a:r>
              <a:rPr lang="ka-GE" dirty="0" smtClean="0"/>
              <a:t>ამჟამად პროგრამაში ჩართულია </a:t>
            </a:r>
            <a:r>
              <a:rPr lang="en-US" dirty="0" smtClean="0"/>
              <a:t> </a:t>
            </a:r>
            <a:r>
              <a:rPr lang="ka-GE" dirty="0" smtClean="0"/>
              <a:t>7</a:t>
            </a:r>
            <a:r>
              <a:rPr lang="en-US" dirty="0" smtClean="0"/>
              <a:t> </a:t>
            </a:r>
            <a:r>
              <a:rPr lang="ka-GE" dirty="0" smtClean="0"/>
              <a:t>ლაბორატორია </a:t>
            </a:r>
          </a:p>
          <a:p>
            <a:r>
              <a:rPr lang="ka-GE" dirty="0" smtClean="0"/>
              <a:t>ტესტირების შესაძლებლობა ლოკაციების მიხედვით (დასამატებელია) </a:t>
            </a:r>
          </a:p>
          <a:p>
            <a:r>
              <a:rPr lang="ka-GE" dirty="0" smtClean="0"/>
              <a:t>სოფლის მეურნეობის ლაბორატორების ჩართვისთვის ნორმატიული ბაზის მოდიფიცირება: ბიოლოგიური და ვეტერინარული განათლების ლაბორანტებისთვის ტესტირების შესრულების უფლებამოსილების მინიჭება </a:t>
            </a:r>
            <a:endParaRPr lang="en-US" dirty="0"/>
          </a:p>
        </p:txBody>
      </p:sp>
    </p:spTree>
    <p:extLst>
      <p:ext uri="{BB962C8B-B14F-4D97-AF65-F5344CB8AC3E}">
        <p14:creationId xmlns:p14="http://schemas.microsoft.com/office/powerpoint/2010/main" val="16124552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797469"/>
          </a:xfrm>
        </p:spPr>
        <p:txBody>
          <a:bodyPr>
            <a:normAutofit/>
          </a:bodyPr>
          <a:lstStyle/>
          <a:p>
            <a:pPr algn="ctr"/>
            <a:r>
              <a:rPr lang="ka-GE" sz="3600" dirty="0" smtClean="0"/>
              <a:t>კოვიდ 19-ის სადიაგნოსტიკო ტესტების მარაგები</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3713391635"/>
              </p:ext>
            </p:extLst>
          </p:nvPr>
        </p:nvGraphicFramePr>
        <p:xfrm>
          <a:off x="677884" y="674370"/>
          <a:ext cx="10828316" cy="5852160"/>
        </p:xfrm>
        <a:graphic>
          <a:graphicData uri="http://schemas.openxmlformats.org/drawingml/2006/table">
            <a:tbl>
              <a:tblPr firstRow="1" bandRow="1">
                <a:tableStyleId>{5C22544A-7EE6-4342-B048-85BDC9FD1C3A}</a:tableStyleId>
              </a:tblPr>
              <a:tblGrid>
                <a:gridCol w="1851956">
                  <a:extLst>
                    <a:ext uri="{9D8B030D-6E8A-4147-A177-3AD203B41FA5}">
                      <a16:colId xmlns:a16="http://schemas.microsoft.com/office/drawing/2014/main" val="2052905568"/>
                    </a:ext>
                  </a:extLst>
                </a:gridCol>
                <a:gridCol w="887781">
                  <a:extLst>
                    <a:ext uri="{9D8B030D-6E8A-4147-A177-3AD203B41FA5}">
                      <a16:colId xmlns:a16="http://schemas.microsoft.com/office/drawing/2014/main" val="2235182506"/>
                    </a:ext>
                  </a:extLst>
                </a:gridCol>
                <a:gridCol w="1987534">
                  <a:extLst>
                    <a:ext uri="{9D8B030D-6E8A-4147-A177-3AD203B41FA5}">
                      <a16:colId xmlns:a16="http://schemas.microsoft.com/office/drawing/2014/main" val="1076308057"/>
                    </a:ext>
                  </a:extLst>
                </a:gridCol>
                <a:gridCol w="2715973">
                  <a:extLst>
                    <a:ext uri="{9D8B030D-6E8A-4147-A177-3AD203B41FA5}">
                      <a16:colId xmlns:a16="http://schemas.microsoft.com/office/drawing/2014/main" val="3596132358"/>
                    </a:ext>
                  </a:extLst>
                </a:gridCol>
                <a:gridCol w="1692536">
                  <a:extLst>
                    <a:ext uri="{9D8B030D-6E8A-4147-A177-3AD203B41FA5}">
                      <a16:colId xmlns:a16="http://schemas.microsoft.com/office/drawing/2014/main" val="2690112398"/>
                    </a:ext>
                  </a:extLst>
                </a:gridCol>
                <a:gridCol w="1692536">
                  <a:extLst>
                    <a:ext uri="{9D8B030D-6E8A-4147-A177-3AD203B41FA5}">
                      <a16:colId xmlns:a16="http://schemas.microsoft.com/office/drawing/2014/main" val="884712688"/>
                    </a:ext>
                  </a:extLst>
                </a:gridCol>
              </a:tblGrid>
              <a:tr h="611909">
                <a:tc>
                  <a:txBody>
                    <a:bodyPr/>
                    <a:lstStyle/>
                    <a:p>
                      <a:r>
                        <a:rPr lang="ka-GE" dirty="0" smtClean="0"/>
                        <a:t>ტესტი</a:t>
                      </a:r>
                      <a:endParaRPr lang="en-US" dirty="0"/>
                    </a:p>
                  </a:txBody>
                  <a:tcPr/>
                </a:tc>
                <a:tc>
                  <a:txBody>
                    <a:bodyPr/>
                    <a:lstStyle/>
                    <a:p>
                      <a:r>
                        <a:rPr lang="ka-GE" dirty="0" smtClean="0"/>
                        <a:t>შესყიდული</a:t>
                      </a:r>
                      <a:endParaRPr lang="en-US" dirty="0"/>
                    </a:p>
                  </a:txBody>
                  <a:tcPr/>
                </a:tc>
                <a:tc>
                  <a:txBody>
                    <a:bodyPr/>
                    <a:lstStyle/>
                    <a:p>
                      <a:r>
                        <a:rPr lang="ka-GE" dirty="0" smtClean="0"/>
                        <a:t>გამოყენებული</a:t>
                      </a:r>
                      <a:endParaRPr lang="en-US" dirty="0"/>
                    </a:p>
                  </a:txBody>
                  <a:tcPr/>
                </a:tc>
                <a:tc>
                  <a:txBody>
                    <a:bodyPr/>
                    <a:lstStyle/>
                    <a:p>
                      <a:r>
                        <a:rPr lang="ka-GE" dirty="0" smtClean="0"/>
                        <a:t>მოწოდების პროცესში</a:t>
                      </a:r>
                      <a:endParaRPr lang="en-US" dirty="0"/>
                    </a:p>
                  </a:txBody>
                  <a:tcPr/>
                </a:tc>
                <a:tc>
                  <a:txBody>
                    <a:bodyPr/>
                    <a:lstStyle/>
                    <a:p>
                      <a:r>
                        <a:rPr lang="ka-GE" dirty="0" smtClean="0"/>
                        <a:t>2020 წლის ბოლომდე საჭიროება</a:t>
                      </a:r>
                      <a:r>
                        <a:rPr lang="ka-GE" baseline="0" dirty="0" smtClean="0"/>
                        <a:t> </a:t>
                      </a:r>
                      <a:endParaRPr lang="en-US" dirty="0"/>
                    </a:p>
                  </a:txBody>
                  <a:tcPr/>
                </a:tc>
                <a:tc>
                  <a:txBody>
                    <a:bodyPr/>
                    <a:lstStyle/>
                    <a:p>
                      <a:r>
                        <a:rPr lang="ka-GE" dirty="0" smtClean="0"/>
                        <a:t>შესასყიდია დაახლოვებით</a:t>
                      </a:r>
                      <a:endParaRPr lang="en-US" dirty="0"/>
                    </a:p>
                  </a:txBody>
                  <a:tcPr/>
                </a:tc>
                <a:extLst>
                  <a:ext uri="{0D108BD9-81ED-4DB2-BD59-A6C34878D82A}">
                    <a16:rowId xmlns:a16="http://schemas.microsoft.com/office/drawing/2014/main" val="2025404017"/>
                  </a:ext>
                </a:extLst>
              </a:tr>
              <a:tr h="1108710">
                <a:tc>
                  <a:txBody>
                    <a:bodyPr/>
                    <a:lstStyle/>
                    <a:p>
                      <a:r>
                        <a:rPr lang="en-US" sz="1800" b="1" dirty="0" smtClean="0"/>
                        <a:t>PCR </a:t>
                      </a:r>
                      <a:endParaRPr lang="ka-GE" sz="1800" b="1" dirty="0" smtClean="0"/>
                    </a:p>
                    <a:p>
                      <a:r>
                        <a:rPr lang="ka-GE" sz="1800" b="1" dirty="0" smtClean="0"/>
                        <a:t>ექსტრაქტი</a:t>
                      </a:r>
                      <a:endParaRPr lang="en-US" sz="1800" b="1" dirty="0"/>
                    </a:p>
                  </a:txBody>
                  <a:tcPr/>
                </a:tc>
                <a:tc>
                  <a:txBody>
                    <a:bodyPr/>
                    <a:lstStyle/>
                    <a:p>
                      <a:r>
                        <a:rPr lang="en-US" sz="1800" dirty="0" smtClean="0"/>
                        <a:t>6</a:t>
                      </a:r>
                      <a:r>
                        <a:rPr lang="ka-GE" sz="1800" dirty="0" smtClean="0"/>
                        <a:t>2 016 </a:t>
                      </a:r>
                    </a:p>
                    <a:p>
                      <a:r>
                        <a:rPr lang="ka-GE" sz="1800" dirty="0" smtClean="0"/>
                        <a:t>40</a:t>
                      </a:r>
                      <a:r>
                        <a:rPr lang="ka-GE" sz="1800" baseline="0" dirty="0" smtClean="0"/>
                        <a:t> 000</a:t>
                      </a:r>
                      <a:endParaRPr lang="en-US" sz="1800" dirty="0"/>
                    </a:p>
                  </a:txBody>
                  <a:tcPr/>
                </a:tc>
                <a:tc>
                  <a:txBody>
                    <a:bodyPr/>
                    <a:lstStyle/>
                    <a:p>
                      <a:r>
                        <a:rPr lang="ka-GE" sz="1800" dirty="0" smtClean="0"/>
                        <a:t>13 000</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800" dirty="0" smtClean="0"/>
                        <a:t>11</a:t>
                      </a:r>
                      <a:r>
                        <a:rPr lang="en-US" sz="1800" dirty="0" smtClean="0"/>
                        <a:t>5000 </a:t>
                      </a:r>
                      <a:r>
                        <a:rPr lang="ka-GE" sz="1800" dirty="0" smtClean="0"/>
                        <a:t> -</a:t>
                      </a:r>
                      <a:r>
                        <a:rPr lang="ka-GE" sz="1800" kern="1200" dirty="0" smtClean="0">
                          <a:solidFill>
                            <a:schemeClr val="dk1"/>
                          </a:solidFill>
                          <a:latin typeface="+mn-lt"/>
                          <a:ea typeface="+mn-ea"/>
                          <a:cs typeface="+mn-cs"/>
                        </a:rPr>
                        <a:t>(მაისის ბოლომდე შეგროვდება კომპლექტში)</a:t>
                      </a:r>
                      <a:r>
                        <a:rPr lang="en-US" sz="1800" kern="1200" dirty="0" smtClean="0">
                          <a:solidFill>
                            <a:schemeClr val="dk1"/>
                          </a:solidFill>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ka-GE" sz="1800" kern="1200" dirty="0" smtClean="0">
                          <a:solidFill>
                            <a:schemeClr val="dk1"/>
                          </a:solidFill>
                          <a:latin typeface="+mn-lt"/>
                          <a:ea typeface="+mn-ea"/>
                          <a:cs typeface="+mn-cs"/>
                        </a:rPr>
                        <a:t>20000 სახელმწიფო შესყიდვა</a:t>
                      </a:r>
                      <a:endParaRPr lang="en-US" sz="1800"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PCR : 230 121 </a:t>
                      </a:r>
                    </a:p>
                    <a:p>
                      <a:endParaRPr lang="en-US" sz="1800" dirty="0"/>
                    </a:p>
                  </a:txBody>
                  <a:tcPr/>
                </a:tc>
                <a:tc>
                  <a:txBody>
                    <a:bodyPr/>
                    <a:lstStyle/>
                    <a:p>
                      <a:r>
                        <a:rPr lang="ka-GE" sz="1800" dirty="0" smtClean="0"/>
                        <a:t>115000</a:t>
                      </a:r>
                      <a:endParaRPr lang="en-US" sz="1800" dirty="0"/>
                    </a:p>
                  </a:txBody>
                  <a:tcPr/>
                </a:tc>
                <a:extLst>
                  <a:ext uri="{0D108BD9-81ED-4DB2-BD59-A6C34878D82A}">
                    <a16:rowId xmlns:a16="http://schemas.microsoft.com/office/drawing/2014/main" val="2064295505"/>
                  </a:ext>
                </a:extLst>
              </a:tr>
              <a:tr h="803910">
                <a:tc>
                  <a:txBody>
                    <a:bodyPr/>
                    <a:lstStyle/>
                    <a:p>
                      <a:r>
                        <a:rPr lang="ka-GE" sz="1800" b="1" dirty="0" smtClean="0"/>
                        <a:t>ანტიგენის სწრაფი</a:t>
                      </a:r>
                      <a:endParaRPr lang="en-US" sz="1800" b="1" dirty="0"/>
                    </a:p>
                  </a:txBody>
                  <a:tcPr/>
                </a:tc>
                <a:tc>
                  <a:txBody>
                    <a:bodyPr/>
                    <a:lstStyle/>
                    <a:p>
                      <a:r>
                        <a:rPr lang="ka-GE" sz="1800" dirty="0" smtClean="0"/>
                        <a:t>4000</a:t>
                      </a:r>
                      <a:endParaRPr lang="en-US" sz="1800" dirty="0"/>
                    </a:p>
                  </a:txBody>
                  <a:tcPr/>
                </a:tc>
                <a:tc>
                  <a:txBody>
                    <a:bodyPr/>
                    <a:lstStyle/>
                    <a:p>
                      <a:r>
                        <a:rPr lang="ka-GE" sz="1800" dirty="0" smtClean="0"/>
                        <a:t>1025</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800" kern="1200" dirty="0" smtClean="0">
                          <a:solidFill>
                            <a:schemeClr val="dk1"/>
                          </a:solidFill>
                          <a:latin typeface="+mn-lt"/>
                          <a:ea typeface="+mn-ea"/>
                          <a:cs typeface="+mn-cs"/>
                        </a:rPr>
                        <a:t>ანტიგენტის სწრაფი </a:t>
                      </a:r>
                      <a:r>
                        <a:rPr lang="ka-GE" sz="1800" kern="1200" dirty="0" smtClean="0">
                          <a:solidFill>
                            <a:schemeClr val="dk1"/>
                          </a:solidFill>
                          <a:latin typeface="+mn-lt"/>
                          <a:ea typeface="+mn-ea"/>
                          <a:cs typeface="+mn-cs"/>
                        </a:rPr>
                        <a:t>50000</a:t>
                      </a:r>
                      <a:endParaRPr lang="en-US" sz="1800"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800" dirty="0" smtClean="0"/>
                        <a:t>სწრაფი ანტიგენების : 151 973 </a:t>
                      </a:r>
                    </a:p>
                    <a:p>
                      <a:endParaRPr lang="en-US" sz="1800" dirty="0"/>
                    </a:p>
                  </a:txBody>
                  <a:tcPr/>
                </a:tc>
                <a:tc>
                  <a:txBody>
                    <a:bodyPr/>
                    <a:lstStyle/>
                    <a:p>
                      <a:r>
                        <a:rPr lang="ka-GE" sz="1800" dirty="0" smtClean="0"/>
                        <a:t>100 000</a:t>
                      </a:r>
                      <a:endParaRPr lang="en-US" sz="1800" dirty="0"/>
                    </a:p>
                  </a:txBody>
                  <a:tcPr/>
                </a:tc>
                <a:extLst>
                  <a:ext uri="{0D108BD9-81ED-4DB2-BD59-A6C34878D82A}">
                    <a16:rowId xmlns:a16="http://schemas.microsoft.com/office/drawing/2014/main" val="2955137325"/>
                  </a:ext>
                </a:extLst>
              </a:tr>
              <a:tr h="22424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800" b="1" dirty="0" smtClean="0"/>
                        <a:t>ანტისხეულების სწრაფი</a:t>
                      </a:r>
                      <a:endParaRPr lang="en-US" sz="1800" b="1" dirty="0" smtClean="0"/>
                    </a:p>
                    <a:p>
                      <a:endParaRPr lang="en-US" sz="1800" b="1" dirty="0"/>
                    </a:p>
                  </a:txBody>
                  <a:tcPr/>
                </a:tc>
                <a:tc>
                  <a:txBody>
                    <a:bodyPr/>
                    <a:lstStyle/>
                    <a:p>
                      <a:r>
                        <a:rPr lang="ka-GE" sz="1800" dirty="0" smtClean="0"/>
                        <a:t>9000</a:t>
                      </a:r>
                      <a:endParaRPr lang="en-US" sz="1800" dirty="0"/>
                    </a:p>
                  </a:txBody>
                  <a:tcPr/>
                </a:tc>
                <a:tc>
                  <a:txBody>
                    <a:bodyPr/>
                    <a:lstStyle/>
                    <a:p>
                      <a:r>
                        <a:rPr lang="ka-GE" sz="1800" dirty="0" smtClean="0"/>
                        <a:t>7265</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800" kern="1200" dirty="0" smtClean="0">
                          <a:solidFill>
                            <a:schemeClr val="dk1"/>
                          </a:solidFill>
                          <a:latin typeface="+mn-lt"/>
                          <a:ea typeface="+mn-ea"/>
                          <a:cs typeface="+mn-cs"/>
                        </a:rPr>
                        <a:t>სულ ანტისხეულის სწრაფი 65000: </a:t>
                      </a:r>
                      <a:r>
                        <a:rPr lang="ka-GE" sz="1800" b="1" kern="1200" dirty="0" smtClean="0">
                          <a:solidFill>
                            <a:schemeClr val="dk1"/>
                          </a:solidFill>
                          <a:latin typeface="+mn-lt"/>
                          <a:ea typeface="+mn-ea"/>
                          <a:cs typeface="+mn-cs"/>
                        </a:rPr>
                        <a:t>ჩამოსულია  ჩინეთის საჩუქარი 20 000 </a:t>
                      </a:r>
                      <a:r>
                        <a:rPr lang="ka-GE" sz="1800" kern="1200" dirty="0" smtClean="0">
                          <a:solidFill>
                            <a:schemeClr val="dk1"/>
                          </a:solidFill>
                          <a:latin typeface="+mn-lt"/>
                          <a:ea typeface="+mn-ea"/>
                          <a:cs typeface="+mn-cs"/>
                        </a:rPr>
                        <a:t>ტესტი, რომელსაც საგარეო გადმოგვცემს უახლოეს მომავალში. 45000 ტესტი</a:t>
                      </a:r>
                      <a:r>
                        <a:rPr lang="ka-GE" sz="1800" kern="1200" baseline="0" dirty="0" smtClean="0">
                          <a:solidFill>
                            <a:schemeClr val="dk1"/>
                          </a:solidFill>
                          <a:latin typeface="+mn-lt"/>
                          <a:ea typeface="+mn-ea"/>
                          <a:cs typeface="+mn-cs"/>
                        </a:rPr>
                        <a:t> ჩამოვა </a:t>
                      </a:r>
                      <a:r>
                        <a:rPr lang="ka-GE" sz="1800" kern="1200" dirty="0" smtClean="0">
                          <a:solidFill>
                            <a:schemeClr val="dk1"/>
                          </a:solidFill>
                          <a:latin typeface="+mn-lt"/>
                          <a:ea typeface="+mn-ea"/>
                          <a:cs typeface="+mn-cs"/>
                        </a:rPr>
                        <a:t>-5 </a:t>
                      </a:r>
                      <a:r>
                        <a:rPr lang="ka-GE" sz="1800" kern="1200" dirty="0" smtClean="0">
                          <a:solidFill>
                            <a:schemeClr val="dk1"/>
                          </a:solidFill>
                          <a:latin typeface="+mn-lt"/>
                          <a:ea typeface="+mn-ea"/>
                          <a:cs typeface="+mn-cs"/>
                        </a:rPr>
                        <a:t>მაისს </a:t>
                      </a:r>
                      <a:endParaRPr lang="en-US" sz="1800" kern="1200" dirty="0" smtClean="0">
                        <a:solidFill>
                          <a:schemeClr val="dk1"/>
                        </a:solidFill>
                        <a:latin typeface="+mn-lt"/>
                        <a:ea typeface="+mn-ea"/>
                        <a:cs typeface="+mn-cs"/>
                      </a:endParaRPr>
                    </a:p>
                  </a:txBody>
                  <a:tcPr/>
                </a:tc>
                <a:tc>
                  <a:txBody>
                    <a:bodyPr/>
                    <a:lstStyle/>
                    <a:p>
                      <a:r>
                        <a:rPr lang="ka-GE" sz="1800" dirty="0" smtClean="0"/>
                        <a:t>სწრაფი ანტისხეულების: 190105</a:t>
                      </a:r>
                    </a:p>
                    <a:p>
                      <a:endParaRPr lang="en-US" sz="1800" dirty="0"/>
                    </a:p>
                  </a:txBody>
                  <a:tcPr/>
                </a:tc>
                <a:tc>
                  <a:txBody>
                    <a:bodyPr/>
                    <a:lstStyle/>
                    <a:p>
                      <a:r>
                        <a:rPr lang="ka-GE" sz="1800" dirty="0" smtClean="0"/>
                        <a:t>120000</a:t>
                      </a:r>
                      <a:endParaRPr lang="en-US" sz="1800" dirty="0"/>
                    </a:p>
                  </a:txBody>
                  <a:tcPr/>
                </a:tc>
                <a:extLst>
                  <a:ext uri="{0D108BD9-81ED-4DB2-BD59-A6C34878D82A}">
                    <a16:rowId xmlns:a16="http://schemas.microsoft.com/office/drawing/2014/main" val="3955072110"/>
                  </a:ext>
                </a:extLst>
              </a:tr>
            </a:tbl>
          </a:graphicData>
        </a:graphic>
      </p:graphicFrame>
    </p:spTree>
    <p:extLst>
      <p:ext uri="{BB962C8B-B14F-4D97-AF65-F5344CB8AC3E}">
        <p14:creationId xmlns:p14="http://schemas.microsoft.com/office/powerpoint/2010/main" val="9631422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ka-GE" dirty="0" smtClean="0"/>
              <a:t>კოვიდის პასუხში დონორების დახმარება</a:t>
            </a:r>
            <a:endParaRPr lang="en-US" dirty="0"/>
          </a:p>
        </p:txBody>
      </p:sp>
      <p:sp>
        <p:nvSpPr>
          <p:cNvPr id="4" name="Subtitle 3"/>
          <p:cNvSpPr>
            <a:spLocks noGrp="1"/>
          </p:cNvSpPr>
          <p:nvPr>
            <p:ph type="subTitle" idx="1"/>
          </p:nvPr>
        </p:nvSpPr>
        <p:spPr/>
        <p:txBody>
          <a:bodyPr/>
          <a:lstStyle/>
          <a:p>
            <a:r>
              <a:rPr lang="ka-GE" dirty="0" smtClean="0"/>
              <a:t>ეპიდემიის მართვა და ჯანდაცვის სისტემების გაძლიერება</a:t>
            </a:r>
            <a:endParaRPr lang="en-US" dirty="0"/>
          </a:p>
        </p:txBody>
      </p:sp>
    </p:spTree>
    <p:extLst>
      <p:ext uri="{BB962C8B-B14F-4D97-AF65-F5344CB8AC3E}">
        <p14:creationId xmlns:p14="http://schemas.microsoft.com/office/powerpoint/2010/main" val="3159898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2853599952"/>
              </p:ext>
            </p:extLst>
          </p:nvPr>
        </p:nvGraphicFramePr>
        <p:xfrm>
          <a:off x="2345529" y="123825"/>
          <a:ext cx="8541546" cy="274796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2345529" y="3071811"/>
            <a:ext cx="8541546"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0" scaled="1"/>
            <a:tileRect/>
          </a:gradFill>
          <a:ln>
            <a:solidFill>
              <a:schemeClr val="tx1">
                <a:lumMod val="75000"/>
                <a:lumOff val="25000"/>
              </a:schemeClr>
            </a:solidFill>
          </a:ln>
        </p:spPr>
        <p:txBody>
          <a:bodyPr wrap="square" rtlCol="0">
            <a:spAutoFit/>
          </a:bodyPr>
          <a:lstStyle/>
          <a:p>
            <a:r>
              <a:rPr lang="ka-GE" sz="1600" dirty="0" smtClean="0"/>
              <a:t>ფრენების შეზღუდვა, მგზავრთა ნაკადების შეზღუდვა და </a:t>
            </a:r>
            <a:r>
              <a:rPr lang="ka-GE" sz="1600" dirty="0" smtClean="0"/>
              <a:t>კონტროლი: 25 იანვრიდან </a:t>
            </a:r>
            <a:endParaRPr lang="en-US" sz="1600" dirty="0"/>
          </a:p>
        </p:txBody>
      </p:sp>
      <p:sp>
        <p:nvSpPr>
          <p:cNvPr id="8" name="TextBox 7"/>
          <p:cNvSpPr txBox="1"/>
          <p:nvPr/>
        </p:nvSpPr>
        <p:spPr>
          <a:xfrm>
            <a:off x="2956560" y="3470039"/>
            <a:ext cx="8892539"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0" scaled="1"/>
            <a:tileRect/>
          </a:gradFill>
          <a:ln>
            <a:solidFill>
              <a:schemeClr val="tx1">
                <a:lumMod val="75000"/>
                <a:lumOff val="25000"/>
              </a:schemeClr>
            </a:solidFill>
          </a:ln>
        </p:spPr>
        <p:txBody>
          <a:bodyPr wrap="square" rtlCol="0">
            <a:spAutoFit/>
          </a:bodyPr>
          <a:lstStyle/>
          <a:p>
            <a:r>
              <a:rPr lang="ka-GE" sz="1600" dirty="0" smtClean="0"/>
              <a:t>კარანტინი: თებერვლიდან დღემდე 21000 ზე მეტი პირი , კოვიდი დაუდასტურდა 104 პირს</a:t>
            </a:r>
            <a:endParaRPr lang="en-US" sz="1600" dirty="0"/>
          </a:p>
        </p:txBody>
      </p:sp>
      <p:sp>
        <p:nvSpPr>
          <p:cNvPr id="9" name="TextBox 8"/>
          <p:cNvSpPr txBox="1"/>
          <p:nvPr/>
        </p:nvSpPr>
        <p:spPr>
          <a:xfrm>
            <a:off x="2345529" y="3974044"/>
            <a:ext cx="9313071" cy="338554"/>
          </a:xfrm>
          <a:prstGeom prst="homePlate">
            <a:avLst/>
          </a:prstGeom>
          <a:solidFill>
            <a:schemeClr val="bg1">
              <a:lumMod val="95000"/>
            </a:schemeClr>
          </a:solidFill>
          <a:ln>
            <a:solidFill>
              <a:schemeClr val="tx1">
                <a:lumMod val="75000"/>
                <a:lumOff val="25000"/>
              </a:schemeClr>
            </a:solidFill>
          </a:ln>
        </p:spPr>
        <p:txBody>
          <a:bodyPr wrap="square" rtlCol="0">
            <a:spAutoFit/>
          </a:bodyPr>
          <a:lstStyle/>
          <a:p>
            <a:r>
              <a:rPr lang="ka-GE" sz="1600" dirty="0" smtClean="0"/>
              <a:t>პირადი დაცვის საშუალებები (პდს) სამედიცინო </a:t>
            </a:r>
            <a:r>
              <a:rPr lang="ka-GE" sz="1600" dirty="0" smtClean="0"/>
              <a:t>სექტორში: თებერვლიდან</a:t>
            </a:r>
            <a:endParaRPr lang="en-US" sz="1600" dirty="0"/>
          </a:p>
        </p:txBody>
      </p:sp>
      <p:sp>
        <p:nvSpPr>
          <p:cNvPr id="10" name="TextBox 9"/>
          <p:cNvSpPr txBox="1"/>
          <p:nvPr/>
        </p:nvSpPr>
        <p:spPr>
          <a:xfrm>
            <a:off x="7678271" y="4478016"/>
            <a:ext cx="4170828" cy="584775"/>
          </a:xfrm>
          <a:prstGeom prst="homePlate">
            <a:avLst/>
          </a:prstGeom>
          <a:solidFill>
            <a:schemeClr val="bg1">
              <a:lumMod val="95000"/>
            </a:schemeClr>
          </a:solidFill>
          <a:ln>
            <a:solidFill>
              <a:schemeClr val="tx1">
                <a:lumMod val="75000"/>
                <a:lumOff val="25000"/>
              </a:schemeClr>
            </a:solidFill>
          </a:ln>
        </p:spPr>
        <p:txBody>
          <a:bodyPr wrap="square" rtlCol="0">
            <a:spAutoFit/>
          </a:bodyPr>
          <a:lstStyle/>
          <a:p>
            <a:r>
              <a:rPr lang="ka-GE" sz="1600" dirty="0" smtClean="0"/>
              <a:t>პდს მოსახლეობაში და ბიზნეს </a:t>
            </a:r>
            <a:r>
              <a:rPr lang="ka-GE" sz="1600" dirty="0" smtClean="0"/>
              <a:t>გარემოში: აპრილიდან  </a:t>
            </a:r>
            <a:endParaRPr lang="en-US" sz="1600" dirty="0"/>
          </a:p>
        </p:txBody>
      </p:sp>
      <p:sp>
        <p:nvSpPr>
          <p:cNvPr id="11" name="TextBox 10"/>
          <p:cNvSpPr txBox="1"/>
          <p:nvPr/>
        </p:nvSpPr>
        <p:spPr>
          <a:xfrm rot="16200000">
            <a:off x="-2035077" y="2815222"/>
            <a:ext cx="6583124" cy="1200329"/>
          </a:xfrm>
          <a:prstGeom prst="rect">
            <a:avLst/>
          </a:prstGeom>
          <a:solidFill>
            <a:schemeClr val="accent2">
              <a:lumMod val="75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3600" dirty="0" smtClean="0"/>
              <a:t>გატარებული საკვანძო ზომები</a:t>
            </a:r>
            <a:endParaRPr lang="en-US" sz="3600" dirty="0"/>
          </a:p>
        </p:txBody>
      </p:sp>
      <p:sp>
        <p:nvSpPr>
          <p:cNvPr id="12" name="TextBox 11"/>
          <p:cNvSpPr txBox="1"/>
          <p:nvPr/>
        </p:nvSpPr>
        <p:spPr>
          <a:xfrm>
            <a:off x="2345529" y="4986223"/>
            <a:ext cx="9503570"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tx1">
                <a:lumMod val="75000"/>
                <a:lumOff val="25000"/>
              </a:schemeClr>
            </a:solidFill>
          </a:ln>
        </p:spPr>
        <p:txBody>
          <a:bodyPr wrap="square" rtlCol="0">
            <a:spAutoFit/>
          </a:bodyPr>
          <a:lstStyle/>
          <a:p>
            <a:r>
              <a:rPr lang="ka-GE" sz="1600" dirty="0" smtClean="0"/>
              <a:t>ტესტირება და კონტაქტების </a:t>
            </a:r>
            <a:r>
              <a:rPr lang="ka-GE" sz="1600" dirty="0" smtClean="0"/>
              <a:t>მიდევნება: თებერვლიდან  ჩატარდა  30000 მდე </a:t>
            </a:r>
            <a:r>
              <a:rPr lang="en-US" sz="1600" dirty="0" smtClean="0"/>
              <a:t>PCR </a:t>
            </a:r>
            <a:r>
              <a:rPr lang="ka-GE" sz="1600" dirty="0" smtClean="0"/>
              <a:t>ტესტი </a:t>
            </a:r>
            <a:endParaRPr lang="en-US" sz="1600" dirty="0"/>
          </a:p>
        </p:txBody>
      </p:sp>
      <p:sp>
        <p:nvSpPr>
          <p:cNvPr id="13" name="TextBox 12"/>
          <p:cNvSpPr txBox="1"/>
          <p:nvPr/>
        </p:nvSpPr>
        <p:spPr>
          <a:xfrm>
            <a:off x="4371975" y="5414853"/>
            <a:ext cx="7820024" cy="584775"/>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solidFill>
              <a:schemeClr val="tx1">
                <a:lumMod val="75000"/>
                <a:lumOff val="25000"/>
              </a:schemeClr>
            </a:solidFill>
          </a:ln>
        </p:spPr>
        <p:txBody>
          <a:bodyPr wrap="square" rtlCol="0">
            <a:spAutoFit/>
          </a:bodyPr>
          <a:lstStyle/>
          <a:p>
            <a:r>
              <a:rPr lang="ka-GE" sz="1600" dirty="0" smtClean="0"/>
              <a:t>ცხელების </a:t>
            </a:r>
            <a:r>
              <a:rPr lang="ka-GE" sz="1600" dirty="0" smtClean="0"/>
              <a:t>და კოვიდ კლინიკების </a:t>
            </a:r>
            <a:r>
              <a:rPr lang="ka-GE" sz="1600" dirty="0" smtClean="0"/>
              <a:t>მობილიზება: თებერვლიდან რესპუბლიკური საავადმყოფოს მობილიზებით დღემდე მომსახურება გაეწია 8000-ზე მეტ პირს </a:t>
            </a:r>
            <a:endParaRPr lang="en-US" sz="1600" dirty="0"/>
          </a:p>
        </p:txBody>
      </p:sp>
      <p:sp>
        <p:nvSpPr>
          <p:cNvPr id="14" name="TextBox 13"/>
          <p:cNvSpPr txBox="1"/>
          <p:nvPr/>
        </p:nvSpPr>
        <p:spPr>
          <a:xfrm>
            <a:off x="5674659" y="6186869"/>
            <a:ext cx="6517340" cy="338554"/>
          </a:xfrm>
          <a:prstGeom prst="homePlate">
            <a:avLst/>
          </a:prstGeom>
          <a:solidFill>
            <a:schemeClr val="accent2">
              <a:lumMod val="50000"/>
            </a:schemeClr>
          </a:solidFill>
          <a:ln>
            <a:solidFill>
              <a:schemeClr val="tx1">
                <a:lumMod val="75000"/>
                <a:lumOff val="25000"/>
              </a:schemeClr>
            </a:solidFill>
          </a:ln>
        </p:spPr>
        <p:txBody>
          <a:bodyPr wrap="square" rtlCol="0">
            <a:spAutoFit/>
          </a:bodyPr>
          <a:lstStyle/>
          <a:p>
            <a:r>
              <a:rPr lang="ka-GE" sz="1600" dirty="0" smtClean="0">
                <a:solidFill>
                  <a:schemeClr val="bg1"/>
                </a:solidFill>
              </a:rPr>
              <a:t>საგანგებო მდგომარეობა  22. 03- 22.04- 22.05</a:t>
            </a:r>
            <a:endParaRPr lang="en-US" sz="1600" dirty="0">
              <a:solidFill>
                <a:schemeClr val="bg1"/>
              </a:solidFill>
            </a:endParaRPr>
          </a:p>
        </p:txBody>
      </p:sp>
      <p:sp>
        <p:nvSpPr>
          <p:cNvPr id="3" name="TextBox 2"/>
          <p:cNvSpPr txBox="1"/>
          <p:nvPr/>
        </p:nvSpPr>
        <p:spPr>
          <a:xfrm>
            <a:off x="8579224" y="123824"/>
            <a:ext cx="1089212"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ka-GE" dirty="0" smtClean="0"/>
              <a:t>639</a:t>
            </a:r>
            <a:endParaRPr lang="en-US" dirty="0"/>
          </a:p>
        </p:txBody>
      </p:sp>
    </p:spTree>
    <p:extLst>
      <p:ext uri="{BB962C8B-B14F-4D97-AF65-F5344CB8AC3E}">
        <p14:creationId xmlns:p14="http://schemas.microsoft.com/office/powerpoint/2010/main" val="319511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sz="3600" dirty="0" smtClean="0"/>
              <a:t>ძირითადი საჭიროებები ეპიდემიაზე პასუხისა და ჯანდაცვის სექტორის გაძლიერების მიზნით</a:t>
            </a:r>
            <a:br>
              <a:rPr lang="ka-GE" sz="3600" dirty="0" smtClean="0"/>
            </a:br>
            <a:r>
              <a:rPr lang="ka-GE" sz="3600" dirty="0" smtClean="0">
                <a:solidFill>
                  <a:srgbClr val="C00000"/>
                </a:solidFill>
              </a:rPr>
              <a:t>სულ $219 327 222 </a:t>
            </a:r>
            <a:endParaRPr lang="en-US" sz="3600" dirty="0">
              <a:solidFill>
                <a:srgbClr val="C00000"/>
              </a:solidFill>
            </a:endParaRPr>
          </a:p>
        </p:txBody>
      </p:sp>
      <p:graphicFrame>
        <p:nvGraphicFramePr>
          <p:cNvPr id="6" name="Content Placeholder 5"/>
          <p:cNvGraphicFramePr>
            <a:graphicFrameLocks noGrp="1"/>
          </p:cNvGraphicFramePr>
          <p:nvPr>
            <p:ph idx="1"/>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856922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sz="4000" dirty="0" smtClean="0"/>
              <a:t>დაფინანსების წყაროები: </a:t>
            </a:r>
            <a:r>
              <a:rPr lang="ka-GE" sz="3600" dirty="0" smtClean="0"/>
              <a:t/>
            </a:r>
            <a:br>
              <a:rPr lang="ka-GE" sz="3600" dirty="0" smtClean="0"/>
            </a:br>
            <a:r>
              <a:rPr lang="ka-GE" sz="3600" dirty="0" smtClean="0"/>
              <a:t>(1) გრანტი $5,5 მლნ ; (2) სესხის სახით:$</a:t>
            </a:r>
            <a:r>
              <a:rPr lang="en-US" sz="3600" dirty="0" smtClean="0"/>
              <a:t>171</a:t>
            </a:r>
            <a:r>
              <a:rPr lang="ka-GE" sz="3600" dirty="0" smtClean="0"/>
              <a:t>,</a:t>
            </a:r>
            <a:r>
              <a:rPr lang="en-US" sz="3600" dirty="0" smtClean="0"/>
              <a:t>848</a:t>
            </a:r>
            <a:r>
              <a:rPr lang="ka-GE" sz="3600" dirty="0" smtClean="0"/>
              <a:t>.</a:t>
            </a:r>
            <a:r>
              <a:rPr lang="en-US" sz="3600" dirty="0" smtClean="0"/>
              <a:t>000</a:t>
            </a:r>
            <a:endParaRPr lang="en-US" sz="36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75374213"/>
              </p:ext>
            </p:extLst>
          </p:nvPr>
        </p:nvGraphicFramePr>
        <p:xfrm>
          <a:off x="431074" y="1580606"/>
          <a:ext cx="10922726" cy="51075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147210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9897"/>
            <a:ext cx="10515600" cy="1054917"/>
          </a:xfrm>
        </p:spPr>
        <p:txBody>
          <a:bodyPr>
            <a:normAutofit fontScale="90000"/>
          </a:bodyPr>
          <a:lstStyle/>
          <a:p>
            <a:pPr lvl="1" algn="l" rtl="0">
              <a:lnSpc>
                <a:spcPct val="90000"/>
              </a:lnSpc>
              <a:spcBef>
                <a:spcPct val="0"/>
              </a:spcBef>
            </a:pPr>
            <a:r>
              <a:rPr lang="ka-GE" sz="3100" dirty="0" smtClean="0">
                <a:solidFill>
                  <a:schemeClr val="accent5">
                    <a:lumMod val="50000"/>
                  </a:schemeClr>
                </a:solidFill>
              </a:rPr>
              <a:t>1 კომპონენტი: ჯანდაცვა</a:t>
            </a:r>
            <a:r>
              <a:rPr lang="en-US" sz="3100" dirty="0" smtClean="0">
                <a:solidFill>
                  <a:schemeClr val="accent5">
                    <a:lumMod val="50000"/>
                  </a:schemeClr>
                </a:solidFill>
              </a:rPr>
              <a:t> World Bank (28.7 </a:t>
            </a:r>
            <a:r>
              <a:rPr lang="en-US" sz="3100" dirty="0" err="1" smtClean="0">
                <a:solidFill>
                  <a:schemeClr val="accent5">
                    <a:lumMod val="50000"/>
                  </a:schemeClr>
                </a:solidFill>
              </a:rPr>
              <a:t>mln</a:t>
            </a:r>
            <a:r>
              <a:rPr lang="en-US" sz="3100" dirty="0" smtClean="0">
                <a:solidFill>
                  <a:schemeClr val="accent5">
                    <a:lumMod val="50000"/>
                  </a:schemeClr>
                </a:solidFill>
              </a:rPr>
              <a:t>) and AIIB (43 </a:t>
            </a:r>
            <a:r>
              <a:rPr lang="en-US" sz="3100" dirty="0" err="1" smtClean="0">
                <a:solidFill>
                  <a:schemeClr val="accent5">
                    <a:lumMod val="50000"/>
                  </a:schemeClr>
                </a:solidFill>
              </a:rPr>
              <a:t>mln</a:t>
            </a:r>
            <a:r>
              <a:rPr lang="en-US" sz="3100" dirty="0" smtClean="0">
                <a:solidFill>
                  <a:schemeClr val="accent5">
                    <a:lumMod val="50000"/>
                  </a:schemeClr>
                </a:solidFill>
              </a:rPr>
              <a:t>) </a:t>
            </a:r>
            <a:br>
              <a:rPr lang="en-US" sz="3100" dirty="0" smtClean="0">
                <a:solidFill>
                  <a:schemeClr val="accent5">
                    <a:lumMod val="50000"/>
                  </a:schemeClr>
                </a:solidFill>
              </a:rPr>
            </a:br>
            <a:r>
              <a:rPr lang="ka-GE" sz="3100" dirty="0" smtClean="0">
                <a:solidFill>
                  <a:schemeClr val="accent5">
                    <a:lumMod val="50000"/>
                  </a:schemeClr>
                </a:solidFill>
              </a:rPr>
              <a:t/>
            </a:r>
            <a:br>
              <a:rPr lang="ka-GE" sz="3100" dirty="0" smtClean="0">
                <a:solidFill>
                  <a:schemeClr val="accent5">
                    <a:lumMod val="50000"/>
                  </a:schemeClr>
                </a:solidFill>
              </a:rPr>
            </a:br>
            <a:r>
              <a:rPr lang="ka-GE" sz="3100" dirty="0" smtClean="0">
                <a:solidFill>
                  <a:schemeClr val="accent5">
                    <a:lumMod val="50000"/>
                  </a:schemeClr>
                </a:solidFill>
              </a:rPr>
              <a:t>ქვეკომპონენტი: 1.1. შემთხვევების გამოვლენა და დადასტურება : </a:t>
            </a:r>
            <a:r>
              <a:rPr lang="ka-GE" sz="3900" b="1" dirty="0" smtClean="0"/>
              <a:t/>
            </a:r>
            <a:br>
              <a:rPr lang="ka-GE" sz="3900" b="1" dirty="0" smtClean="0"/>
            </a:br>
            <a:endParaRPr lang="en-US" dirty="0"/>
          </a:p>
        </p:txBody>
      </p:sp>
      <p:sp>
        <p:nvSpPr>
          <p:cNvPr id="3" name="Content Placeholder 2"/>
          <p:cNvSpPr>
            <a:spLocks noGrp="1"/>
          </p:cNvSpPr>
          <p:nvPr>
            <p:ph idx="1"/>
          </p:nvPr>
        </p:nvSpPr>
        <p:spPr>
          <a:xfrm>
            <a:off x="838200" y="2217511"/>
            <a:ext cx="10515600" cy="4351338"/>
          </a:xfrm>
        </p:spPr>
        <p:txBody>
          <a:bodyPr>
            <a:normAutofit/>
          </a:bodyPr>
          <a:lstStyle/>
          <a:p>
            <a:pPr marL="457200" lvl="1" indent="0" fontAlgn="base">
              <a:buNone/>
            </a:pPr>
            <a:r>
              <a:rPr lang="ka-GE" sz="2800" dirty="0" smtClean="0"/>
              <a:t>მოიცავს საზოგადოებრივი ჯანმრთელობის დაცვის ლაბორატორიების გაძლიერებას: </a:t>
            </a:r>
          </a:p>
          <a:p>
            <a:pPr lvl="2" fontAlgn="base"/>
            <a:r>
              <a:rPr lang="ka-GE" sz="2800" dirty="0" smtClean="0"/>
              <a:t>ტესტებისა და სახარჯი მასალის დაფინანსება </a:t>
            </a:r>
          </a:p>
          <a:p>
            <a:pPr lvl="2" fontAlgn="base"/>
            <a:r>
              <a:rPr lang="ka-GE" sz="2800" dirty="0" smtClean="0"/>
              <a:t>პირადი დაცვის საშუალებები ლაბორატორიის თანამშრომლებისთვის </a:t>
            </a:r>
          </a:p>
          <a:p>
            <a:pPr lvl="2" fontAlgn="base"/>
            <a:r>
              <a:rPr lang="en-US" sz="2800" dirty="0" smtClean="0"/>
              <a:t>PCR </a:t>
            </a:r>
            <a:r>
              <a:rPr lang="ka-GE" sz="2800" dirty="0" smtClean="0"/>
              <a:t>ტესტირებისთვის აპარატურის შესყიდვა  </a:t>
            </a:r>
          </a:p>
          <a:p>
            <a:pPr lvl="2" fontAlgn="base"/>
            <a:r>
              <a:rPr lang="ka-GE" sz="2800" dirty="0" smtClean="0"/>
              <a:t>ტესტირების შესაძლებლობების გაზრდა დღეში სულ მცირე  1000-1200 კვლევამდე </a:t>
            </a:r>
          </a:p>
          <a:p>
            <a:pPr marL="457200" lvl="1" indent="0" fontAlgn="base">
              <a:buNone/>
            </a:pPr>
            <a:endParaRPr lang="ka-GE" sz="4000" dirty="0" smtClean="0"/>
          </a:p>
        </p:txBody>
      </p:sp>
    </p:spTree>
    <p:extLst>
      <p:ext uri="{BB962C8B-B14F-4D97-AF65-F5344CB8AC3E}">
        <p14:creationId xmlns:p14="http://schemas.microsoft.com/office/powerpoint/2010/main" val="3455862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lnSpc>
                <a:spcPct val="90000"/>
              </a:lnSpc>
              <a:spcBef>
                <a:spcPct val="0"/>
              </a:spcBef>
            </a:pPr>
            <a:r>
              <a:rPr lang="ka-GE" sz="3100" dirty="0">
                <a:solidFill>
                  <a:schemeClr val="accent1">
                    <a:lumMod val="50000"/>
                  </a:schemeClr>
                </a:solidFill>
              </a:rPr>
              <a:t>1 კომპონენტი: </a:t>
            </a:r>
            <a:r>
              <a:rPr lang="ka-GE" sz="3100" dirty="0" smtClean="0">
                <a:solidFill>
                  <a:schemeClr val="accent5">
                    <a:lumMod val="50000"/>
                  </a:schemeClr>
                </a:solidFill>
              </a:rPr>
              <a:t>ჯანდაცვა</a:t>
            </a:r>
            <a:r>
              <a:rPr lang="en-US" sz="3100" dirty="0" smtClean="0">
                <a:solidFill>
                  <a:schemeClr val="accent5">
                    <a:lumMod val="50000"/>
                  </a:schemeClr>
                </a:solidFill>
              </a:rPr>
              <a:t> World Bank and AIIB </a:t>
            </a:r>
            <a:r>
              <a:rPr lang="en-US" sz="3100" dirty="0" smtClean="0">
                <a:solidFill>
                  <a:schemeClr val="accent1">
                    <a:lumMod val="50000"/>
                  </a:schemeClr>
                </a:solidFill>
              </a:rPr>
              <a:t/>
            </a:r>
            <a:br>
              <a:rPr lang="en-US" sz="3100" dirty="0" smtClean="0">
                <a:solidFill>
                  <a:schemeClr val="accent1">
                    <a:lumMod val="50000"/>
                  </a:schemeClr>
                </a:solidFill>
              </a:rPr>
            </a:br>
            <a:r>
              <a:rPr lang="en-US" sz="3100" dirty="0">
                <a:solidFill>
                  <a:schemeClr val="accent1">
                    <a:lumMod val="50000"/>
                  </a:schemeClr>
                </a:solidFill>
              </a:rPr>
              <a:t/>
            </a:r>
            <a:br>
              <a:rPr lang="en-US" sz="3100" dirty="0">
                <a:solidFill>
                  <a:schemeClr val="accent1">
                    <a:lumMod val="50000"/>
                  </a:schemeClr>
                </a:solidFill>
              </a:rPr>
            </a:br>
            <a:r>
              <a:rPr lang="ka-GE" sz="3100" dirty="0" smtClean="0">
                <a:solidFill>
                  <a:schemeClr val="accent1">
                    <a:lumMod val="50000"/>
                  </a:schemeClr>
                </a:solidFill>
              </a:rPr>
              <a:t>ჯანდაცვა </a:t>
            </a:r>
            <a:r>
              <a:rPr lang="ka-GE" sz="3100" dirty="0">
                <a:solidFill>
                  <a:schemeClr val="accent1">
                    <a:lumMod val="50000"/>
                  </a:schemeClr>
                </a:solidFill>
              </a:rPr>
              <a:t>1.2. კოვიდის შემთხვევების მართვისთვის ჯანდაცვის სისტემის გაძ₾იერება </a:t>
            </a:r>
            <a:r>
              <a:rPr lang="ka-GE" sz="3100" dirty="0" smtClean="0">
                <a:solidFill>
                  <a:schemeClr val="accent1">
                    <a:lumMod val="50000"/>
                  </a:schemeClr>
                </a:solidFill>
              </a:rPr>
              <a:t/>
            </a:r>
            <a:br>
              <a:rPr lang="ka-GE" sz="3100" dirty="0" smtClean="0">
                <a:solidFill>
                  <a:schemeClr val="accent1">
                    <a:lumMod val="50000"/>
                  </a:schemeClr>
                </a:solidFill>
              </a:rPr>
            </a:br>
            <a:endParaRPr lang="en-US" dirty="0"/>
          </a:p>
        </p:txBody>
      </p:sp>
      <p:sp>
        <p:nvSpPr>
          <p:cNvPr id="3" name="Content Placeholder 2"/>
          <p:cNvSpPr>
            <a:spLocks noGrp="1"/>
          </p:cNvSpPr>
          <p:nvPr>
            <p:ph idx="1"/>
          </p:nvPr>
        </p:nvSpPr>
        <p:spPr/>
        <p:txBody>
          <a:bodyPr>
            <a:normAutofit lnSpcReduction="10000"/>
          </a:bodyPr>
          <a:lstStyle/>
          <a:p>
            <a:pPr lvl="0" fontAlgn="base"/>
            <a:r>
              <a:rPr lang="ka-GE" sz="2400" dirty="0" smtClean="0"/>
              <a:t>პირადი დაცვის საშუალებები სამედიცინო პერსონალისთვის სამედიცინო დაწესებულებებაში და საკარანტინე სივრცეებში </a:t>
            </a:r>
          </a:p>
          <a:p>
            <a:pPr lvl="0" fontAlgn="base"/>
            <a:r>
              <a:rPr lang="ka-GE" sz="2400" dirty="0" smtClean="0"/>
              <a:t>აღჭურვილობა სახელმწიფო საკუთრებაში არსებული სამედიცინო დაწესებულებებისთვის მ.შ. რუხი და სხვ. </a:t>
            </a:r>
          </a:p>
          <a:p>
            <a:pPr lvl="0" fontAlgn="base"/>
            <a:r>
              <a:rPr lang="ka-GE" sz="2400" dirty="0" smtClean="0"/>
              <a:t>ჰოსპიტლების ინფრასტრუქტურის რემონტი და რემოდელირება ინფექციის კონტროლის მიზნებისთვის </a:t>
            </a:r>
          </a:p>
          <a:p>
            <a:pPr lvl="0" fontAlgn="base"/>
            <a:r>
              <a:rPr lang="ka-GE" sz="2400" dirty="0" smtClean="0"/>
              <a:t>კოვიდ და ცხელების კლინიკების ანაზღაურება პირდაპირი და არაპირდაპირი ხარჯების შესაბამისად სოციალური მომსახურების სააგენტოსთან ხელშეკრულების ფარგლებში </a:t>
            </a:r>
          </a:p>
          <a:p>
            <a:pPr lvl="0" fontAlgn="base"/>
            <a:r>
              <a:rPr lang="ka-GE" sz="2400" dirty="0" smtClean="0"/>
              <a:t>სასწრაფო/გადაუდებელი დახმარების მანქანები და აღჭურვილობა </a:t>
            </a:r>
          </a:p>
          <a:p>
            <a:pPr lvl="0" fontAlgn="base"/>
            <a:r>
              <a:rPr lang="ka-GE" sz="2400" dirty="0" smtClean="0"/>
              <a:t>პაციენტების დაყოვნების, სამედიცინო მეთვალყურეობის და ტრიაჟის მიზნებისთვის სასტუმროების გამოყენება </a:t>
            </a:r>
          </a:p>
        </p:txBody>
      </p:sp>
    </p:spTree>
    <p:extLst>
      <p:ext uri="{BB962C8B-B14F-4D97-AF65-F5344CB8AC3E}">
        <p14:creationId xmlns:p14="http://schemas.microsoft.com/office/powerpoint/2010/main" val="17154729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რეტროაქტიული დაფინანსება </a:t>
            </a:r>
            <a:endParaRPr lang="en-US" dirty="0"/>
          </a:p>
        </p:txBody>
      </p:sp>
      <p:sp>
        <p:nvSpPr>
          <p:cNvPr id="3" name="Content Placeholder 2"/>
          <p:cNvSpPr>
            <a:spLocks noGrp="1"/>
          </p:cNvSpPr>
          <p:nvPr>
            <p:ph idx="1"/>
          </p:nvPr>
        </p:nvSpPr>
        <p:spPr/>
        <p:txBody>
          <a:bodyPr>
            <a:normAutofit/>
          </a:bodyPr>
          <a:lstStyle/>
          <a:p>
            <a:pPr lvl="0"/>
            <a:r>
              <a:rPr lang="ka-GE" dirty="0" smtClean="0"/>
              <a:t>დაშვებულია პროექტის საერთო ბიუჯეტის 40% ის გამოყენება რეტროაქტიული დაფინანსებისთვის </a:t>
            </a:r>
          </a:p>
          <a:p>
            <a:pPr lvl="0"/>
            <a:r>
              <a:rPr lang="ka-GE" dirty="0" smtClean="0"/>
              <a:t>პერიოდი- ერთი წელი ხელშეკრულების ხელმოწერამდე </a:t>
            </a:r>
          </a:p>
          <a:p>
            <a:pPr lvl="0"/>
            <a:r>
              <a:rPr lang="ka-GE" dirty="0" smtClean="0"/>
              <a:t>ანაზღაურებადი საგნების სიას ამტკიცებს ბანკი </a:t>
            </a:r>
          </a:p>
        </p:txBody>
      </p:sp>
    </p:spTree>
    <p:extLst>
      <p:ext uri="{BB962C8B-B14F-4D97-AF65-F5344CB8AC3E}">
        <p14:creationId xmlns:p14="http://schemas.microsoft.com/office/powerpoint/2010/main" val="17735796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359" y="184693"/>
            <a:ext cx="10515600" cy="758281"/>
          </a:xfrm>
        </p:spPr>
        <p:txBody>
          <a:bodyPr>
            <a:normAutofit fontScale="90000"/>
          </a:bodyPr>
          <a:lstStyle/>
          <a:p>
            <a:pPr algn="ctr"/>
            <a:r>
              <a:rPr lang="ka-GE" sz="3600" b="1" dirty="0" smtClean="0"/>
              <a:t>დონორული რესურსის მობილიზების შესაძლებლობა განხილვის ფაზაში </a:t>
            </a:r>
            <a:endParaRPr lang="en-US" sz="3600" b="1" dirty="0"/>
          </a:p>
        </p:txBody>
      </p:sp>
      <p:sp>
        <p:nvSpPr>
          <p:cNvPr id="3" name="Content Placeholder 2"/>
          <p:cNvSpPr>
            <a:spLocks noGrp="1"/>
          </p:cNvSpPr>
          <p:nvPr>
            <p:ph idx="1"/>
          </p:nvPr>
        </p:nvSpPr>
        <p:spPr>
          <a:xfrm>
            <a:off x="914400" y="1543051"/>
            <a:ext cx="4114800" cy="4314823"/>
          </a:xfrm>
        </p:spPr>
        <p:txBody>
          <a:bodyPr>
            <a:noAutofit/>
          </a:bodyPr>
          <a:lstStyle/>
          <a:p>
            <a:r>
              <a:rPr lang="ka-GE" sz="2400" dirty="0" smtClean="0"/>
              <a:t>ევროპის საინვესტიციო ბანკი 100 მილიონი</a:t>
            </a:r>
          </a:p>
          <a:p>
            <a:r>
              <a:rPr lang="ka-GE" sz="2400" dirty="0" smtClean="0"/>
              <a:t>აზიის განვითარების ბანკი </a:t>
            </a:r>
          </a:p>
          <a:p>
            <a:r>
              <a:rPr lang="ka-GE" sz="2400" dirty="0" smtClean="0"/>
              <a:t>საფრანგეთის</a:t>
            </a:r>
            <a:r>
              <a:rPr lang="en-US" sz="2400" dirty="0"/>
              <a:t> French treasury </a:t>
            </a:r>
            <a:r>
              <a:rPr lang="en-US" sz="2400" dirty="0" err="1"/>
              <a:t>concessionnal</a:t>
            </a:r>
            <a:r>
              <a:rPr lang="en-US" sz="2400" dirty="0"/>
              <a:t> loan </a:t>
            </a:r>
            <a:r>
              <a:rPr lang="en-US" sz="2400" dirty="0" smtClean="0"/>
              <a:t>10 </a:t>
            </a:r>
            <a:r>
              <a:rPr lang="ka-GE" sz="2400" dirty="0" smtClean="0"/>
              <a:t>მილიონი ევროდან </a:t>
            </a:r>
            <a:endParaRPr lang="en-US" sz="2400" dirty="0"/>
          </a:p>
        </p:txBody>
      </p:sp>
      <p:graphicFrame>
        <p:nvGraphicFramePr>
          <p:cNvPr id="4" name="Diagram 3"/>
          <p:cNvGraphicFramePr/>
          <p:nvPr>
            <p:extLst>
              <p:ext uri="{D42A27DB-BD31-4B8C-83A1-F6EECF244321}">
                <p14:modId xmlns:p14="http://schemas.microsoft.com/office/powerpoint/2010/main" val="1238946554"/>
              </p:ext>
            </p:extLst>
          </p:nvPr>
        </p:nvGraphicFramePr>
        <p:xfrm>
          <a:off x="3986213" y="1143000"/>
          <a:ext cx="7872412" cy="5329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5872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latin typeface="Sylfaen" panose="010A0502050306030303" pitchFamily="18" charset="0"/>
                <a:cs typeface="BPG Arial" panose="020B0604020202020204" pitchFamily="34" charset="0"/>
              </a:rPr>
              <a:t>R</a:t>
            </a:r>
            <a:r>
              <a:rPr lang="en-US" sz="3600" baseline="-25000" dirty="0">
                <a:latin typeface="Sylfaen" panose="010A0502050306030303" pitchFamily="18" charset="0"/>
                <a:cs typeface="BPG Arial" panose="020B0604020202020204" pitchFamily="34" charset="0"/>
              </a:rPr>
              <a:t>0</a:t>
            </a:r>
            <a:r>
              <a:rPr lang="en-US" sz="3600" dirty="0">
                <a:latin typeface="Sylfaen" panose="010A0502050306030303" pitchFamily="18" charset="0"/>
                <a:cs typeface="BPG Arial" panose="020B0604020202020204" pitchFamily="34" charset="0"/>
              </a:rPr>
              <a:t> </a:t>
            </a:r>
            <a:r>
              <a:rPr lang="en-US" sz="3600" dirty="0" err="1">
                <a:latin typeface="Sylfaen" panose="010A0502050306030303" pitchFamily="18" charset="0"/>
                <a:cs typeface="BPG Arial" panose="020B0604020202020204" pitchFamily="34" charset="0"/>
              </a:rPr>
              <a:t>საშუალო</a:t>
            </a:r>
            <a:r>
              <a:rPr lang="en-US" sz="3600" dirty="0">
                <a:latin typeface="Sylfaen" panose="010A0502050306030303" pitchFamily="18" charset="0"/>
                <a:cs typeface="BPG Arial" panose="020B0604020202020204" pitchFamily="34" charset="0"/>
              </a:rPr>
              <a:t> </a:t>
            </a:r>
            <a:r>
              <a:rPr lang="en-US" sz="3600" dirty="0" err="1">
                <a:latin typeface="Sylfaen" panose="010A0502050306030303" pitchFamily="18" charset="0"/>
                <a:cs typeface="BPG Arial" panose="020B0604020202020204" pitchFamily="34" charset="0"/>
              </a:rPr>
              <a:t>მაჩვენებელი</a:t>
            </a:r>
            <a:r>
              <a:rPr lang="en-US" sz="3600" dirty="0">
                <a:latin typeface="Sylfaen" panose="010A0502050306030303" pitchFamily="18" charset="0"/>
                <a:cs typeface="BPG Arial" panose="020B0604020202020204" pitchFamily="34" charset="0"/>
              </a:rPr>
              <a:t> 5-დღიანი </a:t>
            </a:r>
            <a:r>
              <a:rPr lang="en-US" sz="3600" dirty="0" err="1">
                <a:latin typeface="Sylfaen" panose="010A0502050306030303" pitchFamily="18" charset="0"/>
                <a:cs typeface="BPG Arial" panose="020B0604020202020204" pitchFamily="34" charset="0"/>
              </a:rPr>
              <a:t>დროითი</a:t>
            </a:r>
            <a:r>
              <a:rPr lang="ka-GE" sz="3600" dirty="0">
                <a:latin typeface="Sylfaen" panose="010A0502050306030303" pitchFamily="18" charset="0"/>
                <a:cs typeface="BPG Arial" panose="020B0604020202020204" pitchFamily="34" charset="0"/>
              </a:rPr>
              <a:t> </a:t>
            </a:r>
            <a:r>
              <a:rPr lang="en-US" sz="3600" dirty="0" err="1">
                <a:latin typeface="Sylfaen" panose="010A0502050306030303" pitchFamily="18" charset="0"/>
                <a:cs typeface="BPG Arial" panose="020B0604020202020204" pitchFamily="34" charset="0"/>
              </a:rPr>
              <a:t>პერიოდების</a:t>
            </a:r>
            <a:r>
              <a:rPr lang="en-US" sz="3600" dirty="0">
                <a:latin typeface="Sylfaen" panose="010A0502050306030303" pitchFamily="18" charset="0"/>
                <a:cs typeface="BPG Arial" panose="020B0604020202020204" pitchFamily="34" charset="0"/>
              </a:rPr>
              <a:t> </a:t>
            </a:r>
            <a:r>
              <a:rPr lang="en-US" sz="3600" dirty="0" err="1" smtClean="0">
                <a:latin typeface="Sylfaen" panose="010A0502050306030303" pitchFamily="18" charset="0"/>
                <a:cs typeface="BPG Arial" panose="020B0604020202020204" pitchFamily="34" charset="0"/>
              </a:rPr>
              <a:t>მიხედვით</a:t>
            </a:r>
            <a:endParaRPr lang="en-US" sz="3600" dirty="0">
              <a:latin typeface="Sylfaen" panose="010A0502050306030303"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99926985"/>
              </p:ext>
            </p:extLst>
          </p:nvPr>
        </p:nvGraphicFramePr>
        <p:xfrm>
          <a:off x="383458" y="1825625"/>
          <a:ext cx="11651225" cy="433920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25654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600" dirty="0" smtClean="0"/>
              <a:t>საგანგებო მდგომარეობის ფონზე სოციალური დისტანცირების შედეგები </a:t>
            </a:r>
            <a:endParaRPr lang="en-US" sz="3600" dirty="0"/>
          </a:p>
        </p:txBody>
      </p:sp>
      <p:sp>
        <p:nvSpPr>
          <p:cNvPr id="4" name="TextBox 3"/>
          <p:cNvSpPr txBox="1"/>
          <p:nvPr/>
        </p:nvSpPr>
        <p:spPr>
          <a:xfrm>
            <a:off x="838200" y="1902381"/>
            <a:ext cx="10454640" cy="4678204"/>
          </a:xfrm>
          <a:prstGeom prst="rect">
            <a:avLst/>
          </a:prstGeom>
          <a:noFill/>
        </p:spPr>
        <p:txBody>
          <a:bodyPr wrap="square" rtlCol="0">
            <a:spAutoFit/>
          </a:bodyPr>
          <a:lstStyle/>
          <a:p>
            <a:pPr marL="285750" indent="-285750">
              <a:buFont typeface="Arial" panose="020B0604020202020204" pitchFamily="34" charset="0"/>
              <a:buChar char="•"/>
            </a:pPr>
            <a:r>
              <a:rPr lang="ka-GE" sz="2000" dirty="0"/>
              <a:t>20 აპრილამდე მნიშვნელოვნად შემცირდა მოსახლეობის მობილურობა - ანუ თითქმის ყველა მიმართულებით/ლოკაციაზე მიღწეული იქნა “სოციალური” დისტანცირების მაქსიმალური შედეგი. </a:t>
            </a:r>
          </a:p>
          <a:p>
            <a:pPr marL="285750" indent="-285750">
              <a:buFont typeface="Arial" panose="020B0604020202020204" pitchFamily="34" charset="0"/>
              <a:buChar char="•"/>
            </a:pPr>
            <a:r>
              <a:rPr lang="ka-GE" sz="2000" dirty="0" smtClean="0"/>
              <a:t>20 </a:t>
            </a:r>
            <a:r>
              <a:rPr lang="ka-GE" sz="2000" dirty="0"/>
              <a:t>აპრილის შემდეგ, როგორც მოსალოდნელი იყო, აღინიშნება მოსახლეობის მობილურობის ზრდა ყველა ლოკაციაზე, თუმცა 6 მაისისთვის დაფიქსირებული მობილურობა მაინც ნაკლებია იმაზე რაც თებერვლის ბოლოს დაფიქსირდა (</a:t>
            </a:r>
            <a:r>
              <a:rPr lang="en-US" sz="2000" dirty="0"/>
              <a:t>Google Baseline)</a:t>
            </a:r>
          </a:p>
          <a:p>
            <a:pPr marL="285750" indent="-285750">
              <a:buFont typeface="Arial" panose="020B0604020202020204" pitchFamily="34" charset="0"/>
              <a:buChar char="•"/>
            </a:pPr>
            <a:r>
              <a:rPr lang="ka-GE" sz="2000" dirty="0" smtClean="0"/>
              <a:t>ანუ </a:t>
            </a:r>
            <a:r>
              <a:rPr lang="ka-GE" sz="2000" dirty="0"/>
              <a:t>თებერვალთან შედარებით მობილურობა კვლავაც დაბალი რჩება გართობა/დასვენება და ვაჭრობის ობიექტებში -</a:t>
            </a:r>
            <a:r>
              <a:rPr lang="ka-GE" sz="2000" b="1" dirty="0"/>
              <a:t>64%, სატრანზიტო ჰაბებში -54%, სამსახურებსა და ოფისებში -44%. </a:t>
            </a:r>
          </a:p>
          <a:p>
            <a:pPr marL="285750" indent="-285750">
              <a:buFont typeface="Arial" panose="020B0604020202020204" pitchFamily="34" charset="0"/>
              <a:buChar char="•"/>
            </a:pPr>
            <a:r>
              <a:rPr lang="ka-GE" sz="2000" dirty="0" smtClean="0"/>
              <a:t>და </a:t>
            </a:r>
            <a:r>
              <a:rPr lang="ka-GE" sz="2000" dirty="0"/>
              <a:t>ბოლოს მაისის თვეში გამოვლენილი </a:t>
            </a:r>
            <a:r>
              <a:rPr lang="en-US" sz="2000" dirty="0"/>
              <a:t>COVID-19 </a:t>
            </a:r>
            <a:r>
              <a:rPr lang="ka-GE" sz="2000" dirty="0"/>
              <a:t>შემთხვევების რაოდენობა და ის რომ 20 აპრილის შემდეგ გასულია სამ კვირაზე მეტი, გვაფიქრებინებს რომ გაზრდილმა მობილურობამ ჯერჯერობით არ იქონია ნეგატიური გავლენა ვირუსის გავრცელების სიჩქარეზე და მასშტაბებზე.</a:t>
            </a:r>
          </a:p>
          <a:p>
            <a:endParaRPr lang="en-US" sz="2000" dirty="0"/>
          </a:p>
        </p:txBody>
      </p:sp>
    </p:spTree>
    <p:extLst>
      <p:ext uri="{BB962C8B-B14F-4D97-AF65-F5344CB8AC3E}">
        <p14:creationId xmlns:p14="http://schemas.microsoft.com/office/powerpoint/2010/main" val="85694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807720" y="6030277"/>
            <a:ext cx="10515600" cy="827723"/>
          </a:xfrm>
        </p:spPr>
        <p:txBody>
          <a:bodyPr>
            <a:normAutofit/>
          </a:bodyPr>
          <a:lstStyle/>
          <a:p>
            <a:r>
              <a:rPr lang="ka-GE" sz="1600" dirty="0"/>
              <a:t>წყარო: </a:t>
            </a:r>
            <a:r>
              <a:rPr lang="en-US" sz="1600" dirty="0"/>
              <a:t>Google-</a:t>
            </a:r>
            <a:r>
              <a:rPr lang="ka-GE" sz="1600" dirty="0"/>
              <a:t>მა დაიწყო რეგულარული ანგარიშების მომზადება იმის შესახებ თუ როგორ შეცვალა </a:t>
            </a:r>
            <a:r>
              <a:rPr lang="en-US" sz="1600" dirty="0"/>
              <a:t>COVID-19-</a:t>
            </a:r>
            <a:r>
              <a:rPr lang="ka-GE" sz="1600" dirty="0"/>
              <a:t>ის წინააღმდეგ დაწესებულმა კარანტინმა გლობალურად მილიონობით ადამიანის ყოველდღიური ქცევა. მონაცემები მოპოვებულია 6 მაისის </a:t>
            </a:r>
            <a:r>
              <a:rPr lang="ka-GE" sz="1600" dirty="0" smtClean="0"/>
              <a:t>მდგომარეობით საქართველოსთვის </a:t>
            </a:r>
            <a:endParaRPr lang="en-US" sz="1600" dirty="0"/>
          </a:p>
        </p:txBody>
      </p:sp>
      <p:graphicFrame>
        <p:nvGraphicFramePr>
          <p:cNvPr id="7" name="Chart 6"/>
          <p:cNvGraphicFramePr>
            <a:graphicFrameLocks/>
          </p:cNvGraphicFramePr>
          <p:nvPr>
            <p:extLst>
              <p:ext uri="{D42A27DB-BD31-4B8C-83A1-F6EECF244321}">
                <p14:modId xmlns:p14="http://schemas.microsoft.com/office/powerpoint/2010/main" val="3474236401"/>
              </p:ext>
            </p:extLst>
          </p:nvPr>
        </p:nvGraphicFramePr>
        <p:xfrm>
          <a:off x="807720" y="1158241"/>
          <a:ext cx="10043160" cy="463296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1"/>
          <p:cNvSpPr>
            <a:spLocks noGrp="1"/>
          </p:cNvSpPr>
          <p:nvPr>
            <p:ph type="title"/>
          </p:nvPr>
        </p:nvSpPr>
        <p:spPr>
          <a:xfrm>
            <a:off x="838200" y="182881"/>
            <a:ext cx="10515600" cy="868680"/>
          </a:xfrm>
        </p:spPr>
        <p:txBody>
          <a:bodyPr>
            <a:normAutofit fontScale="90000"/>
          </a:bodyPr>
          <a:lstStyle/>
          <a:p>
            <a:pPr algn="ctr"/>
            <a:r>
              <a:rPr lang="ka-GE" sz="3600" dirty="0" smtClean="0"/>
              <a:t>საგანგებო მდგომარეობის ფონზე სოციალური დისტანცირების შედეგები </a:t>
            </a:r>
            <a:endParaRPr lang="en-US" sz="3600" dirty="0"/>
          </a:p>
        </p:txBody>
      </p:sp>
    </p:spTree>
    <p:extLst>
      <p:ext uri="{BB962C8B-B14F-4D97-AF65-F5344CB8AC3E}">
        <p14:creationId xmlns:p14="http://schemas.microsoft.com/office/powerpoint/2010/main" val="3218146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72164"/>
            <a:ext cx="10515600" cy="946740"/>
          </a:xfrm>
        </p:spPr>
        <p:txBody>
          <a:bodyPr>
            <a:normAutofit fontScale="90000"/>
          </a:bodyPr>
          <a:lstStyle/>
          <a:p>
            <a:pPr algn="ctr"/>
            <a:r>
              <a:rPr lang="ka-GE" sz="3200" dirty="0" smtClean="0"/>
              <a:t>კოვიდი 19 ის პროგრამის ნორმატიული საფუძვლები კომპონენტების მიხედვით</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16763490"/>
              </p:ext>
            </p:extLst>
          </p:nvPr>
        </p:nvGraphicFramePr>
        <p:xfrm>
          <a:off x="440295" y="2072383"/>
          <a:ext cx="10402516" cy="47856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242559" y="1018904"/>
            <a:ext cx="10797989"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ka-GE" sz="1400" dirty="0" smtClean="0"/>
              <a:t>კანონი საზოგადოებრივი ჯანმრთელობის დაცვის შესახებ</a:t>
            </a:r>
          </a:p>
          <a:p>
            <a:r>
              <a:rPr lang="ka-GE" sz="1400" dirty="0" smtClean="0"/>
              <a:t>მთავრობის 2020 წლის 28 ინავრის #164 განკარგულება კორონავირუსზე ოპერატიული რეაგირების გეგმის დამტკიცების შესახებ </a:t>
            </a:r>
          </a:p>
          <a:p>
            <a:r>
              <a:rPr lang="ka-GE" sz="1400" dirty="0"/>
              <a:t>მთავრობის დადგენილება #181, 2020 წლის 23 მარტი  საქართველოში ახალი კორონავირუსის გავრცელების აღკვეთის მიზნით გასატარებელი ღონისძიებების დამტკიცების </a:t>
            </a:r>
            <a:r>
              <a:rPr lang="ka-GE" sz="1400" dirty="0" smtClean="0"/>
              <a:t>შესახებ</a:t>
            </a:r>
            <a:endParaRPr lang="ka-GE" sz="1400" dirty="0"/>
          </a:p>
        </p:txBody>
      </p:sp>
    </p:spTree>
    <p:extLst>
      <p:ext uri="{BB962C8B-B14F-4D97-AF65-F5344CB8AC3E}">
        <p14:creationId xmlns:p14="http://schemas.microsoft.com/office/powerpoint/2010/main" val="2954225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dirty="0" smtClean="0"/>
              <a:t>კოვიდი 19 ის პროგრამის ნორმატიული საფუძვლები კომპონენტების მიხედვით</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3193873"/>
              </p:ext>
            </p:extLst>
          </p:nvPr>
        </p:nvGraphicFramePr>
        <p:xfrm>
          <a:off x="574767" y="1397726"/>
          <a:ext cx="10779034" cy="5303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8175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5400" dirty="0" smtClean="0"/>
              <a:t>ჯანდაცვის სერვისების მობილიზება კოვიდზე რეაგირებისთვის </a:t>
            </a:r>
            <a:endParaRPr lang="en-US" sz="5400" dirty="0"/>
          </a:p>
        </p:txBody>
      </p:sp>
    </p:spTree>
    <p:extLst>
      <p:ext uri="{BB962C8B-B14F-4D97-AF65-F5344CB8AC3E}">
        <p14:creationId xmlns:p14="http://schemas.microsoft.com/office/powerpoint/2010/main" val="42008280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906</TotalTime>
  <Words>2124</Words>
  <Application>Microsoft Office PowerPoint</Application>
  <PresentationFormat>Widescreen</PresentationFormat>
  <Paragraphs>376</Paragraphs>
  <Slides>35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BPG Arial</vt:lpstr>
      <vt:lpstr>Calibri</vt:lpstr>
      <vt:lpstr>Calibri Light</vt:lpstr>
      <vt:lpstr>Sylfaen</vt:lpstr>
      <vt:lpstr>Office Theme</vt:lpstr>
      <vt:lpstr>კოვიდ 19 ის ეროვნული პასუხი: რეაგირების ღონისძიებები ჯანდაცვის სექტორში და სამომავლო პრიორიტეტები </vt:lpstr>
      <vt:lpstr>კორონავირუსის ეპიდემიოლოგიური სურათი </vt:lpstr>
      <vt:lpstr>PowerPoint Presentation</vt:lpstr>
      <vt:lpstr>R0 საშუალო მაჩვენებელი 5-დღიანი დროითი პერიოდების მიხედვით</vt:lpstr>
      <vt:lpstr>საგანგებო მდგომარეობის ფონზე სოციალური დისტანცირების შედეგები </vt:lpstr>
      <vt:lpstr>საგანგებო მდგომარეობის ფონზე სოციალური დისტანცირების შედეგები </vt:lpstr>
      <vt:lpstr>კოვიდი 19 ის პროგრამის ნორმატიული საფუძვლები კომპონენტების მიხედვით</vt:lpstr>
      <vt:lpstr>კოვიდი 19 ის პროგრამის ნორმატიული საფუძვლები კომპონენტების მიხედვით</vt:lpstr>
      <vt:lpstr>ჯანდაცვის სერვისების მობილიზება კოვიდზე რეაგირებისთვის </vt:lpstr>
      <vt:lpstr>ჯანდაცვის ინფრასტრუქტურა და რესურსი </vt:lpstr>
      <vt:lpstr>ონლაინ კლინიკების მუშაობის შედეგები : 112 და პჯდ ცენტრები </vt:lpstr>
      <vt:lpstr>პირველადი ჯანდაცვის ქსელის მომზადება </vt:lpstr>
      <vt:lpstr>ჯანდაცვის ინფრასტრუქტურა და რესურსი: საერთაშორისო შედარება </vt:lpstr>
      <vt:lpstr>ქალაქ თბილისში კოვიდის მართვის მოდელი (მაისი 2020) </vt:lpstr>
      <vt:lpstr>რეგიონებში კოვიდის მართვის მოდელი </vt:lpstr>
      <vt:lpstr>კოვიდ 19 ზე სამედიცინო სერვისების დაფინანსება </vt:lpstr>
      <vt:lpstr>მობილიზებული ცხელება-კოვიდ კლინიკების დატვირთვა აპრილი-მაისი</vt:lpstr>
      <vt:lpstr>მობილიზებული ცხელება-კოვიდ კლინიკების უტილიზაციის მაჩვენებელი აპრილი-მაისი</vt:lpstr>
      <vt:lpstr>ჰოსპიტალური ქსელის მზადყოფნის გაძ₾იერება</vt:lpstr>
      <vt:lpstr>კოვიდ ტესტირების სტრატეგიები</vt:lpstr>
      <vt:lpstr>კოვიდ ტესტების გამოყენება დაავადების დიაგნოსტიკის მიზნით სხვადასხვა ეტაპზე </vt:lpstr>
      <vt:lpstr>ლაბორატორიები PCR დიაგნოსტიკის შესაძლებლობით   </vt:lpstr>
      <vt:lpstr>PCR ტესტირებით გამოვლენის მაჩვენებელი  (12 მაისის ჩათვლით) </vt:lpstr>
      <vt:lpstr>ტესტირებების პროგნოზული რაოდენობა 2020 წლის ბოლომდე </vt:lpstr>
      <vt:lpstr>ტესტრებისთვის პრიორიტეტული ჯგუფები და რეკომენდებული ტესტი </vt:lpstr>
      <vt:lpstr>მოგზაურების ტესტირების მოდელი </vt:lpstr>
      <vt:lpstr>PCR ტესტირების ქსელის გაფართოვება </vt:lpstr>
      <vt:lpstr>კოვიდ 19-ის სადიაგნოსტიკო ტესტების მარაგები</vt:lpstr>
      <vt:lpstr>კოვიდის პასუხში დონორების დახმარება</vt:lpstr>
      <vt:lpstr>ძირითადი საჭიროებები ეპიდემიაზე პასუხისა და ჯანდაცვის სექტორის გაძლიერების მიზნით სულ $219 327 222 </vt:lpstr>
      <vt:lpstr>დაფინანსების წყაროები:  (1) გრანტი $5,5 მლნ ; (2) სესხის სახით:$171,848.000</vt:lpstr>
      <vt:lpstr>1 კომპონენტი: ჯანდაცვა World Bank (28.7 mln) and AIIB (43 mln)   ქვეკომპონენტი: 1.1. შემთხვევების გამოვლენა და დადასტურება :  </vt:lpstr>
      <vt:lpstr>1 კომპონენტი: ჯანდაცვა World Bank and AIIB   ჯანდაცვა 1.2. კოვიდის შემთხვევების მართვისთვის ჯანდაცვის სისტემის გაძ₾იერება  </vt:lpstr>
      <vt:lpstr>რეტროაქტიული დაფინანსება </vt:lpstr>
      <vt:lpstr>დონორული რესურსის მობილიზების შესაძლებლობა განხილვის ფაზაში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კოვიდ 19 ის ეროვნული პასუხი: რეაგირების ღონისძიებები და სამომავლო პრიორიტეტები</dc:title>
  <dc:creator>Tamar Gabunia</dc:creator>
  <cp:lastModifiedBy>Tamar Gabunia</cp:lastModifiedBy>
  <cp:revision>84</cp:revision>
  <dcterms:created xsi:type="dcterms:W3CDTF">2020-05-10T09:19:53Z</dcterms:created>
  <dcterms:modified xsi:type="dcterms:W3CDTF">2020-05-12T14:32:54Z</dcterms:modified>
</cp:coreProperties>
</file>